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b" ContentType="application/vnd.ms-excel.sheet.binary.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7.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8.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tags/tag90.xml" ContentType="application/vnd.openxmlformats-officedocument.presentationml.tags+xml"/>
  <Override PartName="/ppt/tags/tag91.xml" ContentType="application/vnd.openxmlformats-officedocument.presentationml.tags+xml"/>
  <Override PartName="/ppt/notesSlides/notesSlide11.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12.xml" ContentType="application/vnd.openxmlformats-officedocument.presentationml.notesSlide+xml"/>
  <Override PartName="/ppt/charts/chart5.xml" ContentType="application/vnd.openxmlformats-officedocument.drawingml.chart+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13.xml" ContentType="application/vnd.openxmlformats-officedocument.presentationml.notesSlide+xml"/>
  <Override PartName="/ppt/charts/chart6.xml" ContentType="application/vnd.openxmlformats-officedocument.drawingml.chart+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14.xml" ContentType="application/vnd.openxmlformats-officedocument.presentationml.notesSlide+xml"/>
  <Override PartName="/ppt/charts/chart7.xml" ContentType="application/vnd.openxmlformats-officedocument.drawingml.chart+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15.xml" ContentType="application/vnd.openxmlformats-officedocument.presentationml.notesSlide+xml"/>
  <Override PartName="/ppt/charts/chart8.xml" ContentType="application/vnd.openxmlformats-officedocument.drawingml.chart+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notesSlides/notesSlide16.xml" ContentType="application/vnd.openxmlformats-officedocument.presentationml.notesSlide+xml"/>
  <Override PartName="/ppt/charts/chart9.xml" ContentType="application/vnd.openxmlformats-officedocument.drawingml.chart+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notesSlides/notesSlide17.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notesSlides/notesSlide18.xml" ContentType="application/vnd.openxmlformats-officedocument.presentationml.notesSlide+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notesSlides/notesSlide19.xml" ContentType="application/vnd.openxmlformats-officedocument.presentationml.notesSlide+xml"/>
  <Override PartName="/ppt/charts/chart12.xml" ContentType="application/vnd.openxmlformats-officedocument.drawingml.chart+xml"/>
  <Override PartName="/ppt/tags/tag226.xml" ContentType="application/vnd.openxmlformats-officedocument.presentationml.tags+xml"/>
  <Override PartName="/ppt/tags/tag227.xml" ContentType="application/vnd.openxmlformats-officedocument.presentationml.tags+xml"/>
  <Override PartName="/ppt/notesSlides/notesSlide20.xml" ContentType="application/vnd.openxmlformats-officedocument.presentationml.notesSlide+xml"/>
  <Override PartName="/ppt/tags/tag228.xml" ContentType="application/vnd.openxmlformats-officedocument.presentationml.tags+xml"/>
  <Override PartName="/ppt/tags/tag229.xml" ContentType="application/vnd.openxmlformats-officedocument.presentationml.tags+xml"/>
  <Override PartName="/ppt/notesSlides/notesSlide21.xml" ContentType="application/vnd.openxmlformats-officedocument.presentationml.notesSlid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notesSlides/notesSlide22.xml" ContentType="application/vnd.openxmlformats-officedocument.presentationml.notesSlide+xml"/>
  <Override PartName="/ppt/tags/tag233.xml" ContentType="application/vnd.openxmlformats-officedocument.presentationml.tags+xml"/>
  <Override PartName="/ppt/tags/tag234.xml" ContentType="application/vnd.openxmlformats-officedocument.presentationml.tags+xml"/>
  <Override PartName="/ppt/notesSlides/notesSlide23.xml" ContentType="application/vnd.openxmlformats-officedocument.presentationml.notesSlide+xml"/>
  <Override PartName="/ppt/tags/tag235.xml" ContentType="application/vnd.openxmlformats-officedocument.presentationml.tags+xml"/>
  <Override PartName="/ppt/tags/tag236.xml" ContentType="application/vnd.openxmlformats-officedocument.presentationml.tags+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16" r:id="rId1"/>
    <p:sldMasterId id="2147483772" r:id="rId2"/>
  </p:sldMasterIdLst>
  <p:notesMasterIdLst>
    <p:notesMasterId r:id="rId31"/>
  </p:notesMasterIdLst>
  <p:handoutMasterIdLst>
    <p:handoutMasterId r:id="rId32"/>
  </p:handoutMasterIdLst>
  <p:sldIdLst>
    <p:sldId id="12783" r:id="rId3"/>
    <p:sldId id="12784" r:id="rId4"/>
    <p:sldId id="12337" r:id="rId5"/>
    <p:sldId id="12449" r:id="rId6"/>
    <p:sldId id="9097" r:id="rId7"/>
    <p:sldId id="12604" r:id="rId8"/>
    <p:sldId id="12767" r:id="rId9"/>
    <p:sldId id="12768" r:id="rId10"/>
    <p:sldId id="12769" r:id="rId11"/>
    <p:sldId id="12737" r:id="rId12"/>
    <p:sldId id="12738" r:id="rId13"/>
    <p:sldId id="12740" r:id="rId14"/>
    <p:sldId id="12741" r:id="rId15"/>
    <p:sldId id="12770" r:id="rId16"/>
    <p:sldId id="12771" r:id="rId17"/>
    <p:sldId id="12742" r:id="rId18"/>
    <p:sldId id="12744" r:id="rId19"/>
    <p:sldId id="12773" r:id="rId20"/>
    <p:sldId id="12746" r:id="rId21"/>
    <p:sldId id="12772" r:id="rId22"/>
    <p:sldId id="12759" r:id="rId23"/>
    <p:sldId id="12745" r:id="rId24"/>
    <p:sldId id="12775" r:id="rId25"/>
    <p:sldId id="12774" r:id="rId26"/>
    <p:sldId id="12764" r:id="rId27"/>
    <p:sldId id="12761" r:id="rId28"/>
    <p:sldId id="12765" r:id="rId29"/>
    <p:sldId id="12766" r:id="rId30"/>
  </p:sldIdLst>
  <p:sldSz cx="6858000" cy="9906000" type="A4"/>
  <p:notesSz cx="6799263" cy="9929813"/>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36" userDrawn="1">
          <p15:clr>
            <a:srgbClr val="A4A3A4"/>
          </p15:clr>
        </p15:guide>
        <p15:guide id="2" orient="horz" pos="309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43ED59-20C7-4FDF-8DCA-8A14D1AA1C8C}" name="Microsoft Office User" initials="MOU" userId="Microsoft Office User" providerId="None"/>
  <p188:author id="{74A46DCF-3AB6-C5F2-B13B-CA5F49BC7EFD}" name="世超 郝" initials="世超" userId="26e9c1f1bf6329d3"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oo Chunkit" initials="WC" lastIdx="1" clrIdx="0"/>
  <p:cmAuthor id="2" name="曹 舒勤" initials="曹" lastIdx="1" clrIdx="1"/>
  <p:cmAuthor id="3" name="807226928@QQ.COM" initials="8" lastIdx="1" clrIdx="2">
    <p:extLst>
      <p:ext uri="{19B8F6BF-5375-455C-9EA6-DF929625EA0E}">
        <p15:presenceInfo xmlns:p15="http://schemas.microsoft.com/office/powerpoint/2012/main" userId="5fe1abb5bb644a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26B"/>
    <a:srgbClr val="F2F2F2"/>
    <a:srgbClr val="A5DEF2"/>
    <a:srgbClr val="01ADEF"/>
    <a:srgbClr val="1F3764"/>
    <a:srgbClr val="8A1B11"/>
    <a:srgbClr val="E9EEF2"/>
    <a:srgbClr val="BFBFBF"/>
    <a:srgbClr val="000000"/>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660B408-B3CF-4A94-85FC-2B1E0A45F4A2}" styleName="深色样式 2 - 强调 1/强调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93" autoAdjust="0"/>
    <p:restoredTop sz="91467" autoAdjust="0"/>
  </p:normalViewPr>
  <p:slideViewPr>
    <p:cSldViewPr snapToGrid="0" showGuides="1">
      <p:cViewPr varScale="1">
        <p:scale>
          <a:sx n="68" d="100"/>
          <a:sy n="68" d="100"/>
        </p:scale>
        <p:origin x="2862" y="72"/>
      </p:cViewPr>
      <p:guideLst>
        <p:guide pos="436"/>
        <p:guide orient="horz" pos="3097"/>
      </p:guideLst>
    </p:cSldViewPr>
  </p:slideViewPr>
  <p:outlineViewPr>
    <p:cViewPr>
      <p:scale>
        <a:sx n="20" d="100"/>
        <a:sy n="20" d="100"/>
      </p:scale>
      <p:origin x="0" y="0"/>
    </p:cViewPr>
  </p:outlineViewPr>
  <p:notesTextViewPr>
    <p:cViewPr>
      <p:scale>
        <a:sx n="90" d="100"/>
        <a:sy n="90" d="100"/>
      </p:scale>
      <p:origin x="0" y="0"/>
    </p:cViewPr>
  </p:notesTextViewPr>
  <p:sorterViewPr>
    <p:cViewPr>
      <p:scale>
        <a:sx n="80" d="100"/>
        <a:sy n="80" d="100"/>
      </p:scale>
      <p:origin x="0" y="0"/>
    </p:cViewPr>
  </p:sorterViewPr>
  <p:notesViewPr>
    <p:cSldViewPr snapToGrid="0">
      <p:cViewPr varScale="1">
        <p:scale>
          <a:sx n="55" d="100"/>
          <a:sy n="55" d="100"/>
        </p:scale>
        <p:origin x="2028" y="2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8/10/relationships/authors" Target="authors.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171225937183385E-2"/>
          <c:y val="0.23163138231631383"/>
          <c:w val="0.97365754812563321"/>
          <c:h val="0.60772104607721045"/>
        </c:manualLayout>
      </c:layout>
      <c:barChart>
        <c:barDir val="col"/>
        <c:grouping val="clustered"/>
        <c:varyColors val="0"/>
        <c:ser>
          <c:idx val="0"/>
          <c:order val="0"/>
          <c:spPr>
            <a:solidFill>
              <a:schemeClr val="accent1"/>
            </a:solidFill>
            <a:ln w="9525" cmpd="sng" algn="ctr">
              <a:solidFill>
                <a:schemeClr val="tx1"/>
              </a:solidFill>
              <a:prstDash val="solid"/>
            </a:ln>
          </c:spPr>
          <c:invertIfNegative val="0"/>
          <c:dLbls>
            <c:dLbl>
              <c:idx val="0"/>
              <c:layout>
                <c:manualLayout>
                  <c:x val="0"/>
                  <c:y val="-0.30261519302615192"/>
                </c:manualLayout>
              </c:layout>
              <c:numFmt formatCode="#,##0.0;&quot;-&quot;#,##0.0" sourceLinked="0"/>
              <c:spPr>
                <a:noFill/>
                <a:ln>
                  <a:noFill/>
                </a:ln>
              </c:spPr>
              <c:txPr>
                <a:bodyPr wrap="none"/>
                <a:lstStyle/>
                <a:p>
                  <a:pPr>
                    <a:defRPr sz="900" kern="1200">
                      <a:solidFill>
                        <a:schemeClr val="tx1"/>
                      </a:solidFill>
                      <a:latin typeface="等线"/>
                      <a:ea typeface="等线"/>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6A6-F741-95A1-FC71233EA233}"/>
                </c:ext>
              </c:extLst>
            </c:dLbl>
            <c:dLbl>
              <c:idx val="1"/>
              <c:layout>
                <c:manualLayout>
                  <c:x val="0"/>
                  <c:y val="-0.35367372353673726"/>
                </c:manualLayout>
              </c:layout>
              <c:numFmt formatCode="#,##0.0;&quot;-&quot;#,##0.0" sourceLinked="0"/>
              <c:spPr>
                <a:noFill/>
                <a:ln>
                  <a:noFill/>
                </a:ln>
              </c:spPr>
              <c:txPr>
                <a:bodyPr wrap="none"/>
                <a:lstStyle/>
                <a:p>
                  <a:pPr>
                    <a:defRPr sz="900"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6A6-F741-95A1-FC71233EA233}"/>
                </c:ext>
              </c:extLst>
            </c:dLbl>
            <c:dLbl>
              <c:idx val="2"/>
              <c:layout>
                <c:manualLayout>
                  <c:x val="0"/>
                  <c:y val="-0.22291407222914073"/>
                </c:manualLayout>
              </c:layout>
              <c:numFmt formatCode="#,##0.0;&quot;-&quot;#,##0.0" sourceLinked="0"/>
              <c:spPr>
                <a:noFill/>
                <a:ln>
                  <a:noFill/>
                </a:ln>
              </c:spPr>
              <c:txPr>
                <a:bodyPr wrap="none"/>
                <a:lstStyle/>
                <a:p>
                  <a:pPr>
                    <a:defRPr sz="900"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6A6-F741-95A1-FC71233EA233}"/>
                </c:ext>
              </c:extLst>
            </c:dLbl>
            <c:dLbl>
              <c:idx val="3"/>
              <c:layout>
                <c:manualLayout>
                  <c:x val="0"/>
                  <c:y val="-0.33001245330012452"/>
                </c:manualLayout>
              </c:layout>
              <c:numFmt formatCode="#,##0.0;&quot;-&quot;#,##0.0" sourceLinked="0"/>
              <c:spPr>
                <a:noFill/>
                <a:ln>
                  <a:noFill/>
                </a:ln>
              </c:spPr>
              <c:txPr>
                <a:bodyPr wrap="none"/>
                <a:lstStyle/>
                <a:p>
                  <a:pPr>
                    <a:defRPr sz="900"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6A6-F741-95A1-FC71233EA23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64.78</c:v>
                </c:pt>
                <c:pt idx="1">
                  <c:v>71.510000000000005</c:v>
                </c:pt>
                <c:pt idx="2">
                  <c:v>54.73</c:v>
                </c:pt>
                <c:pt idx="3">
                  <c:v>68.540000000000006</c:v>
                </c:pt>
              </c:numCache>
            </c:numRef>
          </c:val>
          <c:extLst>
            <c:ext xmlns:c16="http://schemas.microsoft.com/office/drawing/2014/chart" uri="{C3380CC4-5D6E-409C-BE32-E72D297353CC}">
              <c16:uniqueId val="{00000004-36A6-F741-95A1-FC71233EA233}"/>
            </c:ext>
          </c:extLst>
        </c:ser>
        <c:ser>
          <c:idx val="1"/>
          <c:order val="1"/>
          <c:spPr>
            <a:solidFill>
              <a:schemeClr val="accent4"/>
            </a:solidFill>
            <a:ln w="9525" cmpd="sng" algn="ctr">
              <a:solidFill>
                <a:schemeClr val="tx1"/>
              </a:solidFill>
              <a:prstDash val="solid"/>
            </a:ln>
          </c:spPr>
          <c:invertIfNegative val="0"/>
          <c:dLbls>
            <c:dLbl>
              <c:idx val="0"/>
              <c:layout>
                <c:manualLayout>
                  <c:x val="0"/>
                  <c:y val="-0.32503113325031135"/>
                </c:manualLayout>
              </c:layout>
              <c:numFmt formatCode="#,##0.0;&quot;-&quot;#,##0.0" sourceLinked="0"/>
              <c:spPr>
                <a:noFill/>
                <a:ln>
                  <a:noFill/>
                </a:ln>
              </c:spPr>
              <c:txPr>
                <a:bodyPr wrap="none"/>
                <a:lstStyle/>
                <a:p>
                  <a:pPr>
                    <a:defRPr sz="900"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6A6-F741-95A1-FC71233EA233}"/>
                </c:ext>
              </c:extLst>
            </c:dLbl>
            <c:dLbl>
              <c:idx val="1"/>
              <c:layout>
                <c:manualLayout>
                  <c:x val="0"/>
                  <c:y val="-0.37484433374844334"/>
                </c:manualLayout>
              </c:layout>
              <c:numFmt formatCode="#,##0.0;&quot;-&quot;#,##0.0" sourceLinked="0"/>
              <c:spPr>
                <a:noFill/>
                <a:ln>
                  <a:noFill/>
                </a:ln>
              </c:spPr>
              <c:txPr>
                <a:bodyPr wrap="none"/>
                <a:lstStyle/>
                <a:p>
                  <a:pPr>
                    <a:defRPr sz="900"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6A6-F741-95A1-FC71233EA233}"/>
                </c:ext>
              </c:extLst>
            </c:dLbl>
            <c:dLbl>
              <c:idx val="2"/>
              <c:layout>
                <c:manualLayout>
                  <c:x val="0"/>
                  <c:y val="-0.23785803237858033"/>
                </c:manualLayout>
              </c:layout>
              <c:numFmt formatCode="#,##0.0;&quot;-&quot;#,##0.0" sourceLinked="0"/>
              <c:spPr>
                <a:noFill/>
                <a:ln>
                  <a:noFill/>
                </a:ln>
              </c:spPr>
              <c:txPr>
                <a:bodyPr wrap="none"/>
                <a:lstStyle/>
                <a:p>
                  <a:pPr>
                    <a:defRPr sz="900"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6A6-F741-95A1-FC71233EA233}"/>
                </c:ext>
              </c:extLst>
            </c:dLbl>
            <c:dLbl>
              <c:idx val="3"/>
              <c:layout>
                <c:manualLayout>
                  <c:x val="0"/>
                  <c:y val="-0.34869240348692404"/>
                </c:manualLayout>
              </c:layout>
              <c:numFmt formatCode="#,##0.0;&quot;-&quot;#,##0.0" sourceLinked="0"/>
              <c:spPr>
                <a:noFill/>
                <a:ln>
                  <a:noFill/>
                </a:ln>
              </c:spPr>
              <c:txPr>
                <a:bodyPr wrap="none"/>
                <a:lstStyle/>
                <a:p>
                  <a:pPr>
                    <a:defRPr sz="900"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6A6-F741-95A1-FC71233EA23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67.77</c:v>
                </c:pt>
                <c:pt idx="1">
                  <c:v>74.22</c:v>
                </c:pt>
                <c:pt idx="2">
                  <c:v>56.55</c:v>
                </c:pt>
                <c:pt idx="3">
                  <c:v>70.959999999999994</c:v>
                </c:pt>
              </c:numCache>
            </c:numRef>
          </c:val>
          <c:extLst>
            <c:ext xmlns:c16="http://schemas.microsoft.com/office/drawing/2014/chart" uri="{C3380CC4-5D6E-409C-BE32-E72D297353CC}">
              <c16:uniqueId val="{00000009-36A6-F741-95A1-FC71233EA233}"/>
            </c:ext>
          </c:extLst>
        </c:ser>
        <c:ser>
          <c:idx val="2"/>
          <c:order val="2"/>
          <c:spPr>
            <a:solidFill>
              <a:schemeClr val="accent3"/>
            </a:solidFill>
            <a:ln w="9525" cmpd="sng" algn="ctr">
              <a:solidFill>
                <a:schemeClr val="tx1"/>
              </a:solidFill>
              <a:prstDash val="solid"/>
            </a:ln>
          </c:spPr>
          <c:invertIfNegative val="0"/>
          <c:dLbls>
            <c:dLbl>
              <c:idx val="0"/>
              <c:layout>
                <c:manualLayout>
                  <c:x val="0"/>
                  <c:y val="-0.2851805728518057"/>
                </c:manualLayout>
              </c:layout>
              <c:numFmt formatCode="#,##0.0;&quot;-&quot;#,##0.0" sourceLinked="0"/>
              <c:spPr>
                <a:noFill/>
                <a:ln>
                  <a:noFill/>
                </a:ln>
              </c:spPr>
              <c:txPr>
                <a:bodyPr wrap="none"/>
                <a:lstStyle/>
                <a:p>
                  <a:pPr>
                    <a:defRPr sz="900"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6A6-F741-95A1-FC71233EA233}"/>
                </c:ext>
              </c:extLst>
            </c:dLbl>
            <c:dLbl>
              <c:idx val="1"/>
              <c:layout>
                <c:manualLayout>
                  <c:x val="0"/>
                  <c:y val="-0.31755915317559152"/>
                </c:manualLayout>
              </c:layout>
              <c:numFmt formatCode="#,##0.0;&quot;-&quot;#,##0.0" sourceLinked="0"/>
              <c:spPr>
                <a:noFill/>
                <a:ln>
                  <a:noFill/>
                </a:ln>
              </c:spPr>
              <c:txPr>
                <a:bodyPr wrap="none"/>
                <a:lstStyle/>
                <a:p>
                  <a:pPr>
                    <a:defRPr sz="900"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6A6-F741-95A1-FC71233EA233}"/>
                </c:ext>
              </c:extLst>
            </c:dLbl>
            <c:dLbl>
              <c:idx val="2"/>
              <c:layout>
                <c:manualLayout>
                  <c:x val="0"/>
                  <c:y val="-0.22042341220423411"/>
                </c:manualLayout>
              </c:layout>
              <c:numFmt formatCode="#,##0.0;&quot;-&quot;#,##0.0" sourceLinked="0"/>
              <c:spPr>
                <a:noFill/>
                <a:ln>
                  <a:noFill/>
                </a:ln>
              </c:spPr>
              <c:txPr>
                <a:bodyPr wrap="none"/>
                <a:lstStyle/>
                <a:p>
                  <a:pPr>
                    <a:defRPr sz="900"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36A6-F741-95A1-FC71233EA233}"/>
                </c:ext>
              </c:extLst>
            </c:dLbl>
            <c:dLbl>
              <c:idx val="3"/>
              <c:layout>
                <c:manualLayout>
                  <c:x val="0"/>
                  <c:y val="-0.31880448318804483"/>
                </c:manualLayout>
              </c:layout>
              <c:numFmt formatCode="#,##0.0;&quot;-&quot;#,##0.0" sourceLinked="0"/>
              <c:spPr>
                <a:noFill/>
                <a:ln>
                  <a:noFill/>
                </a:ln>
              </c:spPr>
              <c:txPr>
                <a:bodyPr wrap="none"/>
                <a:lstStyle/>
                <a:p>
                  <a:pPr>
                    <a:defRPr sz="900"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6A6-F741-95A1-FC71233EA23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62.61</c:v>
                </c:pt>
                <c:pt idx="1">
                  <c:v>66.709999999999994</c:v>
                </c:pt>
                <c:pt idx="2">
                  <c:v>54.27</c:v>
                </c:pt>
                <c:pt idx="3">
                  <c:v>66.97</c:v>
                </c:pt>
              </c:numCache>
            </c:numRef>
          </c:val>
          <c:extLst>
            <c:ext xmlns:c16="http://schemas.microsoft.com/office/drawing/2014/chart" uri="{C3380CC4-5D6E-409C-BE32-E72D297353CC}">
              <c16:uniqueId val="{0000000E-36A6-F741-95A1-FC71233EA233}"/>
            </c:ext>
          </c:extLst>
        </c:ser>
        <c:dLbls>
          <c:showLegendKey val="0"/>
          <c:showVal val="0"/>
          <c:showCatName val="0"/>
          <c:showSerName val="0"/>
          <c:showPercent val="0"/>
          <c:showBubbleSize val="0"/>
        </c:dLbls>
        <c:gapWidth val="80"/>
        <c:axId val="790903631"/>
        <c:axId val="1"/>
      </c:barChart>
      <c:catAx>
        <c:axId val="79090363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74.22"/>
          <c:min val="35"/>
        </c:scaling>
        <c:delete val="1"/>
        <c:axPos val="l"/>
        <c:numFmt formatCode="General" sourceLinked="1"/>
        <c:majorTickMark val="out"/>
        <c:minorTickMark val="none"/>
        <c:tickLblPos val="nextTo"/>
        <c:crossAx val="790903631"/>
        <c:crosses val="min"/>
        <c:crossBetween val="between"/>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537826685006877"/>
          <c:y val="0.13859111791730475"/>
          <c:w val="0.6492434662998624"/>
          <c:h val="0.72281776416539045"/>
        </c:manualLayout>
      </c:layout>
      <c:pieChart>
        <c:varyColors val="0"/>
        <c:ser>
          <c:idx val="0"/>
          <c:order val="0"/>
          <c:dPt>
            <c:idx val="0"/>
            <c:bubble3D val="0"/>
            <c:spPr>
              <a:solidFill>
                <a:schemeClr val="accent1"/>
              </a:solidFill>
              <a:ln w="12700" cmpd="sng" algn="ctr">
                <a:solidFill>
                  <a:schemeClr val="tx1"/>
                </a:solidFill>
                <a:prstDash val="solid"/>
              </a:ln>
            </c:spPr>
            <c:extLst>
              <c:ext xmlns:c16="http://schemas.microsoft.com/office/drawing/2014/chart" uri="{C3380CC4-5D6E-409C-BE32-E72D297353CC}">
                <c16:uniqueId val="{00000000-139E-4A15-B56C-DA99BCAA0C22}"/>
              </c:ext>
            </c:extLst>
          </c:dPt>
          <c:dPt>
            <c:idx val="1"/>
            <c:bubble3D val="0"/>
            <c:spPr>
              <a:solidFill>
                <a:schemeClr val="accent2"/>
              </a:solidFill>
              <a:ln w="12700" cmpd="sng" algn="ctr">
                <a:solidFill>
                  <a:schemeClr val="tx1"/>
                </a:solidFill>
                <a:prstDash val="solid"/>
              </a:ln>
            </c:spPr>
            <c:extLst>
              <c:ext xmlns:c16="http://schemas.microsoft.com/office/drawing/2014/chart" uri="{C3380CC4-5D6E-409C-BE32-E72D297353CC}">
                <c16:uniqueId val="{00000001-139E-4A15-B56C-DA99BCAA0C22}"/>
              </c:ext>
            </c:extLst>
          </c:dPt>
          <c:dPt>
            <c:idx val="2"/>
            <c:bubble3D val="0"/>
            <c:spPr>
              <a:solidFill>
                <a:schemeClr val="accent3"/>
              </a:solidFill>
              <a:ln w="12700" cmpd="sng" algn="ctr">
                <a:solidFill>
                  <a:schemeClr val="tx1"/>
                </a:solidFill>
                <a:prstDash val="solid"/>
              </a:ln>
            </c:spPr>
            <c:extLst>
              <c:ext xmlns:c16="http://schemas.microsoft.com/office/drawing/2014/chart" uri="{C3380CC4-5D6E-409C-BE32-E72D297353CC}">
                <c16:uniqueId val="{00000002-139E-4A15-B56C-DA99BCAA0C22}"/>
              </c:ext>
            </c:extLst>
          </c:dPt>
          <c:dPt>
            <c:idx val="3"/>
            <c:bubble3D val="0"/>
            <c:spPr>
              <a:solidFill>
                <a:schemeClr val="accent4"/>
              </a:solidFill>
              <a:ln w="12700" cmpd="sng" algn="ctr">
                <a:solidFill>
                  <a:schemeClr val="tx1"/>
                </a:solidFill>
                <a:prstDash val="solid"/>
              </a:ln>
            </c:spPr>
            <c:extLst>
              <c:ext xmlns:c16="http://schemas.microsoft.com/office/drawing/2014/chart" uri="{C3380CC4-5D6E-409C-BE32-E72D297353CC}">
                <c16:uniqueId val="{00000003-139E-4A15-B56C-DA99BCAA0C22}"/>
              </c:ext>
            </c:extLst>
          </c:dPt>
          <c:dLbls>
            <c:dLbl>
              <c:idx val="0"/>
              <c:layout>
                <c:manualLayout>
                  <c:x val="7.7716643741403024E-2"/>
                  <c:y val="-4.5941807044410414E-2"/>
                </c:manualLayout>
              </c:layout>
              <c:numFmt formatCode="#,##0.0&quot;%&quot;;&quot;-&quot;#,##0.0&quot;%&quot;" sourceLinked="0"/>
              <c:spPr>
                <a:noFill/>
                <a:ln>
                  <a:noFill/>
                </a:ln>
              </c:spPr>
              <c:txPr>
                <a:bodyPr wrap="none"/>
                <a:lstStyle/>
                <a:p>
                  <a:pPr>
                    <a:defRPr sz="900" kern="1200">
                      <a:solidFill>
                        <a:schemeClr val="bg1"/>
                      </a:solidFill>
                      <a:latin typeface="+mn-lt"/>
                      <a:ea typeface="等线"/>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39E-4A15-B56C-DA99BCAA0C22}"/>
                </c:ext>
              </c:extLst>
            </c:dLbl>
            <c:dLbl>
              <c:idx val="1"/>
              <c:layout>
                <c:manualLayout>
                  <c:x val="-1.5130674002751032E-2"/>
                  <c:y val="0.12404287901990811"/>
                </c:manualLayout>
              </c:layout>
              <c:numFmt formatCode="#,##0.0&quot;%&quot;;&quot;-&quot;#,##0.0&quot;%&quot;" sourceLinked="0"/>
              <c:spPr>
                <a:noFill/>
                <a:ln>
                  <a:noFill/>
                </a:ln>
              </c:spPr>
              <c:txPr>
                <a:bodyPr wrap="none"/>
                <a:lstStyle/>
                <a:p>
                  <a:pPr>
                    <a:defRPr sz="900" kern="1200">
                      <a:solidFill>
                        <a:schemeClr val="tx1"/>
                      </a:solidFill>
                      <a:latin typeface="+mn-lt"/>
                      <a:ea typeface="等线"/>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39E-4A15-B56C-DA99BCAA0C22}"/>
                </c:ext>
              </c:extLst>
            </c:dLbl>
            <c:dLbl>
              <c:idx val="2"/>
              <c:layout>
                <c:manualLayout>
                  <c:x val="-8.4594222833562591E-2"/>
                  <c:y val="-2.9096477794793262E-2"/>
                </c:manualLayout>
              </c:layout>
              <c:numFmt formatCode="#,##0.0&quot;%&quot;;&quot;-&quot;#,##0.0&quot;%&quot;" sourceLinked="0"/>
              <c:spPr>
                <a:noFill/>
                <a:ln>
                  <a:noFill/>
                </a:ln>
              </c:spPr>
              <c:txPr>
                <a:bodyPr wrap="none"/>
                <a:lstStyle/>
                <a:p>
                  <a:pPr>
                    <a:defRPr sz="900" kern="1200">
                      <a:solidFill>
                        <a:schemeClr val="tx1"/>
                      </a:solidFill>
                      <a:latin typeface="+mn-lt"/>
                      <a:ea typeface="等线"/>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39E-4A15-B56C-DA99BCAA0C22}"/>
                </c:ext>
              </c:extLst>
            </c:dLbl>
            <c:dLbl>
              <c:idx val="3"/>
              <c:layout>
                <c:manualLayout>
                  <c:x val="-3.3700137551581841E-2"/>
                  <c:y val="-0.11255742725880551"/>
                </c:manualLayout>
              </c:layout>
              <c:numFmt formatCode="#,##0.0&quot;%&quot;;&quot;-&quot;#,##0.0&quot;%&quot;" sourceLinked="0"/>
              <c:spPr>
                <a:noFill/>
                <a:ln>
                  <a:noFill/>
                </a:ln>
              </c:spPr>
              <c:txPr>
                <a:bodyPr wrap="none"/>
                <a:lstStyle/>
                <a:p>
                  <a:pPr>
                    <a:defRPr sz="900" kern="1200">
                      <a:solidFill>
                        <a:schemeClr val="tx1"/>
                      </a:solidFill>
                      <a:latin typeface="+mn-lt"/>
                      <a:ea typeface="等线"/>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39E-4A15-B56C-DA99BCAA0C2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Sheet1!$A$1:$A$4</c:f>
              <c:numCache>
                <c:formatCode>General</c:formatCode>
                <c:ptCount val="4"/>
                <c:pt idx="0">
                  <c:v>35.099999999999994</c:v>
                </c:pt>
                <c:pt idx="1">
                  <c:v>34.200000000000003</c:v>
                </c:pt>
                <c:pt idx="2">
                  <c:v>20.399999999999999</c:v>
                </c:pt>
                <c:pt idx="3">
                  <c:v>10.299999999999999</c:v>
                </c:pt>
              </c:numCache>
            </c:numRef>
          </c:val>
          <c:extLst>
            <c:ext xmlns:c16="http://schemas.microsoft.com/office/drawing/2014/chart" uri="{C3380CC4-5D6E-409C-BE32-E72D297353CC}">
              <c16:uniqueId val="{00000004-139E-4A15-B56C-DA99BCAA0C22}"/>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171225937183385E-2"/>
          <c:y val="4.2798353909465021E-2"/>
          <c:w val="0.97365754812563321"/>
          <c:h val="0.91440329218106997"/>
        </c:manualLayout>
      </c:layout>
      <c:barChart>
        <c:barDir val="col"/>
        <c:grouping val="stacked"/>
        <c:varyColors val="0"/>
        <c:ser>
          <c:idx val="0"/>
          <c:order val="0"/>
          <c:spPr>
            <a:solidFill>
              <a:schemeClr val="accent2"/>
            </a:solidFill>
            <a:ln w="12700" cmpd="sng" algn="ctr">
              <a:solidFill>
                <a:schemeClr val="tx1"/>
              </a:solidFill>
              <a:prstDash val="solid"/>
            </a:ln>
          </c:spPr>
          <c:invertIfNegative val="0"/>
          <c:val>
            <c:numRef>
              <c:f>Sheet1!$A$1:$I$1</c:f>
              <c:numCache>
                <c:formatCode>General</c:formatCode>
                <c:ptCount val="9"/>
                <c:pt idx="0">
                  <c:v>47.3</c:v>
                </c:pt>
                <c:pt idx="1">
                  <c:v>39</c:v>
                </c:pt>
                <c:pt idx="2">
                  <c:v>31.8</c:v>
                </c:pt>
                <c:pt idx="3">
                  <c:v>31.5</c:v>
                </c:pt>
                <c:pt idx="4">
                  <c:v>31.5</c:v>
                </c:pt>
                <c:pt idx="5">
                  <c:v>27.1</c:v>
                </c:pt>
                <c:pt idx="6">
                  <c:v>24.7</c:v>
                </c:pt>
                <c:pt idx="7">
                  <c:v>24</c:v>
                </c:pt>
                <c:pt idx="8">
                  <c:v>16.400000000000002</c:v>
                </c:pt>
              </c:numCache>
            </c:numRef>
          </c:val>
          <c:extLst>
            <c:ext xmlns:c16="http://schemas.microsoft.com/office/drawing/2014/chart" uri="{C3380CC4-5D6E-409C-BE32-E72D297353CC}">
              <c16:uniqueId val="{00000000-7AB2-FF42-9BB6-6E009BF49F2D}"/>
            </c:ext>
          </c:extLst>
        </c:ser>
        <c:dLbls>
          <c:showLegendKey val="0"/>
          <c:showVal val="0"/>
          <c:showCatName val="0"/>
          <c:showSerName val="0"/>
          <c:showPercent val="0"/>
          <c:showBubbleSize val="0"/>
        </c:dLbls>
        <c:gapWidth val="80"/>
        <c:overlap val="100"/>
        <c:axId val="1243400511"/>
        <c:axId val="1"/>
      </c:barChart>
      <c:catAx>
        <c:axId val="124340051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47.3"/>
          <c:min val="0"/>
        </c:scaling>
        <c:delete val="1"/>
        <c:axPos val="l"/>
        <c:numFmt formatCode="General" sourceLinked="1"/>
        <c:majorTickMark val="out"/>
        <c:minorTickMark val="none"/>
        <c:tickLblPos val="nextTo"/>
        <c:crossAx val="1243400511"/>
        <c:crosses val="min"/>
        <c:crossBetween val="between"/>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171225937183385E-2"/>
          <c:y val="0.11646837820914215"/>
          <c:w val="0.97365754812563321"/>
          <c:h val="0.80275516593613028"/>
        </c:manualLayout>
      </c:layout>
      <c:barChart>
        <c:barDir val="col"/>
        <c:grouping val="clustered"/>
        <c:varyColors val="0"/>
        <c:ser>
          <c:idx val="0"/>
          <c:order val="0"/>
          <c:spPr>
            <a:solidFill>
              <a:schemeClr val="accent1"/>
            </a:solidFill>
            <a:ln w="12700" cmpd="sng" algn="ctr">
              <a:solidFill>
                <a:schemeClr val="tx1"/>
              </a:solidFill>
              <a:prstDash val="solid"/>
            </a:ln>
          </c:spPr>
          <c:invertIfNegative val="0"/>
          <c:dLbls>
            <c:dLbl>
              <c:idx val="0"/>
              <c:layout>
                <c:manualLayout>
                  <c:x val="-7.0921985815602835E-3"/>
                  <c:y val="-3.8196618659987476E-2"/>
                </c:manualLayout>
              </c:layout>
              <c:numFmt formatCode="#,##0;&quot;-&quot;#,##0" sourceLinked="0"/>
              <c:spPr>
                <a:noFill/>
                <a:ln>
                  <a:noFill/>
                </a:ln>
              </c:spPr>
              <c:txPr>
                <a:bodyPr wrap="none"/>
                <a:lstStyle/>
                <a:p>
                  <a:pPr>
                    <a:defRPr sz="900" b="1" kern="1200">
                      <a:solidFill>
                        <a:schemeClr val="tx1"/>
                      </a:solidFill>
                      <a:latin typeface="等线"/>
                      <a:ea typeface="等线"/>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5C4-E04B-9B48-712035EF126A}"/>
                </c:ext>
              </c:extLst>
            </c:dLbl>
            <c:dLbl>
              <c:idx val="1"/>
              <c:layout>
                <c:manualLayout>
                  <c:x val="0"/>
                  <c:y val="-9.329993738259236E-2"/>
                </c:manualLayout>
              </c:layout>
              <c:numFmt formatCode="#,##0;&quot;-&quot;#,##0" sourceLinked="0"/>
              <c:spPr>
                <a:noFill/>
                <a:ln>
                  <a:noFill/>
                </a:ln>
              </c:spPr>
              <c:txPr>
                <a:bodyPr wrap="none"/>
                <a:lstStyle/>
                <a:p>
                  <a:pPr>
                    <a:defRPr sz="900" b="1"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5C4-E04B-9B48-712035EF126A}"/>
                </c:ext>
              </c:extLst>
            </c:dLbl>
            <c:dLbl>
              <c:idx val="2"/>
              <c:layout>
                <c:manualLayout>
                  <c:x val="0"/>
                  <c:y val="-0.12961803381340012"/>
                </c:manualLayout>
              </c:layout>
              <c:numFmt formatCode="#,##0;&quot;-&quot;#,##0" sourceLinked="0"/>
              <c:spPr>
                <a:noFill/>
                <a:ln>
                  <a:noFill/>
                </a:ln>
              </c:spPr>
              <c:txPr>
                <a:bodyPr wrap="none"/>
                <a:lstStyle/>
                <a:p>
                  <a:pPr>
                    <a:defRPr sz="900" b="1"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5C4-E04B-9B48-712035EF126A}"/>
                </c:ext>
              </c:extLst>
            </c:dLbl>
            <c:dLbl>
              <c:idx val="3"/>
              <c:layout>
                <c:manualLayout>
                  <c:x val="0"/>
                  <c:y val="-0.18033813400125234"/>
                </c:manualLayout>
              </c:layout>
              <c:numFmt formatCode="#,##0;&quot;-&quot;#,##0" sourceLinked="0"/>
              <c:spPr>
                <a:noFill/>
                <a:ln>
                  <a:noFill/>
                </a:ln>
              </c:spPr>
              <c:txPr>
                <a:bodyPr wrap="none"/>
                <a:lstStyle/>
                <a:p>
                  <a:pPr>
                    <a:defRPr sz="900" b="1"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5C4-E04B-9B48-712035EF126A}"/>
                </c:ext>
              </c:extLst>
            </c:dLbl>
            <c:dLbl>
              <c:idx val="4"/>
              <c:layout>
                <c:manualLayout>
                  <c:x val="0"/>
                  <c:y val="-0.24921728240450847"/>
                </c:manualLayout>
              </c:layout>
              <c:numFmt formatCode="#,##0;&quot;-&quot;#,##0" sourceLinked="0"/>
              <c:spPr>
                <a:noFill/>
                <a:ln>
                  <a:noFill/>
                </a:ln>
              </c:spPr>
              <c:txPr>
                <a:bodyPr wrap="none"/>
                <a:lstStyle/>
                <a:p>
                  <a:pPr>
                    <a:defRPr sz="900" b="1"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5C4-E04B-9B48-712035EF126A}"/>
                </c:ext>
              </c:extLst>
            </c:dLbl>
            <c:dLbl>
              <c:idx val="5"/>
              <c:layout>
                <c:manualLayout>
                  <c:x val="0"/>
                  <c:y val="-0.32060112711333749"/>
                </c:manualLayout>
              </c:layout>
              <c:numFmt formatCode="#,##0;&quot;-&quot;#,##0" sourceLinked="0"/>
              <c:spPr>
                <a:noFill/>
                <a:ln>
                  <a:noFill/>
                </a:ln>
              </c:spPr>
              <c:txPr>
                <a:bodyPr wrap="none"/>
                <a:lstStyle/>
                <a:p>
                  <a:pPr>
                    <a:defRPr sz="900" b="1"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5C4-E04B-9B48-712035EF126A}"/>
                </c:ext>
              </c:extLst>
            </c:dLbl>
            <c:dLbl>
              <c:idx val="6"/>
              <c:layout>
                <c:manualLayout>
                  <c:x val="0"/>
                  <c:y val="-0.38572323105823419"/>
                </c:manualLayout>
              </c:layout>
              <c:numFmt formatCode="#,##0;&quot;-&quot;#,##0" sourceLinked="0"/>
              <c:spPr>
                <a:noFill/>
                <a:ln>
                  <a:noFill/>
                </a:ln>
              </c:spPr>
              <c:txPr>
                <a:bodyPr wrap="none"/>
                <a:lstStyle/>
                <a:p>
                  <a:pPr>
                    <a:defRPr sz="900" b="1"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5C4-E04B-9B48-712035EF126A}"/>
                </c:ext>
              </c:extLst>
            </c:dLbl>
            <c:dLbl>
              <c:idx val="7"/>
              <c:layout>
                <c:manualLayout>
                  <c:x val="0"/>
                  <c:y val="-0.43581715716969316"/>
                </c:manualLayout>
              </c:layout>
              <c:numFmt formatCode="#,##0;&quot;-&quot;#,##0" sourceLinked="0"/>
              <c:spPr>
                <a:noFill/>
                <a:ln>
                  <a:noFill/>
                </a:ln>
              </c:spPr>
              <c:txPr>
                <a:bodyPr wrap="none"/>
                <a:lstStyle/>
                <a:p>
                  <a:pPr>
                    <a:defRPr sz="900" b="1"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5C4-E04B-9B48-712035EF126A}"/>
                </c:ext>
              </c:extLst>
            </c:dLbl>
            <c:dLbl>
              <c:idx val="8"/>
              <c:layout>
                <c:manualLayout>
                  <c:x val="0"/>
                  <c:y val="-0.43706950532247962"/>
                </c:manualLayout>
              </c:layout>
              <c:numFmt formatCode="#,##0;&quot;-&quot;#,##0" sourceLinked="0"/>
              <c:spPr>
                <a:noFill/>
                <a:ln>
                  <a:noFill/>
                </a:ln>
              </c:spPr>
              <c:txPr>
                <a:bodyPr wrap="none"/>
                <a:lstStyle/>
                <a:p>
                  <a:pPr>
                    <a:defRPr sz="900" b="1"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5C4-E04B-9B48-712035EF126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General</c:formatCode>
                <c:ptCount val="9"/>
                <c:pt idx="0">
                  <c:v>1064</c:v>
                </c:pt>
                <c:pt idx="1">
                  <c:v>2302</c:v>
                </c:pt>
                <c:pt idx="2">
                  <c:v>3758</c:v>
                </c:pt>
                <c:pt idx="3">
                  <c:v>5787</c:v>
                </c:pt>
                <c:pt idx="4">
                  <c:v>8521</c:v>
                </c:pt>
                <c:pt idx="5">
                  <c:v>11388</c:v>
                </c:pt>
                <c:pt idx="6">
                  <c:v>13975</c:v>
                </c:pt>
                <c:pt idx="7">
                  <c:v>15999</c:v>
                </c:pt>
                <c:pt idx="8">
                  <c:v>16043</c:v>
                </c:pt>
              </c:numCache>
            </c:numRef>
          </c:val>
          <c:extLst>
            <c:ext xmlns:c16="http://schemas.microsoft.com/office/drawing/2014/chart" uri="{C3380CC4-5D6E-409C-BE32-E72D297353CC}">
              <c16:uniqueId val="{00000009-D5C4-E04B-9B48-712035EF126A}"/>
            </c:ext>
          </c:extLst>
        </c:ser>
        <c:ser>
          <c:idx val="1"/>
          <c:order val="1"/>
          <c:spPr>
            <a:solidFill>
              <a:schemeClr val="accent2"/>
            </a:solidFill>
            <a:ln w="12700" cmpd="sng" algn="ctr">
              <a:solidFill>
                <a:schemeClr val="tx1"/>
              </a:solidFill>
              <a:prstDash val="solid"/>
            </a:ln>
          </c:spPr>
          <c:invertIfNegative val="0"/>
          <c:dLbls>
            <c:dLbl>
              <c:idx val="0"/>
              <c:layout>
                <c:manualLayout>
                  <c:x val="6.0790273556231003E-3"/>
                  <c:y val="-3.8196618659987476E-2"/>
                </c:manualLayout>
              </c:layout>
              <c:numFmt formatCode="#,##0;&quot;-&quot;#,##0" sourceLinked="0"/>
              <c:spPr>
                <a:noFill/>
                <a:ln>
                  <a:noFill/>
                </a:ln>
              </c:spPr>
              <c:txPr>
                <a:bodyPr wrap="none"/>
                <a:lstStyle/>
                <a:p>
                  <a:pPr>
                    <a:defRPr sz="900" b="1"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5C4-E04B-9B48-712035EF126A}"/>
                </c:ext>
              </c:extLst>
            </c:dLbl>
            <c:dLbl>
              <c:idx val="1"/>
              <c:layout>
                <c:manualLayout>
                  <c:x val="7.0921985815602835E-3"/>
                  <c:y val="-4.6963055729492796E-2"/>
                </c:manualLayout>
              </c:layout>
              <c:numFmt formatCode="#,##0;&quot;-&quot;#,##0" sourceLinked="0"/>
              <c:spPr>
                <a:noFill/>
                <a:ln>
                  <a:noFill/>
                </a:ln>
              </c:spPr>
              <c:txPr>
                <a:bodyPr wrap="none"/>
                <a:lstStyle/>
                <a:p>
                  <a:pPr>
                    <a:defRPr sz="900" b="1"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5C4-E04B-9B48-712035EF126A}"/>
                </c:ext>
              </c:extLst>
            </c:dLbl>
            <c:dLbl>
              <c:idx val="2"/>
              <c:layout>
                <c:manualLayout>
                  <c:x val="7.0921985815602835E-3"/>
                  <c:y val="-5.7608015028177834E-2"/>
                </c:manualLayout>
              </c:layout>
              <c:numFmt formatCode="#,##0;&quot;-&quot;#,##0" sourceLinked="0"/>
              <c:spPr>
                <a:noFill/>
                <a:ln>
                  <a:noFill/>
                </a:ln>
              </c:spPr>
              <c:txPr>
                <a:bodyPr wrap="none"/>
                <a:lstStyle/>
                <a:p>
                  <a:pPr>
                    <a:defRPr sz="900" b="1"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5C4-E04B-9B48-712035EF126A}"/>
                </c:ext>
              </c:extLst>
            </c:dLbl>
            <c:dLbl>
              <c:idx val="3"/>
              <c:layout>
                <c:manualLayout>
                  <c:x val="7.0921985815602835E-3"/>
                  <c:y val="-8.641202254226675E-2"/>
                </c:manualLayout>
              </c:layout>
              <c:numFmt formatCode="#,##0;&quot;-&quot;#,##0" sourceLinked="0"/>
              <c:spPr>
                <a:noFill/>
                <a:ln>
                  <a:noFill/>
                </a:ln>
              </c:spPr>
              <c:txPr>
                <a:bodyPr wrap="none"/>
                <a:lstStyle/>
                <a:p>
                  <a:pPr>
                    <a:defRPr sz="900" b="1"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5C4-E04B-9B48-712035EF126A}"/>
                </c:ext>
              </c:extLst>
            </c:dLbl>
            <c:dLbl>
              <c:idx val="4"/>
              <c:layout>
                <c:manualLayout>
                  <c:x val="7.0921985815602835E-3"/>
                  <c:y val="-0.10394489668127739"/>
                </c:manualLayout>
              </c:layout>
              <c:numFmt formatCode="#,##0;&quot;-&quot;#,##0" sourceLinked="0"/>
              <c:spPr>
                <a:noFill/>
                <a:ln>
                  <a:noFill/>
                </a:ln>
              </c:spPr>
              <c:txPr>
                <a:bodyPr wrap="none"/>
                <a:lstStyle/>
                <a:p>
                  <a:pPr>
                    <a:defRPr sz="900" b="1"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5C4-E04B-9B48-712035EF126A}"/>
                </c:ext>
              </c:extLst>
            </c:dLbl>
            <c:dLbl>
              <c:idx val="5"/>
              <c:layout>
                <c:manualLayout>
                  <c:x val="7.0921985815602835E-3"/>
                  <c:y val="-0.10707576706324358"/>
                </c:manualLayout>
              </c:layout>
              <c:numFmt formatCode="#,##0;&quot;-&quot;#,##0" sourceLinked="0"/>
              <c:spPr>
                <a:noFill/>
                <a:ln>
                  <a:noFill/>
                </a:ln>
              </c:spPr>
              <c:txPr>
                <a:bodyPr wrap="none"/>
                <a:lstStyle/>
                <a:p>
                  <a:pPr>
                    <a:defRPr sz="900" b="1"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5C4-E04B-9B48-712035EF126A}"/>
                </c:ext>
              </c:extLst>
            </c:dLbl>
            <c:dLbl>
              <c:idx val="6"/>
              <c:layout>
                <c:manualLayout>
                  <c:x val="7.0921985815602835E-3"/>
                  <c:y val="-0.1008140262993112"/>
                </c:manualLayout>
              </c:layout>
              <c:numFmt formatCode="#,##0;&quot;-&quot;#,##0" sourceLinked="0"/>
              <c:spPr>
                <a:noFill/>
                <a:ln>
                  <a:noFill/>
                </a:ln>
              </c:spPr>
              <c:txPr>
                <a:bodyPr wrap="none"/>
                <a:lstStyle/>
                <a:p>
                  <a:pPr>
                    <a:defRPr sz="900" b="1"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D5C4-E04B-9B48-712035EF126A}"/>
                </c:ext>
              </c:extLst>
            </c:dLbl>
            <c:dLbl>
              <c:idx val="7"/>
              <c:layout>
                <c:manualLayout>
                  <c:x val="7.0921985815602835E-3"/>
                  <c:y val="-8.641202254226675E-2"/>
                </c:manualLayout>
              </c:layout>
              <c:numFmt formatCode="#,##0;&quot;-&quot;#,##0" sourceLinked="0"/>
              <c:spPr>
                <a:noFill/>
                <a:ln>
                  <a:noFill/>
                </a:ln>
              </c:spPr>
              <c:txPr>
                <a:bodyPr wrap="none"/>
                <a:lstStyle/>
                <a:p>
                  <a:pPr>
                    <a:defRPr sz="900" b="1"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D5C4-E04B-9B48-712035EF126A}"/>
                </c:ext>
              </c:extLst>
            </c:dLbl>
            <c:dLbl>
              <c:idx val="8"/>
              <c:layout>
                <c:manualLayout>
                  <c:x val="0"/>
                  <c:y val="1.2523481527864746E-2"/>
                </c:manualLayout>
              </c:layout>
              <c:numFmt formatCode="#,##0;&quot;-&quot;#,##0" sourceLinked="0"/>
              <c:spPr>
                <a:noFill/>
                <a:ln>
                  <a:noFill/>
                </a:ln>
              </c:spPr>
              <c:txPr>
                <a:bodyPr wrap="none"/>
                <a:lstStyle/>
                <a:p>
                  <a:pPr>
                    <a:defRPr sz="900" b="1"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D5C4-E04B-9B48-712035EF126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Sheet1!$A$2:$I$2</c:f>
              <c:numCache>
                <c:formatCode>General</c:formatCode>
                <c:ptCount val="9"/>
                <c:pt idx="0">
                  <c:v>1064</c:v>
                </c:pt>
                <c:pt idx="1">
                  <c:v>1238</c:v>
                </c:pt>
                <c:pt idx="2">
                  <c:v>1456</c:v>
                </c:pt>
                <c:pt idx="3">
                  <c:v>2029</c:v>
                </c:pt>
                <c:pt idx="4">
                  <c:v>2734</c:v>
                </c:pt>
                <c:pt idx="5">
                  <c:v>2867</c:v>
                </c:pt>
                <c:pt idx="6">
                  <c:v>2587</c:v>
                </c:pt>
                <c:pt idx="7">
                  <c:v>2024</c:v>
                </c:pt>
                <c:pt idx="8">
                  <c:v>44</c:v>
                </c:pt>
              </c:numCache>
            </c:numRef>
          </c:val>
          <c:extLst>
            <c:ext xmlns:c16="http://schemas.microsoft.com/office/drawing/2014/chart" uri="{C3380CC4-5D6E-409C-BE32-E72D297353CC}">
              <c16:uniqueId val="{00000013-D5C4-E04B-9B48-712035EF126A}"/>
            </c:ext>
          </c:extLst>
        </c:ser>
        <c:dLbls>
          <c:showLegendKey val="0"/>
          <c:showVal val="0"/>
          <c:showCatName val="0"/>
          <c:showSerName val="0"/>
          <c:showPercent val="0"/>
          <c:showBubbleSize val="0"/>
        </c:dLbls>
        <c:gapWidth val="80"/>
        <c:axId val="1299740447"/>
        <c:axId val="1"/>
      </c:barChart>
      <c:catAx>
        <c:axId val="1299740447"/>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6043"/>
          <c:min val="0"/>
        </c:scaling>
        <c:delete val="1"/>
        <c:axPos val="l"/>
        <c:numFmt formatCode="General" sourceLinked="1"/>
        <c:majorTickMark val="out"/>
        <c:minorTickMark val="none"/>
        <c:tickLblPos val="nextTo"/>
        <c:crossAx val="1299740447"/>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124684502776375E-2"/>
          <c:y val="0.21703617269544925"/>
          <c:w val="0.97375063099444725"/>
          <c:h val="0.63243873978996501"/>
        </c:manualLayout>
      </c:layout>
      <c:barChart>
        <c:barDir val="col"/>
        <c:grouping val="clustered"/>
        <c:varyColors val="0"/>
        <c:ser>
          <c:idx val="0"/>
          <c:order val="0"/>
          <c:spPr>
            <a:solidFill>
              <a:schemeClr val="accent1"/>
            </a:solidFill>
            <a:ln w="12700" cmpd="sng" algn="ctr">
              <a:solidFill>
                <a:schemeClr val="tx1"/>
              </a:solidFill>
              <a:prstDash val="solid"/>
            </a:ln>
          </c:spPr>
          <c:invertIfNegative val="0"/>
          <c:dLbls>
            <c:dLbl>
              <c:idx val="0"/>
              <c:layout>
                <c:manualLayout>
                  <c:x val="0"/>
                  <c:y val="-0.17152858809801633"/>
                </c:manualLayout>
              </c:layout>
              <c:numFmt formatCode="#,##0.0;&quot;-&quot;#,##0.0" sourceLinked="0"/>
              <c:spPr>
                <a:noFill/>
                <a:ln>
                  <a:noFill/>
                </a:ln>
              </c:spPr>
              <c:txPr>
                <a:bodyPr wrap="none"/>
                <a:lstStyle/>
                <a:p>
                  <a:pPr>
                    <a:defRPr sz="900" kern="1200">
                      <a:solidFill>
                        <a:schemeClr val="tx1"/>
                      </a:solidFill>
                      <a:latin typeface="等线"/>
                      <a:ea typeface="等线"/>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5BB-6C4C-96D6-94FDDF1CC448}"/>
                </c:ext>
              </c:extLst>
            </c:dLbl>
            <c:dLbl>
              <c:idx val="1"/>
              <c:layout>
                <c:manualLayout>
                  <c:x val="0"/>
                  <c:y val="-0.20070011668611434"/>
                </c:manualLayout>
              </c:layout>
              <c:numFmt formatCode="#,##0.0;&quot;-&quot;#,##0.0" sourceLinked="0"/>
              <c:spPr>
                <a:noFill/>
                <a:ln>
                  <a:noFill/>
                </a:ln>
              </c:spPr>
              <c:txPr>
                <a:bodyPr wrap="none"/>
                <a:lstStyle/>
                <a:p>
                  <a:pPr>
                    <a:defRPr sz="900"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5BB-6C4C-96D6-94FDDF1CC448}"/>
                </c:ext>
              </c:extLst>
            </c:dLbl>
            <c:dLbl>
              <c:idx val="2"/>
              <c:layout>
                <c:manualLayout>
                  <c:x val="0"/>
                  <c:y val="-0.11085180863477247"/>
                </c:manualLayout>
              </c:layout>
              <c:numFmt formatCode="#,##0.0;&quot;-&quot;#,##0.0" sourceLinked="0"/>
              <c:spPr>
                <a:noFill/>
                <a:ln>
                  <a:noFill/>
                </a:ln>
              </c:spPr>
              <c:txPr>
                <a:bodyPr wrap="none"/>
                <a:lstStyle/>
                <a:p>
                  <a:pPr>
                    <a:defRPr sz="900"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5BB-6C4C-96D6-94FDDF1CC448}"/>
                </c:ext>
              </c:extLst>
            </c:dLbl>
            <c:dLbl>
              <c:idx val="3"/>
              <c:layout>
                <c:manualLayout>
                  <c:x val="0"/>
                  <c:y val="-8.284714119019837E-2"/>
                </c:manualLayout>
              </c:layout>
              <c:numFmt formatCode="#,##0.0;&quot;-&quot;#,##0.0" sourceLinked="0"/>
              <c:spPr>
                <a:noFill/>
                <a:ln>
                  <a:noFill/>
                </a:ln>
              </c:spPr>
              <c:txPr>
                <a:bodyPr wrap="none"/>
                <a:lstStyle/>
                <a:p>
                  <a:pPr>
                    <a:defRPr sz="900"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5BB-6C4C-96D6-94FDDF1CC448}"/>
                </c:ext>
              </c:extLst>
            </c:dLbl>
            <c:dLbl>
              <c:idx val="4"/>
              <c:layout>
                <c:manualLayout>
                  <c:x val="0"/>
                  <c:y val="-0.19019836639439908"/>
                </c:manualLayout>
              </c:layout>
              <c:numFmt formatCode="#,##0.0;&quot;-&quot;#,##0.0" sourceLinked="0"/>
              <c:spPr>
                <a:noFill/>
                <a:ln>
                  <a:noFill/>
                </a:ln>
              </c:spPr>
              <c:txPr>
                <a:bodyPr wrap="none"/>
                <a:lstStyle/>
                <a:p>
                  <a:pPr>
                    <a:defRPr sz="900"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5BB-6C4C-96D6-94FDDF1CC448}"/>
                </c:ext>
              </c:extLst>
            </c:dLbl>
            <c:dLbl>
              <c:idx val="5"/>
              <c:layout>
                <c:manualLayout>
                  <c:x val="0"/>
                  <c:y val="-2.1003500583430573E-2"/>
                </c:manualLayout>
              </c:layout>
              <c:numFmt formatCode="#,##0.0;&quot;-&quot;#,##0.0" sourceLinked="0"/>
              <c:spPr>
                <a:noFill/>
                <a:ln>
                  <a:noFill/>
                </a:ln>
              </c:spPr>
              <c:txPr>
                <a:bodyPr wrap="none"/>
                <a:lstStyle/>
                <a:p>
                  <a:pPr>
                    <a:defRPr sz="900" kern="1200">
                      <a:solidFill>
                        <a:schemeClr val="tx1"/>
                      </a:solidFill>
                      <a:latin typeface="等线"/>
                      <a:ea typeface="等线"/>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5BB-6C4C-96D6-94FDDF1CC448}"/>
                </c:ext>
              </c:extLst>
            </c:dLbl>
            <c:dLbl>
              <c:idx val="6"/>
              <c:layout>
                <c:manualLayout>
                  <c:x val="0"/>
                  <c:y val="-0.14702450408401399"/>
                </c:manualLayout>
              </c:layout>
              <c:numFmt formatCode="#,##0.0;&quot;-&quot;#,##0.0" sourceLinked="0"/>
              <c:spPr>
                <a:noFill/>
                <a:ln>
                  <a:noFill/>
                </a:ln>
              </c:spPr>
              <c:txPr>
                <a:bodyPr wrap="none"/>
                <a:lstStyle/>
                <a:p>
                  <a:pPr>
                    <a:defRPr sz="900"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5BB-6C4C-96D6-94FDDF1CC448}"/>
                </c:ext>
              </c:extLst>
            </c:dLbl>
            <c:dLbl>
              <c:idx val="7"/>
              <c:layout>
                <c:manualLayout>
                  <c:x val="0"/>
                  <c:y val="-0.36639439906651111"/>
                </c:manualLayout>
              </c:layout>
              <c:numFmt formatCode="#,##0.0;&quot;-&quot;#,##0.0" sourceLinked="0"/>
              <c:spPr>
                <a:noFill/>
                <a:ln>
                  <a:noFill/>
                </a:ln>
              </c:spPr>
              <c:txPr>
                <a:bodyPr wrap="none"/>
                <a:lstStyle/>
                <a:p>
                  <a:pPr>
                    <a:defRPr sz="900"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5BB-6C4C-96D6-94FDDF1CC44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1.1599999999999999</c:v>
                </c:pt>
                <c:pt idx="1">
                  <c:v>1.47</c:v>
                </c:pt>
                <c:pt idx="2">
                  <c:v>0.76</c:v>
                </c:pt>
                <c:pt idx="3">
                  <c:v>0.61</c:v>
                </c:pt>
                <c:pt idx="4">
                  <c:v>1.36</c:v>
                </c:pt>
                <c:pt idx="5">
                  <c:v>0.27</c:v>
                </c:pt>
                <c:pt idx="6">
                  <c:v>0.96</c:v>
                </c:pt>
                <c:pt idx="7">
                  <c:v>3.29</c:v>
                </c:pt>
              </c:numCache>
            </c:numRef>
          </c:val>
          <c:extLst>
            <c:ext xmlns:c16="http://schemas.microsoft.com/office/drawing/2014/chart" uri="{C3380CC4-5D6E-409C-BE32-E72D297353CC}">
              <c16:uniqueId val="{00000008-85BB-6C4C-96D6-94FDDF1CC448}"/>
            </c:ext>
          </c:extLst>
        </c:ser>
        <c:ser>
          <c:idx val="1"/>
          <c:order val="1"/>
          <c:spPr>
            <a:solidFill>
              <a:schemeClr val="accent2"/>
            </a:solidFill>
            <a:ln w="12700" cmpd="sng" algn="ctr">
              <a:solidFill>
                <a:schemeClr val="tx1"/>
              </a:solidFill>
              <a:prstDash val="solid"/>
            </a:ln>
          </c:spPr>
          <c:invertIfNegative val="0"/>
          <c:dLbls>
            <c:dLbl>
              <c:idx val="0"/>
              <c:layout>
                <c:manualLayout>
                  <c:x val="0"/>
                  <c:y val="-0.1633605600933489"/>
                </c:manualLayout>
              </c:layout>
              <c:numFmt formatCode="#,##0.0;&quot;-&quot;#,##0.0" sourceLinked="0"/>
              <c:spPr>
                <a:noFill/>
                <a:ln>
                  <a:noFill/>
                </a:ln>
              </c:spPr>
              <c:txPr>
                <a:bodyPr wrap="none"/>
                <a:lstStyle/>
                <a:p>
                  <a:pPr>
                    <a:defRPr sz="900"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5BB-6C4C-96D6-94FDDF1CC448}"/>
                </c:ext>
              </c:extLst>
            </c:dLbl>
            <c:dLbl>
              <c:idx val="1"/>
              <c:layout>
                <c:manualLayout>
                  <c:x val="0"/>
                  <c:y val="-0.1866977829638273"/>
                </c:manualLayout>
              </c:layout>
              <c:numFmt formatCode="#,##0.0;&quot;-&quot;#,##0.0" sourceLinked="0"/>
              <c:spPr>
                <a:noFill/>
                <a:ln>
                  <a:noFill/>
                </a:ln>
              </c:spPr>
              <c:txPr>
                <a:bodyPr wrap="none"/>
                <a:lstStyle/>
                <a:p>
                  <a:pPr>
                    <a:defRPr sz="900"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5BB-6C4C-96D6-94FDDF1CC448}"/>
                </c:ext>
              </c:extLst>
            </c:dLbl>
            <c:dLbl>
              <c:idx val="2"/>
              <c:layout>
                <c:manualLayout>
                  <c:x val="0"/>
                  <c:y val="-3.7339556592765458E-2"/>
                </c:manualLayout>
              </c:layout>
              <c:numFmt formatCode="#,##0.0;&quot;-&quot;#,##0.0" sourceLinked="0"/>
              <c:spPr>
                <a:noFill/>
                <a:ln>
                  <a:noFill/>
                </a:ln>
              </c:spPr>
              <c:txPr>
                <a:bodyPr wrap="none"/>
                <a:lstStyle/>
                <a:p>
                  <a:pPr>
                    <a:defRPr sz="900"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5BB-6C4C-96D6-94FDDF1CC448}"/>
                </c:ext>
              </c:extLst>
            </c:dLbl>
            <c:dLbl>
              <c:idx val="3"/>
              <c:layout>
                <c:manualLayout>
                  <c:x val="0"/>
                  <c:y val="-3.2672112018669777E-2"/>
                </c:manualLayout>
              </c:layout>
              <c:numFmt formatCode="#,##0.0;&quot;-&quot;#,##0.0" sourceLinked="0"/>
              <c:spPr>
                <a:noFill/>
                <a:ln>
                  <a:noFill/>
                </a:ln>
              </c:spPr>
              <c:txPr>
                <a:bodyPr wrap="none"/>
                <a:lstStyle/>
                <a:p>
                  <a:pPr>
                    <a:defRPr sz="900"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85BB-6C4C-96D6-94FDDF1CC448}"/>
                </c:ext>
              </c:extLst>
            </c:dLbl>
            <c:dLbl>
              <c:idx val="4"/>
              <c:layout>
                <c:manualLayout>
                  <c:x val="0"/>
                  <c:y val="-0.18436406067677946"/>
                </c:manualLayout>
              </c:layout>
              <c:numFmt formatCode="#,##0.0;&quot;-&quot;#,##0.0" sourceLinked="0"/>
              <c:spPr>
                <a:noFill/>
                <a:ln>
                  <a:noFill/>
                </a:ln>
              </c:spPr>
              <c:txPr>
                <a:bodyPr wrap="none"/>
                <a:lstStyle/>
                <a:p>
                  <a:pPr>
                    <a:defRPr sz="900"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85BB-6C4C-96D6-94FDDF1CC448}"/>
                </c:ext>
              </c:extLst>
            </c:dLbl>
            <c:dLbl>
              <c:idx val="5"/>
              <c:layout>
                <c:manualLayout>
                  <c:x val="0"/>
                  <c:y val="-3.7339556592765458E-2"/>
                </c:manualLayout>
              </c:layout>
              <c:numFmt formatCode="#,##0.0;&quot;-&quot;#,##0.0" sourceLinked="0"/>
              <c:spPr>
                <a:noFill/>
                <a:ln>
                  <a:noFill/>
                </a:ln>
              </c:spPr>
              <c:txPr>
                <a:bodyPr wrap="none"/>
                <a:lstStyle/>
                <a:p>
                  <a:pPr>
                    <a:defRPr sz="900"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85BB-6C4C-96D6-94FDDF1CC448}"/>
                </c:ext>
              </c:extLst>
            </c:dLbl>
            <c:dLbl>
              <c:idx val="6"/>
              <c:layout>
                <c:manualLayout>
                  <c:x val="0"/>
                  <c:y val="-0.12835472578763127"/>
                </c:manualLayout>
              </c:layout>
              <c:numFmt formatCode="#,##0.0;&quot;-&quot;#,##0.0" sourceLinked="0"/>
              <c:spPr>
                <a:noFill/>
                <a:ln>
                  <a:noFill/>
                </a:ln>
              </c:spPr>
              <c:txPr>
                <a:bodyPr wrap="none"/>
                <a:lstStyle/>
                <a:p>
                  <a:pPr>
                    <a:defRPr sz="900"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85BB-6C4C-96D6-94FDDF1CC448}"/>
                </c:ext>
              </c:extLst>
            </c:dLbl>
            <c:dLbl>
              <c:idx val="7"/>
              <c:layout>
                <c:manualLayout>
                  <c:x val="0"/>
                  <c:y val="-0.38273045507584597"/>
                </c:manualLayout>
              </c:layout>
              <c:numFmt formatCode="#,##0.0;&quot;-&quot;#,##0.0" sourceLinked="0"/>
              <c:spPr>
                <a:noFill/>
                <a:ln>
                  <a:noFill/>
                </a:ln>
              </c:spPr>
              <c:txPr>
                <a:bodyPr wrap="none"/>
                <a:lstStyle/>
                <a:p>
                  <a:pPr>
                    <a:defRPr sz="900"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85BB-6C4C-96D6-94FDDF1CC44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Sheet1!$A$2:$H$2</c:f>
              <c:numCache>
                <c:formatCode>General</c:formatCode>
                <c:ptCount val="8"/>
                <c:pt idx="0">
                  <c:v>1.07</c:v>
                </c:pt>
                <c:pt idx="1">
                  <c:v>1.32</c:v>
                </c:pt>
                <c:pt idx="2">
                  <c:v>0.36</c:v>
                </c:pt>
                <c:pt idx="3">
                  <c:v>0.33</c:v>
                </c:pt>
                <c:pt idx="4">
                  <c:v>1.3</c:v>
                </c:pt>
                <c:pt idx="5">
                  <c:v>0.36</c:v>
                </c:pt>
                <c:pt idx="6">
                  <c:v>0.86</c:v>
                </c:pt>
                <c:pt idx="7">
                  <c:v>3.47</c:v>
                </c:pt>
              </c:numCache>
            </c:numRef>
          </c:val>
          <c:extLst>
            <c:ext xmlns:c16="http://schemas.microsoft.com/office/drawing/2014/chart" uri="{C3380CC4-5D6E-409C-BE32-E72D297353CC}">
              <c16:uniqueId val="{00000011-85BB-6C4C-96D6-94FDDF1CC448}"/>
            </c:ext>
          </c:extLst>
        </c:ser>
        <c:ser>
          <c:idx val="2"/>
          <c:order val="2"/>
          <c:spPr>
            <a:solidFill>
              <a:schemeClr val="accent3"/>
            </a:solidFill>
            <a:ln w="12700" cmpd="sng" algn="ctr">
              <a:solidFill>
                <a:schemeClr val="tx1"/>
              </a:solidFill>
              <a:prstDash val="solid"/>
            </a:ln>
          </c:spPr>
          <c:invertIfNegative val="0"/>
          <c:dLbls>
            <c:dLbl>
              <c:idx val="0"/>
              <c:layout>
                <c:manualLayout>
                  <c:x val="0"/>
                  <c:y val="-0.17852975495915985"/>
                </c:manualLayout>
              </c:layout>
              <c:numFmt formatCode="#,##0.0;&quot;-&quot;#,##0.0" sourceLinked="0"/>
              <c:spPr>
                <a:noFill/>
                <a:ln>
                  <a:noFill/>
                </a:ln>
              </c:spPr>
              <c:txPr>
                <a:bodyPr wrap="none"/>
                <a:lstStyle/>
                <a:p>
                  <a:pPr>
                    <a:defRPr sz="900"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85BB-6C4C-96D6-94FDDF1CC448}"/>
                </c:ext>
              </c:extLst>
            </c:dLbl>
            <c:dLbl>
              <c:idx val="1"/>
              <c:layout>
                <c:manualLayout>
                  <c:x val="0"/>
                  <c:y val="-0.24504084014002334"/>
                </c:manualLayout>
              </c:layout>
              <c:numFmt formatCode="#,##0.0;&quot;-&quot;#,##0.0" sourceLinked="0"/>
              <c:spPr>
                <a:noFill/>
                <a:ln>
                  <a:noFill/>
                </a:ln>
              </c:spPr>
              <c:txPr>
                <a:bodyPr wrap="none"/>
                <a:lstStyle/>
                <a:p>
                  <a:pPr>
                    <a:defRPr sz="900"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85BB-6C4C-96D6-94FDDF1CC448}"/>
                </c:ext>
              </c:extLst>
            </c:dLbl>
            <c:dLbl>
              <c:idx val="2"/>
              <c:layout>
                <c:manualLayout>
                  <c:x val="0"/>
                  <c:y val="-8.634772462077013E-2"/>
                </c:manualLayout>
              </c:layout>
              <c:numFmt formatCode="#,##0.0;&quot;-&quot;#,##0.0" sourceLinked="0"/>
              <c:spPr>
                <a:noFill/>
                <a:ln>
                  <a:noFill/>
                </a:ln>
              </c:spPr>
              <c:txPr>
                <a:bodyPr wrap="none"/>
                <a:lstStyle/>
                <a:p>
                  <a:pPr>
                    <a:defRPr sz="900"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85BB-6C4C-96D6-94FDDF1CC448}"/>
                </c:ext>
              </c:extLst>
            </c:dLbl>
            <c:dLbl>
              <c:idx val="3"/>
              <c:layout>
                <c:manualLayout>
                  <c:x val="0"/>
                  <c:y val="-4.9008168028004666E-2"/>
                </c:manualLayout>
              </c:layout>
              <c:numFmt formatCode="#,##0.0;&quot;-&quot;#,##0.0" sourceLinked="0"/>
              <c:spPr>
                <a:noFill/>
                <a:ln>
                  <a:noFill/>
                </a:ln>
              </c:spPr>
              <c:txPr>
                <a:bodyPr wrap="none"/>
                <a:lstStyle/>
                <a:p>
                  <a:pPr>
                    <a:defRPr sz="900"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85BB-6C4C-96D6-94FDDF1CC448}"/>
                </c:ext>
              </c:extLst>
            </c:dLbl>
            <c:dLbl>
              <c:idx val="4"/>
              <c:layout>
                <c:manualLayout>
                  <c:x val="0"/>
                  <c:y val="-0.29171528588098017"/>
                </c:manualLayout>
              </c:layout>
              <c:numFmt formatCode="#,##0.0;&quot;-&quot;#,##0.0" sourceLinked="0"/>
              <c:spPr>
                <a:noFill/>
                <a:ln>
                  <a:noFill/>
                </a:ln>
              </c:spPr>
              <c:txPr>
                <a:bodyPr wrap="none"/>
                <a:lstStyle/>
                <a:p>
                  <a:pPr>
                    <a:defRPr sz="900"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85BB-6C4C-96D6-94FDDF1CC448}"/>
                </c:ext>
              </c:extLst>
            </c:dLbl>
            <c:dLbl>
              <c:idx val="5"/>
              <c:layout>
                <c:manualLayout>
                  <c:x val="0"/>
                  <c:y val="-0.22520420070011668"/>
                </c:manualLayout>
              </c:layout>
              <c:numFmt formatCode="#,##0.0;&quot;-&quot;#,##0.0" sourceLinked="0"/>
              <c:spPr>
                <a:noFill/>
                <a:ln>
                  <a:noFill/>
                </a:ln>
              </c:spPr>
              <c:txPr>
                <a:bodyPr wrap="none"/>
                <a:lstStyle/>
                <a:p>
                  <a:pPr>
                    <a:defRPr sz="900"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85BB-6C4C-96D6-94FDDF1CC448}"/>
                </c:ext>
              </c:extLst>
            </c:dLbl>
            <c:dLbl>
              <c:idx val="6"/>
              <c:layout>
                <c:manualLayout>
                  <c:x val="0"/>
                  <c:y val="-0.21120186697782964"/>
                </c:manualLayout>
              </c:layout>
              <c:numFmt formatCode="#,##0.0;&quot;-&quot;#,##0.0" sourceLinked="0"/>
              <c:spPr>
                <a:noFill/>
                <a:ln>
                  <a:noFill/>
                </a:ln>
              </c:spPr>
              <c:txPr>
                <a:bodyPr wrap="none"/>
                <a:lstStyle/>
                <a:p>
                  <a:pPr>
                    <a:defRPr sz="900"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85BB-6C4C-96D6-94FDDF1CC448}"/>
                </c:ext>
              </c:extLst>
            </c:dLbl>
            <c:dLbl>
              <c:idx val="7"/>
              <c:layout>
                <c:manualLayout>
                  <c:x val="0"/>
                  <c:y val="-0.30455075845974328"/>
                </c:manualLayout>
              </c:layout>
              <c:numFmt formatCode="#,##0.0;&quot;-&quot;#,##0.0" sourceLinked="0"/>
              <c:spPr>
                <a:noFill/>
                <a:ln>
                  <a:noFill/>
                </a:ln>
              </c:spPr>
              <c:txPr>
                <a:bodyPr wrap="none"/>
                <a:lstStyle/>
                <a:p>
                  <a:pPr>
                    <a:defRPr sz="900"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85BB-6C4C-96D6-94FDDF1CC44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Sheet1!$A$3:$H$3</c:f>
              <c:numCache>
                <c:formatCode>General</c:formatCode>
                <c:ptCount val="8"/>
                <c:pt idx="0">
                  <c:v>1.22</c:v>
                </c:pt>
                <c:pt idx="1">
                  <c:v>1.96</c:v>
                </c:pt>
                <c:pt idx="2">
                  <c:v>0.63</c:v>
                </c:pt>
                <c:pt idx="3">
                  <c:v>0.42</c:v>
                </c:pt>
                <c:pt idx="4">
                  <c:v>2.4700000000000002</c:v>
                </c:pt>
                <c:pt idx="5">
                  <c:v>1.75</c:v>
                </c:pt>
                <c:pt idx="6">
                  <c:v>1.58</c:v>
                </c:pt>
                <c:pt idx="7">
                  <c:v>2.62</c:v>
                </c:pt>
              </c:numCache>
            </c:numRef>
          </c:val>
          <c:extLst>
            <c:ext xmlns:c16="http://schemas.microsoft.com/office/drawing/2014/chart" uri="{C3380CC4-5D6E-409C-BE32-E72D297353CC}">
              <c16:uniqueId val="{0000001A-85BB-6C4C-96D6-94FDDF1CC448}"/>
            </c:ext>
          </c:extLst>
        </c:ser>
        <c:dLbls>
          <c:showLegendKey val="0"/>
          <c:showVal val="0"/>
          <c:showCatName val="0"/>
          <c:showSerName val="0"/>
          <c:showPercent val="0"/>
          <c:showBubbleSize val="0"/>
        </c:dLbls>
        <c:gapWidth val="80"/>
        <c:axId val="1253502239"/>
        <c:axId val="1"/>
      </c:barChart>
      <c:catAx>
        <c:axId val="125350223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3.47"/>
          <c:min val="0"/>
        </c:scaling>
        <c:delete val="1"/>
        <c:axPos val="l"/>
        <c:numFmt formatCode="General" sourceLinked="1"/>
        <c:majorTickMark val="out"/>
        <c:minorTickMark val="none"/>
        <c:tickLblPos val="nextTo"/>
        <c:crossAx val="1253502239"/>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771979985704068E-2"/>
          <c:y val="0.11799217731421122"/>
          <c:w val="0.83774124374553249"/>
          <c:h val="0.76401564537157762"/>
        </c:manualLayout>
      </c:layout>
      <c:pieChart>
        <c:varyColors val="0"/>
        <c:ser>
          <c:idx val="0"/>
          <c:order val="0"/>
          <c:dPt>
            <c:idx val="0"/>
            <c:bubble3D val="0"/>
            <c:spPr>
              <a:solidFill>
                <a:schemeClr val="accent1"/>
              </a:solidFill>
              <a:ln w="12700" cmpd="sng" algn="ctr">
                <a:solidFill>
                  <a:schemeClr val="tx1"/>
                </a:solidFill>
                <a:prstDash val="solid"/>
              </a:ln>
            </c:spPr>
            <c:extLst>
              <c:ext xmlns:c16="http://schemas.microsoft.com/office/drawing/2014/chart" uri="{C3380CC4-5D6E-409C-BE32-E72D297353CC}">
                <c16:uniqueId val="{00000000-43B9-2A4E-9F69-5BDCF4DA6CA3}"/>
              </c:ext>
            </c:extLst>
          </c:dPt>
          <c:dPt>
            <c:idx val="1"/>
            <c:bubble3D val="0"/>
            <c:spPr>
              <a:solidFill>
                <a:schemeClr val="accent2"/>
              </a:solidFill>
              <a:ln w="12700" cmpd="sng" algn="ctr">
                <a:solidFill>
                  <a:schemeClr val="tx1"/>
                </a:solidFill>
                <a:prstDash val="solid"/>
              </a:ln>
            </c:spPr>
            <c:extLst>
              <c:ext xmlns:c16="http://schemas.microsoft.com/office/drawing/2014/chart" uri="{C3380CC4-5D6E-409C-BE32-E72D297353CC}">
                <c16:uniqueId val="{00000001-43B9-2A4E-9F69-5BDCF4DA6CA3}"/>
              </c:ext>
            </c:extLst>
          </c:dPt>
          <c:dPt>
            <c:idx val="2"/>
            <c:bubble3D val="0"/>
            <c:spPr>
              <a:solidFill>
                <a:schemeClr val="accent3"/>
              </a:solidFill>
              <a:ln w="12700" cmpd="sng" algn="ctr">
                <a:solidFill>
                  <a:schemeClr val="tx1"/>
                </a:solidFill>
                <a:prstDash val="solid"/>
              </a:ln>
            </c:spPr>
            <c:extLst>
              <c:ext xmlns:c16="http://schemas.microsoft.com/office/drawing/2014/chart" uri="{C3380CC4-5D6E-409C-BE32-E72D297353CC}">
                <c16:uniqueId val="{00000002-43B9-2A4E-9F69-5BDCF4DA6CA3}"/>
              </c:ext>
            </c:extLst>
          </c:dPt>
          <c:dLbls>
            <c:dLbl>
              <c:idx val="0"/>
              <c:layout>
                <c:manualLayout>
                  <c:x val="0.13080771979985703"/>
                  <c:y val="3.3246414602346806E-2"/>
                </c:manualLayout>
              </c:layout>
              <c:numFmt formatCode="#,##0.0&quot;%&quot;;&quot;-&quot;#,##0.0&quot;%&quot;" sourceLinked="0"/>
              <c:spPr>
                <a:noFill/>
                <a:ln>
                  <a:noFill/>
                </a:ln>
              </c:spPr>
              <c:txPr>
                <a:bodyPr wrap="none"/>
                <a:lstStyle/>
                <a:p>
                  <a:pPr>
                    <a:defRPr sz="900" kern="1200">
                      <a:solidFill>
                        <a:schemeClr val="bg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3B9-2A4E-9F69-5BDCF4DA6CA3}"/>
                </c:ext>
              </c:extLst>
            </c:dLbl>
            <c:dLbl>
              <c:idx val="1"/>
              <c:layout>
                <c:manualLayout>
                  <c:x val="-0.12866333095067906"/>
                  <c:y val="3.6505867014341588E-2"/>
                </c:manualLayout>
              </c:layout>
              <c:numFmt formatCode="#,##0.0&quot;%&quot;;&quot;-&quot;#,##0.0&quot;%&quot;" sourceLinked="0"/>
              <c:spPr>
                <a:noFill/>
                <a:ln>
                  <a:noFill/>
                </a:ln>
              </c:spPr>
              <c:txPr>
                <a:bodyPr wrap="none"/>
                <a:lstStyle/>
                <a:p>
                  <a:pPr>
                    <a:defRPr sz="900"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3B9-2A4E-9F69-5BDCF4DA6CA3}"/>
                </c:ext>
              </c:extLst>
            </c:dLbl>
            <c:dLbl>
              <c:idx val="2"/>
              <c:layout>
                <c:manualLayout>
                  <c:x val="-8.0057183702644752E-2"/>
                  <c:y val="-0.10951760104302477"/>
                </c:manualLayout>
              </c:layout>
              <c:numFmt formatCode="#,##0.0&quot;%&quot;;&quot;-&quot;#,##0.0&quot;%&quot;" sourceLinked="0"/>
              <c:spPr>
                <a:noFill/>
                <a:ln>
                  <a:noFill/>
                </a:ln>
              </c:spPr>
              <c:txPr>
                <a:bodyPr wrap="none"/>
                <a:lstStyle/>
                <a:p>
                  <a:pPr>
                    <a:defRPr sz="900"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3B9-2A4E-9F69-5BDCF4DA6CA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59</c:v>
                </c:pt>
                <c:pt idx="1">
                  <c:v>22</c:v>
                </c:pt>
                <c:pt idx="2">
                  <c:v>19</c:v>
                </c:pt>
              </c:numCache>
            </c:numRef>
          </c:val>
          <c:extLst>
            <c:ext xmlns:c16="http://schemas.microsoft.com/office/drawing/2014/chart" uri="{C3380CC4-5D6E-409C-BE32-E72D297353CC}">
              <c16:uniqueId val="{00000003-43B9-2A4E-9F69-5BDCF4DA6CA3}"/>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124684502776375E-2"/>
          <c:y val="0.13737075332348597"/>
          <c:w val="0.97375063099444725"/>
          <c:h val="0.76735598227474155"/>
        </c:manualLayout>
      </c:layout>
      <c:barChart>
        <c:barDir val="col"/>
        <c:grouping val="stacked"/>
        <c:varyColors val="0"/>
        <c:ser>
          <c:idx val="0"/>
          <c:order val="0"/>
          <c:spPr>
            <a:solidFill>
              <a:schemeClr val="accent1"/>
            </a:solidFill>
            <a:ln w="12700" cmpd="sng" algn="ctr">
              <a:solidFill>
                <a:schemeClr val="tx1"/>
              </a:solidFill>
              <a:prstDash val="solid"/>
            </a:ln>
          </c:spPr>
          <c:invertIfNegative val="0"/>
          <c:dLbls>
            <c:dLbl>
              <c:idx val="0"/>
              <c:layout>
                <c:manualLayout>
                  <c:x val="0"/>
                  <c:y val="-0.15214180206794684"/>
                </c:manualLayout>
              </c:layout>
              <c:numFmt formatCode="#,##0.0;&quot;-&quot;#,##0.0" sourceLinked="0"/>
              <c:spPr>
                <a:noFill/>
                <a:ln>
                  <a:noFill/>
                </a:ln>
              </c:spPr>
              <c:txPr>
                <a:bodyPr wrap="none"/>
                <a:lstStyle/>
                <a:p>
                  <a:pPr>
                    <a:defRPr sz="900" b="1" kern="1200">
                      <a:solidFill>
                        <a:schemeClr val="tx1"/>
                      </a:solidFill>
                      <a:latin typeface="等线"/>
                      <a:ea typeface="等线"/>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1EE-9345-AFEF-C032AA8AEC1B}"/>
                </c:ext>
              </c:extLst>
            </c:dLbl>
            <c:dLbl>
              <c:idx val="1"/>
              <c:layout>
                <c:manualLayout>
                  <c:x val="0"/>
                  <c:y val="-0.18242245199409157"/>
                </c:manualLayout>
              </c:layout>
              <c:numFmt formatCode="#,##0.0;&quot;-&quot;#,##0.0" sourceLinked="0"/>
              <c:spPr>
                <a:noFill/>
                <a:ln>
                  <a:noFill/>
                </a:ln>
              </c:spPr>
              <c:txPr>
                <a:bodyPr wrap="none"/>
                <a:lstStyle/>
                <a:p>
                  <a:pPr>
                    <a:defRPr sz="900" b="1"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1EE-9345-AFEF-C032AA8AEC1B}"/>
                </c:ext>
              </c:extLst>
            </c:dLbl>
            <c:dLbl>
              <c:idx val="2"/>
              <c:layout>
                <c:manualLayout>
                  <c:x val="0"/>
                  <c:y val="-0.21491875923190545"/>
                </c:manualLayout>
              </c:layout>
              <c:numFmt formatCode="#,##0.0;&quot;-&quot;#,##0.0" sourceLinked="0"/>
              <c:spPr>
                <a:noFill/>
                <a:ln>
                  <a:noFill/>
                </a:ln>
              </c:spPr>
              <c:txPr>
                <a:bodyPr wrap="none"/>
                <a:lstStyle/>
                <a:p>
                  <a:pPr>
                    <a:defRPr sz="900" b="1"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1EE-9345-AFEF-C032AA8AEC1B}"/>
                </c:ext>
              </c:extLst>
            </c:dLbl>
            <c:dLbl>
              <c:idx val="3"/>
              <c:layout>
                <c:manualLayout>
                  <c:x val="0"/>
                  <c:y val="-0.25775480059084194"/>
                </c:manualLayout>
              </c:layout>
              <c:numFmt formatCode="#,##0.0;&quot;-&quot;#,##0.0" sourceLinked="0"/>
              <c:spPr>
                <a:noFill/>
                <a:ln>
                  <a:noFill/>
                </a:ln>
              </c:spPr>
              <c:txPr>
                <a:bodyPr wrap="none"/>
                <a:lstStyle/>
                <a:p>
                  <a:pPr>
                    <a:defRPr sz="900" b="1"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1EE-9345-AFEF-C032AA8AEC1B}"/>
                </c:ext>
              </c:extLst>
            </c:dLbl>
            <c:dLbl>
              <c:idx val="4"/>
              <c:layout>
                <c:manualLayout>
                  <c:x val="0"/>
                  <c:y val="-0.28286558345642543"/>
                </c:manualLayout>
              </c:layout>
              <c:numFmt formatCode="#,##0.0;&quot;-&quot;#,##0.0" sourceLinked="0"/>
              <c:spPr>
                <a:noFill/>
                <a:ln>
                  <a:noFill/>
                </a:ln>
              </c:spPr>
              <c:txPr>
                <a:bodyPr wrap="none"/>
                <a:lstStyle/>
                <a:p>
                  <a:pPr>
                    <a:defRPr sz="900" b="1"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1EE-9345-AFEF-C032AA8AEC1B}"/>
                </c:ext>
              </c:extLst>
            </c:dLbl>
            <c:dLbl>
              <c:idx val="5"/>
              <c:layout>
                <c:manualLayout>
                  <c:x val="0"/>
                  <c:y val="-0.31757754800590843"/>
                </c:manualLayout>
              </c:layout>
              <c:numFmt formatCode="#,##0.0;&quot;-&quot;#,##0.0" sourceLinked="0"/>
              <c:spPr>
                <a:noFill/>
                <a:ln>
                  <a:noFill/>
                </a:ln>
              </c:spPr>
              <c:txPr>
                <a:bodyPr wrap="none"/>
                <a:lstStyle/>
                <a:p>
                  <a:pPr>
                    <a:defRPr sz="900" b="1"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1EE-9345-AFEF-C032AA8AEC1B}"/>
                </c:ext>
              </c:extLst>
            </c:dLbl>
            <c:dLbl>
              <c:idx val="6"/>
              <c:layout>
                <c:manualLayout>
                  <c:x val="0"/>
                  <c:y val="-0.3537666174298375"/>
                </c:manualLayout>
              </c:layout>
              <c:numFmt formatCode="#,##0.0;&quot;-&quot;#,##0.0" sourceLinked="0"/>
              <c:spPr>
                <a:noFill/>
                <a:ln>
                  <a:noFill/>
                </a:ln>
              </c:spPr>
              <c:txPr>
                <a:bodyPr wrap="none"/>
                <a:lstStyle/>
                <a:p>
                  <a:pPr>
                    <a:defRPr sz="900" b="1"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1EE-9345-AFEF-C032AA8AEC1B}"/>
                </c:ext>
              </c:extLst>
            </c:dLbl>
            <c:dLbl>
              <c:idx val="7"/>
              <c:layout>
                <c:manualLayout>
                  <c:x val="0"/>
                  <c:y val="-0.37740029542097486"/>
                </c:manualLayout>
              </c:layout>
              <c:numFmt formatCode="#,##0.0;&quot;-&quot;#,##0.0" sourceLinked="0"/>
              <c:spPr>
                <a:noFill/>
                <a:ln>
                  <a:noFill/>
                </a:ln>
              </c:spPr>
              <c:txPr>
                <a:bodyPr wrap="none"/>
                <a:lstStyle/>
                <a:p>
                  <a:pPr>
                    <a:defRPr sz="900" b="1"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1EE-9345-AFEF-C032AA8AEC1B}"/>
                </c:ext>
              </c:extLst>
            </c:dLbl>
            <c:dLbl>
              <c:idx val="8"/>
              <c:layout>
                <c:manualLayout>
                  <c:x val="0"/>
                  <c:y val="-0.40177252584933532"/>
                </c:manualLayout>
              </c:layout>
              <c:numFmt formatCode="#,##0.0;&quot;-&quot;#,##0.0" sourceLinked="0"/>
              <c:spPr>
                <a:noFill/>
                <a:ln>
                  <a:noFill/>
                </a:ln>
              </c:spPr>
              <c:txPr>
                <a:bodyPr wrap="none"/>
                <a:lstStyle/>
                <a:p>
                  <a:pPr>
                    <a:defRPr sz="900" b="1"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1EE-9345-AFEF-C032AA8AEC1B}"/>
                </c:ext>
              </c:extLst>
            </c:dLbl>
            <c:dLbl>
              <c:idx val="9"/>
              <c:layout>
                <c:manualLayout>
                  <c:x val="0"/>
                  <c:y val="-0.42614475627769571"/>
                </c:manualLayout>
              </c:layout>
              <c:numFmt formatCode="#,##0.0;&quot;-&quot;#,##0.0" sourceLinked="0"/>
              <c:spPr>
                <a:noFill/>
                <a:ln>
                  <a:noFill/>
                </a:ln>
              </c:spPr>
              <c:txPr>
                <a:bodyPr wrap="none"/>
                <a:lstStyle/>
                <a:p>
                  <a:pPr>
                    <a:defRPr sz="900" b="1" kern="1200">
                      <a:solidFill>
                        <a:schemeClr val="tx1"/>
                      </a:solidFill>
                      <a:latin typeface="等线"/>
                      <a:ea typeface="等线"/>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1EE-9345-AFEF-C032AA8AEC1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26306.674688000006</c:v>
                </c:pt>
                <c:pt idx="1">
                  <c:v>26938.034880512008</c:v>
                </c:pt>
                <c:pt idx="2">
                  <c:v>27615.30528829966</c:v>
                </c:pt>
                <c:pt idx="3">
                  <c:v>28509.603486247201</c:v>
                </c:pt>
                <c:pt idx="4">
                  <c:v>29021.357583473789</c:v>
                </c:pt>
                <c:pt idx="5">
                  <c:v>29751.00645252808</c:v>
                </c:pt>
                <c:pt idx="6">
                  <c:v>30499</c:v>
                </c:pt>
                <c:pt idx="7">
                  <c:v>30992.939801629815</c:v>
                </c:pt>
                <c:pt idx="8">
                  <c:v>31494.879095952307</c:v>
                </c:pt>
                <c:pt idx="9">
                  <c:v>32004.947436980201</c:v>
                </c:pt>
              </c:numCache>
            </c:numRef>
          </c:val>
          <c:extLst>
            <c:ext xmlns:c16="http://schemas.microsoft.com/office/drawing/2014/chart" uri="{C3380CC4-5D6E-409C-BE32-E72D297353CC}">
              <c16:uniqueId val="{0000000A-61EE-9345-AFEF-C032AA8AEC1B}"/>
            </c:ext>
          </c:extLst>
        </c:ser>
        <c:dLbls>
          <c:showLegendKey val="0"/>
          <c:showVal val="0"/>
          <c:showCatName val="0"/>
          <c:showSerName val="0"/>
          <c:showPercent val="0"/>
          <c:showBubbleSize val="0"/>
        </c:dLbls>
        <c:gapWidth val="80"/>
        <c:overlap val="100"/>
        <c:axId val="1253313023"/>
        <c:axId val="1"/>
      </c:barChart>
      <c:catAx>
        <c:axId val="125331302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32004.947436980201"/>
          <c:min val="24000"/>
        </c:scaling>
        <c:delete val="1"/>
        <c:axPos val="l"/>
        <c:numFmt formatCode="General" sourceLinked="1"/>
        <c:majorTickMark val="out"/>
        <c:minorTickMark val="none"/>
        <c:tickLblPos val="nextTo"/>
        <c:crossAx val="1253313023"/>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324043577400558E-2"/>
          <c:y val="0.14037735849056604"/>
          <c:w val="0.90372434760577658"/>
          <c:h val="0.76226415094339628"/>
        </c:manualLayout>
      </c:layout>
      <c:barChart>
        <c:barDir val="col"/>
        <c:grouping val="stacked"/>
        <c:varyColors val="0"/>
        <c:ser>
          <c:idx val="0"/>
          <c:order val="0"/>
          <c:spPr>
            <a:solidFill>
              <a:srgbClr val="6F8DB9"/>
            </a:solidFill>
            <a:ln w="12700" cmpd="sng" algn="ctr">
              <a:solidFill>
                <a:schemeClr val="tx1"/>
              </a:solidFill>
              <a:prstDash val="solid"/>
            </a:ln>
          </c:spPr>
          <c:invertIfNegative val="0"/>
          <c:dLbls>
            <c:dLbl>
              <c:idx val="0"/>
              <c:layout>
                <c:manualLayout>
                  <c:x val="0"/>
                  <c:y val="-0.18641509433962264"/>
                </c:manualLayout>
              </c:layout>
              <c:numFmt formatCode="#,##0;&quot;-&quot;#,##0" sourceLinked="0"/>
              <c:spPr>
                <a:noFill/>
                <a:ln>
                  <a:noFill/>
                </a:ln>
              </c:spPr>
              <c:txPr>
                <a:bodyPr wrap="none"/>
                <a:lstStyle/>
                <a:p>
                  <a:pPr>
                    <a:defRPr sz="900" b="1"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2A7-49C3-A1AF-248B3F75878F}"/>
                </c:ext>
              </c:extLst>
            </c:dLbl>
            <c:dLbl>
              <c:idx val="1"/>
              <c:layout>
                <c:manualLayout>
                  <c:x val="0"/>
                  <c:y val="-0.2339622641509434"/>
                </c:manualLayout>
              </c:layout>
              <c:numFmt formatCode="#,##0;&quot;-&quot;#,##0" sourceLinked="0"/>
              <c:spPr>
                <a:noFill/>
                <a:ln>
                  <a:noFill/>
                </a:ln>
              </c:spPr>
              <c:txPr>
                <a:bodyPr wrap="none"/>
                <a:lstStyle/>
                <a:p>
                  <a:pPr>
                    <a:defRPr sz="900" b="1"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2A7-49C3-A1AF-248B3F75878F}"/>
                </c:ext>
              </c:extLst>
            </c:dLbl>
            <c:dLbl>
              <c:idx val="2"/>
              <c:layout>
                <c:manualLayout>
                  <c:x val="0"/>
                  <c:y val="-0.18641509433962264"/>
                </c:manualLayout>
              </c:layout>
              <c:numFmt formatCode="#,##0;&quot;-&quot;#,##0" sourceLinked="0"/>
              <c:spPr>
                <a:noFill/>
                <a:ln>
                  <a:noFill/>
                </a:ln>
              </c:spPr>
              <c:txPr>
                <a:bodyPr wrap="none"/>
                <a:lstStyle/>
                <a:p>
                  <a:pPr>
                    <a:defRPr sz="900" b="1"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2A7-49C3-A1AF-248B3F75878F}"/>
                </c:ext>
              </c:extLst>
            </c:dLbl>
            <c:dLbl>
              <c:idx val="3"/>
              <c:layout>
                <c:manualLayout>
                  <c:x val="0"/>
                  <c:y val="-0.32830188679245281"/>
                </c:manualLayout>
              </c:layout>
              <c:numFmt formatCode="#,##0;&quot;-&quot;#,##0" sourceLinked="0"/>
              <c:spPr>
                <a:noFill/>
                <a:ln>
                  <a:noFill/>
                </a:ln>
              </c:spPr>
              <c:txPr>
                <a:bodyPr wrap="none"/>
                <a:lstStyle/>
                <a:p>
                  <a:pPr>
                    <a:defRPr sz="900" b="1"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2A7-49C3-A1AF-248B3F75878F}"/>
                </c:ext>
              </c:extLst>
            </c:dLbl>
            <c:dLbl>
              <c:idx val="4"/>
              <c:layout>
                <c:manualLayout>
                  <c:x val="0"/>
                  <c:y val="-0.13811320754716983"/>
                </c:manualLayout>
              </c:layout>
              <c:numFmt formatCode="#,##0;&quot;-&quot;#,##0" sourceLinked="0"/>
              <c:spPr>
                <a:noFill/>
                <a:ln>
                  <a:noFill/>
                </a:ln>
              </c:spPr>
              <c:txPr>
                <a:bodyPr wrap="none"/>
                <a:lstStyle/>
                <a:p>
                  <a:pPr>
                    <a:defRPr sz="900" b="1"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2A7-49C3-A1AF-248B3F75878F}"/>
                </c:ext>
              </c:extLst>
            </c:dLbl>
            <c:dLbl>
              <c:idx val="5"/>
              <c:layout>
                <c:manualLayout>
                  <c:x val="0"/>
                  <c:y val="-0.32830188679245281"/>
                </c:manualLayout>
              </c:layout>
              <c:numFmt formatCode="#,##0;&quot;-&quot;#,##0" sourceLinked="0"/>
              <c:spPr>
                <a:noFill/>
                <a:ln>
                  <a:noFill/>
                </a:ln>
              </c:spPr>
              <c:txPr>
                <a:bodyPr wrap="none"/>
                <a:lstStyle/>
                <a:p>
                  <a:pPr>
                    <a:defRPr sz="900" b="1"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2A7-49C3-A1AF-248B3F75878F}"/>
                </c:ext>
              </c:extLst>
            </c:dLbl>
            <c:dLbl>
              <c:idx val="6"/>
              <c:layout>
                <c:manualLayout>
                  <c:x val="0"/>
                  <c:y val="-0.42415094339622639"/>
                </c:manualLayout>
              </c:layout>
              <c:numFmt formatCode="#,##0;&quot;-&quot;#,##0" sourceLinked="0"/>
              <c:spPr>
                <a:noFill/>
                <a:ln>
                  <a:noFill/>
                </a:ln>
              </c:spPr>
              <c:txPr>
                <a:bodyPr wrap="none"/>
                <a:lstStyle/>
                <a:p>
                  <a:pPr>
                    <a:defRPr sz="900" b="1"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2A7-49C3-A1AF-248B3F75878F}"/>
                </c:ext>
              </c:extLst>
            </c:dLbl>
            <c:dLbl>
              <c:idx val="7"/>
              <c:layout>
                <c:manualLayout>
                  <c:x val="0"/>
                  <c:y val="-0.2339622641509434"/>
                </c:manualLayout>
              </c:layout>
              <c:numFmt formatCode="#,##0;&quot;-&quot;#,##0" sourceLinked="0"/>
              <c:spPr>
                <a:noFill/>
                <a:ln>
                  <a:noFill/>
                </a:ln>
              </c:spPr>
              <c:txPr>
                <a:bodyPr wrap="none"/>
                <a:lstStyle/>
                <a:p>
                  <a:pPr>
                    <a:defRPr sz="900" b="1"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2A7-49C3-A1AF-248B3F75878F}"/>
                </c:ext>
              </c:extLst>
            </c:dLbl>
            <c:dLbl>
              <c:idx val="8"/>
              <c:layout>
                <c:manualLayout>
                  <c:x val="0"/>
                  <c:y val="-0.28075471698113208"/>
                </c:manualLayout>
              </c:layout>
              <c:numFmt formatCode="#,##0;&quot;-&quot;#,##0" sourceLinked="0"/>
              <c:spPr>
                <a:noFill/>
                <a:ln>
                  <a:noFill/>
                </a:ln>
              </c:spPr>
              <c:txPr>
                <a:bodyPr wrap="none"/>
                <a:lstStyle/>
                <a:p>
                  <a:pPr>
                    <a:defRPr sz="900" b="1"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2A7-49C3-A1AF-248B3F75878F}"/>
                </c:ext>
              </c:extLst>
            </c:dLbl>
            <c:dLbl>
              <c:idx val="9"/>
              <c:layout>
                <c:manualLayout>
                  <c:x val="0"/>
                  <c:y val="-0.14943396226415095"/>
                </c:manualLayout>
              </c:layout>
              <c:numFmt formatCode="#,##0;&quot;-&quot;#,##0" sourceLinked="0"/>
              <c:spPr>
                <a:noFill/>
                <a:ln>
                  <a:noFill/>
                </a:ln>
              </c:spPr>
              <c:txPr>
                <a:bodyPr wrap="none"/>
                <a:lstStyle/>
                <a:p>
                  <a:pPr>
                    <a:defRPr sz="900" b="1" kern="1200">
                      <a:solidFill>
                        <a:schemeClr val="tx1"/>
                      </a:solidFill>
                      <a:latin typeface="等线"/>
                      <a:ea typeface="等线"/>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2A7-49C3-A1AF-248B3F75878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3</c:v>
                </c:pt>
                <c:pt idx="1">
                  <c:v>4</c:v>
                </c:pt>
                <c:pt idx="2">
                  <c:v>3</c:v>
                </c:pt>
                <c:pt idx="3">
                  <c:v>6</c:v>
                </c:pt>
                <c:pt idx="4">
                  <c:v>2</c:v>
                </c:pt>
                <c:pt idx="5">
                  <c:v>6</c:v>
                </c:pt>
                <c:pt idx="6">
                  <c:v>8</c:v>
                </c:pt>
                <c:pt idx="7">
                  <c:v>4</c:v>
                </c:pt>
                <c:pt idx="8">
                  <c:v>5</c:v>
                </c:pt>
                <c:pt idx="9">
                  <c:v>2</c:v>
                </c:pt>
              </c:numCache>
            </c:numRef>
          </c:val>
          <c:extLst>
            <c:ext xmlns:c16="http://schemas.microsoft.com/office/drawing/2014/chart" uri="{C3380CC4-5D6E-409C-BE32-E72D297353CC}">
              <c16:uniqueId val="{0000000A-B2A7-49C3-A1AF-248B3F75878F}"/>
            </c:ext>
          </c:extLst>
        </c:ser>
        <c:dLbls>
          <c:showLegendKey val="0"/>
          <c:showVal val="0"/>
          <c:showCatName val="0"/>
          <c:showSerName val="0"/>
          <c:showPercent val="0"/>
          <c:showBubbleSize val="0"/>
        </c:dLbls>
        <c:gapWidth val="80"/>
        <c:overlap val="100"/>
        <c:axId val="81418655"/>
        <c:axId val="1"/>
      </c:barChart>
      <c:lineChart>
        <c:grouping val="standard"/>
        <c:varyColors val="0"/>
        <c:ser>
          <c:idx val="1"/>
          <c:order val="1"/>
          <c:spPr>
            <a:ln w="28575" cmpd="sng" algn="ctr">
              <a:solidFill>
                <a:schemeClr val="accent4"/>
              </a:solidFill>
              <a:prstDash val="solid"/>
            </a:ln>
          </c:spPr>
          <c:marker>
            <c:symbol val="none"/>
          </c:marker>
          <c:dLbls>
            <c:dLbl>
              <c:idx val="0"/>
              <c:layout>
                <c:manualLayout>
                  <c:x val="0"/>
                  <c:y val="-5.5094339622641507E-2"/>
                </c:manualLayout>
              </c:layout>
              <c:numFmt formatCode="#,##0.0;&quot;-&quot;#,##0.0" sourceLinked="0"/>
              <c:spPr>
                <a:noFill/>
                <a:ln>
                  <a:noFill/>
                </a:ln>
              </c:spPr>
              <c:txPr>
                <a:bodyPr wrap="none"/>
                <a:lstStyle/>
                <a:p>
                  <a:pPr>
                    <a:defRPr sz="900" kern="1200">
                      <a:solidFill>
                        <a:schemeClr val="bg1"/>
                      </a:solidFill>
                      <a:latin typeface="等线"/>
                      <a:ea typeface="等线"/>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2A7-49C3-A1AF-248B3F75878F}"/>
                </c:ext>
              </c:extLst>
            </c:dLbl>
            <c:dLbl>
              <c:idx val="1"/>
              <c:layout>
                <c:manualLayout>
                  <c:x val="0"/>
                  <c:y val="-5.5094339622641507E-2"/>
                </c:manualLayout>
              </c:layout>
              <c:numFmt formatCode="#,##0.0;&quot;-&quot;#,##0.0" sourceLinked="0"/>
              <c:spPr>
                <a:noFill/>
                <a:ln>
                  <a:noFill/>
                </a:ln>
              </c:spPr>
              <c:txPr>
                <a:bodyPr wrap="none"/>
                <a:lstStyle/>
                <a:p>
                  <a:pPr>
                    <a:defRPr sz="900" kern="1200">
                      <a:solidFill>
                        <a:schemeClr val="bg1"/>
                      </a:solidFill>
                      <a:latin typeface="等线"/>
                      <a:ea typeface="等线"/>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2A7-49C3-A1AF-248B3F75878F}"/>
                </c:ext>
              </c:extLst>
            </c:dLbl>
            <c:dLbl>
              <c:idx val="2"/>
              <c:layout>
                <c:manualLayout>
                  <c:x val="0"/>
                  <c:y val="-5.5094339622641507E-2"/>
                </c:manualLayout>
              </c:layout>
              <c:numFmt formatCode="#,##0.0;&quot;-&quot;#,##0.0" sourceLinked="0"/>
              <c:spPr>
                <a:noFill/>
                <a:ln>
                  <a:noFill/>
                </a:ln>
              </c:spPr>
              <c:txPr>
                <a:bodyPr wrap="none"/>
                <a:lstStyle/>
                <a:p>
                  <a:pPr>
                    <a:defRPr sz="900" kern="1200">
                      <a:solidFill>
                        <a:schemeClr val="bg1"/>
                      </a:solidFill>
                      <a:latin typeface="等线"/>
                      <a:ea typeface="等线"/>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2A7-49C3-A1AF-248B3F75878F}"/>
                </c:ext>
              </c:extLst>
            </c:dLbl>
            <c:dLbl>
              <c:idx val="3"/>
              <c:layout>
                <c:manualLayout>
                  <c:x val="0"/>
                  <c:y val="-5.5094339622641507E-2"/>
                </c:manualLayout>
              </c:layout>
              <c:numFmt formatCode="#,##0.0;&quot;-&quot;#,##0.0" sourceLinked="0"/>
              <c:spPr>
                <a:noFill/>
                <a:ln>
                  <a:noFill/>
                </a:ln>
              </c:spPr>
              <c:txPr>
                <a:bodyPr wrap="none"/>
                <a:lstStyle/>
                <a:p>
                  <a:pPr>
                    <a:defRPr sz="900" kern="1200">
                      <a:solidFill>
                        <a:schemeClr val="bg1"/>
                      </a:solidFill>
                      <a:latin typeface="等线"/>
                      <a:ea typeface="等线"/>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B2A7-49C3-A1AF-248B3F75878F}"/>
                </c:ext>
              </c:extLst>
            </c:dLbl>
            <c:dLbl>
              <c:idx val="4"/>
              <c:layout>
                <c:manualLayout>
                  <c:x val="0"/>
                  <c:y val="-5.5094339622641507E-2"/>
                </c:manualLayout>
              </c:layout>
              <c:numFmt formatCode="#,##0.0;&quot;-&quot;#,##0.0" sourceLinked="0"/>
              <c:spPr>
                <a:noFill/>
                <a:ln>
                  <a:noFill/>
                </a:ln>
              </c:spPr>
              <c:txPr>
                <a:bodyPr wrap="none"/>
                <a:lstStyle/>
                <a:p>
                  <a:pPr>
                    <a:defRPr sz="900" kern="1200">
                      <a:solidFill>
                        <a:schemeClr val="bg1"/>
                      </a:solidFill>
                      <a:latin typeface="等线"/>
                      <a:ea typeface="等线"/>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2A7-49C3-A1AF-248B3F75878F}"/>
                </c:ext>
              </c:extLst>
            </c:dLbl>
            <c:dLbl>
              <c:idx val="6"/>
              <c:layout>
                <c:manualLayout>
                  <c:x val="0"/>
                  <c:y val="-5.5094339622641507E-2"/>
                </c:manualLayout>
              </c:layout>
              <c:numFmt formatCode="#,##0.0;&quot;-&quot;#,##0.0" sourceLinked="0"/>
              <c:spPr>
                <a:noFill/>
                <a:ln>
                  <a:noFill/>
                </a:ln>
              </c:spPr>
              <c:txPr>
                <a:bodyPr wrap="none"/>
                <a:lstStyle/>
                <a:p>
                  <a:pPr>
                    <a:defRPr sz="900" kern="1200">
                      <a:solidFill>
                        <a:schemeClr val="bg1"/>
                      </a:solidFill>
                      <a:latin typeface="等线"/>
                      <a:ea typeface="等线"/>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B2A7-49C3-A1AF-248B3F75878F}"/>
                </c:ext>
              </c:extLst>
            </c:dLbl>
            <c:dLbl>
              <c:idx val="7"/>
              <c:layout>
                <c:manualLayout>
                  <c:x val="0"/>
                  <c:y val="-5.5094339622641507E-2"/>
                </c:manualLayout>
              </c:layout>
              <c:numFmt formatCode="#,##0.0;&quot;-&quot;#,##0.0" sourceLinked="0"/>
              <c:spPr>
                <a:noFill/>
                <a:ln>
                  <a:noFill/>
                </a:ln>
              </c:spPr>
              <c:txPr>
                <a:bodyPr wrap="none"/>
                <a:lstStyle/>
                <a:p>
                  <a:pPr>
                    <a:defRPr sz="900" kern="1200">
                      <a:solidFill>
                        <a:schemeClr val="tx1"/>
                      </a:solidFill>
                      <a:latin typeface="等线"/>
                      <a:ea typeface="等线"/>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B2A7-49C3-A1AF-248B3F75878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Sheet1!$A$2:$J$2</c:f>
              <c:numCache>
                <c:formatCode>General</c:formatCode>
                <c:ptCount val="10"/>
                <c:pt idx="0">
                  <c:v>0.19</c:v>
                </c:pt>
                <c:pt idx="1">
                  <c:v>0.65</c:v>
                </c:pt>
                <c:pt idx="2">
                  <c:v>0.08</c:v>
                </c:pt>
                <c:pt idx="3">
                  <c:v>5.57</c:v>
                </c:pt>
                <c:pt idx="4">
                  <c:v>1.1399999999999999</c:v>
                </c:pt>
                <c:pt idx="5">
                  <c:v>4.8600000000000003</c:v>
                </c:pt>
                <c:pt idx="6">
                  <c:v>15.8</c:v>
                </c:pt>
                <c:pt idx="7">
                  <c:v>13.21</c:v>
                </c:pt>
                <c:pt idx="8">
                  <c:v>3.22</c:v>
                </c:pt>
                <c:pt idx="9">
                  <c:v>3.09</c:v>
                </c:pt>
              </c:numCache>
            </c:numRef>
          </c:val>
          <c:smooth val="1"/>
          <c:extLst>
            <c:ext xmlns:c16="http://schemas.microsoft.com/office/drawing/2014/chart" uri="{C3380CC4-5D6E-409C-BE32-E72D297353CC}">
              <c16:uniqueId val="{00000012-B2A7-49C3-A1AF-248B3F75878F}"/>
            </c:ext>
          </c:extLst>
        </c:ser>
        <c:dLbls>
          <c:showLegendKey val="0"/>
          <c:showVal val="0"/>
          <c:showCatName val="0"/>
          <c:showSerName val="0"/>
          <c:showPercent val="0"/>
          <c:showBubbleSize val="0"/>
        </c:dLbls>
        <c:marker val="1"/>
        <c:smooth val="0"/>
        <c:axId val="2"/>
        <c:axId val="3"/>
      </c:lineChart>
      <c:catAx>
        <c:axId val="8141865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8"/>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900" kern="1200">
                <a:solidFill>
                  <a:schemeClr val="tx1"/>
                </a:solidFill>
                <a:latin typeface="等线"/>
                <a:ea typeface="等线"/>
                <a:cs typeface="等线"/>
                <a:sym typeface="等线"/>
              </a:defRPr>
            </a:pPr>
            <a:endParaRPr lang="zh-CN"/>
          </a:p>
        </c:txPr>
        <c:crossAx val="81418655"/>
        <c:crosses val="min"/>
        <c:crossBetween val="between"/>
        <c:majorUnit val="1"/>
      </c:valAx>
      <c:catAx>
        <c:axId val="2"/>
        <c:scaling>
          <c:orientation val="minMax"/>
        </c:scaling>
        <c:delete val="1"/>
        <c:axPos val="b"/>
        <c:majorGridlines>
          <c:spPr>
            <a:ln>
              <a:noFill/>
            </a:ln>
          </c:spPr>
        </c:majorGridlines>
        <c:majorTickMark val="none"/>
        <c:minorTickMark val="none"/>
        <c:tickLblPos val="none"/>
        <c:crossAx val="3"/>
        <c:crosses val="min"/>
        <c:auto val="0"/>
        <c:lblAlgn val="ctr"/>
        <c:lblOffset val="100"/>
        <c:noMultiLvlLbl val="0"/>
      </c:catAx>
      <c:valAx>
        <c:axId val="3"/>
        <c:scaling>
          <c:orientation val="minMax"/>
          <c:max val="18"/>
          <c:min val="0"/>
        </c:scaling>
        <c:delete val="0"/>
        <c:axPos val="r"/>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900" kern="1200">
                <a:solidFill>
                  <a:schemeClr val="tx1"/>
                </a:solidFill>
                <a:latin typeface="等线"/>
                <a:ea typeface="等线"/>
                <a:cs typeface="等线"/>
                <a:sym typeface="等线"/>
              </a:defRPr>
            </a:pPr>
            <a:endParaRPr lang="zh-CN"/>
          </a:p>
        </c:txPr>
        <c:crossAx val="2"/>
        <c:crosses val="max"/>
        <c:crossBetween val="between"/>
        <c:majorUnit val="2"/>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124684502776375E-2"/>
          <c:y val="0.10574189880613985"/>
          <c:w val="0.97375063099444725"/>
          <c:h val="0.82092097782831153"/>
        </c:manualLayout>
      </c:layout>
      <c:barChart>
        <c:barDir val="col"/>
        <c:grouping val="stacked"/>
        <c:varyColors val="0"/>
        <c:ser>
          <c:idx val="0"/>
          <c:order val="0"/>
          <c:spPr>
            <a:solidFill>
              <a:schemeClr val="accent1"/>
            </a:solidFill>
            <a:ln w="12700" cmpd="sng" algn="ctr">
              <a:solidFill>
                <a:schemeClr val="tx1"/>
              </a:solidFill>
              <a:prstDash val="solid"/>
            </a:ln>
          </c:spPr>
          <c:invertIfNegative val="0"/>
          <c:dLbls>
            <c:dLbl>
              <c:idx val="0"/>
              <c:layout>
                <c:manualLayout>
                  <c:x val="0"/>
                  <c:y val="-3.4678794769755543E-2"/>
                </c:manualLayout>
              </c:layout>
              <c:numFmt formatCode="#,##0.0;&quot;-&quot;#,##0.0" sourceLinked="0"/>
              <c:spPr>
                <a:noFill/>
                <a:ln>
                  <a:noFill/>
                </a:ln>
              </c:spPr>
              <c:txPr>
                <a:bodyPr wrap="none"/>
                <a:lstStyle/>
                <a:p>
                  <a:pPr>
                    <a:defRPr sz="900" b="1" kern="1200">
                      <a:solidFill>
                        <a:schemeClr val="tx1"/>
                      </a:solidFill>
                      <a:latin typeface="等线"/>
                      <a:ea typeface="等线"/>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CEA-47E5-B7EA-700D36AC2B22}"/>
                </c:ext>
              </c:extLst>
            </c:dLbl>
            <c:dLbl>
              <c:idx val="1"/>
              <c:layout>
                <c:manualLayout>
                  <c:x val="0"/>
                  <c:y val="-3.7521318931210912E-2"/>
                </c:manualLayout>
              </c:layout>
              <c:numFmt formatCode="#,##0.0;&quot;-&quot;#,##0.0" sourceLinked="0"/>
              <c:spPr>
                <a:noFill/>
                <a:ln>
                  <a:noFill/>
                </a:ln>
              </c:spPr>
              <c:txPr>
                <a:bodyPr wrap="none"/>
                <a:lstStyle/>
                <a:p>
                  <a:pPr>
                    <a:defRPr sz="900" b="1"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CEA-47E5-B7EA-700D36AC2B22}"/>
                </c:ext>
              </c:extLst>
            </c:dLbl>
            <c:dLbl>
              <c:idx val="2"/>
              <c:layout>
                <c:manualLayout>
                  <c:x val="0"/>
                  <c:y val="-4.2637862421830583E-2"/>
                </c:manualLayout>
              </c:layout>
              <c:numFmt formatCode="#,##0.0;&quot;-&quot;#,##0.0" sourceLinked="0"/>
              <c:spPr>
                <a:noFill/>
                <a:ln>
                  <a:noFill/>
                </a:ln>
              </c:spPr>
              <c:txPr>
                <a:bodyPr wrap="none"/>
                <a:lstStyle/>
                <a:p>
                  <a:pPr>
                    <a:defRPr sz="900" b="1"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CEA-47E5-B7EA-700D36AC2B22}"/>
                </c:ext>
              </c:extLst>
            </c:dLbl>
            <c:dLbl>
              <c:idx val="3"/>
              <c:layout>
                <c:manualLayout>
                  <c:x val="0"/>
                  <c:y val="-5.3439454235360999E-2"/>
                </c:manualLayout>
              </c:layout>
              <c:numFmt formatCode="#,##0.0;&quot;-&quot;#,##0.0" sourceLinked="0"/>
              <c:spPr>
                <a:noFill/>
                <a:ln>
                  <a:noFill/>
                </a:ln>
              </c:spPr>
              <c:txPr>
                <a:bodyPr wrap="none"/>
                <a:lstStyle/>
                <a:p>
                  <a:pPr>
                    <a:defRPr sz="900" b="1"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CEA-47E5-B7EA-700D36AC2B22}"/>
                </c:ext>
              </c:extLst>
            </c:dLbl>
            <c:dLbl>
              <c:idx val="4"/>
              <c:layout>
                <c:manualLayout>
                  <c:x val="0"/>
                  <c:y val="-7.7316657191586133E-2"/>
                </c:manualLayout>
              </c:layout>
              <c:numFmt formatCode="#,##0.0;&quot;-&quot;#,##0.0" sourceLinked="0"/>
              <c:spPr>
                <a:noFill/>
                <a:ln>
                  <a:noFill/>
                </a:ln>
              </c:spPr>
              <c:txPr>
                <a:bodyPr wrap="none"/>
                <a:lstStyle/>
                <a:p>
                  <a:pPr>
                    <a:defRPr sz="900" b="1"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CEA-47E5-B7EA-700D36AC2B22}"/>
                </c:ext>
              </c:extLst>
            </c:dLbl>
            <c:dLbl>
              <c:idx val="5"/>
              <c:layout>
                <c:manualLayout>
                  <c:x val="0"/>
                  <c:y val="-0.1267765776009096"/>
                </c:manualLayout>
              </c:layout>
              <c:numFmt formatCode="#,##0.0;&quot;-&quot;#,##0.0" sourceLinked="0"/>
              <c:spPr>
                <a:noFill/>
                <a:ln>
                  <a:noFill/>
                </a:ln>
              </c:spPr>
              <c:txPr>
                <a:bodyPr wrap="none"/>
                <a:lstStyle/>
                <a:p>
                  <a:pPr>
                    <a:defRPr sz="900" b="1"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CEA-47E5-B7EA-700D36AC2B22}"/>
                </c:ext>
              </c:extLst>
            </c:dLbl>
            <c:dLbl>
              <c:idx val="6"/>
              <c:layout>
                <c:manualLayout>
                  <c:x val="0"/>
                  <c:y val="-0.22967595224559409"/>
                </c:manualLayout>
              </c:layout>
              <c:numFmt formatCode="#,##0.0;&quot;-&quot;#,##0.0" sourceLinked="0"/>
              <c:spPr>
                <a:noFill/>
                <a:ln>
                  <a:noFill/>
                </a:ln>
              </c:spPr>
              <c:txPr>
                <a:bodyPr wrap="none"/>
                <a:lstStyle/>
                <a:p>
                  <a:pPr>
                    <a:defRPr sz="900" b="1"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CEA-47E5-B7EA-700D36AC2B22}"/>
                </c:ext>
              </c:extLst>
            </c:dLbl>
            <c:dLbl>
              <c:idx val="7"/>
              <c:layout>
                <c:manualLayout>
                  <c:x val="0"/>
                  <c:y val="-0.44286526435474699"/>
                </c:manualLayout>
              </c:layout>
              <c:numFmt formatCode="#,##0.0;&quot;-&quot;#,##0.0" sourceLinked="0"/>
              <c:spPr>
                <a:noFill/>
                <a:ln>
                  <a:noFill/>
                </a:ln>
              </c:spPr>
              <c:txPr>
                <a:bodyPr wrap="none"/>
                <a:lstStyle/>
                <a:p>
                  <a:pPr>
                    <a:defRPr sz="900" b="1" kern="1200">
                      <a:solidFill>
                        <a:schemeClr val="tx1"/>
                      </a:solidFill>
                      <a:latin typeface="等线"/>
                      <a:ea typeface="等线"/>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CEA-47E5-B7EA-700D36AC2B2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0.1905</c:v>
                </c:pt>
                <c:pt idx="1">
                  <c:v>0.40309403226648671</c:v>
                </c:pt>
                <c:pt idx="2">
                  <c:v>0.85293857663441175</c:v>
                </c:pt>
                <c:pt idx="3">
                  <c:v>1.8048002631559203</c:v>
                </c:pt>
                <c:pt idx="4">
                  <c:v>3.8189197664626571</c:v>
                </c:pt>
                <c:pt idx="5">
                  <c:v>7.9595577133085662</c:v>
                </c:pt>
                <c:pt idx="6">
                  <c:v>16.58965436976781</c:v>
                </c:pt>
                <c:pt idx="7">
                  <c:v>34.576875000000001</c:v>
                </c:pt>
              </c:numCache>
            </c:numRef>
          </c:val>
          <c:extLst>
            <c:ext xmlns:c16="http://schemas.microsoft.com/office/drawing/2014/chart" uri="{C3380CC4-5D6E-409C-BE32-E72D297353CC}">
              <c16:uniqueId val="{00000008-4CEA-47E5-B7EA-700D36AC2B22}"/>
            </c:ext>
          </c:extLst>
        </c:ser>
        <c:dLbls>
          <c:showLegendKey val="0"/>
          <c:showVal val="0"/>
          <c:showCatName val="0"/>
          <c:showSerName val="0"/>
          <c:showPercent val="0"/>
          <c:showBubbleSize val="0"/>
        </c:dLbls>
        <c:gapWidth val="80"/>
        <c:overlap val="100"/>
        <c:axId val="733968336"/>
        <c:axId val="1"/>
      </c:barChart>
      <c:catAx>
        <c:axId val="733968336"/>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34.576875000000001"/>
          <c:min val="0"/>
        </c:scaling>
        <c:delete val="1"/>
        <c:axPos val="l"/>
        <c:numFmt formatCode="General" sourceLinked="1"/>
        <c:majorTickMark val="out"/>
        <c:minorTickMark val="none"/>
        <c:tickLblPos val="nextTo"/>
        <c:crossAx val="733968336"/>
        <c:crosses val="min"/>
        <c:crossBetween val="between"/>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29411764705882"/>
          <c:y val="0.20106524633821571"/>
          <c:w val="0.76941176470588235"/>
          <c:h val="0.66045272969374169"/>
        </c:manualLayout>
      </c:layout>
      <c:barChart>
        <c:barDir val="col"/>
        <c:grouping val="stacked"/>
        <c:varyColors val="0"/>
        <c:ser>
          <c:idx val="0"/>
          <c:order val="0"/>
          <c:spPr>
            <a:solidFill>
              <a:schemeClr val="accent1"/>
            </a:solidFill>
            <a:ln w="12700" cmpd="sng" algn="ctr">
              <a:solidFill>
                <a:schemeClr val="tx1"/>
              </a:solidFill>
              <a:prstDash val="solid"/>
            </a:ln>
          </c:spPr>
          <c:invertIfNegative val="0"/>
          <c:dLbls>
            <c:dLbl>
              <c:idx val="0"/>
              <c:layout>
                <c:manualLayout>
                  <c:x val="0"/>
                  <c:y val="-0.23834886817576564"/>
                </c:manualLayout>
              </c:layout>
              <c:numFmt formatCode="#,##0;&quot;-&quot;#,##0" sourceLinked="0"/>
              <c:spPr>
                <a:noFill/>
                <a:ln>
                  <a:noFill/>
                </a:ln>
              </c:spPr>
              <c:txPr>
                <a:bodyPr wrap="none"/>
                <a:lstStyle/>
                <a:p>
                  <a:pPr>
                    <a:defRPr sz="700" kern="1200">
                      <a:solidFill>
                        <a:schemeClr val="tx1"/>
                      </a:solidFill>
                      <a:latin typeface="等线"/>
                      <a:ea typeface="等线"/>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AE8-4E42-90E1-604912154CAD}"/>
                </c:ext>
              </c:extLst>
            </c:dLbl>
            <c:dLbl>
              <c:idx val="1"/>
              <c:layout>
                <c:manualLayout>
                  <c:x val="0"/>
                  <c:y val="-0.29826897470039948"/>
                </c:manualLayout>
              </c:layout>
              <c:numFmt formatCode="#,##0;&quot;-&quot;#,##0" sourceLinked="0"/>
              <c:spPr>
                <a:noFill/>
                <a:ln>
                  <a:noFill/>
                </a:ln>
              </c:spPr>
              <c:txPr>
                <a:bodyPr wrap="none"/>
                <a:lstStyle/>
                <a:p>
                  <a:pPr>
                    <a:defRPr sz="700"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AE8-4E42-90E1-604912154CAD}"/>
                </c:ext>
              </c:extLst>
            </c:dLbl>
            <c:dLbl>
              <c:idx val="2"/>
              <c:layout>
                <c:manualLayout>
                  <c:x val="0"/>
                  <c:y val="-0.35153129161118507"/>
                </c:manualLayout>
              </c:layout>
              <c:numFmt formatCode="#,##0;&quot;-&quot;#,##0" sourceLinked="0"/>
              <c:spPr>
                <a:noFill/>
                <a:ln>
                  <a:noFill/>
                </a:ln>
              </c:spPr>
              <c:txPr>
                <a:bodyPr wrap="none"/>
                <a:lstStyle/>
                <a:p>
                  <a:pPr>
                    <a:defRPr sz="700"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AE8-4E42-90E1-604912154CAD}"/>
                </c:ext>
              </c:extLst>
            </c:dLbl>
            <c:dLbl>
              <c:idx val="3"/>
              <c:layout>
                <c:manualLayout>
                  <c:x val="0"/>
                  <c:y val="-0.39414114513981358"/>
                </c:manualLayout>
              </c:layout>
              <c:numFmt formatCode="#,##0;&quot;-&quot;#,##0" sourceLinked="0"/>
              <c:spPr>
                <a:noFill/>
                <a:ln>
                  <a:noFill/>
                </a:ln>
              </c:spPr>
              <c:txPr>
                <a:bodyPr wrap="none"/>
                <a:lstStyle/>
                <a:p>
                  <a:pPr>
                    <a:defRPr sz="700"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AE8-4E42-90E1-604912154CAD}"/>
                </c:ext>
              </c:extLst>
            </c:dLbl>
            <c:dLbl>
              <c:idx val="4"/>
              <c:layout>
                <c:manualLayout>
                  <c:x val="0"/>
                  <c:y val="-0.39414114513981358"/>
                </c:manualLayout>
              </c:layout>
              <c:numFmt formatCode="#,##0;&quot;-&quot;#,##0" sourceLinked="0"/>
              <c:spPr>
                <a:noFill/>
                <a:ln>
                  <a:noFill/>
                </a:ln>
              </c:spPr>
              <c:txPr>
                <a:bodyPr wrap="none"/>
                <a:lstStyle/>
                <a:p>
                  <a:pPr>
                    <a:defRPr sz="700"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AE8-4E42-90E1-604912154CA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8521</c:v>
                </c:pt>
                <c:pt idx="1">
                  <c:v>11388</c:v>
                </c:pt>
                <c:pt idx="2">
                  <c:v>13975</c:v>
                </c:pt>
                <c:pt idx="3">
                  <c:v>15999</c:v>
                </c:pt>
                <c:pt idx="4">
                  <c:v>16043</c:v>
                </c:pt>
              </c:numCache>
            </c:numRef>
          </c:val>
          <c:extLst>
            <c:ext xmlns:c16="http://schemas.microsoft.com/office/drawing/2014/chart" uri="{C3380CC4-5D6E-409C-BE32-E72D297353CC}">
              <c16:uniqueId val="{00000005-8AE8-4E42-90E1-604912154CAD}"/>
            </c:ext>
          </c:extLst>
        </c:ser>
        <c:dLbls>
          <c:showLegendKey val="0"/>
          <c:showVal val="0"/>
          <c:showCatName val="0"/>
          <c:showSerName val="0"/>
          <c:showPercent val="0"/>
          <c:showBubbleSize val="0"/>
        </c:dLbls>
        <c:gapWidth val="80"/>
        <c:overlap val="100"/>
        <c:axId val="563818911"/>
        <c:axId val="1"/>
      </c:barChart>
      <c:catAx>
        <c:axId val="56381891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6043"/>
          <c:min val="0"/>
        </c:scaling>
        <c:delete val="1"/>
        <c:axPos val="l"/>
        <c:numFmt formatCode="General" sourceLinked="1"/>
        <c:majorTickMark val="out"/>
        <c:minorTickMark val="none"/>
        <c:tickLblPos val="nextTo"/>
        <c:crossAx val="563818911"/>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155844155844159E-2"/>
          <c:y val="6.0791705937794531E-2"/>
          <c:w val="0.85364635364635366"/>
          <c:h val="0.87841658812441092"/>
        </c:manualLayout>
      </c:layout>
      <c:barChart>
        <c:barDir val="col"/>
        <c:grouping val="stacked"/>
        <c:varyColors val="0"/>
        <c:ser>
          <c:idx val="0"/>
          <c:order val="0"/>
          <c:spPr>
            <a:solidFill>
              <a:schemeClr val="accent1"/>
            </a:solidFill>
            <a:ln>
              <a:noFill/>
            </a:ln>
          </c:spPr>
          <c:invertIfNegative val="0"/>
          <c:dLbls>
            <c:dLbl>
              <c:idx val="0"/>
              <c:layout>
                <c:manualLayout>
                  <c:x val="0"/>
                  <c:y val="-0.15221489161168708"/>
                </c:manualLayout>
              </c:layout>
              <c:numFmt formatCode="#,##0;&quot;-&quot;#,##0" sourceLinked="0"/>
              <c:spPr>
                <a:noFill/>
                <a:ln>
                  <a:noFill/>
                </a:ln>
              </c:spPr>
              <c:txPr>
                <a:bodyPr wrap="none"/>
                <a:lstStyle/>
                <a:p>
                  <a:pPr>
                    <a:defRPr sz="900"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0F4-4F3E-8A11-56DEAC1C09AB}"/>
                </c:ext>
              </c:extLst>
            </c:dLbl>
            <c:dLbl>
              <c:idx val="1"/>
              <c:layout>
                <c:manualLayout>
                  <c:x val="0"/>
                  <c:y val="-0.17153628652214892"/>
                </c:manualLayout>
              </c:layout>
              <c:numFmt formatCode="#,##0;&quot;-&quot;#,##0" sourceLinked="0"/>
              <c:spPr>
                <a:noFill/>
                <a:ln>
                  <a:noFill/>
                </a:ln>
              </c:spPr>
              <c:txPr>
                <a:bodyPr wrap="none"/>
                <a:lstStyle/>
                <a:p>
                  <a:pPr>
                    <a:defRPr sz="900"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0F4-4F3E-8A11-56DEAC1C09AB}"/>
                </c:ext>
              </c:extLst>
            </c:dLbl>
            <c:dLbl>
              <c:idx val="2"/>
              <c:layout>
                <c:manualLayout>
                  <c:x val="0"/>
                  <c:y val="-0.18991517436380773"/>
                </c:manualLayout>
              </c:layout>
              <c:numFmt formatCode="#,##0;&quot;-&quot;#,##0" sourceLinked="0"/>
              <c:spPr>
                <a:noFill/>
                <a:ln>
                  <a:noFill/>
                </a:ln>
              </c:spPr>
              <c:txPr>
                <a:bodyPr wrap="none"/>
                <a:lstStyle/>
                <a:p>
                  <a:pPr>
                    <a:defRPr sz="900" kern="1200">
                      <a:solidFill>
                        <a:schemeClr val="tx1"/>
                      </a:solidFill>
                      <a:latin typeface="等线"/>
                      <a:ea typeface="等线"/>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0F4-4F3E-8A11-56DEAC1C09AB}"/>
                </c:ext>
              </c:extLst>
            </c:dLbl>
            <c:dLbl>
              <c:idx val="3"/>
              <c:layout>
                <c:manualLayout>
                  <c:x val="0"/>
                  <c:y val="-0.21300659754948162"/>
                </c:manualLayout>
              </c:layout>
              <c:numFmt formatCode="#,##0;&quot;-&quot;#,##0" sourceLinked="0"/>
              <c:spPr>
                <a:noFill/>
                <a:ln>
                  <a:noFill/>
                </a:ln>
              </c:spPr>
              <c:txPr>
                <a:bodyPr wrap="none"/>
                <a:lstStyle/>
                <a:p>
                  <a:pPr>
                    <a:defRPr sz="900"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0F4-4F3E-8A11-56DEAC1C09AB}"/>
                </c:ext>
              </c:extLst>
            </c:dLbl>
            <c:dLbl>
              <c:idx val="4"/>
              <c:layout>
                <c:manualLayout>
                  <c:x val="0"/>
                  <c:y val="-0.23609802073515551"/>
                </c:manualLayout>
              </c:layout>
              <c:numFmt formatCode="#,##0;&quot;-&quot;#,##0" sourceLinked="0"/>
              <c:spPr>
                <a:noFill/>
                <a:ln>
                  <a:noFill/>
                </a:ln>
              </c:spPr>
              <c:txPr>
                <a:bodyPr wrap="none"/>
                <a:lstStyle/>
                <a:p>
                  <a:pPr>
                    <a:defRPr sz="900" kern="1200">
                      <a:solidFill>
                        <a:schemeClr val="tx1"/>
                      </a:solidFill>
                      <a:latin typeface="等线"/>
                      <a:ea typeface="等线"/>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0F4-4F3E-8A11-56DEAC1C09AB}"/>
                </c:ext>
              </c:extLst>
            </c:dLbl>
            <c:dLbl>
              <c:idx val="5"/>
              <c:layout>
                <c:manualLayout>
                  <c:x val="0"/>
                  <c:y val="-0.29594721960414705"/>
                </c:manualLayout>
              </c:layout>
              <c:numFmt formatCode="#,##0;&quot;-&quot;#,##0" sourceLinked="0"/>
              <c:spPr>
                <a:noFill/>
                <a:ln>
                  <a:noFill/>
                </a:ln>
              </c:spPr>
              <c:txPr>
                <a:bodyPr wrap="none"/>
                <a:lstStyle/>
                <a:p>
                  <a:pPr>
                    <a:defRPr sz="900" kern="1200">
                      <a:solidFill>
                        <a:schemeClr val="tx1"/>
                      </a:solidFill>
                      <a:latin typeface="等线"/>
                      <a:ea typeface="等线"/>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0F4-4F3E-8A11-56DEAC1C09AB}"/>
                </c:ext>
              </c:extLst>
            </c:dLbl>
            <c:dLbl>
              <c:idx val="6"/>
              <c:layout>
                <c:manualLayout>
                  <c:x val="0"/>
                  <c:y val="-0.30254476908576816"/>
                </c:manualLayout>
              </c:layout>
              <c:numFmt formatCode="#,##0;&quot;-&quot;#,##0" sourceLinked="0"/>
              <c:spPr>
                <a:noFill/>
                <a:ln>
                  <a:noFill/>
                </a:ln>
              </c:spPr>
              <c:txPr>
                <a:bodyPr wrap="none"/>
                <a:lstStyle/>
                <a:p>
                  <a:pPr>
                    <a:defRPr sz="900" kern="1200">
                      <a:solidFill>
                        <a:schemeClr val="tx1"/>
                      </a:solidFill>
                      <a:latin typeface="等线"/>
                      <a:ea typeface="等线"/>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0F4-4F3E-8A11-56DEAC1C09AB}"/>
                </c:ext>
              </c:extLst>
            </c:dLbl>
            <c:dLbl>
              <c:idx val="7"/>
              <c:layout>
                <c:manualLayout>
                  <c:x val="0"/>
                  <c:y val="-0.34307257304429783"/>
                </c:manualLayout>
              </c:layout>
              <c:numFmt formatCode="#,##0;&quot;-&quot;#,##0" sourceLinked="0"/>
              <c:spPr>
                <a:noFill/>
                <a:ln>
                  <a:noFill/>
                </a:ln>
              </c:spPr>
              <c:txPr>
                <a:bodyPr wrap="none"/>
                <a:lstStyle/>
                <a:p>
                  <a:pPr>
                    <a:defRPr sz="900" kern="1200">
                      <a:solidFill>
                        <a:schemeClr val="tx1"/>
                      </a:solidFill>
                      <a:latin typeface="等线"/>
                      <a:ea typeface="等线"/>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0F4-4F3E-8A11-56DEAC1C09AB}"/>
                </c:ext>
              </c:extLst>
            </c:dLbl>
            <c:dLbl>
              <c:idx val="8"/>
              <c:layout>
                <c:manualLayout>
                  <c:x val="0"/>
                  <c:y val="-0.39114043355325168"/>
                </c:manualLayout>
              </c:layout>
              <c:numFmt formatCode="#,##0;&quot;-&quot;#,##0" sourceLinked="0"/>
              <c:spPr>
                <a:noFill/>
                <a:ln>
                  <a:noFill/>
                </a:ln>
              </c:spPr>
              <c:txPr>
                <a:bodyPr wrap="none"/>
                <a:lstStyle/>
                <a:p>
                  <a:pPr>
                    <a:defRPr sz="900"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0F4-4F3E-8A11-56DEAC1C09AB}"/>
                </c:ext>
              </c:extLst>
            </c:dLbl>
            <c:dLbl>
              <c:idx val="9"/>
              <c:layout>
                <c:manualLayout>
                  <c:x val="0"/>
                  <c:y val="-0.44297832233741752"/>
                </c:manualLayout>
              </c:layout>
              <c:numFmt formatCode="#,##0;&quot;-&quot;#,##0" sourceLinked="0"/>
              <c:spPr>
                <a:noFill/>
                <a:ln>
                  <a:noFill/>
                </a:ln>
              </c:spPr>
              <c:txPr>
                <a:bodyPr wrap="none"/>
                <a:lstStyle/>
                <a:p>
                  <a:pPr>
                    <a:defRPr sz="900"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0F4-4F3E-8A11-56DEAC1C09AB}"/>
                </c:ext>
              </c:extLst>
            </c:dLbl>
            <c:dLbl>
              <c:idx val="10"/>
              <c:layout>
                <c:manualLayout>
                  <c:x val="0"/>
                  <c:y val="-0.23751178133836004"/>
                </c:manualLayout>
              </c:layout>
              <c:numFmt formatCode="#,##0;&quot;-&quot;#,##0" sourceLinked="0"/>
              <c:spPr>
                <a:noFill/>
                <a:ln>
                  <a:noFill/>
                </a:ln>
              </c:spPr>
              <c:txPr>
                <a:bodyPr wrap="none"/>
                <a:lstStyle/>
                <a:p>
                  <a:pPr>
                    <a:defRPr sz="900" kern="1200">
                      <a:solidFill>
                        <a:schemeClr val="tx1"/>
                      </a:solidFill>
                      <a:latin typeface="等线"/>
                      <a:ea typeface="等线"/>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0F4-4F3E-8A11-56DEAC1C09A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37026</c:v>
                </c:pt>
                <c:pt idx="1">
                  <c:v>42848</c:v>
                </c:pt>
                <c:pt idx="2">
                  <c:v>48232</c:v>
                </c:pt>
                <c:pt idx="3">
                  <c:v>55103</c:v>
                </c:pt>
                <c:pt idx="4">
                  <c:v>61909</c:v>
                </c:pt>
                <c:pt idx="5">
                  <c:v>72072</c:v>
                </c:pt>
                <c:pt idx="6">
                  <c:v>81586</c:v>
                </c:pt>
                <c:pt idx="7">
                  <c:v>93502</c:v>
                </c:pt>
                <c:pt idx="8">
                  <c:v>107790</c:v>
                </c:pt>
                <c:pt idx="9">
                  <c:v>123258</c:v>
                </c:pt>
                <c:pt idx="10">
                  <c:v>62350</c:v>
                </c:pt>
              </c:numCache>
            </c:numRef>
          </c:val>
          <c:extLst>
            <c:ext xmlns:c16="http://schemas.microsoft.com/office/drawing/2014/chart" uri="{C3380CC4-5D6E-409C-BE32-E72D297353CC}">
              <c16:uniqueId val="{0000000B-F0F4-4F3E-8A11-56DEAC1C09AB}"/>
            </c:ext>
          </c:extLst>
        </c:ser>
        <c:dLbls>
          <c:showLegendKey val="0"/>
          <c:showVal val="0"/>
          <c:showCatName val="0"/>
          <c:showSerName val="0"/>
          <c:showPercent val="0"/>
          <c:showBubbleSize val="0"/>
        </c:dLbls>
        <c:gapWidth val="80"/>
        <c:overlap val="100"/>
        <c:axId val="563796831"/>
        <c:axId val="1"/>
      </c:barChart>
      <c:lineChart>
        <c:grouping val="standard"/>
        <c:varyColors val="0"/>
        <c:ser>
          <c:idx val="1"/>
          <c:order val="1"/>
          <c:spPr>
            <a:ln w="28575" cmpd="sng" algn="ctr">
              <a:solidFill>
                <a:schemeClr val="tx2"/>
              </a:solidFill>
              <a:prstDash val="solid"/>
            </a:ln>
          </c:spPr>
          <c:marker>
            <c:symbol val="none"/>
          </c:marker>
          <c:val>
            <c:numRef>
              <c:f>Sheet1!$A$2:$K$2</c:f>
              <c:numCache>
                <c:formatCode>General</c:formatCode>
                <c:ptCount val="11"/>
                <c:pt idx="0">
                  <c:v>21.099999999999998</c:v>
                </c:pt>
                <c:pt idx="1">
                  <c:v>15.7</c:v>
                </c:pt>
                <c:pt idx="2">
                  <c:v>12.6</c:v>
                </c:pt>
                <c:pt idx="3">
                  <c:v>14.2</c:v>
                </c:pt>
                <c:pt idx="4">
                  <c:v>12.4</c:v>
                </c:pt>
                <c:pt idx="5">
                  <c:v>16.400000000000002</c:v>
                </c:pt>
                <c:pt idx="6">
                  <c:v>13.200000000000001</c:v>
                </c:pt>
                <c:pt idx="7">
                  <c:v>17.100000000000001</c:v>
                </c:pt>
                <c:pt idx="8">
                  <c:v>12.9</c:v>
                </c:pt>
                <c:pt idx="9">
                  <c:v>13.4</c:v>
                </c:pt>
                <c:pt idx="10">
                  <c:v>11.5</c:v>
                </c:pt>
              </c:numCache>
            </c:numRef>
          </c:val>
          <c:smooth val="0"/>
          <c:extLst>
            <c:ext xmlns:c16="http://schemas.microsoft.com/office/drawing/2014/chart" uri="{C3380CC4-5D6E-409C-BE32-E72D297353CC}">
              <c16:uniqueId val="{0000000C-F0F4-4F3E-8A11-56DEAC1C09AB}"/>
            </c:ext>
          </c:extLst>
        </c:ser>
        <c:dLbls>
          <c:showLegendKey val="0"/>
          <c:showVal val="0"/>
          <c:showCatName val="0"/>
          <c:showSerName val="0"/>
          <c:showPercent val="0"/>
          <c:showBubbleSize val="0"/>
        </c:dLbls>
        <c:marker val="1"/>
        <c:smooth val="0"/>
        <c:axId val="2"/>
        <c:axId val="3"/>
      </c:lineChart>
      <c:catAx>
        <c:axId val="56379683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30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900" kern="1200">
                <a:solidFill>
                  <a:schemeClr val="tx1"/>
                </a:solidFill>
                <a:latin typeface="等线"/>
                <a:ea typeface="等线"/>
                <a:cs typeface="等线"/>
                <a:sym typeface="等线"/>
              </a:defRPr>
            </a:pPr>
            <a:endParaRPr lang="zh-CN"/>
          </a:p>
        </c:txPr>
        <c:crossAx val="563796831"/>
        <c:crosses val="min"/>
        <c:crossBetween val="between"/>
        <c:majorUnit val="10000"/>
      </c:valAx>
      <c:catAx>
        <c:axId val="2"/>
        <c:scaling>
          <c:orientation val="minMax"/>
        </c:scaling>
        <c:delete val="1"/>
        <c:axPos val="b"/>
        <c:majorGridlines>
          <c:spPr>
            <a:ln>
              <a:noFill/>
            </a:ln>
          </c:spPr>
        </c:majorGridlines>
        <c:majorTickMark val="none"/>
        <c:minorTickMark val="none"/>
        <c:tickLblPos val="none"/>
        <c:crossAx val="3"/>
        <c:crosses val="min"/>
        <c:auto val="0"/>
        <c:lblAlgn val="ctr"/>
        <c:lblOffset val="100"/>
        <c:noMultiLvlLbl val="0"/>
      </c:catAx>
      <c:valAx>
        <c:axId val="3"/>
        <c:scaling>
          <c:orientation val="minMax"/>
          <c:max val="22"/>
          <c:min val="10"/>
        </c:scaling>
        <c:delete val="0"/>
        <c:axPos val="r"/>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900" kern="1200">
                <a:solidFill>
                  <a:schemeClr val="tx1"/>
                </a:solidFill>
                <a:latin typeface="等线"/>
                <a:ea typeface="等线"/>
                <a:cs typeface="等线"/>
                <a:sym typeface="等线"/>
              </a:defRPr>
            </a:pPr>
            <a:endParaRPr lang="zh-CN"/>
          </a:p>
        </c:txPr>
        <c:crossAx val="2"/>
        <c:crosses val="max"/>
        <c:crossBetween val="between"/>
        <c:majorUnit val="1"/>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124684502776375E-2"/>
          <c:y val="8.899521531100478E-2"/>
          <c:w val="0.97375063099444725"/>
          <c:h val="0.84928229665071775"/>
        </c:manualLayout>
      </c:layout>
      <c:barChart>
        <c:barDir val="col"/>
        <c:grouping val="stacked"/>
        <c:varyColors val="0"/>
        <c:ser>
          <c:idx val="0"/>
          <c:order val="0"/>
          <c:spPr>
            <a:solidFill>
              <a:schemeClr val="accent1"/>
            </a:solidFill>
            <a:ln w="12700" cmpd="sng" algn="ctr">
              <a:solidFill>
                <a:schemeClr val="tx1"/>
              </a:solidFill>
              <a:prstDash val="solid"/>
            </a:ln>
          </c:spPr>
          <c:invertIfNegative val="0"/>
          <c:dLbls>
            <c:dLbl>
              <c:idx val="0"/>
              <c:layout>
                <c:manualLayout>
                  <c:x val="0"/>
                  <c:y val="-0.20287081339712917"/>
                </c:manualLayout>
              </c:layout>
              <c:numFmt formatCode="#,##0;&quot;-&quot;#,##0" sourceLinked="0"/>
              <c:spPr>
                <a:noFill/>
                <a:ln>
                  <a:noFill/>
                </a:ln>
              </c:spPr>
              <c:txPr>
                <a:bodyPr wrap="none"/>
                <a:lstStyle/>
                <a:p>
                  <a:pPr>
                    <a:defRPr sz="900" b="1" kern="1200">
                      <a:solidFill>
                        <a:schemeClr val="tx1"/>
                      </a:solidFill>
                      <a:latin typeface="等线"/>
                      <a:ea typeface="等线"/>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231-485F-8FDE-03EC2EB23DC6}"/>
                </c:ext>
              </c:extLst>
            </c:dLbl>
            <c:dLbl>
              <c:idx val="1"/>
              <c:layout>
                <c:manualLayout>
                  <c:x val="0"/>
                  <c:y val="-0.29760765550239232"/>
                </c:manualLayout>
              </c:layout>
              <c:numFmt formatCode="#,##0;&quot;-&quot;#,##0" sourceLinked="0"/>
              <c:spPr>
                <a:noFill/>
                <a:ln>
                  <a:noFill/>
                </a:ln>
              </c:spPr>
              <c:txPr>
                <a:bodyPr wrap="none"/>
                <a:lstStyle/>
                <a:p>
                  <a:pPr>
                    <a:defRPr sz="900" b="1"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231-485F-8FDE-03EC2EB23DC6}"/>
                </c:ext>
              </c:extLst>
            </c:dLbl>
            <c:dLbl>
              <c:idx val="2"/>
              <c:layout>
                <c:manualLayout>
                  <c:x val="0"/>
                  <c:y val="-0.45215311004784686"/>
                </c:manualLayout>
              </c:layout>
              <c:numFmt formatCode="#,##0;&quot;-&quot;#,##0" sourceLinked="0"/>
              <c:spPr>
                <a:noFill/>
                <a:ln>
                  <a:noFill/>
                </a:ln>
              </c:spPr>
              <c:txPr>
                <a:bodyPr wrap="none"/>
                <a:lstStyle/>
                <a:p>
                  <a:pPr>
                    <a:defRPr sz="900" b="1"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231-485F-8FDE-03EC2EB23DC6}"/>
                </c:ext>
              </c:extLst>
            </c:dLbl>
            <c:dLbl>
              <c:idx val="3"/>
              <c:layout>
                <c:manualLayout>
                  <c:x val="0"/>
                  <c:y val="-0.44306220095693782"/>
                </c:manualLayout>
              </c:layout>
              <c:numFmt formatCode="#,##0;&quot;-&quot;#,##0" sourceLinked="0"/>
              <c:spPr>
                <a:noFill/>
                <a:ln>
                  <a:noFill/>
                </a:ln>
              </c:spPr>
              <c:txPr>
                <a:bodyPr wrap="none"/>
                <a:lstStyle/>
                <a:p>
                  <a:pPr>
                    <a:defRPr sz="900" b="1"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231-485F-8FDE-03EC2EB23DC6}"/>
                </c:ext>
              </c:extLst>
            </c:dLbl>
            <c:dLbl>
              <c:idx val="4"/>
              <c:layout>
                <c:manualLayout>
                  <c:x val="0"/>
                  <c:y val="-0.38755980861244022"/>
                </c:manualLayout>
              </c:layout>
              <c:numFmt formatCode="#,##0;&quot;-&quot;#,##0" sourceLinked="0"/>
              <c:spPr>
                <a:noFill/>
                <a:ln>
                  <a:noFill/>
                </a:ln>
              </c:spPr>
              <c:txPr>
                <a:bodyPr wrap="none"/>
                <a:lstStyle/>
                <a:p>
                  <a:pPr>
                    <a:defRPr sz="900" b="1" kern="1200">
                      <a:solidFill>
                        <a:schemeClr val="tx1"/>
                      </a:solidFill>
                      <a:latin typeface="等线"/>
                      <a:ea typeface="等线"/>
                      <a:cs typeface="等线"/>
                      <a:sym typeface="等线"/>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231-485F-8FDE-03EC2EB23DC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41</c:v>
                </c:pt>
                <c:pt idx="1">
                  <c:v>63</c:v>
                </c:pt>
                <c:pt idx="2">
                  <c:v>99</c:v>
                </c:pt>
                <c:pt idx="3">
                  <c:v>97</c:v>
                </c:pt>
                <c:pt idx="4">
                  <c:v>84</c:v>
                </c:pt>
              </c:numCache>
            </c:numRef>
          </c:val>
          <c:extLst>
            <c:ext xmlns:c16="http://schemas.microsoft.com/office/drawing/2014/chart" uri="{C3380CC4-5D6E-409C-BE32-E72D297353CC}">
              <c16:uniqueId val="{00000005-A231-485F-8FDE-03EC2EB23DC6}"/>
            </c:ext>
          </c:extLst>
        </c:ser>
        <c:dLbls>
          <c:showLegendKey val="0"/>
          <c:showVal val="0"/>
          <c:showCatName val="0"/>
          <c:showSerName val="0"/>
          <c:showPercent val="0"/>
          <c:showBubbleSize val="0"/>
        </c:dLbls>
        <c:gapWidth val="80"/>
        <c:overlap val="100"/>
        <c:axId val="782332639"/>
        <c:axId val="1"/>
      </c:barChart>
      <c:catAx>
        <c:axId val="78233263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99"/>
          <c:min val="0"/>
        </c:scaling>
        <c:delete val="1"/>
        <c:axPos val="l"/>
        <c:numFmt formatCode="General" sourceLinked="1"/>
        <c:majorTickMark val="out"/>
        <c:minorTickMark val="none"/>
        <c:tickLblPos val="nextTo"/>
        <c:crossAx val="782332639"/>
        <c:crosses val="min"/>
        <c:crossBetween val="between"/>
      </c:valAx>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1275" y="0"/>
            <a:ext cx="2946400" cy="498475"/>
          </a:xfrm>
          <a:prstGeom prst="rect">
            <a:avLst/>
          </a:prstGeom>
        </p:spPr>
        <p:txBody>
          <a:bodyPr vert="horz" lIns="91440" tIns="45720" rIns="91440" bIns="45720" rtlCol="0"/>
          <a:lstStyle>
            <a:lvl1pPr algn="r">
              <a:defRPr sz="1200"/>
            </a:lvl1pPr>
          </a:lstStyle>
          <a:p>
            <a:fld id="{3CFFB8AB-854E-45AF-81D9-393A1C3917C3}" type="datetimeFigureOut">
              <a:rPr lang="zh-CN" altLang="en-US" smtClean="0"/>
              <a:t>2024/9/24</a:t>
            </a:fld>
            <a:endParaRPr lang="zh-CN" altLang="en-US"/>
          </a:p>
        </p:txBody>
      </p:sp>
      <p:sp>
        <p:nvSpPr>
          <p:cNvPr id="4" name="页脚占位符 3"/>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1275" y="9431338"/>
            <a:ext cx="2946400" cy="498475"/>
          </a:xfrm>
          <a:prstGeom prst="rect">
            <a:avLst/>
          </a:prstGeom>
        </p:spPr>
        <p:txBody>
          <a:bodyPr vert="horz" lIns="91440" tIns="45720" rIns="91440" bIns="45720" rtlCol="0" anchor="b"/>
          <a:lstStyle>
            <a:lvl1pPr algn="r">
              <a:defRPr sz="1200"/>
            </a:lvl1pPr>
          </a:lstStyle>
          <a:p>
            <a:fld id="{4C6FF319-90BB-4FEE-8D4D-9D1A14E8B440}"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FADE2DF2-CB05-4CF7-92BF-A917A1B0DF6F}" type="datetimeFigureOut">
              <a:rPr lang="zh-CN" altLang="en-US" smtClean="0"/>
              <a:t>2024/9/24</a:t>
            </a:fld>
            <a:endParaRPr lang="zh-CN" altLang="en-US"/>
          </a:p>
        </p:txBody>
      </p:sp>
      <p:sp>
        <p:nvSpPr>
          <p:cNvPr id="4" name="幻灯片图像占位符 3"/>
          <p:cNvSpPr>
            <a:spLocks noGrp="1" noRot="1" noChangeAspect="1"/>
          </p:cNvSpPr>
          <p:nvPr>
            <p:ph type="sldImg" idx="2"/>
          </p:nvPr>
        </p:nvSpPr>
        <p:spPr>
          <a:xfrm>
            <a:off x="2239963" y="1241425"/>
            <a:ext cx="2319337" cy="3351213"/>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08AF2B88-21E2-456E-B54A-373868E7318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452755" rtl="0" eaLnBrk="1" latinLnBrk="0" hangingPunct="1">
      <a:defRPr sz="595" kern="1200">
        <a:solidFill>
          <a:schemeClr val="tx1"/>
        </a:solidFill>
        <a:latin typeface="+mn-lt"/>
        <a:ea typeface="+mn-ea"/>
        <a:cs typeface="+mn-cs"/>
      </a:defRPr>
    </a:lvl1pPr>
    <a:lvl2pPr marL="226060" algn="l" defTabSz="452755" rtl="0" eaLnBrk="1" latinLnBrk="0" hangingPunct="1">
      <a:defRPr sz="595" kern="1200">
        <a:solidFill>
          <a:schemeClr val="tx1"/>
        </a:solidFill>
        <a:latin typeface="+mn-lt"/>
        <a:ea typeface="+mn-ea"/>
        <a:cs typeface="+mn-cs"/>
      </a:defRPr>
    </a:lvl2pPr>
    <a:lvl3pPr marL="452755" algn="l" defTabSz="452755" rtl="0" eaLnBrk="1" latinLnBrk="0" hangingPunct="1">
      <a:defRPr sz="595" kern="1200">
        <a:solidFill>
          <a:schemeClr val="tx1"/>
        </a:solidFill>
        <a:latin typeface="+mn-lt"/>
        <a:ea typeface="+mn-ea"/>
        <a:cs typeface="+mn-cs"/>
      </a:defRPr>
    </a:lvl3pPr>
    <a:lvl4pPr marL="678815" algn="l" defTabSz="452755" rtl="0" eaLnBrk="1" latinLnBrk="0" hangingPunct="1">
      <a:defRPr sz="595" kern="1200">
        <a:solidFill>
          <a:schemeClr val="tx1"/>
        </a:solidFill>
        <a:latin typeface="+mn-lt"/>
        <a:ea typeface="+mn-ea"/>
        <a:cs typeface="+mn-cs"/>
      </a:defRPr>
    </a:lvl4pPr>
    <a:lvl5pPr marL="905510" algn="l" defTabSz="452755" rtl="0" eaLnBrk="1" latinLnBrk="0" hangingPunct="1">
      <a:defRPr sz="595" kern="1200">
        <a:solidFill>
          <a:schemeClr val="tx1"/>
        </a:solidFill>
        <a:latin typeface="+mn-lt"/>
        <a:ea typeface="+mn-ea"/>
        <a:cs typeface="+mn-cs"/>
      </a:defRPr>
    </a:lvl5pPr>
    <a:lvl6pPr marL="1131570" algn="l" defTabSz="452755" rtl="0" eaLnBrk="1" latinLnBrk="0" hangingPunct="1">
      <a:defRPr sz="595" kern="1200">
        <a:solidFill>
          <a:schemeClr val="tx1"/>
        </a:solidFill>
        <a:latin typeface="+mn-lt"/>
        <a:ea typeface="+mn-ea"/>
        <a:cs typeface="+mn-cs"/>
      </a:defRPr>
    </a:lvl6pPr>
    <a:lvl7pPr marL="1357630" algn="l" defTabSz="452755" rtl="0" eaLnBrk="1" latinLnBrk="0" hangingPunct="1">
      <a:defRPr sz="595" kern="1200">
        <a:solidFill>
          <a:schemeClr val="tx1"/>
        </a:solidFill>
        <a:latin typeface="+mn-lt"/>
        <a:ea typeface="+mn-ea"/>
        <a:cs typeface="+mn-cs"/>
      </a:defRPr>
    </a:lvl7pPr>
    <a:lvl8pPr marL="1584325" algn="l" defTabSz="452755" rtl="0" eaLnBrk="1" latinLnBrk="0" hangingPunct="1">
      <a:defRPr sz="595" kern="1200">
        <a:solidFill>
          <a:schemeClr val="tx1"/>
        </a:solidFill>
        <a:latin typeface="+mn-lt"/>
        <a:ea typeface="+mn-ea"/>
        <a:cs typeface="+mn-cs"/>
      </a:defRPr>
    </a:lvl8pPr>
    <a:lvl9pPr marL="1810385" algn="l" defTabSz="452755" rtl="0" eaLnBrk="1" latinLnBrk="0" hangingPunct="1">
      <a:defRPr sz="59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39963" y="1241425"/>
            <a:ext cx="2319337" cy="3351213"/>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pPr marL="0" marR="0" lvl="0" indent="0" algn="r" defTabSz="416560" rtl="0" eaLnBrk="1" fontAlgn="auto" latinLnBrk="0" hangingPunct="1">
              <a:lnSpc>
                <a:spcPct val="100000"/>
              </a:lnSpc>
              <a:spcBef>
                <a:spcPts val="0"/>
              </a:spcBef>
              <a:spcAft>
                <a:spcPts val="0"/>
              </a:spcAft>
              <a:buClrTx/>
              <a:buSzTx/>
              <a:buFontTx/>
              <a:buNone/>
              <a:tabLst/>
              <a:defRPr/>
            </a:pPr>
            <a:fld id="{A3D5C6B3-1F41-4759-854D-9CFE6FA9CAC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pPr marL="0" marR="0" lvl="0" indent="0" algn="r" defTabSz="41656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extLst>
      <p:ext uri="{BB962C8B-B14F-4D97-AF65-F5344CB8AC3E}">
        <p14:creationId xmlns:p14="http://schemas.microsoft.com/office/powerpoint/2010/main" val="2445073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452755" rtl="0" eaLnBrk="1" fontAlgn="auto" latinLnBrk="0" hangingPunct="1">
              <a:lnSpc>
                <a:spcPct val="100000"/>
              </a:lnSpc>
              <a:spcBef>
                <a:spcPts val="0"/>
              </a:spcBef>
              <a:spcAft>
                <a:spcPts val="0"/>
              </a:spcAft>
              <a:buClrTx/>
              <a:buSzTx/>
              <a:buFontTx/>
              <a:buNone/>
              <a:tabLst/>
              <a:defRPr/>
            </a:pPr>
            <a:r>
              <a:rPr lang="en-US" altLang="zh-CN" b="0" i="0" dirty="0">
                <a:effectLst/>
                <a:highlight>
                  <a:srgbClr val="FFFFFF"/>
                </a:highlight>
                <a:latin typeface="PingFang SC"/>
              </a:rPr>
              <a:t>2024</a:t>
            </a:r>
            <a:r>
              <a:rPr lang="zh-CN" altLang="en-US" b="0" i="0" dirty="0">
                <a:effectLst/>
                <a:highlight>
                  <a:srgbClr val="FFFFFF"/>
                </a:highlight>
                <a:latin typeface="PingFang SC"/>
              </a:rPr>
              <a:t>中国居民睡眠健康白皮书</a:t>
            </a:r>
            <a:r>
              <a:rPr lang="zh-CN" altLang="en-US" b="0" i="0" dirty="0">
                <a:solidFill>
                  <a:srgbClr val="000000"/>
                </a:solidFill>
                <a:effectLst/>
                <a:highlight>
                  <a:srgbClr val="FFFFFF"/>
                </a:highlight>
                <a:latin typeface="寰蒋闆呴粦"/>
              </a:rPr>
              <a:t>：</a:t>
            </a:r>
            <a:r>
              <a:rPr lang="en-US" altLang="zh-CN" b="0" i="0" dirty="0">
                <a:solidFill>
                  <a:srgbClr val="000000"/>
                </a:solidFill>
                <a:effectLst/>
                <a:highlight>
                  <a:srgbClr val="FFFFFF"/>
                </a:highlight>
                <a:latin typeface="寰蒋闆呴粦"/>
              </a:rPr>
              <a:t>https://mp.weixin.qq.com/s/vW-C1nnbmVXEWFoixl37Qw</a:t>
            </a:r>
          </a:p>
          <a:p>
            <a:pPr marL="0" marR="0" lvl="0" indent="0" algn="l" defTabSz="452755" rtl="0" eaLnBrk="1" fontAlgn="auto" latinLnBrk="0" hangingPunct="1">
              <a:lnSpc>
                <a:spcPct val="100000"/>
              </a:lnSpc>
              <a:spcBef>
                <a:spcPts val="0"/>
              </a:spcBef>
              <a:spcAft>
                <a:spcPts val="0"/>
              </a:spcAft>
              <a:buClrTx/>
              <a:buSzTx/>
              <a:buFontTx/>
              <a:buNone/>
              <a:tabLst/>
              <a:defRPr/>
            </a:pPr>
            <a:r>
              <a:rPr lang="zh-CN" altLang="en-US" b="0" i="0" dirty="0">
                <a:effectLst/>
                <a:highlight>
                  <a:srgbClr val="FFFFFF"/>
                </a:highlight>
                <a:latin typeface="PingFang SC"/>
              </a:rPr>
              <a:t>力品药业招股书</a:t>
            </a:r>
            <a:endParaRPr lang="en-US" altLang="zh-CN" b="0" i="0" dirty="0">
              <a:effectLst/>
              <a:highlight>
                <a:srgbClr val="FFFFFF"/>
              </a:highlight>
              <a:latin typeface="PingFang SC"/>
            </a:endParaRPr>
          </a:p>
          <a:p>
            <a:pPr marL="0" marR="0" lvl="0" indent="0" algn="l" defTabSz="452755" rtl="0" eaLnBrk="1" fontAlgn="auto" latinLnBrk="0" hangingPunct="1">
              <a:lnSpc>
                <a:spcPct val="100000"/>
              </a:lnSpc>
              <a:spcBef>
                <a:spcPts val="0"/>
              </a:spcBef>
              <a:spcAft>
                <a:spcPts val="0"/>
              </a:spcAft>
              <a:buClrTx/>
              <a:buSzTx/>
              <a:buFontTx/>
              <a:buNone/>
              <a:tabLst/>
              <a:defRPr/>
            </a:pPr>
            <a:r>
              <a:rPr lang="zh-CN" altLang="en-US" b="0" i="0" dirty="0">
                <a:effectLst/>
                <a:highlight>
                  <a:srgbClr val="FFFFFF"/>
                </a:highlight>
                <a:latin typeface="PingFang SC"/>
              </a:rPr>
              <a:t>失眠情况</a:t>
            </a:r>
            <a:endParaRPr lang="en-US" altLang="zh-CN" b="0" i="0" dirty="0">
              <a:effectLst/>
              <a:highlight>
                <a:srgbClr val="FFFFFF"/>
              </a:highlight>
              <a:latin typeface="PingFang SC"/>
            </a:endParaRPr>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AF2B88-21E2-456E-B54A-373868E7318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82196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452755" rtl="0" eaLnBrk="1" fontAlgn="auto" latinLnBrk="0" hangingPunct="1">
              <a:lnSpc>
                <a:spcPct val="100000"/>
              </a:lnSpc>
              <a:spcBef>
                <a:spcPts val="0"/>
              </a:spcBef>
              <a:spcAft>
                <a:spcPts val="0"/>
              </a:spcAft>
              <a:buClrTx/>
              <a:buSzTx/>
              <a:buFontTx/>
              <a:buNone/>
              <a:tabLst/>
              <a:defRPr/>
            </a:pPr>
            <a:r>
              <a:rPr lang="zh-CN" altLang="en-US" b="0" i="0" dirty="0">
                <a:effectLst/>
                <a:highlight>
                  <a:srgbClr val="FFFFFF"/>
                </a:highlight>
                <a:latin typeface="PingFang SC"/>
              </a:rPr>
              <a:t>国家发改委：</a:t>
            </a:r>
            <a:r>
              <a:rPr lang="en-US" altLang="zh-CN" b="0" i="0" dirty="0">
                <a:effectLst/>
                <a:highlight>
                  <a:srgbClr val="FFFFFF"/>
                </a:highlight>
                <a:latin typeface="PingFang SC"/>
              </a:rPr>
              <a:t>https://www.ndrc.gov.cn/xxgk/zcfb/tz/202406/t20240624_1391289.html</a:t>
            </a:r>
          </a:p>
          <a:p>
            <a:pPr marL="0" marR="0" lvl="0" indent="0" algn="l" defTabSz="452755" rtl="0" eaLnBrk="1" fontAlgn="auto" latinLnBrk="0" hangingPunct="1">
              <a:lnSpc>
                <a:spcPct val="100000"/>
              </a:lnSpc>
              <a:spcBef>
                <a:spcPts val="0"/>
              </a:spcBef>
              <a:spcAft>
                <a:spcPts val="0"/>
              </a:spcAft>
              <a:buClrTx/>
              <a:buSzTx/>
              <a:buFontTx/>
              <a:buNone/>
              <a:tabLst/>
              <a:defRPr/>
            </a:pPr>
            <a:r>
              <a:rPr lang="zh-CN" altLang="en-US" b="0" i="0" dirty="0">
                <a:effectLst/>
                <a:highlight>
                  <a:srgbClr val="FFFFFF"/>
                </a:highlight>
                <a:latin typeface="PingFang SC"/>
              </a:rPr>
              <a:t>国家发改委：</a:t>
            </a:r>
            <a:r>
              <a:rPr lang="en-US" altLang="zh-CN" b="0" i="0" dirty="0">
                <a:effectLst/>
                <a:highlight>
                  <a:srgbClr val="FFFFFF"/>
                </a:highlight>
                <a:latin typeface="PingFang SC"/>
              </a:rPr>
              <a:t>https://www.ndrc.gov.cn/xxgk/zcfb/fzggwl/202312/t20231229_1362999.html</a:t>
            </a:r>
          </a:p>
          <a:p>
            <a:pPr marL="0" marR="0" lvl="0" indent="0" algn="l" defTabSz="452755" rtl="0" eaLnBrk="1" fontAlgn="auto" latinLnBrk="0" hangingPunct="1">
              <a:lnSpc>
                <a:spcPct val="100000"/>
              </a:lnSpc>
              <a:spcBef>
                <a:spcPts val="0"/>
              </a:spcBef>
              <a:spcAft>
                <a:spcPts val="0"/>
              </a:spcAft>
              <a:buClrTx/>
              <a:buSzTx/>
              <a:buFontTx/>
              <a:buNone/>
              <a:tabLst/>
              <a:defRPr/>
            </a:pPr>
            <a:r>
              <a:rPr lang="zh-CN" altLang="en-US" b="0" i="0" dirty="0">
                <a:effectLst/>
                <a:highlight>
                  <a:srgbClr val="FFFFFF"/>
                </a:highlight>
                <a:latin typeface="PingFang SC"/>
              </a:rPr>
              <a:t>国务院：</a:t>
            </a:r>
            <a:r>
              <a:rPr lang="en-US" altLang="zh-CN" b="0" i="0" dirty="0">
                <a:effectLst/>
                <a:highlight>
                  <a:srgbClr val="FFFFFF"/>
                </a:highlight>
                <a:latin typeface="PingFang SC"/>
              </a:rPr>
              <a:t>https://www.gov.cn/zhengce/content/202307/content_6895599.htm</a:t>
            </a:r>
          </a:p>
          <a:p>
            <a:pPr marL="0" marR="0" lvl="0" indent="0" algn="l" defTabSz="452755" rtl="0" eaLnBrk="1" fontAlgn="auto" latinLnBrk="0" hangingPunct="1">
              <a:lnSpc>
                <a:spcPct val="100000"/>
              </a:lnSpc>
              <a:spcBef>
                <a:spcPts val="0"/>
              </a:spcBef>
              <a:spcAft>
                <a:spcPts val="0"/>
              </a:spcAft>
              <a:buClrTx/>
              <a:buSzTx/>
              <a:buFontTx/>
              <a:buNone/>
              <a:tabLst/>
              <a:defRPr/>
            </a:pPr>
            <a:r>
              <a:rPr lang="zh-CN" altLang="en-US" b="0" i="0" dirty="0">
                <a:effectLst/>
                <a:highlight>
                  <a:srgbClr val="FFFFFF"/>
                </a:highlight>
                <a:latin typeface="PingFang SC"/>
              </a:rPr>
              <a:t>国务院：</a:t>
            </a:r>
            <a:r>
              <a:rPr lang="en-US" altLang="zh-CN" b="0" i="0" dirty="0">
                <a:effectLst/>
                <a:highlight>
                  <a:srgbClr val="FFFFFF"/>
                </a:highlight>
                <a:latin typeface="PingFang SC"/>
              </a:rPr>
              <a:t>https://www.gov.cn/xinwen/2022-05/20/content_5691494.htm</a:t>
            </a:r>
          </a:p>
          <a:p>
            <a:pPr marL="0" marR="0" lvl="0" indent="0" algn="l" defTabSz="452755" rtl="0" eaLnBrk="1" fontAlgn="auto" latinLnBrk="0" hangingPunct="1">
              <a:lnSpc>
                <a:spcPct val="100000"/>
              </a:lnSpc>
              <a:spcBef>
                <a:spcPts val="0"/>
              </a:spcBef>
              <a:spcAft>
                <a:spcPts val="0"/>
              </a:spcAft>
              <a:buClrTx/>
              <a:buSzTx/>
              <a:buFontTx/>
              <a:buNone/>
              <a:tabLst/>
              <a:defRPr/>
            </a:pPr>
            <a:r>
              <a:rPr lang="zh-CN" altLang="en-US" b="0" i="0" dirty="0">
                <a:effectLst/>
                <a:highlight>
                  <a:srgbClr val="FFFFFF"/>
                </a:highlight>
                <a:latin typeface="PingFang SC"/>
              </a:rPr>
              <a:t>国家卫健委：</a:t>
            </a:r>
            <a:r>
              <a:rPr lang="en-US" altLang="zh-CN" b="0" i="0" dirty="0">
                <a:effectLst/>
                <a:highlight>
                  <a:srgbClr val="FFFFFF"/>
                </a:highlight>
                <a:latin typeface="PingFang SC"/>
              </a:rPr>
              <a:t>http://www.nhc.gov.cn/wjw/jiany/202202/39f1ac08121442de870612b79a6f6f74.shtml</a:t>
            </a:r>
          </a:p>
          <a:p>
            <a:pPr marL="0" marR="0" lvl="0" indent="0" algn="l" defTabSz="452755" rtl="0" eaLnBrk="1" fontAlgn="auto" latinLnBrk="0" hangingPunct="1">
              <a:lnSpc>
                <a:spcPct val="100000"/>
              </a:lnSpc>
              <a:spcBef>
                <a:spcPts val="0"/>
              </a:spcBef>
              <a:spcAft>
                <a:spcPts val="0"/>
              </a:spcAft>
              <a:buClrTx/>
              <a:buSzTx/>
              <a:buFontTx/>
              <a:buNone/>
              <a:tabLst/>
              <a:defRPr/>
            </a:pPr>
            <a:r>
              <a:rPr lang="zh-CN" altLang="en-US" b="0" i="0" dirty="0">
                <a:effectLst/>
                <a:highlight>
                  <a:srgbClr val="FFFFFF"/>
                </a:highlight>
                <a:latin typeface="PingFang SC"/>
              </a:rPr>
              <a:t>国务院：</a:t>
            </a:r>
            <a:r>
              <a:rPr lang="en-US" altLang="zh-CN" b="0" i="0" dirty="0">
                <a:effectLst/>
                <a:highlight>
                  <a:srgbClr val="FFFFFF"/>
                </a:highlight>
                <a:latin typeface="PingFang SC"/>
              </a:rPr>
              <a:t>https://www.gov.cn/zhengce/content/2022-02/21/content_5674844.htm</a:t>
            </a:r>
            <a:endParaRPr lang="zh-CN" altLang="en-US" b="0" i="0" dirty="0">
              <a:effectLst/>
              <a:highlight>
                <a:srgbClr val="FFFFFF"/>
              </a:highlight>
              <a:latin typeface="PingFang SC"/>
            </a:endParaRPr>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AF2B88-21E2-456E-B54A-373868E7318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7493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452755" rtl="0" eaLnBrk="1" fontAlgn="auto" latinLnBrk="0" hangingPunct="1">
              <a:lnSpc>
                <a:spcPct val="100000"/>
              </a:lnSpc>
              <a:spcBef>
                <a:spcPts val="0"/>
              </a:spcBef>
              <a:spcAft>
                <a:spcPts val="0"/>
              </a:spcAft>
              <a:buClrTx/>
              <a:buSzTx/>
              <a:buFontTx/>
              <a:buNone/>
              <a:tabLst/>
              <a:defRPr/>
            </a:pPr>
            <a:r>
              <a:rPr lang="en-US" altLang="zh-CN" b="0" i="0" dirty="0">
                <a:effectLst/>
                <a:highlight>
                  <a:srgbClr val="FFFFFF"/>
                </a:highlight>
                <a:latin typeface="PingFang SC"/>
              </a:rPr>
              <a:t>It</a:t>
            </a:r>
            <a:r>
              <a:rPr lang="zh-CN" altLang="en-US" b="0" i="0" dirty="0">
                <a:effectLst/>
                <a:highlight>
                  <a:srgbClr val="FFFFFF"/>
                </a:highlight>
                <a:latin typeface="PingFang SC"/>
              </a:rPr>
              <a:t>桔子：</a:t>
            </a:r>
            <a:r>
              <a:rPr lang="en-US" altLang="zh-CN" b="0" i="0" dirty="0">
                <a:effectLst/>
                <a:highlight>
                  <a:srgbClr val="FFFFFF"/>
                </a:highlight>
                <a:latin typeface="PingFang SC"/>
              </a:rPr>
              <a:t>https://www.itjuzi.com/investevent?tag=%E7%9D%A1%E7%9C%A0,%E7%9D%A1%E7%9C%A0%E7%9B%91%E6%B5%8B,%E7%9D%A1%E7%9C%A0%E7%AE%A1%E7%90%86,%E6%99%BA%E8%83%BD%E7%9D%A1%E7%9C%A0%E4%BA%A7%E5%93%81,%E7%9D%A1%E7%9C%A0%E5%81%A5%E5%BA%B7&amp;type=1</a:t>
            </a:r>
          </a:p>
          <a:p>
            <a:pPr marL="0" marR="0" lvl="0" indent="0" algn="l" defTabSz="452755" rtl="0" eaLnBrk="1" fontAlgn="auto" latinLnBrk="0" hangingPunct="1">
              <a:lnSpc>
                <a:spcPct val="100000"/>
              </a:lnSpc>
              <a:spcBef>
                <a:spcPts val="0"/>
              </a:spcBef>
              <a:spcAft>
                <a:spcPts val="0"/>
              </a:spcAft>
              <a:buClrTx/>
              <a:buSzTx/>
              <a:buFontTx/>
              <a:buNone/>
              <a:tabLst/>
              <a:defRPr/>
            </a:pPr>
            <a:r>
              <a:rPr lang="zh-CN" altLang="en-US" b="0" i="0" dirty="0">
                <a:effectLst/>
                <a:highlight>
                  <a:srgbClr val="FFFFFF"/>
                </a:highlight>
                <a:latin typeface="PingFang SC"/>
              </a:rPr>
              <a:t>投融资环境</a:t>
            </a:r>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AF2B88-21E2-456E-B54A-373868E7318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46573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452755" rtl="0" eaLnBrk="1" fontAlgn="auto" latinLnBrk="0" hangingPunct="1">
              <a:lnSpc>
                <a:spcPct val="100000"/>
              </a:lnSpc>
              <a:spcBef>
                <a:spcPts val="0"/>
              </a:spcBef>
              <a:spcAft>
                <a:spcPts val="0"/>
              </a:spcAft>
              <a:buClrTx/>
              <a:buSzTx/>
              <a:buFontTx/>
              <a:buNone/>
              <a:tabLst/>
              <a:defRPr/>
            </a:pPr>
            <a:r>
              <a:rPr lang="zh-CN" altLang="en-US" b="0" i="0" dirty="0">
                <a:effectLst/>
                <a:highlight>
                  <a:srgbClr val="FFFFFF"/>
                </a:highlight>
                <a:latin typeface="PingFang SC"/>
              </a:rPr>
              <a:t>脑动极光招股书</a:t>
            </a:r>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AF2B88-21E2-456E-B54A-373868E7318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52220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452755" rtl="0" eaLnBrk="1" fontAlgn="auto" latinLnBrk="0" hangingPunct="1">
              <a:lnSpc>
                <a:spcPct val="100000"/>
              </a:lnSpc>
              <a:spcBef>
                <a:spcPts val="0"/>
              </a:spcBef>
              <a:spcAft>
                <a:spcPts val="0"/>
              </a:spcAft>
              <a:buClrTx/>
              <a:buSzTx/>
              <a:buFontTx/>
              <a:buNone/>
              <a:tabLst/>
              <a:defRPr/>
            </a:pPr>
            <a:endParaRPr lang="zh-CN" altLang="en-US" b="0" i="0" dirty="0">
              <a:effectLst/>
              <a:highlight>
                <a:srgbClr val="FFFFFF"/>
              </a:highlight>
              <a:latin typeface="PingFang SC"/>
            </a:endParaRPr>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AF2B88-21E2-456E-B54A-373868E7318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66855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000000"/>
                </a:solidFill>
                <a:effectLst/>
                <a:latin typeface="Microsoft YaHei" panose="020B0503020204020204" pitchFamily="34" charset="-122"/>
                <a:ea typeface="Microsoft YaHei" panose="020B0503020204020204" pitchFamily="34" charset="-122"/>
              </a:rPr>
              <a:t>2023</a:t>
            </a:r>
            <a:r>
              <a:rPr lang="zh-CN" altLang="en-US" b="0" i="0" dirty="0">
                <a:solidFill>
                  <a:srgbClr val="000000"/>
                </a:solidFill>
                <a:effectLst/>
                <a:latin typeface="Microsoft YaHei" panose="020B0503020204020204" pitchFamily="34" charset="-122"/>
                <a:ea typeface="Microsoft YaHei" panose="020B0503020204020204" pitchFamily="34" charset="-122"/>
              </a:rPr>
              <a:t>年软件业经济运行情况：</a:t>
            </a:r>
            <a:r>
              <a:rPr lang="en-US" altLang="zh-CN" b="0" i="0" dirty="0">
                <a:solidFill>
                  <a:srgbClr val="000000"/>
                </a:solidFill>
                <a:effectLst/>
                <a:latin typeface="Microsoft YaHei" panose="020B0503020204020204" pitchFamily="34" charset="-122"/>
                <a:ea typeface="Microsoft YaHei" panose="020B0503020204020204" pitchFamily="34" charset="-122"/>
              </a:rPr>
              <a:t>https://www.miit.gov.cn/gxsj/tjfx/rjy/art/2024/art_5af672124ebc48149d9c793b6ca7ed79.html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000000"/>
                </a:solidFill>
                <a:effectLst/>
                <a:latin typeface="Microsoft YaHei" panose="020B0503020204020204" pitchFamily="34" charset="-122"/>
                <a:ea typeface="Microsoft YaHei" panose="020B0503020204020204" pitchFamily="34" charset="-122"/>
              </a:rPr>
              <a:t>2024</a:t>
            </a:r>
            <a:r>
              <a:rPr lang="zh-CN" altLang="en-US" b="0" i="0" dirty="0">
                <a:solidFill>
                  <a:srgbClr val="000000"/>
                </a:solidFill>
                <a:effectLst/>
                <a:latin typeface="Microsoft YaHei" panose="020B0503020204020204" pitchFamily="34" charset="-122"/>
                <a:ea typeface="Microsoft YaHei" panose="020B0503020204020204" pitchFamily="34" charset="-122"/>
              </a:rPr>
              <a:t>年上半年软件业经济运行情况：</a:t>
            </a:r>
            <a:r>
              <a:rPr lang="en-US" altLang="zh-CN" b="0" i="0" dirty="0">
                <a:solidFill>
                  <a:srgbClr val="000000"/>
                </a:solidFill>
                <a:effectLst/>
                <a:latin typeface="Microsoft YaHei" panose="020B0503020204020204" pitchFamily="34" charset="-122"/>
                <a:ea typeface="Microsoft YaHei" panose="020B0503020204020204" pitchFamily="34" charset="-122"/>
              </a:rPr>
              <a:t>https://www.miit.gov.cn/gxsj/tjfx/rjy/art/2024/art_2f728a99df01473bb899d8fae38419fb.html</a:t>
            </a:r>
            <a:endParaRPr lang="zh-CN" altLang="en-US" b="0" i="0" dirty="0">
              <a:solidFill>
                <a:srgbClr val="000000"/>
              </a:solidFill>
              <a:effectLst/>
              <a:latin typeface="Microsoft YaHei" panose="020B0503020204020204" pitchFamily="34" charset="-122"/>
              <a:ea typeface="Microsoft YaHei" panose="020B0503020204020204" pitchFamily="34" charset="-122"/>
            </a:endParaRPr>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AF2B88-21E2-456E-B54A-373868E7318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65005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452755" rtl="0" eaLnBrk="1" fontAlgn="auto" latinLnBrk="0" hangingPunct="1">
              <a:lnSpc>
                <a:spcPct val="10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srgbClr val="797979"/>
                </a:solidFill>
                <a:effectLst/>
                <a:uLnTx/>
                <a:uFillTx/>
                <a:latin typeface="等线" panose="02010600030101010101" pitchFamily="2" charset="-122"/>
                <a:ea typeface="等线" panose="02010600030101010101" pitchFamily="2" charset="-122"/>
                <a:cs typeface="+mn-cs"/>
              </a:rPr>
              <a:t>中国临床试验注册中心：</a:t>
            </a:r>
            <a:r>
              <a:rPr lang="en-US" altLang="zh-CN" b="0" i="0" dirty="0">
                <a:effectLst/>
                <a:highlight>
                  <a:srgbClr val="FFFFFF"/>
                </a:highlight>
                <a:latin typeface="PingFang SC"/>
              </a:rPr>
              <a:t>https://www.chictr.org.cn/</a:t>
            </a:r>
            <a:endParaRPr lang="zh-CN" altLang="en-US" b="0" i="0" dirty="0">
              <a:effectLst/>
              <a:highlight>
                <a:srgbClr val="FFFFFF"/>
              </a:highlight>
              <a:latin typeface="PingFang SC"/>
            </a:endParaRPr>
          </a:p>
          <a:p>
            <a:pPr marL="0" marR="0" lvl="0" indent="0" algn="l" defTabSz="452755" rtl="0" eaLnBrk="1" fontAlgn="auto" latinLnBrk="0" hangingPunct="1">
              <a:lnSpc>
                <a:spcPct val="100000"/>
              </a:lnSpc>
              <a:spcBef>
                <a:spcPts val="0"/>
              </a:spcBef>
              <a:spcAft>
                <a:spcPts val="0"/>
              </a:spcAft>
              <a:buClrTx/>
              <a:buSzTx/>
              <a:buFontTx/>
              <a:buNone/>
              <a:tabLst/>
              <a:defRPr/>
            </a:pPr>
            <a:r>
              <a:rPr lang="zh-CN" altLang="en-US" b="0" i="0" dirty="0">
                <a:effectLst/>
                <a:highlight>
                  <a:srgbClr val="FFFFFF"/>
                </a:highlight>
                <a:latin typeface="PingFang SC"/>
              </a:rPr>
              <a:t>非药物治疗睡眠问题临床试验开展状况</a:t>
            </a:r>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AF2B88-21E2-456E-B54A-373868E7318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61058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452755" rtl="0" eaLnBrk="1" fontAlgn="auto" latinLnBrk="0" hangingPunct="1">
              <a:lnSpc>
                <a:spcPct val="100000"/>
              </a:lnSpc>
              <a:spcBef>
                <a:spcPts val="0"/>
              </a:spcBef>
              <a:spcAft>
                <a:spcPts val="0"/>
              </a:spcAft>
              <a:buClrTx/>
              <a:buSzTx/>
              <a:buFontTx/>
              <a:buNone/>
              <a:tabLst/>
              <a:defRPr/>
            </a:pPr>
            <a:endParaRPr lang="zh-CN" altLang="en-US" b="0" i="0" dirty="0">
              <a:effectLst/>
              <a:highlight>
                <a:srgbClr val="FFFFFF"/>
              </a:highlight>
              <a:latin typeface="PingFang SC"/>
            </a:endParaRPr>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AF2B88-21E2-456E-B54A-373868E7318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58761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452755" rtl="0" eaLnBrk="1" fontAlgn="auto" latinLnBrk="0" hangingPunct="1">
              <a:lnSpc>
                <a:spcPct val="100000"/>
              </a:lnSpc>
              <a:spcBef>
                <a:spcPts val="0"/>
              </a:spcBef>
              <a:spcAft>
                <a:spcPts val="0"/>
              </a:spcAft>
              <a:buClrTx/>
              <a:buSzTx/>
              <a:buFontTx/>
              <a:buNone/>
              <a:tabLst/>
              <a:defRPr/>
            </a:pPr>
            <a:endParaRPr lang="zh-CN" altLang="en-US" b="0" i="0" dirty="0">
              <a:effectLst/>
              <a:highlight>
                <a:srgbClr val="FFFFFF"/>
              </a:highlight>
              <a:latin typeface="PingFang SC"/>
            </a:endParaRPr>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AF2B88-21E2-456E-B54A-373868E7318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74448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452755" rtl="0" eaLnBrk="1" fontAlgn="auto" latinLnBrk="0" hangingPunct="1">
              <a:lnSpc>
                <a:spcPct val="100000"/>
              </a:lnSpc>
              <a:spcBef>
                <a:spcPts val="0"/>
              </a:spcBef>
              <a:spcAft>
                <a:spcPts val="0"/>
              </a:spcAft>
              <a:buClrTx/>
              <a:buSzTx/>
              <a:buFontTx/>
              <a:buNone/>
              <a:tabLst/>
              <a:defRPr/>
            </a:pPr>
            <a:endParaRPr lang="zh-CN" altLang="en-US" b="0" i="0" dirty="0">
              <a:effectLst/>
              <a:highlight>
                <a:srgbClr val="FFFFFF"/>
              </a:highlight>
              <a:latin typeface="PingFang SC"/>
            </a:endParaRPr>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AF2B88-21E2-456E-B54A-373868E7318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25362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AF2B88-21E2-456E-B54A-373868E7318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extLst>
      <p:ext uri="{BB962C8B-B14F-4D97-AF65-F5344CB8AC3E}">
        <p14:creationId xmlns:p14="http://schemas.microsoft.com/office/powerpoint/2010/main" val="3661007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452755" rtl="0" eaLnBrk="1" fontAlgn="auto" latinLnBrk="0" hangingPunct="1">
              <a:lnSpc>
                <a:spcPct val="100000"/>
              </a:lnSpc>
              <a:spcBef>
                <a:spcPts val="0"/>
              </a:spcBef>
              <a:spcAft>
                <a:spcPts val="0"/>
              </a:spcAft>
              <a:buClrTx/>
              <a:buSzTx/>
              <a:buFontTx/>
              <a:buNone/>
              <a:tabLst/>
              <a:defRPr/>
            </a:pPr>
            <a:endParaRPr lang="zh-CN" altLang="en-US" b="0" i="0" dirty="0">
              <a:effectLst/>
              <a:highlight>
                <a:srgbClr val="FFFFFF"/>
              </a:highlight>
              <a:latin typeface="PingFang SC"/>
            </a:endParaRPr>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AF2B88-21E2-456E-B54A-373868E7318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75232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452755" rtl="0" eaLnBrk="1" fontAlgn="auto" latinLnBrk="0" hangingPunct="1">
              <a:lnSpc>
                <a:spcPct val="100000"/>
              </a:lnSpc>
              <a:spcBef>
                <a:spcPts val="0"/>
              </a:spcBef>
              <a:spcAft>
                <a:spcPts val="0"/>
              </a:spcAft>
              <a:buClrTx/>
              <a:buSzTx/>
              <a:buFontTx/>
              <a:buNone/>
              <a:tabLst/>
              <a:defRPr/>
            </a:pPr>
            <a:endParaRPr lang="zh-CN" altLang="en-US" b="0" i="0" dirty="0">
              <a:effectLst/>
              <a:highlight>
                <a:srgbClr val="FFFFFF"/>
              </a:highlight>
              <a:latin typeface="PingFang SC"/>
            </a:endParaRPr>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AF2B88-21E2-456E-B54A-373868E7318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281790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45275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effectLst/>
                <a:uLnTx/>
                <a:uFillTx/>
                <a:latin typeface="等线" panose="02010600030101010101" pitchFamily="2" charset="-122"/>
                <a:ea typeface="等线" panose="02010600030101010101" pitchFamily="2" charset="-122"/>
                <a:cs typeface="+mn-ea"/>
                <a:sym typeface="+mn-lt"/>
              </a:rPr>
              <a:t>https://www.zeenhealth.com/</a:t>
            </a:r>
          </a:p>
          <a:p>
            <a:pPr marL="0" marR="0" lvl="0" indent="0" algn="l" defTabSz="452755" rtl="0" eaLnBrk="1" fontAlgn="auto" latinLnBrk="0" hangingPunct="1">
              <a:lnSpc>
                <a:spcPct val="100000"/>
              </a:lnSpc>
              <a:spcBef>
                <a:spcPts val="0"/>
              </a:spcBef>
              <a:spcAft>
                <a:spcPts val="0"/>
              </a:spcAft>
              <a:buClrTx/>
              <a:buSzTx/>
              <a:buFontTx/>
              <a:buNone/>
              <a:tabLst/>
              <a:defRPr/>
            </a:pPr>
            <a:endParaRPr lang="zh-CN" altLang="en-US" b="0" i="0" dirty="0">
              <a:effectLst/>
              <a:highlight>
                <a:srgbClr val="FFFFFF"/>
              </a:highlight>
              <a:latin typeface="PingFang SC"/>
            </a:endParaRPr>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AF2B88-21E2-456E-B54A-373868E7318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48350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452755" rtl="0" eaLnBrk="1" fontAlgn="auto" latinLnBrk="0" hangingPunct="1">
              <a:lnSpc>
                <a:spcPct val="100000"/>
              </a:lnSpc>
              <a:spcBef>
                <a:spcPts val="0"/>
              </a:spcBef>
              <a:spcAft>
                <a:spcPts val="0"/>
              </a:spcAft>
              <a:buClrTx/>
              <a:buSzTx/>
              <a:buFontTx/>
              <a:buNone/>
              <a:tabLst/>
              <a:defRPr/>
            </a:pPr>
            <a:r>
              <a:rPr kumimoji="0" lang="en" altLang="zh-CN" sz="1200" b="0" i="0" u="none" strike="noStrike" kern="1200" cap="none" spc="0" normalizeH="0" baseline="0" noProof="0" dirty="0">
                <a:ln>
                  <a:noFill/>
                </a:ln>
                <a:effectLst/>
                <a:uLnTx/>
                <a:uFillTx/>
                <a:latin typeface="等线" panose="02010600030101010101" pitchFamily="2" charset="-122"/>
                <a:ea typeface="等线" panose="02010600030101010101" pitchFamily="2" charset="-122"/>
                <a:cs typeface="+mn-ea"/>
                <a:sym typeface="+mn-lt"/>
              </a:rPr>
              <a:t>https://www.sdodt.com/</a:t>
            </a:r>
            <a:endParaRPr lang="zh-CN" altLang="en-US" b="0" i="0" dirty="0">
              <a:effectLst/>
              <a:highlight>
                <a:srgbClr val="FFFFFF"/>
              </a:highlight>
              <a:latin typeface="PingFang SC"/>
            </a:endParaRPr>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AF2B88-21E2-456E-B54A-373868E7318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584692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452755" rtl="0" eaLnBrk="1" fontAlgn="auto" latinLnBrk="0" hangingPunct="1">
              <a:lnSpc>
                <a:spcPct val="100000"/>
              </a:lnSpc>
              <a:spcBef>
                <a:spcPts val="0"/>
              </a:spcBef>
              <a:spcAft>
                <a:spcPts val="0"/>
              </a:spcAft>
              <a:buClrTx/>
              <a:buSzTx/>
              <a:buFontTx/>
              <a:buNone/>
              <a:tabLst/>
              <a:defRPr/>
            </a:pPr>
            <a:r>
              <a:rPr kumimoji="0" lang="en" altLang="zh-CN" sz="1200" b="0" i="0" u="none" strike="noStrike" kern="1200" cap="none" spc="0" normalizeH="0" baseline="0" noProof="0" dirty="0">
                <a:ln>
                  <a:noFill/>
                </a:ln>
                <a:effectLst/>
                <a:uLnTx/>
                <a:uFillTx/>
                <a:latin typeface="等线" panose="02010600030101010101" pitchFamily="2" charset="-122"/>
                <a:ea typeface="等线" panose="02010600030101010101" pitchFamily="2" charset="-122"/>
                <a:cs typeface="+mn-ea"/>
                <a:sym typeface="+mn-lt"/>
              </a:rPr>
              <a:t>https://www.sumian.com/</a:t>
            </a:r>
            <a:endParaRPr kumimoji="0" lang="en-US" altLang="zh-CN" sz="1200" b="0" i="0" u="none" strike="noStrike" kern="1200" cap="none" spc="0" normalizeH="0" baseline="0" noProof="0" dirty="0">
              <a:ln>
                <a:noFill/>
              </a:ln>
              <a:effectLst/>
              <a:uLnTx/>
              <a:uFillTx/>
              <a:latin typeface="等线" panose="02010600030101010101" pitchFamily="2" charset="-122"/>
              <a:ea typeface="等线" panose="02010600030101010101" pitchFamily="2" charset="-122"/>
              <a:cs typeface="+mn-ea"/>
              <a:sym typeface="+mn-lt"/>
            </a:endParaRPr>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AF2B88-21E2-456E-B54A-373868E7318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43280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AF2B88-21E2-456E-B54A-373868E7318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extLst>
      <p:ext uri="{BB962C8B-B14F-4D97-AF65-F5344CB8AC3E}">
        <p14:creationId xmlns:p14="http://schemas.microsoft.com/office/powerpoint/2010/main" val="2988859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AF2B88-21E2-456E-B54A-373868E7318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extLst>
      <p:ext uri="{BB962C8B-B14F-4D97-AF65-F5344CB8AC3E}">
        <p14:creationId xmlns:p14="http://schemas.microsoft.com/office/powerpoint/2010/main" val="618131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452755" rtl="0" eaLnBrk="1" fontAlgn="auto" latinLnBrk="0" hangingPunct="1">
              <a:lnSpc>
                <a:spcPct val="100000"/>
              </a:lnSpc>
              <a:spcBef>
                <a:spcPts val="0"/>
              </a:spcBef>
              <a:spcAft>
                <a:spcPts val="0"/>
              </a:spcAft>
              <a:buClrTx/>
              <a:buSzTx/>
              <a:buFontTx/>
              <a:buNone/>
              <a:defRPr/>
            </a:pPr>
            <a:r>
              <a:rPr lang="zh-CN" altLang="en-US" b="0" i="0" dirty="0">
                <a:solidFill>
                  <a:srgbClr val="292934"/>
                </a:solidFill>
                <a:effectLst/>
                <a:latin typeface="Arial" panose="020B0604020202020204" pitchFamily="34" charset="0"/>
              </a:rPr>
              <a:t>失眠症数字疗法的中国专家共识（</a:t>
            </a:r>
            <a:r>
              <a:rPr lang="en-US" altLang="zh-CN" b="0" i="0" dirty="0">
                <a:solidFill>
                  <a:srgbClr val="292934"/>
                </a:solidFill>
                <a:effectLst/>
                <a:latin typeface="Arial" panose="020B0604020202020204" pitchFamily="34" charset="0"/>
              </a:rPr>
              <a:t>2024</a:t>
            </a:r>
            <a:r>
              <a:rPr lang="zh-CN" altLang="en-US" b="0" i="0" dirty="0">
                <a:solidFill>
                  <a:srgbClr val="292934"/>
                </a:solidFill>
                <a:effectLst/>
                <a:latin typeface="Arial" panose="020B0604020202020204" pitchFamily="34" charset="0"/>
              </a:rPr>
              <a:t>版）</a:t>
            </a:r>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AF2B88-21E2-456E-B54A-373868E7318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9943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452755" rtl="0" eaLnBrk="1" fontAlgn="auto" latinLnBrk="0" hangingPunct="1">
              <a:lnSpc>
                <a:spcPct val="100000"/>
              </a:lnSpc>
              <a:spcBef>
                <a:spcPts val="0"/>
              </a:spcBef>
              <a:spcAft>
                <a:spcPts val="0"/>
              </a:spcAft>
              <a:buClrTx/>
              <a:buSzTx/>
              <a:buFontTx/>
              <a:buNone/>
              <a:defRPr/>
            </a:pPr>
            <a:r>
              <a:rPr lang="zh-CN" altLang="en-US" b="0" i="0" dirty="0">
                <a:solidFill>
                  <a:srgbClr val="292934"/>
                </a:solidFill>
                <a:effectLst/>
                <a:latin typeface="Arial" panose="020B0604020202020204" pitchFamily="34" charset="0"/>
              </a:rPr>
              <a:t>失眠症数字疗法的中国专家共识（</a:t>
            </a:r>
            <a:r>
              <a:rPr lang="en-US" altLang="zh-CN" b="0" i="0" dirty="0">
                <a:solidFill>
                  <a:srgbClr val="292934"/>
                </a:solidFill>
                <a:effectLst/>
                <a:latin typeface="Arial" panose="020B0604020202020204" pitchFamily="34" charset="0"/>
              </a:rPr>
              <a:t>2024</a:t>
            </a:r>
            <a:r>
              <a:rPr lang="zh-CN" altLang="en-US" b="0" i="0" dirty="0">
                <a:solidFill>
                  <a:srgbClr val="292934"/>
                </a:solidFill>
                <a:effectLst/>
                <a:latin typeface="Arial" panose="020B0604020202020204" pitchFamily="34" charset="0"/>
              </a:rPr>
              <a:t>版）</a:t>
            </a:r>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AF2B88-21E2-456E-B54A-373868E7318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17612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452755" rtl="0" eaLnBrk="1" fontAlgn="auto" latinLnBrk="0" hangingPunct="1">
              <a:lnSpc>
                <a:spcPct val="100000"/>
              </a:lnSpc>
              <a:spcBef>
                <a:spcPts val="0"/>
              </a:spcBef>
              <a:spcAft>
                <a:spcPts val="0"/>
              </a:spcAft>
              <a:buClrTx/>
              <a:buSzTx/>
              <a:buFontTx/>
              <a:buNone/>
              <a:defRPr/>
            </a:pPr>
            <a:r>
              <a:rPr lang="zh-CN" altLang="en-US" b="0" i="0" dirty="0">
                <a:solidFill>
                  <a:srgbClr val="292934"/>
                </a:solidFill>
                <a:effectLst/>
                <a:latin typeface="Arial" panose="020B0604020202020204" pitchFamily="34" charset="0"/>
              </a:rPr>
              <a:t>失眠症数字疗法的中国专家共识（</a:t>
            </a:r>
            <a:r>
              <a:rPr lang="en-US" altLang="zh-CN" b="0" i="0" dirty="0">
                <a:solidFill>
                  <a:srgbClr val="292934"/>
                </a:solidFill>
                <a:effectLst/>
                <a:latin typeface="Arial" panose="020B0604020202020204" pitchFamily="34" charset="0"/>
              </a:rPr>
              <a:t>2024</a:t>
            </a:r>
            <a:r>
              <a:rPr lang="zh-CN" altLang="en-US" b="0" i="0" dirty="0">
                <a:solidFill>
                  <a:srgbClr val="292934"/>
                </a:solidFill>
                <a:effectLst/>
                <a:latin typeface="Arial" panose="020B0604020202020204" pitchFamily="34" charset="0"/>
              </a:rPr>
              <a:t>版）</a:t>
            </a:r>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AF2B88-21E2-456E-B54A-373868E7318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32768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452755" rtl="0" eaLnBrk="1" fontAlgn="auto" latinLnBrk="0" hangingPunct="1">
              <a:lnSpc>
                <a:spcPct val="100000"/>
              </a:lnSpc>
              <a:spcBef>
                <a:spcPts val="0"/>
              </a:spcBef>
              <a:spcAft>
                <a:spcPts val="0"/>
              </a:spcAft>
              <a:buClrTx/>
              <a:buSzTx/>
              <a:buFontTx/>
              <a:buNone/>
              <a:defRPr/>
            </a:pPr>
            <a:r>
              <a:rPr lang="zh-CN" altLang="en-US" b="0" i="0" dirty="0">
                <a:solidFill>
                  <a:srgbClr val="292934"/>
                </a:solidFill>
                <a:effectLst/>
                <a:latin typeface="Arial" panose="020B0604020202020204" pitchFamily="34" charset="0"/>
              </a:rPr>
              <a:t>失眠症数字疗法的中国专家共识（</a:t>
            </a:r>
            <a:r>
              <a:rPr lang="en-US" altLang="zh-CN" b="0" i="0" dirty="0">
                <a:solidFill>
                  <a:srgbClr val="292934"/>
                </a:solidFill>
                <a:effectLst/>
                <a:latin typeface="Arial" panose="020B0604020202020204" pitchFamily="34" charset="0"/>
              </a:rPr>
              <a:t>2024</a:t>
            </a:r>
            <a:r>
              <a:rPr lang="zh-CN" altLang="en-US" b="0" i="0" dirty="0">
                <a:solidFill>
                  <a:srgbClr val="292934"/>
                </a:solidFill>
                <a:effectLst/>
                <a:latin typeface="Arial" panose="020B0604020202020204" pitchFamily="34" charset="0"/>
              </a:rPr>
              <a:t>版）</a:t>
            </a:r>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AF2B88-21E2-456E-B54A-373868E7318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94413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452755" rtl="0" eaLnBrk="1" fontAlgn="auto" latinLnBrk="0" hangingPunct="1">
              <a:lnSpc>
                <a:spcPct val="100000"/>
              </a:lnSpc>
              <a:spcBef>
                <a:spcPts val="0"/>
              </a:spcBef>
              <a:spcAft>
                <a:spcPts val="0"/>
              </a:spcAft>
              <a:buClrTx/>
              <a:buSzTx/>
              <a:buFontTx/>
              <a:buNone/>
              <a:tabLst/>
              <a:defRPr/>
            </a:pPr>
            <a:r>
              <a:rPr lang="en-US" altLang="zh-CN" b="0" i="0" dirty="0">
                <a:solidFill>
                  <a:srgbClr val="000000"/>
                </a:solidFill>
                <a:effectLst/>
                <a:highlight>
                  <a:srgbClr val="FFFFFF"/>
                </a:highlight>
                <a:latin typeface="寰蒋闆呴粦"/>
              </a:rPr>
              <a:t>《</a:t>
            </a:r>
            <a:r>
              <a:rPr lang="zh-CN" altLang="en-US" b="0" i="0" dirty="0">
                <a:solidFill>
                  <a:srgbClr val="000000"/>
                </a:solidFill>
                <a:effectLst/>
                <a:highlight>
                  <a:srgbClr val="FFFFFF"/>
                </a:highlight>
                <a:latin typeface="寰蒋闆呴粦"/>
              </a:rPr>
              <a:t>中国睡眠研究报告（</a:t>
            </a:r>
            <a:r>
              <a:rPr lang="en-US" altLang="zh-CN" b="0" i="0" dirty="0">
                <a:solidFill>
                  <a:srgbClr val="000000"/>
                </a:solidFill>
                <a:effectLst/>
                <a:highlight>
                  <a:srgbClr val="FFFFFF"/>
                </a:highlight>
                <a:latin typeface="寰蒋闆呴粦"/>
              </a:rPr>
              <a:t>2024</a:t>
            </a:r>
            <a:r>
              <a:rPr lang="zh-CN" altLang="en-US" b="0" i="0" dirty="0">
                <a:solidFill>
                  <a:srgbClr val="000000"/>
                </a:solidFill>
                <a:effectLst/>
                <a:highlight>
                  <a:srgbClr val="FFFFFF"/>
                </a:highlight>
                <a:latin typeface="寰蒋闆呴粦"/>
              </a:rPr>
              <a:t>）</a:t>
            </a:r>
            <a:r>
              <a:rPr lang="en-US" altLang="zh-CN" b="0" i="0" dirty="0">
                <a:solidFill>
                  <a:srgbClr val="000000"/>
                </a:solidFill>
                <a:effectLst/>
                <a:highlight>
                  <a:srgbClr val="FFFFFF"/>
                </a:highlight>
                <a:latin typeface="寰蒋闆呴粦"/>
              </a:rPr>
              <a:t>》</a:t>
            </a:r>
            <a:r>
              <a:rPr lang="zh-CN" altLang="en-US" b="0" i="0" dirty="0">
                <a:solidFill>
                  <a:srgbClr val="292934"/>
                </a:solidFill>
                <a:effectLst/>
                <a:highlight>
                  <a:srgbClr val="FFFFFF"/>
                </a:highlight>
                <a:latin typeface="Arial" panose="020B0604020202020204" pitchFamily="34" charset="0"/>
              </a:rPr>
              <a:t>：</a:t>
            </a:r>
            <a:r>
              <a:rPr lang="en-US" altLang="zh-CN" b="0" i="0" dirty="0">
                <a:solidFill>
                  <a:srgbClr val="292934"/>
                </a:solidFill>
                <a:effectLst/>
                <a:highlight>
                  <a:srgbClr val="FFFFFF"/>
                </a:highlight>
                <a:latin typeface="Arial" panose="020B0604020202020204" pitchFamily="34" charset="0"/>
              </a:rPr>
              <a:t>https://www.eeo.com.cn/2024/0321/646273.shtml</a:t>
            </a:r>
          </a:p>
          <a:p>
            <a:pPr marL="0" marR="0" lvl="0" indent="0" algn="l" defTabSz="452755" rtl="0" eaLnBrk="1" fontAlgn="auto" latinLnBrk="0" hangingPunct="1">
              <a:lnSpc>
                <a:spcPct val="100000"/>
              </a:lnSpc>
              <a:spcBef>
                <a:spcPts val="0"/>
              </a:spcBef>
              <a:spcAft>
                <a:spcPts val="0"/>
              </a:spcAft>
              <a:buClrTx/>
              <a:buSzTx/>
              <a:buFontTx/>
              <a:buNone/>
              <a:tabLst/>
              <a:defRPr/>
            </a:pPr>
            <a:r>
              <a:rPr lang="en-US" altLang="zh-CN" b="0" i="0" dirty="0">
                <a:effectLst/>
                <a:highlight>
                  <a:srgbClr val="FFFFFF"/>
                </a:highlight>
                <a:latin typeface="PingFang SC"/>
              </a:rPr>
              <a:t>2024</a:t>
            </a:r>
            <a:r>
              <a:rPr lang="zh-CN" altLang="en-US" b="0" i="0" dirty="0">
                <a:effectLst/>
                <a:highlight>
                  <a:srgbClr val="FFFFFF"/>
                </a:highlight>
                <a:latin typeface="PingFang SC"/>
              </a:rPr>
              <a:t>中国居民睡眠健康白皮书</a:t>
            </a:r>
            <a:r>
              <a:rPr lang="zh-CN" altLang="en-US" b="0" i="0" dirty="0">
                <a:solidFill>
                  <a:srgbClr val="000000"/>
                </a:solidFill>
                <a:effectLst/>
                <a:highlight>
                  <a:srgbClr val="FFFFFF"/>
                </a:highlight>
                <a:latin typeface="寰蒋闆呴粦"/>
              </a:rPr>
              <a:t>：</a:t>
            </a:r>
            <a:r>
              <a:rPr lang="en-US" altLang="zh-CN" b="0" i="0" dirty="0">
                <a:solidFill>
                  <a:srgbClr val="000000"/>
                </a:solidFill>
                <a:effectLst/>
                <a:highlight>
                  <a:srgbClr val="FFFFFF"/>
                </a:highlight>
                <a:latin typeface="寰蒋闆呴粦"/>
              </a:rPr>
              <a:t>https://mp.weixin.qq.com/s/vW-C1nnbmVXEWFoixl37Qw</a:t>
            </a:r>
          </a:p>
          <a:p>
            <a:pPr marL="0" marR="0" lvl="0" indent="0" algn="l" defTabSz="452755" rtl="0" eaLnBrk="1" fontAlgn="auto" latinLnBrk="0" hangingPunct="1">
              <a:lnSpc>
                <a:spcPct val="100000"/>
              </a:lnSpc>
              <a:spcBef>
                <a:spcPts val="0"/>
              </a:spcBef>
              <a:spcAft>
                <a:spcPts val="0"/>
              </a:spcAft>
              <a:buClrTx/>
              <a:buSzTx/>
              <a:buFontTx/>
              <a:buNone/>
              <a:tabLst/>
              <a:defRPr/>
            </a:pPr>
            <a:r>
              <a:rPr lang="zh-CN" altLang="en-US" b="0" i="0" dirty="0">
                <a:effectLst/>
                <a:highlight>
                  <a:srgbClr val="FFFFFF"/>
                </a:highlight>
                <a:latin typeface="PingFang SC"/>
              </a:rPr>
              <a:t>睡眠质量情况</a:t>
            </a:r>
            <a:endParaRPr lang="en-US" altLang="zh-CN" b="0" i="0" dirty="0">
              <a:solidFill>
                <a:srgbClr val="000000"/>
              </a:solidFill>
              <a:effectLst/>
              <a:highlight>
                <a:srgbClr val="FFFFFF"/>
              </a:highlight>
              <a:latin typeface="寰蒋闆呴粦"/>
            </a:endParaRPr>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AF2B88-21E2-456E-B54A-373868E7318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480412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oleObject" Target="../embeddings/oleObject2.bin"/><Relationship Id="rId7"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 Id="rId9"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8.emf"/><Relationship Id="rId10" Type="http://schemas.openxmlformats.org/officeDocument/2006/relationships/image" Target="../media/image7.png"/><Relationship Id="rId4" Type="http://schemas.openxmlformats.org/officeDocument/2006/relationships/oleObject" Target="../embeddings/oleObject3.bin"/><Relationship Id="rId9"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image" Target="../media/image8.emf"/><Relationship Id="rId10" Type="http://schemas.openxmlformats.org/officeDocument/2006/relationships/image" Target="../media/image7.png"/><Relationship Id="rId4" Type="http://schemas.openxmlformats.org/officeDocument/2006/relationships/oleObject" Target="../embeddings/oleObject4.bin"/><Relationship Id="rId9"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2.emf"/><Relationship Id="rId4" Type="http://schemas.openxmlformats.org/officeDocument/2006/relationships/image" Target="../media/image8.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目录、名词解释、方法论及法律声明">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C62CE5E9-C7D1-4039-D9E0-6C6F0C044AFA}"/>
              </a:ext>
            </a:extLst>
          </p:cNvPr>
          <p:cNvPicPr>
            <a:picLocks noChangeAspect="1"/>
          </p:cNvPicPr>
          <p:nvPr userDrawn="1"/>
        </p:nvPicPr>
        <p:blipFill>
          <a:blip r:embed="rId2"/>
          <a:stretch>
            <a:fillRect/>
          </a:stretch>
        </p:blipFill>
        <p:spPr>
          <a:xfrm>
            <a:off x="2859437" y="9283700"/>
            <a:ext cx="1139126" cy="311150"/>
          </a:xfrm>
          <a:prstGeom prst="rect">
            <a:avLst/>
          </a:prstGeom>
        </p:spPr>
      </p:pic>
      <p:sp>
        <p:nvSpPr>
          <p:cNvPr id="9" name="Slide Number Placeholder 33">
            <a:extLst>
              <a:ext uri="{FF2B5EF4-FFF2-40B4-BE49-F238E27FC236}">
                <a16:creationId xmlns:a16="http://schemas.microsoft.com/office/drawing/2014/main" id="{E43538FB-19DB-A04F-B223-66FB80E95E26}"/>
              </a:ext>
            </a:extLst>
          </p:cNvPr>
          <p:cNvSpPr txBox="1">
            <a:spLocks noChangeArrowheads="1"/>
          </p:cNvSpPr>
          <p:nvPr userDrawn="1"/>
        </p:nvSpPr>
        <p:spPr bwMode="auto">
          <a:xfrm>
            <a:off x="4843463" y="9378950"/>
            <a:ext cx="15430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E89BA314-11C2-4CC7-91F0-E32E9D19CE83}" type="slidenum">
              <a:rPr lang="zh-CN" altLang="en-US" sz="900">
                <a:solidFill>
                  <a:srgbClr val="898989"/>
                </a:solidFill>
              </a:rPr>
              <a:t>‹#›</a:t>
            </a:fld>
            <a:endParaRPr lang="zh-CN" altLang="en-US" sz="900">
              <a:solidFill>
                <a:srgbClr val="898989"/>
              </a:solidFill>
            </a:endParaRPr>
          </a:p>
        </p:txBody>
      </p:sp>
      <p:sp>
        <p:nvSpPr>
          <p:cNvPr id="10" name="Slide Number Placeholder 33">
            <a:extLst>
              <a:ext uri="{FF2B5EF4-FFF2-40B4-BE49-F238E27FC236}">
                <a16:creationId xmlns:a16="http://schemas.microsoft.com/office/drawing/2014/main" id="{43A10C72-EE0E-DA8F-451A-EDB494D1F36C}"/>
              </a:ext>
            </a:extLst>
          </p:cNvPr>
          <p:cNvSpPr>
            <a:spLocks noGrp="1"/>
          </p:cNvSpPr>
          <p:nvPr>
            <p:ph type="sldNum" sz="quarter" idx="10"/>
          </p:nvPr>
        </p:nvSpPr>
        <p:spPr>
          <a:xfrm>
            <a:off x="4843463" y="9366250"/>
            <a:ext cx="1543050" cy="527050"/>
          </a:xfrm>
        </p:spPr>
        <p:txBody>
          <a:bodyPr/>
          <a:lstStyle>
            <a:lvl1pPr>
              <a:defRPr/>
            </a:lvl1pPr>
          </a:lstStyle>
          <a:p>
            <a:fld id="{4DA2A53C-6A82-4BA1-8F6C-0BBF6BA363E6}" type="slidenum">
              <a:rPr lang="zh-CN" altLang="en-US"/>
              <a:t>‹#›</a:t>
            </a:fld>
            <a:endParaRPr lang="zh-CN" altLang="en-US"/>
          </a:p>
        </p:txBody>
      </p:sp>
      <p:sp>
        <p:nvSpPr>
          <p:cNvPr id="13" name="矩形 13">
            <a:extLst>
              <a:ext uri="{FF2B5EF4-FFF2-40B4-BE49-F238E27FC236}">
                <a16:creationId xmlns:a16="http://schemas.microsoft.com/office/drawing/2014/main" id="{7E26F226-E479-3480-F7E6-B6F9E8E2EE71}"/>
              </a:ext>
            </a:extLst>
          </p:cNvPr>
          <p:cNvSpPr>
            <a:spLocks/>
          </p:cNvSpPr>
          <p:nvPr userDrawn="1"/>
        </p:nvSpPr>
        <p:spPr>
          <a:xfrm>
            <a:off x="4648200" y="249130"/>
            <a:ext cx="1923590" cy="230832"/>
          </a:xfrm>
          <a:prstGeom prst="rect">
            <a:avLst/>
          </a:prstGeom>
        </p:spPr>
        <p:txBody>
          <a:bodyPr wrap="square">
            <a:spAutoFit/>
          </a:bodyPr>
          <a:lstStyle/>
          <a:p>
            <a:pPr lvl="0" algn="r"/>
            <a:r>
              <a:rPr lang="zh-CN" altLang="en-US" sz="900" b="1" kern="100" dirty="0">
                <a:solidFill>
                  <a:schemeClr val="tx1">
                    <a:lumMod val="50000"/>
                    <a:lumOff val="50000"/>
                  </a:schemeClr>
                </a:solidFill>
                <a:latin typeface="等线" panose="02010600030101010101" pitchFamily="2" charset="-122"/>
                <a:ea typeface="+mn-ea"/>
                <a:cs typeface="+mn-ea"/>
                <a:sym typeface="+mn-lt"/>
              </a:rPr>
              <a:t>中国睡眠数字疗法行业</a:t>
            </a:r>
          </a:p>
        </p:txBody>
      </p:sp>
      <p:sp>
        <p:nvSpPr>
          <p:cNvPr id="14" name="Rectangle 28">
            <a:extLst>
              <a:ext uri="{FF2B5EF4-FFF2-40B4-BE49-F238E27FC236}">
                <a16:creationId xmlns:a16="http://schemas.microsoft.com/office/drawing/2014/main" id="{E421F440-4647-C15F-D2D6-D83D86FFB471}"/>
              </a:ext>
            </a:extLst>
          </p:cNvPr>
          <p:cNvSpPr>
            <a:spLocks/>
          </p:cNvSpPr>
          <p:nvPr userDrawn="1"/>
        </p:nvSpPr>
        <p:spPr>
          <a:xfrm>
            <a:off x="272291" y="233226"/>
            <a:ext cx="1175322" cy="230832"/>
          </a:xfrm>
          <a:prstGeom prst="rect">
            <a:avLst/>
          </a:prstGeom>
        </p:spPr>
        <p:txBody>
          <a:bodyPr wrap="none">
            <a:spAutoFit/>
          </a:bodyPr>
          <a:lstStyle/>
          <a:p>
            <a:r>
              <a:rPr lang="zh-CN" altLang="en-US" sz="900" b="1" kern="100" dirty="0">
                <a:solidFill>
                  <a:schemeClr val="tx1">
                    <a:lumMod val="50000"/>
                    <a:lumOff val="50000"/>
                  </a:schemeClr>
                </a:solidFill>
                <a:latin typeface="+mn-ea"/>
                <a:ea typeface="+mn-ea"/>
                <a:cs typeface="+mn-ea"/>
                <a:sym typeface="+mn-lt"/>
              </a:rPr>
              <a:t>行业概览 </a:t>
            </a:r>
            <a:r>
              <a:rPr lang="en-US" altLang="zh-CN" sz="900" b="1" kern="100" dirty="0">
                <a:solidFill>
                  <a:schemeClr val="tx1">
                    <a:lumMod val="50000"/>
                    <a:lumOff val="50000"/>
                  </a:schemeClr>
                </a:solidFill>
                <a:latin typeface="+mn-ea"/>
                <a:ea typeface="+mn-ea"/>
                <a:cs typeface="+mn-ea"/>
                <a:sym typeface="+mn-lt"/>
              </a:rPr>
              <a:t>| 2024/09</a:t>
            </a:r>
          </a:p>
        </p:txBody>
      </p:sp>
    </p:spTree>
    <p:extLst>
      <p:ext uri="{BB962C8B-B14F-4D97-AF65-F5344CB8AC3E}">
        <p14:creationId xmlns:p14="http://schemas.microsoft.com/office/powerpoint/2010/main" val="251403696"/>
      </p:ext>
    </p:extLst>
  </p:cSld>
  <p:clrMapOvr>
    <a:masterClrMapping/>
  </p:clrMapOvr>
  <p:extLst>
    <p:ext uri="{DCECCB84-F9BA-43D5-87BE-67443E8EF086}">
      <p15:sldGuideLst xmlns:p15="http://schemas.microsoft.com/office/powerpoint/2012/main">
        <p15:guide id="1" orient="horz" pos="5569" userDrawn="1">
          <p15:clr>
            <a:srgbClr val="FBAE40"/>
          </p15:clr>
        </p15:guide>
        <p15:guide id="2" pos="2160" userDrawn="1">
          <p15:clr>
            <a:srgbClr val="FBAE40"/>
          </p15:clr>
        </p15:guide>
        <p15:guide id="3" pos="232" userDrawn="1">
          <p15:clr>
            <a:srgbClr val="FBAE40"/>
          </p15:clr>
        </p15:guide>
        <p15:guide id="4" pos="4088" userDrawn="1">
          <p15:clr>
            <a:srgbClr val="FBAE40"/>
          </p15:clr>
        </p15:guide>
        <p15:guide id="5" orient="horz" pos="1056" userDrawn="1">
          <p15:clr>
            <a:srgbClr val="FBAE40"/>
          </p15:clr>
        </p15:guide>
        <p15:guide id="6" orient="horz" pos="1260" userDrawn="1">
          <p15:clr>
            <a:srgbClr val="FBAE40"/>
          </p15:clr>
        </p15:guide>
        <p15:guide id="7" orient="horz" pos="5842" userDrawn="1">
          <p15:clr>
            <a:srgbClr val="FBAE40"/>
          </p15:clr>
        </p15:guide>
        <p15:guide id="8" orient="horz" pos="739" userDrawn="1">
          <p15:clr>
            <a:srgbClr val="FBAE40"/>
          </p15:clr>
        </p15:guide>
        <p15:guide id="9" pos="3861" userDrawn="1">
          <p15:clr>
            <a:srgbClr val="FBAE40"/>
          </p15:clr>
        </p15:guide>
        <p15:guide id="10" pos="41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4337A4D-D4EA-4592-8592-23EF014B740C}" type="slidenum">
              <a:rPr lang="zh-CN" altLang="en-US" smtClean="0"/>
              <a:t>‹#›</a:t>
            </a:fld>
            <a:endParaRPr lang="zh-CN" altLang="en-US"/>
          </a:p>
        </p:txBody>
      </p:sp>
    </p:spTree>
    <p:extLst>
      <p:ext uri="{BB962C8B-B14F-4D97-AF65-F5344CB8AC3E}">
        <p14:creationId xmlns:p14="http://schemas.microsoft.com/office/powerpoint/2010/main" val="1802737603"/>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4337A4D-D4EA-4592-8592-23EF014B740C}" type="slidenum">
              <a:rPr lang="zh-CN" altLang="en-US" smtClean="0"/>
              <a:t>‹#›</a:t>
            </a:fld>
            <a:endParaRPr lang="zh-CN" altLang="en-US"/>
          </a:p>
        </p:txBody>
      </p:sp>
    </p:spTree>
    <p:extLst>
      <p:ext uri="{BB962C8B-B14F-4D97-AF65-F5344CB8AC3E}">
        <p14:creationId xmlns:p14="http://schemas.microsoft.com/office/powerpoint/2010/main" val="3094331854"/>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4337A4D-D4EA-4592-8592-23EF014B740C}" type="slidenum">
              <a:rPr lang="zh-CN" altLang="en-US" smtClean="0"/>
              <a:t>‹#›</a:t>
            </a:fld>
            <a:endParaRPr lang="zh-CN" altLang="en-US"/>
          </a:p>
        </p:txBody>
      </p:sp>
    </p:spTree>
    <p:extLst>
      <p:ext uri="{BB962C8B-B14F-4D97-AF65-F5344CB8AC3E}">
        <p14:creationId xmlns:p14="http://schemas.microsoft.com/office/powerpoint/2010/main" val="1522660047"/>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4337A4D-D4EA-4592-8592-23EF014B740C}" type="slidenum">
              <a:rPr lang="zh-CN" altLang="en-US" smtClean="0"/>
              <a:t>‹#›</a:t>
            </a:fld>
            <a:endParaRPr lang="zh-CN" altLang="en-US"/>
          </a:p>
        </p:txBody>
      </p:sp>
    </p:spTree>
    <p:extLst>
      <p:ext uri="{BB962C8B-B14F-4D97-AF65-F5344CB8AC3E}">
        <p14:creationId xmlns:p14="http://schemas.microsoft.com/office/powerpoint/2010/main" val="4278680350"/>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472381" y="3618442"/>
            <a:ext cx="2901255" cy="532218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3471863" y="3618442"/>
            <a:ext cx="2915543" cy="532218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4337A4D-D4EA-4592-8592-23EF014B740C}" type="slidenum">
              <a:rPr lang="zh-CN" altLang="en-US" smtClean="0"/>
              <a:t>‹#›</a:t>
            </a:fld>
            <a:endParaRPr lang="zh-CN" altLang="en-US"/>
          </a:p>
        </p:txBody>
      </p:sp>
    </p:spTree>
    <p:extLst>
      <p:ext uri="{BB962C8B-B14F-4D97-AF65-F5344CB8AC3E}">
        <p14:creationId xmlns:p14="http://schemas.microsoft.com/office/powerpoint/2010/main" val="267599021"/>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4337A4D-D4EA-4592-8592-23EF014B740C}" type="slidenum">
              <a:rPr lang="zh-CN" altLang="en-US" smtClean="0"/>
              <a:t>‹#›</a:t>
            </a:fld>
            <a:endParaRPr lang="zh-CN" altLang="en-US"/>
          </a:p>
        </p:txBody>
      </p:sp>
    </p:spTree>
    <p:extLst>
      <p:ext uri="{BB962C8B-B14F-4D97-AF65-F5344CB8AC3E}">
        <p14:creationId xmlns:p14="http://schemas.microsoft.com/office/powerpoint/2010/main" val="1653964805"/>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4337A4D-D4EA-4592-8592-23EF014B740C}" type="slidenum">
              <a:rPr lang="zh-CN" altLang="en-US" smtClean="0"/>
              <a:t>‹#›</a:t>
            </a:fld>
            <a:endParaRPr lang="zh-CN" altLang="en-US"/>
          </a:p>
        </p:txBody>
      </p:sp>
    </p:spTree>
    <p:extLst>
      <p:ext uri="{BB962C8B-B14F-4D97-AF65-F5344CB8AC3E}">
        <p14:creationId xmlns:p14="http://schemas.microsoft.com/office/powerpoint/2010/main" val="3843521627"/>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4337A4D-D4EA-4592-8592-23EF014B740C}" type="slidenum">
              <a:rPr lang="zh-CN" altLang="en-US" smtClean="0"/>
              <a:t>‹#›</a:t>
            </a:fld>
            <a:endParaRPr lang="zh-CN" altLang="en-US"/>
          </a:p>
        </p:txBody>
      </p:sp>
    </p:spTree>
    <p:extLst>
      <p:ext uri="{BB962C8B-B14F-4D97-AF65-F5344CB8AC3E}">
        <p14:creationId xmlns:p14="http://schemas.microsoft.com/office/powerpoint/2010/main" val="1216806994"/>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4337A4D-D4EA-4592-8592-23EF014B740C}" type="slidenum">
              <a:rPr lang="zh-CN" altLang="en-US" smtClean="0"/>
              <a:t>‹#›</a:t>
            </a:fld>
            <a:endParaRPr lang="zh-CN" altLang="en-US"/>
          </a:p>
        </p:txBody>
      </p:sp>
    </p:spTree>
    <p:extLst>
      <p:ext uri="{BB962C8B-B14F-4D97-AF65-F5344CB8AC3E}">
        <p14:creationId xmlns:p14="http://schemas.microsoft.com/office/powerpoint/2010/main" val="394716384"/>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4337A4D-D4EA-4592-8592-23EF014B740C}" type="slidenum">
              <a:rPr lang="zh-CN" altLang="en-US" smtClean="0"/>
              <a:t>‹#›</a:t>
            </a:fld>
            <a:endParaRPr lang="zh-CN" altLang="en-US" dirty="0"/>
          </a:p>
        </p:txBody>
      </p:sp>
    </p:spTree>
    <p:extLst>
      <p:ext uri="{BB962C8B-B14F-4D97-AF65-F5344CB8AC3E}">
        <p14:creationId xmlns:p14="http://schemas.microsoft.com/office/powerpoint/2010/main" val="1097618634"/>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摘要及过渡页">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999F0C0-82DD-D64B-EE08-2C943E77F79B}"/>
              </a:ext>
            </a:extLst>
          </p:cNvPr>
          <p:cNvGraphicFramePr>
            <a:graphicFrameLocks noChangeAspect="1"/>
          </p:cNvGraphicFramePr>
          <p:nvPr userDrawn="1">
            <p:custDataLst>
              <p:tags r:id="rId1"/>
            </p:custDataLst>
            <p:extLst>
              <p:ext uri="{D42A27DB-BD31-4B8C-83A1-F6EECF244321}">
                <p14:modId xmlns:p14="http://schemas.microsoft.com/office/powerpoint/2010/main" val="226215987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幻灯片" r:id="rId3" imgW="7772400" imgH="10058400" progId="TCLayout.ActiveDocument.1">
                  <p:embed/>
                </p:oleObj>
              </mc:Choice>
              <mc:Fallback>
                <p:oleObj name="think-cell 幻灯片"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1" name="矩形 10">
            <a:extLst>
              <a:ext uri="{FF2B5EF4-FFF2-40B4-BE49-F238E27FC236}">
                <a16:creationId xmlns:a16="http://schemas.microsoft.com/office/drawing/2014/main" id="{F68147BA-20CC-0154-1786-601E8FBE0CC9}"/>
              </a:ext>
            </a:extLst>
          </p:cNvPr>
          <p:cNvSpPr/>
          <p:nvPr userDrawn="1"/>
        </p:nvSpPr>
        <p:spPr>
          <a:xfrm>
            <a:off x="0" y="0"/>
            <a:ext cx="3017520" cy="990600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80" tIns="91440"/>
          <a:lstStyle/>
          <a:p>
            <a:pPr>
              <a:lnSpc>
                <a:spcPct val="150000"/>
              </a:lnSpc>
              <a:spcAft>
                <a:spcPts val="1200"/>
              </a:spcAft>
              <a:defRPr/>
            </a:pPr>
            <a:endParaRPr lang="zh-CN" altLang="en-US" sz="600" dirty="0">
              <a:solidFill>
                <a:srgbClr val="000000"/>
              </a:solidFill>
              <a:cs typeface="+mn-ea"/>
              <a:sym typeface="+mn-lt"/>
            </a:endParaRPr>
          </a:p>
        </p:txBody>
      </p:sp>
      <p:sp>
        <p:nvSpPr>
          <p:cNvPr id="2" name="矩形 13">
            <a:extLst>
              <a:ext uri="{FF2B5EF4-FFF2-40B4-BE49-F238E27FC236}">
                <a16:creationId xmlns:a16="http://schemas.microsoft.com/office/drawing/2014/main" id="{305DB0DF-F74B-0D28-3980-5273100833B2}"/>
              </a:ext>
            </a:extLst>
          </p:cNvPr>
          <p:cNvSpPr>
            <a:spLocks/>
          </p:cNvSpPr>
          <p:nvPr userDrawn="1"/>
        </p:nvSpPr>
        <p:spPr>
          <a:xfrm>
            <a:off x="137947" y="249130"/>
            <a:ext cx="6582893"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CN" altLang="en-US" sz="1200" b="1" kern="100" dirty="0">
                <a:solidFill>
                  <a:schemeClr val="tx1">
                    <a:lumMod val="50000"/>
                    <a:lumOff val="50000"/>
                  </a:schemeClr>
                </a:solidFill>
                <a:latin typeface="+mn-ea"/>
                <a:ea typeface="+mn-ea"/>
                <a:cs typeface="+mn-ea"/>
                <a:sym typeface="+mn-lt"/>
              </a:rPr>
              <a:t>白皮书 </a:t>
            </a:r>
            <a:r>
              <a:rPr lang="en-US" altLang="zh-CN" sz="1200" b="1" kern="100" dirty="0">
                <a:solidFill>
                  <a:schemeClr val="tx1">
                    <a:lumMod val="50000"/>
                    <a:lumOff val="50000"/>
                  </a:schemeClr>
                </a:solidFill>
                <a:latin typeface="+mn-ea"/>
                <a:ea typeface="+mn-ea"/>
                <a:cs typeface="+mn-ea"/>
                <a:sym typeface="+mn-lt"/>
              </a:rPr>
              <a:t>| 2024/07					2024</a:t>
            </a:r>
            <a:r>
              <a:rPr lang="zh-CN" altLang="en-US" sz="1200" b="1" kern="100" dirty="0">
                <a:solidFill>
                  <a:schemeClr val="tx1">
                    <a:lumMod val="50000"/>
                    <a:lumOff val="50000"/>
                  </a:schemeClr>
                </a:solidFill>
                <a:latin typeface="+mn-ea"/>
                <a:ea typeface="+mn-ea"/>
                <a:cs typeface="+mn-ea"/>
                <a:sym typeface="+mn-lt"/>
              </a:rPr>
              <a:t>年港股</a:t>
            </a:r>
            <a:r>
              <a:rPr lang="en-US" altLang="zh-CN" sz="1200" b="1" kern="100" dirty="0">
                <a:solidFill>
                  <a:schemeClr val="tx1">
                    <a:lumMod val="50000"/>
                    <a:lumOff val="50000"/>
                  </a:schemeClr>
                </a:solidFill>
                <a:latin typeface="+mn-ea"/>
                <a:ea typeface="+mn-ea"/>
                <a:cs typeface="+mn-ea"/>
                <a:sym typeface="+mn-lt"/>
              </a:rPr>
              <a:t>18A</a:t>
            </a:r>
            <a:r>
              <a:rPr lang="zh-CN" altLang="en-US" sz="1200" b="1" kern="100" dirty="0">
                <a:solidFill>
                  <a:schemeClr val="tx1">
                    <a:lumMod val="50000"/>
                    <a:lumOff val="50000"/>
                  </a:schemeClr>
                </a:solidFill>
                <a:latin typeface="+mn-ea"/>
                <a:ea typeface="+mn-ea"/>
                <a:cs typeface="+mn-ea"/>
                <a:sym typeface="+mn-lt"/>
              </a:rPr>
              <a:t>生物科技公司发行投资活报告</a:t>
            </a:r>
          </a:p>
        </p:txBody>
      </p:sp>
      <p:grpSp>
        <p:nvGrpSpPr>
          <p:cNvPr id="9" name="组合 8">
            <a:extLst>
              <a:ext uri="{FF2B5EF4-FFF2-40B4-BE49-F238E27FC236}">
                <a16:creationId xmlns:a16="http://schemas.microsoft.com/office/drawing/2014/main" id="{677AD5A9-BC8C-205F-A6BC-B1D5ED2674FC}"/>
              </a:ext>
            </a:extLst>
          </p:cNvPr>
          <p:cNvGrpSpPr/>
          <p:nvPr userDrawn="1"/>
        </p:nvGrpSpPr>
        <p:grpSpPr>
          <a:xfrm>
            <a:off x="414338" y="9274969"/>
            <a:ext cx="6213031" cy="286136"/>
            <a:chOff x="414338" y="9274969"/>
            <a:chExt cx="6213031" cy="286136"/>
          </a:xfrm>
        </p:grpSpPr>
        <p:pic>
          <p:nvPicPr>
            <p:cNvPr id="10" name="图片 4" descr="/Users/asura/Desktop/工作文件/平面/IP+LOGO/0118-云科技/lr大数据.pnglr大数据">
              <a:extLst>
                <a:ext uri="{FF2B5EF4-FFF2-40B4-BE49-F238E27FC236}">
                  <a16:creationId xmlns:a16="http://schemas.microsoft.com/office/drawing/2014/main" id="{C2510741-8767-C0D4-0D22-92BE81B776B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14338" y="9286875"/>
              <a:ext cx="1430337"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 descr="/Users/asura/Desktop/工作文件/平面/IP+LOGO/logo简体.pnglogo简体">
              <a:extLst>
                <a:ext uri="{FF2B5EF4-FFF2-40B4-BE49-F238E27FC236}">
                  <a16:creationId xmlns:a16="http://schemas.microsoft.com/office/drawing/2014/main" id="{85C0AE69-59D9-8038-B487-AE4B40398439}"/>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843463" y="9274969"/>
              <a:ext cx="95894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4">
              <a:extLst>
                <a:ext uri="{FF2B5EF4-FFF2-40B4-BE49-F238E27FC236}">
                  <a16:creationId xmlns:a16="http://schemas.microsoft.com/office/drawing/2014/main" id="{36688947-CCFF-9E63-1DE4-FDE15E8C6826}"/>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819021" y="9284107"/>
              <a:ext cx="808348" cy="27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21">
              <a:extLst>
                <a:ext uri="{FF2B5EF4-FFF2-40B4-BE49-F238E27FC236}">
                  <a16:creationId xmlns:a16="http://schemas.microsoft.com/office/drawing/2014/main" id="{54FFD791-FDC8-05DB-3D75-884B6C946BEE}"/>
                </a:ext>
              </a:extLst>
            </p:cNvPr>
            <p:cNvPicPr>
              <a:picLocks noChangeAspect="1"/>
            </p:cNvPicPr>
            <p:nvPr userDrawn="1"/>
          </p:nvPicPr>
          <p:blipFill>
            <a:blip r:embed="rId8"/>
            <a:stretch>
              <a:fillRect/>
            </a:stretch>
          </p:blipFill>
          <p:spPr>
            <a:xfrm>
              <a:off x="3782357" y="9283700"/>
              <a:ext cx="924085" cy="252412"/>
            </a:xfrm>
            <a:prstGeom prst="rect">
              <a:avLst/>
            </a:prstGeom>
          </p:spPr>
        </p:pic>
      </p:grpSp>
      <p:sp>
        <p:nvSpPr>
          <p:cNvPr id="23" name="Slide Number Placeholder 33">
            <a:extLst>
              <a:ext uri="{FF2B5EF4-FFF2-40B4-BE49-F238E27FC236}">
                <a16:creationId xmlns:a16="http://schemas.microsoft.com/office/drawing/2014/main" id="{AC4FF84B-1613-DCDC-6F1C-D309CF39DE6E}"/>
              </a:ext>
            </a:extLst>
          </p:cNvPr>
          <p:cNvSpPr txBox="1">
            <a:spLocks noChangeArrowheads="1"/>
          </p:cNvSpPr>
          <p:nvPr userDrawn="1"/>
        </p:nvSpPr>
        <p:spPr bwMode="auto">
          <a:xfrm>
            <a:off x="4843463" y="9378950"/>
            <a:ext cx="15430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E89BA314-11C2-4CC7-91F0-E32E9D19CE83}" type="slidenum">
              <a:rPr lang="zh-CN" altLang="en-US" sz="900">
                <a:solidFill>
                  <a:srgbClr val="898989"/>
                </a:solidFill>
              </a:rPr>
              <a:t>‹#›</a:t>
            </a:fld>
            <a:endParaRPr lang="zh-CN" altLang="en-US" sz="900">
              <a:solidFill>
                <a:srgbClr val="898989"/>
              </a:solidFill>
            </a:endParaRPr>
          </a:p>
        </p:txBody>
      </p:sp>
      <p:sp>
        <p:nvSpPr>
          <p:cNvPr id="24" name="Slide Number Placeholder 33">
            <a:extLst>
              <a:ext uri="{FF2B5EF4-FFF2-40B4-BE49-F238E27FC236}">
                <a16:creationId xmlns:a16="http://schemas.microsoft.com/office/drawing/2014/main" id="{43727D71-DEBA-7F7B-8DCA-A5FADC645F4A}"/>
              </a:ext>
            </a:extLst>
          </p:cNvPr>
          <p:cNvSpPr>
            <a:spLocks noGrp="1"/>
          </p:cNvSpPr>
          <p:nvPr>
            <p:ph type="sldNum" sz="quarter" idx="10"/>
          </p:nvPr>
        </p:nvSpPr>
        <p:spPr>
          <a:xfrm>
            <a:off x="4843463" y="9366250"/>
            <a:ext cx="1543050" cy="527050"/>
          </a:xfrm>
        </p:spPr>
        <p:txBody>
          <a:bodyPr/>
          <a:lstStyle>
            <a:lvl1pPr>
              <a:defRPr/>
            </a:lvl1pPr>
          </a:lstStyle>
          <a:p>
            <a:fld id="{4DA2A53C-6A82-4BA1-8F6C-0BBF6BA363E6}" type="slidenum">
              <a:rPr lang="zh-CN" altLang="en-US"/>
              <a:t>‹#›</a:t>
            </a:fld>
            <a:endParaRPr lang="zh-CN" altLang="en-US"/>
          </a:p>
        </p:txBody>
      </p:sp>
      <p:pic>
        <p:nvPicPr>
          <p:cNvPr id="4" name="图片 3">
            <a:extLst>
              <a:ext uri="{FF2B5EF4-FFF2-40B4-BE49-F238E27FC236}">
                <a16:creationId xmlns:a16="http://schemas.microsoft.com/office/drawing/2014/main" id="{48D50851-BF16-B690-088C-6FF56921B4D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047755" y="9226493"/>
            <a:ext cx="762489" cy="357774"/>
          </a:xfrm>
          <a:prstGeom prst="rect">
            <a:avLst/>
          </a:prstGeom>
        </p:spPr>
      </p:pic>
    </p:spTree>
    <p:extLst>
      <p:ext uri="{BB962C8B-B14F-4D97-AF65-F5344CB8AC3E}">
        <p14:creationId xmlns:p14="http://schemas.microsoft.com/office/powerpoint/2010/main" val="1202884496"/>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guide id="3" orient="horz" pos="5569" userDrawn="1">
          <p15:clr>
            <a:srgbClr val="FBAE40"/>
          </p15:clr>
        </p15:guide>
        <p15:guide id="4" orient="horz" pos="5842" userDrawn="1">
          <p15:clr>
            <a:srgbClr val="FBAE40"/>
          </p15:clr>
        </p15:guide>
        <p15:guide id="5" orient="horz" pos="1260" userDrawn="1">
          <p15:clr>
            <a:srgbClr val="FBAE40"/>
          </p15:clr>
        </p15:guide>
        <p15:guide id="6" orient="horz" pos="105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4337A4D-D4EA-4592-8592-23EF014B740C}" type="slidenum">
              <a:rPr lang="zh-CN" altLang="en-US" smtClean="0"/>
              <a:t>‹#›</a:t>
            </a:fld>
            <a:endParaRPr lang="zh-CN" altLang="en-US"/>
          </a:p>
        </p:txBody>
      </p:sp>
    </p:spTree>
    <p:extLst>
      <p:ext uri="{BB962C8B-B14F-4D97-AF65-F5344CB8AC3E}">
        <p14:creationId xmlns:p14="http://schemas.microsoft.com/office/powerpoint/2010/main" val="2721558135"/>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2818757"/>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orient="horz" pos="2394">
          <p15:clr>
            <a:srgbClr val="FBAE40"/>
          </p15:clr>
        </p15:guide>
        <p15:guide id="4" pos="232">
          <p15:clr>
            <a:srgbClr val="FBAE40"/>
          </p15:clr>
        </p15:guide>
        <p15:guide id="5" orient="horz" pos="584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宣传页">
    <p:bg>
      <p:bgPr>
        <a:blipFill dpi="0" rotWithShape="1">
          <a:blip r:embed="rId2">
            <a:lum/>
          </a:blip>
          <a:srcRect/>
          <a:stretch>
            <a:fillRect l="-88000" r="-88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8886530"/>
      </p:ext>
    </p:extLst>
  </p:cSld>
  <p:clrMapOvr>
    <a:masterClrMapping/>
  </p:clrMapOvr>
  <p:hf sldNum="0" hdr="0" dt="0"/>
  <p:extLst>
    <p:ext uri="{DCECCB84-F9BA-43D5-87BE-67443E8EF086}">
      <p15:sldGuideLst xmlns:p15="http://schemas.microsoft.com/office/powerpoint/2012/main">
        <p15:guide id="1" pos="23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序言">
    <p:spTree>
      <p:nvGrpSpPr>
        <p:cNvPr id="1" name=""/>
        <p:cNvGrpSpPr/>
        <p:nvPr/>
      </p:nvGrpSpPr>
      <p:grpSpPr>
        <a:xfrm>
          <a:off x="0" y="0"/>
          <a:ext cx="0" cy="0"/>
          <a:chOff x="0" y="0"/>
          <a:chExt cx="0" cy="0"/>
        </a:xfrm>
      </p:grpSpPr>
      <p:graphicFrame>
        <p:nvGraphicFramePr>
          <p:cNvPr id="31" name="think-cell data - do not delete" hidden="1">
            <a:extLst>
              <a:ext uri="{FF2B5EF4-FFF2-40B4-BE49-F238E27FC236}">
                <a16:creationId xmlns:a16="http://schemas.microsoft.com/office/drawing/2014/main" id="{8D647240-9217-0AA2-8DA9-417FA5607DA8}"/>
              </a:ext>
            </a:extLst>
          </p:cNvPr>
          <p:cNvGraphicFramePr>
            <a:graphicFrameLocks noChangeAspect="1"/>
          </p:cNvGraphicFramePr>
          <p:nvPr userDrawn="1">
            <p:custDataLst>
              <p:tags r:id="rId1"/>
            </p:custDataLst>
            <p:extLst>
              <p:ext uri="{D42A27DB-BD31-4B8C-83A1-F6EECF244321}">
                <p14:modId xmlns:p14="http://schemas.microsoft.com/office/powerpoint/2010/main" val="19037925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307" imgH="307" progId="TCLayout.ActiveDocument.1">
                  <p:embed/>
                </p:oleObj>
              </mc:Choice>
              <mc:Fallback>
                <p:oleObj name="think-cell 幻灯片" r:id="rId4" imgW="307" imgH="307" progId="TCLayout.ActiveDocument.1">
                  <p:embed/>
                  <p:pic>
                    <p:nvPicPr>
                      <p:cNvPr id="31" name="think-cell data - do not delete" hidden="1">
                        <a:extLst>
                          <a:ext uri="{FF2B5EF4-FFF2-40B4-BE49-F238E27FC236}">
                            <a16:creationId xmlns:a16="http://schemas.microsoft.com/office/drawing/2014/main" id="{8D647240-9217-0AA2-8DA9-417FA5607D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矩形 1">
            <a:extLst>
              <a:ext uri="{FF2B5EF4-FFF2-40B4-BE49-F238E27FC236}">
                <a16:creationId xmlns:a16="http://schemas.microsoft.com/office/drawing/2014/main" id="{2E29C78C-F9F0-55B4-4210-DAEA33D88B36}"/>
              </a:ext>
            </a:extLst>
          </p:cNvPr>
          <p:cNvSpPr/>
          <p:nvPr userDrawn="1">
            <p:custDataLst>
              <p:tags r:id="rId2"/>
            </p:custDataLst>
          </p:nvPr>
        </p:nvSpPr>
        <p:spPr>
          <a:xfrm>
            <a:off x="0" y="0"/>
            <a:ext cx="1665288" cy="9893300"/>
          </a:xfrm>
          <a:prstGeom prst="rect">
            <a:avLst/>
          </a:prstGeom>
          <a:solidFill>
            <a:schemeClr val="accent6"/>
          </a:solidFill>
          <a:ln w="12700" cap="flat" cmpd="sng" algn="ctr">
            <a:noFill/>
            <a:prstDash val="solid"/>
            <a:miter lim="800000"/>
          </a:ln>
          <a:effectLst/>
        </p:spPr>
        <p:txBody>
          <a:bodyPr rIns="360000" anchor="ctr"/>
          <a:lstStyle/>
          <a:p>
            <a:pPr defTabSz="914400" fontAlgn="auto">
              <a:spcBef>
                <a:spcPts val="0"/>
              </a:spcBef>
              <a:spcAft>
                <a:spcPts val="0"/>
              </a:spcAft>
              <a:buFont typeface="Arial" panose="020B0604020202020204" pitchFamily="34" charset="0"/>
              <a:buNone/>
              <a:defRPr/>
            </a:pPr>
            <a:endParaRPr sz="1200" b="1" kern="0" dirty="0">
              <a:solidFill>
                <a:srgbClr val="595959"/>
              </a:solidFill>
              <a:latin typeface="等线" panose="02010600030101010101" pitchFamily="2" charset="-122"/>
              <a:ea typeface="等线" panose="02010600030101010101" pitchFamily="2" charset="-122"/>
            </a:endParaRPr>
          </a:p>
        </p:txBody>
      </p:sp>
      <p:grpSp>
        <p:nvGrpSpPr>
          <p:cNvPr id="32" name="组合 31">
            <a:extLst>
              <a:ext uri="{FF2B5EF4-FFF2-40B4-BE49-F238E27FC236}">
                <a16:creationId xmlns:a16="http://schemas.microsoft.com/office/drawing/2014/main" id="{C9A5A4B1-3C6F-0AFE-9624-250B1FCC0DCE}"/>
              </a:ext>
            </a:extLst>
          </p:cNvPr>
          <p:cNvGrpSpPr/>
          <p:nvPr userDrawn="1"/>
        </p:nvGrpSpPr>
        <p:grpSpPr>
          <a:xfrm>
            <a:off x="414338" y="9274969"/>
            <a:ext cx="6213031" cy="286136"/>
            <a:chOff x="414338" y="9274969"/>
            <a:chExt cx="6213031" cy="286136"/>
          </a:xfrm>
        </p:grpSpPr>
        <p:pic>
          <p:nvPicPr>
            <p:cNvPr id="23" name="图片 4" descr="/Users/asura/Desktop/工作文件/平面/IP+LOGO/0118-云科技/lr大数据.pnglr大数据">
              <a:extLst>
                <a:ext uri="{FF2B5EF4-FFF2-40B4-BE49-F238E27FC236}">
                  <a16:creationId xmlns:a16="http://schemas.microsoft.com/office/drawing/2014/main" id="{3F22684D-9F2E-7D0A-7CD2-9CC835B6F444}"/>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14338" y="9286875"/>
              <a:ext cx="1430337"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1" descr="/Users/asura/Desktop/工作文件/平面/IP+LOGO/logo简体.pnglogo简体">
              <a:extLst>
                <a:ext uri="{FF2B5EF4-FFF2-40B4-BE49-F238E27FC236}">
                  <a16:creationId xmlns:a16="http://schemas.microsoft.com/office/drawing/2014/main" id="{EBA94007-F52B-249F-80E1-C546292A40DC}"/>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843463" y="9274969"/>
              <a:ext cx="95894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24">
              <a:extLst>
                <a:ext uri="{FF2B5EF4-FFF2-40B4-BE49-F238E27FC236}">
                  <a16:creationId xmlns:a16="http://schemas.microsoft.com/office/drawing/2014/main" id="{80652E15-10DB-3A7B-933B-354EE730001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5819021" y="9284107"/>
              <a:ext cx="808348" cy="27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图片 29">
              <a:extLst>
                <a:ext uri="{FF2B5EF4-FFF2-40B4-BE49-F238E27FC236}">
                  <a16:creationId xmlns:a16="http://schemas.microsoft.com/office/drawing/2014/main" id="{CB7A9440-D8BE-7987-7718-17233FE8F6E2}"/>
                </a:ext>
              </a:extLst>
            </p:cNvPr>
            <p:cNvPicPr>
              <a:picLocks noChangeAspect="1"/>
            </p:cNvPicPr>
            <p:nvPr userDrawn="1"/>
          </p:nvPicPr>
          <p:blipFill>
            <a:blip r:embed="rId9"/>
            <a:stretch>
              <a:fillRect/>
            </a:stretch>
          </p:blipFill>
          <p:spPr>
            <a:xfrm>
              <a:off x="3782357" y="9283700"/>
              <a:ext cx="924085" cy="252412"/>
            </a:xfrm>
            <a:prstGeom prst="rect">
              <a:avLst/>
            </a:prstGeom>
          </p:spPr>
        </p:pic>
      </p:grpSp>
      <p:sp>
        <p:nvSpPr>
          <p:cNvPr id="26" name="Slide Number Placeholder 33">
            <a:extLst>
              <a:ext uri="{FF2B5EF4-FFF2-40B4-BE49-F238E27FC236}">
                <a16:creationId xmlns:a16="http://schemas.microsoft.com/office/drawing/2014/main" id="{2075A6D4-5339-357A-6589-EA9DB0F4580E}"/>
              </a:ext>
            </a:extLst>
          </p:cNvPr>
          <p:cNvSpPr txBox="1">
            <a:spLocks noChangeArrowheads="1"/>
          </p:cNvSpPr>
          <p:nvPr userDrawn="1"/>
        </p:nvSpPr>
        <p:spPr bwMode="auto">
          <a:xfrm>
            <a:off x="4843463" y="9378950"/>
            <a:ext cx="15430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E89BA314-11C2-4CC7-91F0-E32E9D19CE83}" type="slidenum">
              <a:rPr lang="zh-CN" altLang="en-US" sz="900">
                <a:solidFill>
                  <a:srgbClr val="898989"/>
                </a:solidFill>
              </a:rPr>
              <a:t>‹#›</a:t>
            </a:fld>
            <a:endParaRPr lang="zh-CN" altLang="en-US" sz="900">
              <a:solidFill>
                <a:srgbClr val="898989"/>
              </a:solidFill>
            </a:endParaRPr>
          </a:p>
        </p:txBody>
      </p:sp>
      <p:sp>
        <p:nvSpPr>
          <p:cNvPr id="27" name="Slide Number Placeholder 33">
            <a:extLst>
              <a:ext uri="{FF2B5EF4-FFF2-40B4-BE49-F238E27FC236}">
                <a16:creationId xmlns:a16="http://schemas.microsoft.com/office/drawing/2014/main" id="{5BE1F0ED-29B5-9DA9-5C0B-7CD360A2E3DD}"/>
              </a:ext>
            </a:extLst>
          </p:cNvPr>
          <p:cNvSpPr>
            <a:spLocks noGrp="1"/>
          </p:cNvSpPr>
          <p:nvPr>
            <p:ph type="sldNum" sz="quarter" idx="10"/>
          </p:nvPr>
        </p:nvSpPr>
        <p:spPr>
          <a:xfrm>
            <a:off x="4843463" y="9366250"/>
            <a:ext cx="1543050" cy="527050"/>
          </a:xfrm>
        </p:spPr>
        <p:txBody>
          <a:bodyPr/>
          <a:lstStyle>
            <a:lvl1pPr>
              <a:defRPr/>
            </a:lvl1pPr>
          </a:lstStyle>
          <a:p>
            <a:fld id="{4DA2A53C-6A82-4BA1-8F6C-0BBF6BA363E6}" type="slidenum">
              <a:rPr lang="zh-CN" altLang="en-US"/>
              <a:t>‹#›</a:t>
            </a:fld>
            <a:endParaRPr lang="zh-CN" altLang="en-US"/>
          </a:p>
        </p:txBody>
      </p:sp>
      <p:sp>
        <p:nvSpPr>
          <p:cNvPr id="3" name="矩形 13">
            <a:extLst>
              <a:ext uri="{FF2B5EF4-FFF2-40B4-BE49-F238E27FC236}">
                <a16:creationId xmlns:a16="http://schemas.microsoft.com/office/drawing/2014/main" id="{CA5209E1-DE04-AFC6-F18F-739022E142E5}"/>
              </a:ext>
            </a:extLst>
          </p:cNvPr>
          <p:cNvSpPr>
            <a:spLocks/>
          </p:cNvSpPr>
          <p:nvPr userDrawn="1"/>
        </p:nvSpPr>
        <p:spPr>
          <a:xfrm>
            <a:off x="137947" y="249130"/>
            <a:ext cx="6582893"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CN" altLang="en-US" sz="1200" b="1" kern="100" dirty="0">
                <a:solidFill>
                  <a:schemeClr val="tx1">
                    <a:lumMod val="50000"/>
                    <a:lumOff val="50000"/>
                  </a:schemeClr>
                </a:solidFill>
                <a:latin typeface="+mn-ea"/>
                <a:ea typeface="+mn-ea"/>
                <a:cs typeface="+mn-ea"/>
                <a:sym typeface="+mn-lt"/>
              </a:rPr>
              <a:t>白皮书 </a:t>
            </a:r>
            <a:r>
              <a:rPr lang="en-US" altLang="zh-CN" sz="1200" b="1" kern="100" dirty="0">
                <a:solidFill>
                  <a:schemeClr val="tx1">
                    <a:lumMod val="50000"/>
                    <a:lumOff val="50000"/>
                  </a:schemeClr>
                </a:solidFill>
                <a:latin typeface="+mn-ea"/>
                <a:ea typeface="+mn-ea"/>
                <a:cs typeface="+mn-ea"/>
                <a:sym typeface="+mn-lt"/>
              </a:rPr>
              <a:t>| 2024/07					2024</a:t>
            </a:r>
            <a:r>
              <a:rPr lang="zh-CN" altLang="en-US" sz="1200" b="1" kern="100" dirty="0">
                <a:solidFill>
                  <a:schemeClr val="tx1">
                    <a:lumMod val="50000"/>
                    <a:lumOff val="50000"/>
                  </a:schemeClr>
                </a:solidFill>
                <a:latin typeface="+mn-ea"/>
                <a:ea typeface="+mn-ea"/>
                <a:cs typeface="+mn-ea"/>
                <a:sym typeface="+mn-lt"/>
              </a:rPr>
              <a:t>年港股</a:t>
            </a:r>
            <a:r>
              <a:rPr lang="en-US" altLang="zh-CN" sz="1200" b="1" kern="100" dirty="0">
                <a:solidFill>
                  <a:schemeClr val="tx1">
                    <a:lumMod val="50000"/>
                    <a:lumOff val="50000"/>
                  </a:schemeClr>
                </a:solidFill>
                <a:latin typeface="+mn-ea"/>
                <a:ea typeface="+mn-ea"/>
                <a:cs typeface="+mn-ea"/>
                <a:sym typeface="+mn-lt"/>
              </a:rPr>
              <a:t>18A</a:t>
            </a:r>
            <a:r>
              <a:rPr lang="zh-CN" altLang="en-US" sz="1200" b="1" kern="100" dirty="0">
                <a:solidFill>
                  <a:schemeClr val="tx1">
                    <a:lumMod val="50000"/>
                    <a:lumOff val="50000"/>
                  </a:schemeClr>
                </a:solidFill>
                <a:latin typeface="+mn-ea"/>
                <a:ea typeface="+mn-ea"/>
                <a:cs typeface="+mn-ea"/>
                <a:sym typeface="+mn-lt"/>
              </a:rPr>
              <a:t>生物科技公司发行投资活报告</a:t>
            </a:r>
          </a:p>
        </p:txBody>
      </p:sp>
      <p:pic>
        <p:nvPicPr>
          <p:cNvPr id="4" name="图片 3">
            <a:extLst>
              <a:ext uri="{FF2B5EF4-FFF2-40B4-BE49-F238E27FC236}">
                <a16:creationId xmlns:a16="http://schemas.microsoft.com/office/drawing/2014/main" id="{1CD1D4AE-E3D9-62CA-2BEC-2E889C69F4D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047755" y="9226493"/>
            <a:ext cx="762489" cy="357774"/>
          </a:xfrm>
          <a:prstGeom prst="rect">
            <a:avLst/>
          </a:prstGeom>
        </p:spPr>
      </p:pic>
    </p:spTree>
    <p:extLst>
      <p:ext uri="{BB962C8B-B14F-4D97-AF65-F5344CB8AC3E}">
        <p14:creationId xmlns:p14="http://schemas.microsoft.com/office/powerpoint/2010/main" val="2371109069"/>
      </p:ext>
    </p:extLst>
  </p:cSld>
  <p:clrMapOvr>
    <a:masterClrMapping/>
  </p:clrMapOvr>
  <p:extLst>
    <p:ext uri="{DCECCB84-F9BA-43D5-87BE-67443E8EF086}">
      <p15:sldGuideLst xmlns:p15="http://schemas.microsoft.com/office/powerpoint/2012/main">
        <p15:guide id="1" orient="horz" pos="557">
          <p15:clr>
            <a:srgbClr val="F26B43"/>
          </p15:clr>
        </p15:guide>
        <p15:guide id="3" orient="horz" pos="1419">
          <p15:clr>
            <a:srgbClr val="FBAE40"/>
          </p15:clr>
        </p15:guide>
        <p15:guide id="4" orient="horz" pos="5842">
          <p15:clr>
            <a:srgbClr val="FBAE40"/>
          </p15:clr>
        </p15:guide>
        <p15:guide id="5" orient="horz" pos="5637">
          <p15:clr>
            <a:srgbClr val="F26B43"/>
          </p15:clr>
        </p15:guide>
        <p15:guide id="6" orient="horz" pos="1487">
          <p15:clr>
            <a:srgbClr val="5ACBF0"/>
          </p15:clr>
        </p15:guide>
        <p15:guide id="7" pos="4088">
          <p15:clr>
            <a:srgbClr val="F26B43"/>
          </p15:clr>
        </p15:guide>
        <p15:guide id="8" pos="232">
          <p15:clr>
            <a:srgbClr val="F26B43"/>
          </p15:clr>
        </p15:guide>
        <p15:guide id="9" pos="1049">
          <p15:clr>
            <a:srgbClr val="5ACBF0"/>
          </p15:clr>
        </p15:guide>
        <p15:guide id="11" orient="horz" pos="5774">
          <p15:clr>
            <a:srgbClr val="FBAE40"/>
          </p15:clr>
        </p15:guide>
        <p15:guide id="12" orient="horz" pos="739" userDrawn="1">
          <p15:clr>
            <a:srgbClr val="F26B43"/>
          </p15:clr>
        </p15:guide>
        <p15:guide id="13" orient="horz" pos="1056">
          <p15:clr>
            <a:srgbClr val="F26B43"/>
          </p15:clr>
        </p15:guide>
        <p15:guide id="14" orient="horz" pos="5569">
          <p15:clr>
            <a:srgbClr val="5ACBF0"/>
          </p15:clr>
        </p15:guide>
        <p15:guide id="15" orient="horz" pos="1260">
          <p15:clr>
            <a:srgbClr val="5ACBF0"/>
          </p15:clr>
        </p15:guide>
        <p15:guide id="16" pos="187">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寄语">
    <p:spTree>
      <p:nvGrpSpPr>
        <p:cNvPr id="1" name=""/>
        <p:cNvGrpSpPr/>
        <p:nvPr/>
      </p:nvGrpSpPr>
      <p:grpSpPr>
        <a:xfrm>
          <a:off x="0" y="0"/>
          <a:ext cx="0" cy="0"/>
          <a:chOff x="0" y="0"/>
          <a:chExt cx="0" cy="0"/>
        </a:xfrm>
      </p:grpSpPr>
      <p:graphicFrame>
        <p:nvGraphicFramePr>
          <p:cNvPr id="31" name="think-cell data - do not delete" hidden="1">
            <a:extLst>
              <a:ext uri="{FF2B5EF4-FFF2-40B4-BE49-F238E27FC236}">
                <a16:creationId xmlns:a16="http://schemas.microsoft.com/office/drawing/2014/main" id="{8D647240-9217-0AA2-8DA9-417FA5607DA8}"/>
              </a:ext>
            </a:extLst>
          </p:cNvPr>
          <p:cNvGraphicFramePr>
            <a:graphicFrameLocks noChangeAspect="1"/>
          </p:cNvGraphicFramePr>
          <p:nvPr userDrawn="1">
            <p:custDataLst>
              <p:tags r:id="rId1"/>
            </p:custDataLst>
            <p:extLst>
              <p:ext uri="{D42A27DB-BD31-4B8C-83A1-F6EECF244321}">
                <p14:modId xmlns:p14="http://schemas.microsoft.com/office/powerpoint/2010/main" val="42459998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307" imgH="307" progId="TCLayout.ActiveDocument.1">
                  <p:embed/>
                </p:oleObj>
              </mc:Choice>
              <mc:Fallback>
                <p:oleObj name="think-cell 幻灯片" r:id="rId4" imgW="307" imgH="307" progId="TCLayout.ActiveDocument.1">
                  <p:embed/>
                  <p:pic>
                    <p:nvPicPr>
                      <p:cNvPr id="31" name="think-cell data - do not delete" hidden="1">
                        <a:extLst>
                          <a:ext uri="{FF2B5EF4-FFF2-40B4-BE49-F238E27FC236}">
                            <a16:creationId xmlns:a16="http://schemas.microsoft.com/office/drawing/2014/main" id="{8D647240-9217-0AA2-8DA9-417FA5607D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矩形 25">
            <a:extLst>
              <a:ext uri="{FF2B5EF4-FFF2-40B4-BE49-F238E27FC236}">
                <a16:creationId xmlns:a16="http://schemas.microsoft.com/office/drawing/2014/main" id="{42CBF8E8-7694-EBF3-0EDA-3DFC6B93DF55}"/>
              </a:ext>
            </a:extLst>
          </p:cNvPr>
          <p:cNvSpPr>
            <a:spLocks noChangeArrowheads="1"/>
          </p:cNvSpPr>
          <p:nvPr userDrawn="1">
            <p:custDataLst>
              <p:tags r:id="rId2"/>
            </p:custDataLst>
          </p:nvPr>
        </p:nvSpPr>
        <p:spPr bwMode="auto">
          <a:xfrm>
            <a:off x="5257800" y="0"/>
            <a:ext cx="1600200" cy="9893300"/>
          </a:xfrm>
          <a:prstGeom prst="rect">
            <a:avLst/>
          </a:prstGeom>
          <a:solidFill>
            <a:schemeClr val="accent6"/>
          </a:solidFill>
          <a:ln>
            <a:noFill/>
          </a:ln>
        </p:spPr>
        <p:txBody>
          <a:bodyPr rIns="360000" anchor="ct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defRPr>
            </a:lvl9pPr>
          </a:lstStyle>
          <a:p>
            <a:pPr defTabSz="914400">
              <a:buFont typeface="Arial" panose="020B0604020202020204" pitchFamily="34" charset="0"/>
              <a:buNone/>
            </a:pPr>
            <a:endParaRPr lang="en-US" altLang="zh-CN" sz="1200" b="1">
              <a:solidFill>
                <a:srgbClr val="595959"/>
              </a:solidFill>
              <a:latin typeface="等线" panose="02010600030101010101" pitchFamily="2" charset="-122"/>
            </a:endParaRPr>
          </a:p>
        </p:txBody>
      </p:sp>
      <p:grpSp>
        <p:nvGrpSpPr>
          <p:cNvPr id="32" name="组合 31">
            <a:extLst>
              <a:ext uri="{FF2B5EF4-FFF2-40B4-BE49-F238E27FC236}">
                <a16:creationId xmlns:a16="http://schemas.microsoft.com/office/drawing/2014/main" id="{C9A5A4B1-3C6F-0AFE-9624-250B1FCC0DCE}"/>
              </a:ext>
            </a:extLst>
          </p:cNvPr>
          <p:cNvGrpSpPr/>
          <p:nvPr userDrawn="1"/>
        </p:nvGrpSpPr>
        <p:grpSpPr>
          <a:xfrm>
            <a:off x="414338" y="9274969"/>
            <a:ext cx="6213031" cy="286136"/>
            <a:chOff x="414338" y="9274969"/>
            <a:chExt cx="6213031" cy="286136"/>
          </a:xfrm>
        </p:grpSpPr>
        <p:pic>
          <p:nvPicPr>
            <p:cNvPr id="23" name="图片 4" descr="/Users/asura/Desktop/工作文件/平面/IP+LOGO/0118-云科技/lr大数据.pnglr大数据">
              <a:extLst>
                <a:ext uri="{FF2B5EF4-FFF2-40B4-BE49-F238E27FC236}">
                  <a16:creationId xmlns:a16="http://schemas.microsoft.com/office/drawing/2014/main" id="{3F22684D-9F2E-7D0A-7CD2-9CC835B6F444}"/>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14338" y="9286875"/>
              <a:ext cx="1430337"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1" descr="/Users/asura/Desktop/工作文件/平面/IP+LOGO/logo简体.pnglogo简体">
              <a:extLst>
                <a:ext uri="{FF2B5EF4-FFF2-40B4-BE49-F238E27FC236}">
                  <a16:creationId xmlns:a16="http://schemas.microsoft.com/office/drawing/2014/main" id="{EBA94007-F52B-249F-80E1-C546292A40DC}"/>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843463" y="9274969"/>
              <a:ext cx="95894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24">
              <a:extLst>
                <a:ext uri="{FF2B5EF4-FFF2-40B4-BE49-F238E27FC236}">
                  <a16:creationId xmlns:a16="http://schemas.microsoft.com/office/drawing/2014/main" id="{80652E15-10DB-3A7B-933B-354EE730001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5819021" y="9284107"/>
              <a:ext cx="808348" cy="27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图片 29">
              <a:extLst>
                <a:ext uri="{FF2B5EF4-FFF2-40B4-BE49-F238E27FC236}">
                  <a16:creationId xmlns:a16="http://schemas.microsoft.com/office/drawing/2014/main" id="{CB7A9440-D8BE-7987-7718-17233FE8F6E2}"/>
                </a:ext>
              </a:extLst>
            </p:cNvPr>
            <p:cNvPicPr>
              <a:picLocks noChangeAspect="1"/>
            </p:cNvPicPr>
            <p:nvPr userDrawn="1"/>
          </p:nvPicPr>
          <p:blipFill>
            <a:blip r:embed="rId9"/>
            <a:stretch>
              <a:fillRect/>
            </a:stretch>
          </p:blipFill>
          <p:spPr>
            <a:xfrm>
              <a:off x="3782357" y="9283700"/>
              <a:ext cx="924085" cy="252412"/>
            </a:xfrm>
            <a:prstGeom prst="rect">
              <a:avLst/>
            </a:prstGeom>
          </p:spPr>
        </p:pic>
      </p:grpSp>
      <p:sp>
        <p:nvSpPr>
          <p:cNvPr id="26" name="Slide Number Placeholder 33">
            <a:extLst>
              <a:ext uri="{FF2B5EF4-FFF2-40B4-BE49-F238E27FC236}">
                <a16:creationId xmlns:a16="http://schemas.microsoft.com/office/drawing/2014/main" id="{2075A6D4-5339-357A-6589-EA9DB0F4580E}"/>
              </a:ext>
            </a:extLst>
          </p:cNvPr>
          <p:cNvSpPr txBox="1">
            <a:spLocks noChangeArrowheads="1"/>
          </p:cNvSpPr>
          <p:nvPr userDrawn="1"/>
        </p:nvSpPr>
        <p:spPr bwMode="auto">
          <a:xfrm>
            <a:off x="4843463" y="9378950"/>
            <a:ext cx="15430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E89BA314-11C2-4CC7-91F0-E32E9D19CE83}" type="slidenum">
              <a:rPr lang="zh-CN" altLang="en-US" sz="900">
                <a:solidFill>
                  <a:srgbClr val="898989"/>
                </a:solidFill>
              </a:rPr>
              <a:t>‹#›</a:t>
            </a:fld>
            <a:endParaRPr lang="zh-CN" altLang="en-US" sz="900">
              <a:solidFill>
                <a:srgbClr val="898989"/>
              </a:solidFill>
            </a:endParaRPr>
          </a:p>
        </p:txBody>
      </p:sp>
      <p:sp>
        <p:nvSpPr>
          <p:cNvPr id="27" name="Slide Number Placeholder 33">
            <a:extLst>
              <a:ext uri="{FF2B5EF4-FFF2-40B4-BE49-F238E27FC236}">
                <a16:creationId xmlns:a16="http://schemas.microsoft.com/office/drawing/2014/main" id="{5BE1F0ED-29B5-9DA9-5C0B-7CD360A2E3DD}"/>
              </a:ext>
            </a:extLst>
          </p:cNvPr>
          <p:cNvSpPr>
            <a:spLocks noGrp="1"/>
          </p:cNvSpPr>
          <p:nvPr>
            <p:ph type="sldNum" sz="quarter" idx="10"/>
          </p:nvPr>
        </p:nvSpPr>
        <p:spPr>
          <a:xfrm>
            <a:off x="4843463" y="9366250"/>
            <a:ext cx="1543050" cy="527050"/>
          </a:xfrm>
        </p:spPr>
        <p:txBody>
          <a:bodyPr/>
          <a:lstStyle>
            <a:lvl1pPr>
              <a:defRPr/>
            </a:lvl1pPr>
          </a:lstStyle>
          <a:p>
            <a:fld id="{4DA2A53C-6A82-4BA1-8F6C-0BBF6BA363E6}" type="slidenum">
              <a:rPr lang="zh-CN" altLang="en-US"/>
              <a:t>‹#›</a:t>
            </a:fld>
            <a:endParaRPr lang="zh-CN" altLang="en-US"/>
          </a:p>
        </p:txBody>
      </p:sp>
      <p:sp>
        <p:nvSpPr>
          <p:cNvPr id="17" name="矩形 13">
            <a:extLst>
              <a:ext uri="{FF2B5EF4-FFF2-40B4-BE49-F238E27FC236}">
                <a16:creationId xmlns:a16="http://schemas.microsoft.com/office/drawing/2014/main" id="{20277B96-E342-4CF8-574C-62DD156CCC10}"/>
              </a:ext>
            </a:extLst>
          </p:cNvPr>
          <p:cNvSpPr>
            <a:spLocks/>
          </p:cNvSpPr>
          <p:nvPr userDrawn="1"/>
        </p:nvSpPr>
        <p:spPr>
          <a:xfrm>
            <a:off x="1326667" y="249130"/>
            <a:ext cx="4039811"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200" b="1" kern="100" dirty="0">
                <a:solidFill>
                  <a:schemeClr val="tx1">
                    <a:lumMod val="50000"/>
                    <a:lumOff val="50000"/>
                  </a:schemeClr>
                </a:solidFill>
                <a:latin typeface="+mn-ea"/>
                <a:ea typeface="+mn-ea"/>
                <a:cs typeface="+mn-ea"/>
                <a:sym typeface="+mn-lt"/>
              </a:rPr>
              <a:t>2024</a:t>
            </a:r>
            <a:r>
              <a:rPr lang="zh-CN" altLang="en-US" sz="1200" b="1" kern="100" dirty="0">
                <a:solidFill>
                  <a:schemeClr val="tx1">
                    <a:lumMod val="50000"/>
                    <a:lumOff val="50000"/>
                  </a:schemeClr>
                </a:solidFill>
                <a:latin typeface="+mn-ea"/>
                <a:ea typeface="+mn-ea"/>
                <a:cs typeface="+mn-ea"/>
                <a:sym typeface="+mn-lt"/>
              </a:rPr>
              <a:t>年港股</a:t>
            </a:r>
            <a:r>
              <a:rPr lang="en-US" altLang="zh-CN" sz="1200" b="1" kern="100" dirty="0">
                <a:solidFill>
                  <a:schemeClr val="tx1">
                    <a:lumMod val="50000"/>
                    <a:lumOff val="50000"/>
                  </a:schemeClr>
                </a:solidFill>
                <a:latin typeface="+mn-ea"/>
                <a:ea typeface="+mn-ea"/>
                <a:cs typeface="+mn-ea"/>
                <a:sym typeface="+mn-lt"/>
              </a:rPr>
              <a:t>18A</a:t>
            </a:r>
            <a:r>
              <a:rPr lang="zh-CN" altLang="en-US" sz="1200" b="1" kern="100" dirty="0">
                <a:solidFill>
                  <a:schemeClr val="tx1">
                    <a:lumMod val="50000"/>
                    <a:lumOff val="50000"/>
                  </a:schemeClr>
                </a:solidFill>
                <a:latin typeface="+mn-ea"/>
                <a:ea typeface="+mn-ea"/>
                <a:cs typeface="+mn-ea"/>
                <a:sym typeface="+mn-lt"/>
              </a:rPr>
              <a:t>生物科技公司发行投资活报告 </a:t>
            </a:r>
            <a:r>
              <a:rPr lang="en-US" altLang="zh-CN" sz="1200" b="1" kern="100" dirty="0">
                <a:solidFill>
                  <a:schemeClr val="tx1">
                    <a:lumMod val="50000"/>
                    <a:lumOff val="50000"/>
                  </a:schemeClr>
                </a:solidFill>
                <a:latin typeface="+mn-ea"/>
                <a:ea typeface="+mn-ea"/>
                <a:cs typeface="+mn-ea"/>
                <a:sym typeface="+mn-lt"/>
              </a:rPr>
              <a:t>| 2024/07</a:t>
            </a:r>
            <a:endParaRPr lang="zh-CN" altLang="en-US" sz="1200" b="1" kern="100" dirty="0">
              <a:solidFill>
                <a:schemeClr val="tx1">
                  <a:lumMod val="50000"/>
                  <a:lumOff val="50000"/>
                </a:schemeClr>
              </a:solidFill>
              <a:latin typeface="+mn-ea"/>
              <a:ea typeface="+mn-ea"/>
              <a:cs typeface="+mn-ea"/>
              <a:sym typeface="+mn-lt"/>
            </a:endParaRPr>
          </a:p>
        </p:txBody>
      </p:sp>
      <p:pic>
        <p:nvPicPr>
          <p:cNvPr id="2" name="图片 1">
            <a:extLst>
              <a:ext uri="{FF2B5EF4-FFF2-40B4-BE49-F238E27FC236}">
                <a16:creationId xmlns:a16="http://schemas.microsoft.com/office/drawing/2014/main" id="{BD6F80B5-69E6-DF33-4C74-0525DFFF3FB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047755" y="9226493"/>
            <a:ext cx="762489" cy="357774"/>
          </a:xfrm>
          <a:prstGeom prst="rect">
            <a:avLst/>
          </a:prstGeom>
        </p:spPr>
      </p:pic>
    </p:spTree>
    <p:extLst>
      <p:ext uri="{BB962C8B-B14F-4D97-AF65-F5344CB8AC3E}">
        <p14:creationId xmlns:p14="http://schemas.microsoft.com/office/powerpoint/2010/main" val="900627654"/>
      </p:ext>
    </p:extLst>
  </p:cSld>
  <p:clrMapOvr>
    <a:masterClrMapping/>
  </p:clrMapOvr>
  <p:extLst>
    <p:ext uri="{DCECCB84-F9BA-43D5-87BE-67443E8EF086}">
      <p15:sldGuideLst xmlns:p15="http://schemas.microsoft.com/office/powerpoint/2012/main">
        <p15:guide id="1" orient="horz" pos="557">
          <p15:clr>
            <a:srgbClr val="F26B43"/>
          </p15:clr>
        </p15:guide>
        <p15:guide id="3" orient="horz" pos="1419">
          <p15:clr>
            <a:srgbClr val="FBAE40"/>
          </p15:clr>
        </p15:guide>
        <p15:guide id="4" orient="horz" pos="5842">
          <p15:clr>
            <a:srgbClr val="FBAE40"/>
          </p15:clr>
        </p15:guide>
        <p15:guide id="5" orient="horz" pos="5637">
          <p15:clr>
            <a:srgbClr val="F26B43"/>
          </p15:clr>
        </p15:guide>
        <p15:guide id="6" orient="horz" pos="1487">
          <p15:clr>
            <a:srgbClr val="5ACBF0"/>
          </p15:clr>
        </p15:guide>
        <p15:guide id="7" pos="4088">
          <p15:clr>
            <a:srgbClr val="F26B43"/>
          </p15:clr>
        </p15:guide>
        <p15:guide id="8" pos="232">
          <p15:clr>
            <a:srgbClr val="F26B43"/>
          </p15:clr>
        </p15:guide>
        <p15:guide id="9" pos="1049">
          <p15:clr>
            <a:srgbClr val="5ACBF0"/>
          </p15:clr>
        </p15:guide>
        <p15:guide id="11" orient="horz" pos="5774">
          <p15:clr>
            <a:srgbClr val="FBAE40"/>
          </p15:clr>
        </p15:guide>
        <p15:guide id="12" orient="horz" pos="739">
          <p15:clr>
            <a:srgbClr val="F26B43"/>
          </p15:clr>
        </p15:guide>
        <p15:guide id="13" orient="horz" pos="1056">
          <p15:clr>
            <a:srgbClr val="F26B43"/>
          </p15:clr>
        </p15:guide>
        <p15:guide id="14" orient="horz" pos="5569">
          <p15:clr>
            <a:srgbClr val="5ACBF0"/>
          </p15:clr>
        </p15:guide>
        <p15:guide id="15" orient="horz" pos="1260">
          <p15:clr>
            <a:srgbClr val="5ACBF0"/>
          </p15:clr>
        </p15:guide>
        <p15:guide id="16" pos="187">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8A 2024 正文">
    <p:spTree>
      <p:nvGrpSpPr>
        <p:cNvPr id="1" name=""/>
        <p:cNvGrpSpPr/>
        <p:nvPr/>
      </p:nvGrpSpPr>
      <p:grpSpPr>
        <a:xfrm>
          <a:off x="0" y="0"/>
          <a:ext cx="0" cy="0"/>
          <a:chOff x="0" y="0"/>
          <a:chExt cx="0" cy="0"/>
        </a:xfrm>
      </p:grpSpPr>
      <p:graphicFrame>
        <p:nvGraphicFramePr>
          <p:cNvPr id="31" name="think-cell data - do not delete" hidden="1">
            <a:extLst>
              <a:ext uri="{FF2B5EF4-FFF2-40B4-BE49-F238E27FC236}">
                <a16:creationId xmlns:a16="http://schemas.microsoft.com/office/drawing/2014/main" id="{8D647240-9217-0AA2-8DA9-417FA5607DA8}"/>
              </a:ext>
            </a:extLst>
          </p:cNvPr>
          <p:cNvGraphicFramePr>
            <a:graphicFrameLocks noChangeAspect="1"/>
          </p:cNvGraphicFramePr>
          <p:nvPr userDrawn="1">
            <p:custDataLst>
              <p:tags r:id="rId1"/>
            </p:custDataLst>
            <p:extLst>
              <p:ext uri="{D42A27DB-BD31-4B8C-83A1-F6EECF244321}">
                <p14:modId xmlns:p14="http://schemas.microsoft.com/office/powerpoint/2010/main" val="16116721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307" imgH="307" progId="TCLayout.ActiveDocument.1">
                  <p:embed/>
                </p:oleObj>
              </mc:Choice>
              <mc:Fallback>
                <p:oleObj name="think-cell 幻灯片" r:id="rId3" imgW="307" imgH="307"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6" name="Slide Number Placeholder 33">
            <a:extLst>
              <a:ext uri="{FF2B5EF4-FFF2-40B4-BE49-F238E27FC236}">
                <a16:creationId xmlns:a16="http://schemas.microsoft.com/office/drawing/2014/main" id="{2075A6D4-5339-357A-6589-EA9DB0F4580E}"/>
              </a:ext>
            </a:extLst>
          </p:cNvPr>
          <p:cNvSpPr txBox="1">
            <a:spLocks noChangeArrowheads="1"/>
          </p:cNvSpPr>
          <p:nvPr userDrawn="1"/>
        </p:nvSpPr>
        <p:spPr bwMode="auto">
          <a:xfrm>
            <a:off x="4843463" y="9378950"/>
            <a:ext cx="15430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E89BA314-11C2-4CC7-91F0-E32E9D19CE83}" type="slidenum">
              <a:rPr lang="zh-CN" altLang="en-US" sz="900">
                <a:solidFill>
                  <a:srgbClr val="898989"/>
                </a:solidFill>
              </a:rPr>
              <a:t>‹#›</a:t>
            </a:fld>
            <a:endParaRPr lang="zh-CN" altLang="en-US" sz="900">
              <a:solidFill>
                <a:srgbClr val="898989"/>
              </a:solidFill>
            </a:endParaRPr>
          </a:p>
        </p:txBody>
      </p:sp>
      <p:sp>
        <p:nvSpPr>
          <p:cNvPr id="27" name="Slide Number Placeholder 33">
            <a:extLst>
              <a:ext uri="{FF2B5EF4-FFF2-40B4-BE49-F238E27FC236}">
                <a16:creationId xmlns:a16="http://schemas.microsoft.com/office/drawing/2014/main" id="{5BE1F0ED-29B5-9DA9-5C0B-7CD360A2E3DD}"/>
              </a:ext>
            </a:extLst>
          </p:cNvPr>
          <p:cNvSpPr>
            <a:spLocks noGrp="1"/>
          </p:cNvSpPr>
          <p:nvPr>
            <p:ph type="sldNum" sz="quarter" idx="10"/>
          </p:nvPr>
        </p:nvSpPr>
        <p:spPr>
          <a:xfrm>
            <a:off x="4843463" y="9366250"/>
            <a:ext cx="1543050" cy="527050"/>
          </a:xfrm>
        </p:spPr>
        <p:txBody>
          <a:bodyPr/>
          <a:lstStyle>
            <a:lvl1pPr>
              <a:defRPr/>
            </a:lvl1pPr>
          </a:lstStyle>
          <a:p>
            <a:fld id="{4DA2A53C-6A82-4BA1-8F6C-0BBF6BA363E6}" type="slidenum">
              <a:rPr lang="zh-CN" altLang="en-US"/>
              <a:t>‹#›</a:t>
            </a:fld>
            <a:endParaRPr lang="zh-CN" altLang="en-US"/>
          </a:p>
        </p:txBody>
      </p:sp>
      <p:sp>
        <p:nvSpPr>
          <p:cNvPr id="33" name="矩形 32">
            <a:extLst>
              <a:ext uri="{FF2B5EF4-FFF2-40B4-BE49-F238E27FC236}">
                <a16:creationId xmlns:a16="http://schemas.microsoft.com/office/drawing/2014/main" id="{502A3386-AC4B-022F-56E6-46313C318786}"/>
              </a:ext>
            </a:extLst>
          </p:cNvPr>
          <p:cNvSpPr/>
          <p:nvPr userDrawn="1"/>
        </p:nvSpPr>
        <p:spPr>
          <a:xfrm>
            <a:off x="-528736" y="1412776"/>
            <a:ext cx="393459" cy="216024"/>
          </a:xfrm>
          <a:prstGeom prst="rect">
            <a:avLst/>
          </a:prstGeom>
          <a:solidFill>
            <a:srgbClr val="1742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tx1"/>
              </a:solidFill>
            </a:endParaRPr>
          </a:p>
        </p:txBody>
      </p:sp>
      <p:sp>
        <p:nvSpPr>
          <p:cNvPr id="35" name="矩形 34">
            <a:extLst>
              <a:ext uri="{FF2B5EF4-FFF2-40B4-BE49-F238E27FC236}">
                <a16:creationId xmlns:a16="http://schemas.microsoft.com/office/drawing/2014/main" id="{8F03AA3C-B8A6-028C-7522-37A82E607567}"/>
              </a:ext>
            </a:extLst>
          </p:cNvPr>
          <p:cNvSpPr/>
          <p:nvPr userDrawn="1"/>
        </p:nvSpPr>
        <p:spPr>
          <a:xfrm>
            <a:off x="-528736" y="1695731"/>
            <a:ext cx="393459" cy="216024"/>
          </a:xfrm>
          <a:prstGeom prst="rect">
            <a:avLst/>
          </a:prstGeom>
          <a:solidFill>
            <a:srgbClr val="00ADE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tx1"/>
              </a:solidFill>
            </a:endParaRPr>
          </a:p>
        </p:txBody>
      </p:sp>
      <p:sp>
        <p:nvSpPr>
          <p:cNvPr id="36" name="矩形 35">
            <a:extLst>
              <a:ext uri="{FF2B5EF4-FFF2-40B4-BE49-F238E27FC236}">
                <a16:creationId xmlns:a16="http://schemas.microsoft.com/office/drawing/2014/main" id="{568AC759-D339-56AB-8BF1-761E7E9C8BCB}"/>
              </a:ext>
            </a:extLst>
          </p:cNvPr>
          <p:cNvSpPr/>
          <p:nvPr userDrawn="1"/>
        </p:nvSpPr>
        <p:spPr>
          <a:xfrm>
            <a:off x="-528738" y="2827551"/>
            <a:ext cx="393459" cy="21602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tx1"/>
              </a:solidFill>
            </a:endParaRPr>
          </a:p>
        </p:txBody>
      </p:sp>
      <p:sp>
        <p:nvSpPr>
          <p:cNvPr id="37" name="矩形 36">
            <a:extLst>
              <a:ext uri="{FF2B5EF4-FFF2-40B4-BE49-F238E27FC236}">
                <a16:creationId xmlns:a16="http://schemas.microsoft.com/office/drawing/2014/main" id="{FD8D85FA-D9D9-84CE-4BE4-39C328393AAA}"/>
              </a:ext>
            </a:extLst>
          </p:cNvPr>
          <p:cNvSpPr/>
          <p:nvPr userDrawn="1"/>
        </p:nvSpPr>
        <p:spPr>
          <a:xfrm>
            <a:off x="-528736" y="1978686"/>
            <a:ext cx="393459" cy="216024"/>
          </a:xfrm>
          <a:prstGeom prst="rect">
            <a:avLst/>
          </a:prstGeom>
          <a:solidFill>
            <a:srgbClr val="A6DDF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tx1"/>
              </a:solidFill>
            </a:endParaRPr>
          </a:p>
        </p:txBody>
      </p:sp>
      <p:sp>
        <p:nvSpPr>
          <p:cNvPr id="45" name="矩形 44">
            <a:extLst>
              <a:ext uri="{FF2B5EF4-FFF2-40B4-BE49-F238E27FC236}">
                <a16:creationId xmlns:a16="http://schemas.microsoft.com/office/drawing/2014/main" id="{B5592073-5CCD-8537-88F4-AD306F7AA40B}"/>
              </a:ext>
            </a:extLst>
          </p:cNvPr>
          <p:cNvSpPr/>
          <p:nvPr userDrawn="1"/>
        </p:nvSpPr>
        <p:spPr>
          <a:xfrm>
            <a:off x="-528737" y="2544596"/>
            <a:ext cx="393459" cy="216024"/>
          </a:xfrm>
          <a:prstGeom prst="rect">
            <a:avLst/>
          </a:prstGeom>
          <a:solidFill>
            <a:srgbClr val="B8B8B8"/>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tx1"/>
              </a:solidFill>
            </a:endParaRPr>
          </a:p>
        </p:txBody>
      </p:sp>
      <p:sp>
        <p:nvSpPr>
          <p:cNvPr id="48" name="矩形 47">
            <a:extLst>
              <a:ext uri="{FF2B5EF4-FFF2-40B4-BE49-F238E27FC236}">
                <a16:creationId xmlns:a16="http://schemas.microsoft.com/office/drawing/2014/main" id="{01E5E543-6F29-ABA8-4553-8C71BD9B52A3}"/>
              </a:ext>
            </a:extLst>
          </p:cNvPr>
          <p:cNvSpPr/>
          <p:nvPr userDrawn="1"/>
        </p:nvSpPr>
        <p:spPr>
          <a:xfrm>
            <a:off x="-528737" y="2261641"/>
            <a:ext cx="393459" cy="216024"/>
          </a:xfrm>
          <a:prstGeom prst="rect">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tx1"/>
              </a:solidFill>
            </a:endParaRPr>
          </a:p>
        </p:txBody>
      </p:sp>
      <p:sp>
        <p:nvSpPr>
          <p:cNvPr id="4" name="矩形 13">
            <a:extLst>
              <a:ext uri="{FF2B5EF4-FFF2-40B4-BE49-F238E27FC236}">
                <a16:creationId xmlns:a16="http://schemas.microsoft.com/office/drawing/2014/main" id="{3AFAE9ED-F798-A97F-DAB8-EDE32B92DD94}"/>
              </a:ext>
            </a:extLst>
          </p:cNvPr>
          <p:cNvSpPr>
            <a:spLocks/>
          </p:cNvSpPr>
          <p:nvPr userDrawn="1"/>
        </p:nvSpPr>
        <p:spPr>
          <a:xfrm>
            <a:off x="4648200" y="249130"/>
            <a:ext cx="1923590" cy="230832"/>
          </a:xfrm>
          <a:prstGeom prst="rect">
            <a:avLst/>
          </a:prstGeom>
        </p:spPr>
        <p:txBody>
          <a:bodyPr wrap="square">
            <a:spAutoFit/>
          </a:bodyPr>
          <a:lstStyle/>
          <a:p>
            <a:pPr lvl="0" algn="r"/>
            <a:r>
              <a:rPr lang="zh-CN" altLang="en-US" sz="900" b="1" kern="100" dirty="0">
                <a:solidFill>
                  <a:schemeClr val="tx1">
                    <a:lumMod val="50000"/>
                    <a:lumOff val="50000"/>
                  </a:schemeClr>
                </a:solidFill>
                <a:latin typeface="等线" panose="02010600030101010101" pitchFamily="2" charset="-122"/>
                <a:ea typeface="+mn-ea"/>
                <a:cs typeface="+mn-ea"/>
                <a:sym typeface="+mn-lt"/>
              </a:rPr>
              <a:t>中国睡眠数字疗法行业</a:t>
            </a:r>
          </a:p>
        </p:txBody>
      </p:sp>
      <p:sp>
        <p:nvSpPr>
          <p:cNvPr id="5" name="Rectangle 28">
            <a:extLst>
              <a:ext uri="{FF2B5EF4-FFF2-40B4-BE49-F238E27FC236}">
                <a16:creationId xmlns:a16="http://schemas.microsoft.com/office/drawing/2014/main" id="{BA64F278-2C4C-5F29-C81E-51C433855672}"/>
              </a:ext>
            </a:extLst>
          </p:cNvPr>
          <p:cNvSpPr>
            <a:spLocks/>
          </p:cNvSpPr>
          <p:nvPr userDrawn="1"/>
        </p:nvSpPr>
        <p:spPr>
          <a:xfrm>
            <a:off x="272291" y="233226"/>
            <a:ext cx="1175322" cy="230832"/>
          </a:xfrm>
          <a:prstGeom prst="rect">
            <a:avLst/>
          </a:prstGeom>
        </p:spPr>
        <p:txBody>
          <a:bodyPr wrap="none">
            <a:spAutoFit/>
          </a:bodyPr>
          <a:lstStyle/>
          <a:p>
            <a:r>
              <a:rPr lang="zh-CN" altLang="en-US" sz="900" b="1" kern="100" dirty="0">
                <a:solidFill>
                  <a:schemeClr val="tx1">
                    <a:lumMod val="50000"/>
                    <a:lumOff val="50000"/>
                  </a:schemeClr>
                </a:solidFill>
                <a:latin typeface="+mn-ea"/>
                <a:ea typeface="+mn-ea"/>
                <a:cs typeface="+mn-ea"/>
                <a:sym typeface="+mn-lt"/>
              </a:rPr>
              <a:t>行业概览 </a:t>
            </a:r>
            <a:r>
              <a:rPr lang="en-US" altLang="zh-CN" sz="900" b="1" kern="100" dirty="0">
                <a:solidFill>
                  <a:schemeClr val="tx1">
                    <a:lumMod val="50000"/>
                    <a:lumOff val="50000"/>
                  </a:schemeClr>
                </a:solidFill>
                <a:latin typeface="+mn-ea"/>
                <a:ea typeface="+mn-ea"/>
                <a:cs typeface="+mn-ea"/>
                <a:sym typeface="+mn-lt"/>
              </a:rPr>
              <a:t>| 2024/09</a:t>
            </a:r>
          </a:p>
        </p:txBody>
      </p:sp>
      <p:pic>
        <p:nvPicPr>
          <p:cNvPr id="6" name="图片 5">
            <a:extLst>
              <a:ext uri="{FF2B5EF4-FFF2-40B4-BE49-F238E27FC236}">
                <a16:creationId xmlns:a16="http://schemas.microsoft.com/office/drawing/2014/main" id="{AE2BDF5A-639A-1356-5C34-CD9E94D05675}"/>
              </a:ext>
            </a:extLst>
          </p:cNvPr>
          <p:cNvPicPr>
            <a:picLocks noChangeAspect="1"/>
          </p:cNvPicPr>
          <p:nvPr userDrawn="1"/>
        </p:nvPicPr>
        <p:blipFill>
          <a:blip r:embed="rId5"/>
          <a:stretch>
            <a:fillRect/>
          </a:stretch>
        </p:blipFill>
        <p:spPr>
          <a:xfrm>
            <a:off x="2859437" y="9283700"/>
            <a:ext cx="1139126" cy="311150"/>
          </a:xfrm>
          <a:prstGeom prst="rect">
            <a:avLst/>
          </a:prstGeom>
        </p:spPr>
      </p:pic>
    </p:spTree>
    <p:extLst>
      <p:ext uri="{BB962C8B-B14F-4D97-AF65-F5344CB8AC3E}">
        <p14:creationId xmlns:p14="http://schemas.microsoft.com/office/powerpoint/2010/main" val="371593245"/>
      </p:ext>
    </p:extLst>
  </p:cSld>
  <p:clrMapOvr>
    <a:masterClrMapping/>
  </p:clrMapOvr>
  <p:extLst>
    <p:ext uri="{DCECCB84-F9BA-43D5-87BE-67443E8EF086}">
      <p15:sldGuideLst xmlns:p15="http://schemas.microsoft.com/office/powerpoint/2012/main">
        <p15:guide id="1" orient="horz" pos="557" userDrawn="1">
          <p15:clr>
            <a:srgbClr val="F26B43"/>
          </p15:clr>
        </p15:guide>
        <p15:guide id="3" orient="horz" pos="1419" userDrawn="1">
          <p15:clr>
            <a:srgbClr val="FBAE40"/>
          </p15:clr>
        </p15:guide>
        <p15:guide id="4" orient="horz" pos="5842" userDrawn="1">
          <p15:clr>
            <a:srgbClr val="FBAE40"/>
          </p15:clr>
        </p15:guide>
        <p15:guide id="5" orient="horz" pos="5637" userDrawn="1">
          <p15:clr>
            <a:srgbClr val="F26B43"/>
          </p15:clr>
        </p15:guide>
        <p15:guide id="6" orient="horz" pos="1487" userDrawn="1">
          <p15:clr>
            <a:srgbClr val="5ACBF0"/>
          </p15:clr>
        </p15:guide>
        <p15:guide id="7" pos="4088" userDrawn="1">
          <p15:clr>
            <a:srgbClr val="F26B43"/>
          </p15:clr>
        </p15:guide>
        <p15:guide id="8" pos="232" userDrawn="1">
          <p15:clr>
            <a:srgbClr val="F26B43"/>
          </p15:clr>
        </p15:guide>
        <p15:guide id="9" pos="1049" userDrawn="1">
          <p15:clr>
            <a:srgbClr val="5ACBF0"/>
          </p15:clr>
        </p15:guide>
        <p15:guide id="11" orient="horz" pos="5774" userDrawn="1">
          <p15:clr>
            <a:srgbClr val="FBAE40"/>
          </p15:clr>
        </p15:guide>
        <p15:guide id="12" orient="horz" pos="603" userDrawn="1">
          <p15:clr>
            <a:srgbClr val="F26B43"/>
          </p15:clr>
        </p15:guide>
        <p15:guide id="13" orient="horz" pos="1056" userDrawn="1">
          <p15:clr>
            <a:srgbClr val="F26B43"/>
          </p15:clr>
        </p15:guide>
        <p15:guide id="14" orient="horz" pos="5569" userDrawn="1">
          <p15:clr>
            <a:srgbClr val="5ACBF0"/>
          </p15:clr>
        </p15:guide>
        <p15:guide id="15" orient="horz" pos="1260" userDrawn="1">
          <p15:clr>
            <a:srgbClr val="5ACBF0"/>
          </p15:clr>
        </p15:guide>
        <p15:guide id="16" pos="187" userDrawn="1">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2275084"/>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guide id="4" orient="horz" pos="39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目录、名词解释、方法论及法律声明">
    <p:spTree>
      <p:nvGrpSpPr>
        <p:cNvPr id="1" name=""/>
        <p:cNvGrpSpPr/>
        <p:nvPr/>
      </p:nvGrpSpPr>
      <p:grpSpPr>
        <a:xfrm>
          <a:off x="0" y="0"/>
          <a:ext cx="0" cy="0"/>
          <a:chOff x="0" y="0"/>
          <a:chExt cx="0" cy="0"/>
        </a:xfrm>
      </p:grpSpPr>
      <p:sp>
        <p:nvSpPr>
          <p:cNvPr id="19" name="Rectangle 18"/>
          <p:cNvSpPr/>
          <p:nvPr userDrawn="1"/>
        </p:nvSpPr>
        <p:spPr>
          <a:xfrm>
            <a:off x="294185" y="292260"/>
            <a:ext cx="2185214" cy="276999"/>
          </a:xfrm>
          <a:prstGeom prst="rect">
            <a:avLst/>
          </a:prstGeom>
        </p:spPr>
        <p:txBody>
          <a:bodyPr wrap="none">
            <a:spAutoFit/>
          </a:bodyPr>
          <a:lstStyle/>
          <a:p>
            <a:r>
              <a:rPr lang="zh-CN" altLang="en-US" sz="1200" b="1" kern="100" dirty="0">
                <a:solidFill>
                  <a:schemeClr val="bg1"/>
                </a:solidFill>
                <a:latin typeface="等线" panose="02010600030101010101" pitchFamily="2" charset="-122"/>
                <a:ea typeface="+mn-ea"/>
                <a:cs typeface="+mn-ea"/>
                <a:sym typeface="+mn-lt"/>
              </a:rPr>
              <a:t>中国云原生行业研究 </a:t>
            </a:r>
            <a:r>
              <a:rPr lang="en-US" altLang="zh-CN" sz="1200" b="1" kern="100" dirty="0">
                <a:solidFill>
                  <a:schemeClr val="bg1"/>
                </a:solidFill>
                <a:latin typeface="等线" panose="02010600030101010101" pitchFamily="2" charset="-122"/>
                <a:ea typeface="+mn-ea"/>
                <a:cs typeface="+mn-ea"/>
                <a:sym typeface="+mn-lt"/>
              </a:rPr>
              <a:t>| 2021/7</a:t>
            </a:r>
            <a:endParaRPr lang="zh-CN" altLang="zh-CN" sz="1200" b="1" kern="100" dirty="0">
              <a:solidFill>
                <a:schemeClr val="bg1"/>
              </a:solidFill>
              <a:latin typeface="等线" panose="02010600030101010101" pitchFamily="2" charset="-122"/>
              <a:ea typeface="+mn-ea"/>
              <a:cs typeface="+mn-ea"/>
              <a:sym typeface="+mn-lt"/>
            </a:endParaRPr>
          </a:p>
        </p:txBody>
      </p:sp>
      <p:pic>
        <p:nvPicPr>
          <p:cNvPr id="21" name="Picture 20"/>
          <p:cNvPicPr>
            <a:picLocks noChangeAspect="1"/>
          </p:cNvPicPr>
          <p:nvPr userDrawn="1"/>
        </p:nvPicPr>
        <p:blipFill>
          <a:blip r:embed="rId2"/>
          <a:stretch>
            <a:fillRect/>
          </a:stretch>
        </p:blipFill>
        <p:spPr>
          <a:xfrm>
            <a:off x="5611940" y="365694"/>
            <a:ext cx="912686" cy="362177"/>
          </a:xfrm>
          <a:prstGeom prst="rect">
            <a:avLst/>
          </a:prstGeom>
        </p:spPr>
      </p:pic>
      <p:sp>
        <p:nvSpPr>
          <p:cNvPr id="2" name="Slide Number Placeholder 33">
            <a:extLst>
              <a:ext uri="{FF2B5EF4-FFF2-40B4-BE49-F238E27FC236}">
                <a16:creationId xmlns:a16="http://schemas.microsoft.com/office/drawing/2014/main" id="{A2CFC0C3-B439-C6B2-9A23-62AEA42026EF}"/>
              </a:ext>
            </a:extLst>
          </p:cNvPr>
          <p:cNvSpPr txBox="1">
            <a:spLocks noChangeArrowheads="1"/>
          </p:cNvSpPr>
          <p:nvPr userDrawn="1"/>
        </p:nvSpPr>
        <p:spPr bwMode="auto">
          <a:xfrm>
            <a:off x="4843463" y="9378950"/>
            <a:ext cx="15430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E89BA314-11C2-4CC7-91F0-E32E9D19CE83}" type="slidenum">
              <a:rPr lang="zh-CN" altLang="en-US" sz="900">
                <a:solidFill>
                  <a:srgbClr val="898989"/>
                </a:solidFill>
              </a:rPr>
              <a:t>‹#›</a:t>
            </a:fld>
            <a:endParaRPr lang="zh-CN" altLang="en-US" sz="900">
              <a:solidFill>
                <a:srgbClr val="898989"/>
              </a:solidFill>
            </a:endParaRPr>
          </a:p>
        </p:txBody>
      </p:sp>
      <p:sp>
        <p:nvSpPr>
          <p:cNvPr id="3" name="Slide Number Placeholder 33">
            <a:extLst>
              <a:ext uri="{FF2B5EF4-FFF2-40B4-BE49-F238E27FC236}">
                <a16:creationId xmlns:a16="http://schemas.microsoft.com/office/drawing/2014/main" id="{91C05DB1-4020-8807-562B-7C6D8983FF39}"/>
              </a:ext>
            </a:extLst>
          </p:cNvPr>
          <p:cNvSpPr>
            <a:spLocks noGrp="1"/>
          </p:cNvSpPr>
          <p:nvPr>
            <p:ph type="sldNum" sz="quarter" idx="10"/>
          </p:nvPr>
        </p:nvSpPr>
        <p:spPr>
          <a:xfrm>
            <a:off x="4843463" y="9366250"/>
            <a:ext cx="1543050" cy="527050"/>
          </a:xfrm>
        </p:spPr>
        <p:txBody>
          <a:bodyPr/>
          <a:lstStyle>
            <a:lvl1pPr>
              <a:defRPr/>
            </a:lvl1pPr>
          </a:lstStyle>
          <a:p>
            <a:fld id="{4DA2A53C-6A82-4BA1-8F6C-0BBF6BA363E6}" type="slidenum">
              <a:rPr lang="zh-CN" altLang="en-US"/>
              <a:t>‹#›</a:t>
            </a:fld>
            <a:endParaRPr lang="zh-CN" altLang="en-US"/>
          </a:p>
        </p:txBody>
      </p:sp>
    </p:spTree>
    <p:extLst>
      <p:ext uri="{BB962C8B-B14F-4D97-AF65-F5344CB8AC3E}">
        <p14:creationId xmlns:p14="http://schemas.microsoft.com/office/powerpoint/2010/main" val="3386811915"/>
      </p:ext>
    </p:extLst>
  </p:cSld>
  <p:clrMapOvr>
    <a:masterClrMapping/>
  </p:clrMapOvr>
  <p:extLst>
    <p:ext uri="{DCECCB84-F9BA-43D5-87BE-67443E8EF086}">
      <p15:sldGuideLst xmlns:p15="http://schemas.microsoft.com/office/powerpoint/2012/main">
        <p15:guide id="1" orient="horz" pos="920">
          <p15:clr>
            <a:srgbClr val="FBAE40"/>
          </p15:clr>
        </p15:guide>
        <p15:guide id="2" pos="232">
          <p15:clr>
            <a:srgbClr val="FBAE40"/>
          </p15:clr>
        </p15:guide>
        <p15:guide id="3" orient="horz" pos="716">
          <p15:clr>
            <a:srgbClr val="FBAE40"/>
          </p15:clr>
        </p15:guide>
        <p15:guide id="4" orient="horz" pos="1306">
          <p15:clr>
            <a:srgbClr val="FBAE40"/>
          </p15:clr>
        </p15:guide>
        <p15:guide id="5" pos="4088">
          <p15:clr>
            <a:srgbClr val="FBAE40"/>
          </p15:clr>
        </p15:guide>
        <p15:guide id="6" orient="horz" pos="5637">
          <p15:clr>
            <a:srgbClr val="FBAE40"/>
          </p15:clr>
        </p15:guide>
        <p15:guide id="7" orient="horz" pos="586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摘要及过渡页">
    <p:spTree>
      <p:nvGrpSpPr>
        <p:cNvPr id="1" name=""/>
        <p:cNvGrpSpPr/>
        <p:nvPr/>
      </p:nvGrpSpPr>
      <p:grpSpPr>
        <a:xfrm>
          <a:off x="0" y="0"/>
          <a:ext cx="0" cy="0"/>
          <a:chOff x="0" y="0"/>
          <a:chExt cx="0" cy="0"/>
        </a:xfrm>
      </p:grpSpPr>
      <p:sp>
        <p:nvSpPr>
          <p:cNvPr id="20" name="矩形 5"/>
          <p:cNvSpPr/>
          <p:nvPr userDrawn="1"/>
        </p:nvSpPr>
        <p:spPr>
          <a:xfrm>
            <a:off x="0" y="1"/>
            <a:ext cx="3429000" cy="99059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0" y="-3975"/>
            <a:ext cx="3429000" cy="9905999"/>
          </a:xfrm>
          <a:prstGeom prst="rect">
            <a:avLst/>
          </a:prstGeom>
          <a:solidFill>
            <a:srgbClr val="1742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3">
            <a:extLst>
              <a:ext uri="{FF2B5EF4-FFF2-40B4-BE49-F238E27FC236}">
                <a16:creationId xmlns:a16="http://schemas.microsoft.com/office/drawing/2014/main" id="{0BF9AACB-9852-90B0-99DE-21BAF26DCDF0}"/>
              </a:ext>
            </a:extLst>
          </p:cNvPr>
          <p:cNvSpPr>
            <a:spLocks/>
          </p:cNvSpPr>
          <p:nvPr userDrawn="1"/>
        </p:nvSpPr>
        <p:spPr>
          <a:xfrm>
            <a:off x="4633913" y="249130"/>
            <a:ext cx="1937877" cy="230832"/>
          </a:xfrm>
          <a:prstGeom prst="rect">
            <a:avLst/>
          </a:prstGeom>
        </p:spPr>
        <p:txBody>
          <a:bodyPr wrap="square">
            <a:spAutoFit/>
          </a:bodyPr>
          <a:lstStyle/>
          <a:p>
            <a:pPr lvl="0" algn="r"/>
            <a:r>
              <a:rPr lang="zh-CN" altLang="en-US" sz="900" b="1" kern="100" dirty="0">
                <a:solidFill>
                  <a:schemeClr val="tx1">
                    <a:lumMod val="50000"/>
                    <a:lumOff val="50000"/>
                  </a:schemeClr>
                </a:solidFill>
                <a:latin typeface="等线" panose="02010600030101010101" pitchFamily="2" charset="-122"/>
                <a:ea typeface="+mn-ea"/>
                <a:cs typeface="+mn-ea"/>
                <a:sym typeface="+mn-lt"/>
              </a:rPr>
              <a:t>中国睡眠数字疗法行业</a:t>
            </a:r>
          </a:p>
        </p:txBody>
      </p:sp>
      <p:sp>
        <p:nvSpPr>
          <p:cNvPr id="3" name="Rectangle 28">
            <a:extLst>
              <a:ext uri="{FF2B5EF4-FFF2-40B4-BE49-F238E27FC236}">
                <a16:creationId xmlns:a16="http://schemas.microsoft.com/office/drawing/2014/main" id="{0C138A8D-0205-75EE-BFE1-E05AC274666B}"/>
              </a:ext>
            </a:extLst>
          </p:cNvPr>
          <p:cNvSpPr>
            <a:spLocks/>
          </p:cNvSpPr>
          <p:nvPr userDrawn="1"/>
        </p:nvSpPr>
        <p:spPr>
          <a:xfrm>
            <a:off x="272291" y="233226"/>
            <a:ext cx="1175322" cy="230832"/>
          </a:xfrm>
          <a:prstGeom prst="rect">
            <a:avLst/>
          </a:prstGeom>
        </p:spPr>
        <p:txBody>
          <a:bodyPr wrap="none">
            <a:spAutoFit/>
          </a:bodyPr>
          <a:lstStyle/>
          <a:p>
            <a:r>
              <a:rPr lang="zh-CN" altLang="en-US" sz="900" b="1" kern="100" dirty="0">
                <a:solidFill>
                  <a:schemeClr val="bg1"/>
                </a:solidFill>
                <a:latin typeface="+mn-ea"/>
                <a:ea typeface="+mn-ea"/>
                <a:cs typeface="+mn-ea"/>
                <a:sym typeface="+mn-lt"/>
              </a:rPr>
              <a:t>行业概览 </a:t>
            </a:r>
            <a:r>
              <a:rPr lang="en-US" altLang="zh-CN" sz="900" b="1" kern="100" dirty="0">
                <a:solidFill>
                  <a:schemeClr val="bg1"/>
                </a:solidFill>
                <a:latin typeface="+mn-ea"/>
                <a:ea typeface="+mn-ea"/>
                <a:cs typeface="+mn-ea"/>
                <a:sym typeface="+mn-lt"/>
              </a:rPr>
              <a:t>| 2024/09</a:t>
            </a:r>
          </a:p>
        </p:txBody>
      </p:sp>
      <p:sp>
        <p:nvSpPr>
          <p:cNvPr id="4" name="Slide Number Placeholder 33">
            <a:extLst>
              <a:ext uri="{FF2B5EF4-FFF2-40B4-BE49-F238E27FC236}">
                <a16:creationId xmlns:a16="http://schemas.microsoft.com/office/drawing/2014/main" id="{64B034FB-7017-8075-CC8E-12197C55B547}"/>
              </a:ext>
            </a:extLst>
          </p:cNvPr>
          <p:cNvSpPr txBox="1">
            <a:spLocks noChangeArrowheads="1"/>
          </p:cNvSpPr>
          <p:nvPr userDrawn="1"/>
        </p:nvSpPr>
        <p:spPr bwMode="auto">
          <a:xfrm>
            <a:off x="4843463" y="9378950"/>
            <a:ext cx="15430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E89BA314-11C2-4CC7-91F0-E32E9D19CE83}" type="slidenum">
              <a:rPr lang="zh-CN" altLang="en-US" sz="900">
                <a:solidFill>
                  <a:srgbClr val="898989"/>
                </a:solidFill>
              </a:rPr>
              <a:t>‹#›</a:t>
            </a:fld>
            <a:endParaRPr lang="zh-CN" altLang="en-US" sz="900">
              <a:solidFill>
                <a:srgbClr val="898989"/>
              </a:solidFill>
            </a:endParaRPr>
          </a:p>
        </p:txBody>
      </p:sp>
      <p:sp>
        <p:nvSpPr>
          <p:cNvPr id="5" name="Slide Number Placeholder 33">
            <a:extLst>
              <a:ext uri="{FF2B5EF4-FFF2-40B4-BE49-F238E27FC236}">
                <a16:creationId xmlns:a16="http://schemas.microsoft.com/office/drawing/2014/main" id="{ABF81693-FE21-5B1A-B0FD-0AC1BB96EA61}"/>
              </a:ext>
            </a:extLst>
          </p:cNvPr>
          <p:cNvSpPr>
            <a:spLocks noGrp="1"/>
          </p:cNvSpPr>
          <p:nvPr>
            <p:ph type="sldNum" sz="quarter" idx="10"/>
          </p:nvPr>
        </p:nvSpPr>
        <p:spPr>
          <a:xfrm>
            <a:off x="4843463" y="9366250"/>
            <a:ext cx="1543050" cy="527050"/>
          </a:xfrm>
        </p:spPr>
        <p:txBody>
          <a:bodyPr/>
          <a:lstStyle>
            <a:lvl1pPr>
              <a:defRPr/>
            </a:lvl1pPr>
          </a:lstStyle>
          <a:p>
            <a:fld id="{4DA2A53C-6A82-4BA1-8F6C-0BBF6BA363E6}" type="slidenum">
              <a:rPr lang="zh-CN" altLang="en-US"/>
              <a:t>‹#›</a:t>
            </a:fld>
            <a:endParaRPr lang="zh-CN" altLang="en-US"/>
          </a:p>
        </p:txBody>
      </p:sp>
      <p:pic>
        <p:nvPicPr>
          <p:cNvPr id="8" name="图片 7">
            <a:extLst>
              <a:ext uri="{FF2B5EF4-FFF2-40B4-BE49-F238E27FC236}">
                <a16:creationId xmlns:a16="http://schemas.microsoft.com/office/drawing/2014/main" id="{56121D9F-60EB-4E8C-23E3-F41C59C5D901}"/>
              </a:ext>
            </a:extLst>
          </p:cNvPr>
          <p:cNvPicPr>
            <a:picLocks noChangeAspect="1"/>
          </p:cNvPicPr>
          <p:nvPr userDrawn="1"/>
        </p:nvPicPr>
        <p:blipFill>
          <a:blip r:embed="rId2" cstate="print">
            <a:biLevel thresh="25000"/>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68300" y="9291571"/>
            <a:ext cx="1305977" cy="372214"/>
          </a:xfrm>
          <a:prstGeom prst="rect">
            <a:avLst/>
          </a:prstGeom>
        </p:spPr>
      </p:pic>
    </p:spTree>
    <p:extLst>
      <p:ext uri="{BB962C8B-B14F-4D97-AF65-F5344CB8AC3E}">
        <p14:creationId xmlns:p14="http://schemas.microsoft.com/office/powerpoint/2010/main" val="255338103"/>
      </p:ext>
    </p:extLst>
  </p:cSld>
  <p:clrMapOvr>
    <a:masterClrMapping/>
  </p:clrMapOvr>
  <p:extLst>
    <p:ext uri="{DCECCB84-F9BA-43D5-87BE-67443E8EF086}">
      <p15:sldGuideLst xmlns:p15="http://schemas.microsoft.com/office/powerpoint/2012/main">
        <p15:guide id="1" orient="horz" pos="5615">
          <p15:clr>
            <a:srgbClr val="FBAE40"/>
          </p15:clr>
        </p15:guide>
        <p15:guide id="2" pos="2160">
          <p15:clr>
            <a:srgbClr val="FBAE40"/>
          </p15:clr>
        </p15:guide>
        <p15:guide id="3" pos="4110">
          <p15:clr>
            <a:srgbClr val="FBAE40"/>
          </p15:clr>
        </p15:guide>
        <p15:guide id="4" pos="232">
          <p15:clr>
            <a:srgbClr val="FBAE40"/>
          </p15:clr>
        </p15:guide>
        <p15:guide id="5" orient="horz" pos="1306">
          <p15:clr>
            <a:srgbClr val="FBAE40"/>
          </p15:clr>
        </p15:guide>
        <p15:guide id="6" orient="horz" pos="586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封面">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a:stretch>
            <a:fillRect/>
          </a:stretch>
        </p:blipFill>
        <p:spPr>
          <a:xfrm>
            <a:off x="350599" y="9281987"/>
            <a:ext cx="698036" cy="276999"/>
          </a:xfrm>
          <a:prstGeom prst="rect">
            <a:avLst/>
          </a:prstGeom>
        </p:spPr>
      </p:pic>
      <p:sp>
        <p:nvSpPr>
          <p:cNvPr id="28" name="矩形 13"/>
          <p:cNvSpPr>
            <a:spLocks/>
          </p:cNvSpPr>
          <p:nvPr userDrawn="1"/>
        </p:nvSpPr>
        <p:spPr>
          <a:xfrm>
            <a:off x="5120636" y="249130"/>
            <a:ext cx="1451154" cy="230832"/>
          </a:xfrm>
          <a:prstGeom prst="rect">
            <a:avLst/>
          </a:prstGeom>
        </p:spPr>
        <p:txBody>
          <a:bodyPr wrap="square">
            <a:spAutoFit/>
          </a:bodyPr>
          <a:lstStyle/>
          <a:p>
            <a:pPr lvl="0" algn="r"/>
            <a:r>
              <a:rPr lang="zh-CN" altLang="en-US" sz="900" b="1" kern="100" dirty="0">
                <a:solidFill>
                  <a:schemeClr val="tx1">
                    <a:lumMod val="50000"/>
                    <a:lumOff val="50000"/>
                  </a:schemeClr>
                </a:solidFill>
                <a:latin typeface="等线" panose="02010600030101010101" pitchFamily="2" charset="-122"/>
                <a:ea typeface="+mn-ea"/>
                <a:cs typeface="+mn-ea"/>
                <a:sym typeface="+mn-lt"/>
              </a:rPr>
              <a:t>中国：钠离子电池</a:t>
            </a:r>
          </a:p>
        </p:txBody>
      </p:sp>
      <p:sp>
        <p:nvSpPr>
          <p:cNvPr id="29" name="Rectangle 28"/>
          <p:cNvSpPr>
            <a:spLocks/>
          </p:cNvSpPr>
          <p:nvPr userDrawn="1"/>
        </p:nvSpPr>
        <p:spPr>
          <a:xfrm>
            <a:off x="272291" y="233226"/>
            <a:ext cx="1059906" cy="230832"/>
          </a:xfrm>
          <a:prstGeom prst="rect">
            <a:avLst/>
          </a:prstGeom>
        </p:spPr>
        <p:txBody>
          <a:bodyPr wrap="none">
            <a:spAutoFit/>
          </a:bodyPr>
          <a:lstStyle/>
          <a:p>
            <a:r>
              <a:rPr lang="zh-CN" altLang="en-US" sz="900" b="1" kern="100" dirty="0">
                <a:solidFill>
                  <a:schemeClr val="tx1">
                    <a:lumMod val="50000"/>
                    <a:lumOff val="50000"/>
                  </a:schemeClr>
                </a:solidFill>
                <a:latin typeface="+mn-ea"/>
                <a:ea typeface="+mn-ea"/>
                <a:cs typeface="+mn-ea"/>
                <a:sym typeface="+mn-lt"/>
              </a:rPr>
              <a:t>短报告 </a:t>
            </a:r>
            <a:r>
              <a:rPr lang="en-US" altLang="zh-CN" sz="900" b="1" kern="100" dirty="0">
                <a:solidFill>
                  <a:schemeClr val="tx1">
                    <a:lumMod val="50000"/>
                    <a:lumOff val="50000"/>
                  </a:schemeClr>
                </a:solidFill>
                <a:latin typeface="+mn-ea"/>
                <a:ea typeface="+mn-ea"/>
                <a:cs typeface="+mn-ea"/>
                <a:sym typeface="+mn-lt"/>
              </a:rPr>
              <a:t>| 2022/10</a:t>
            </a:r>
          </a:p>
        </p:txBody>
      </p:sp>
      <p:sp>
        <p:nvSpPr>
          <p:cNvPr id="34" name="Slide Number Placeholder 33"/>
          <p:cNvSpPr>
            <a:spLocks noGrp="1"/>
          </p:cNvSpPr>
          <p:nvPr>
            <p:ph type="sldNum" sz="quarter" idx="12"/>
          </p:nvPr>
        </p:nvSpPr>
        <p:spPr/>
        <p:txBody>
          <a:bodyPr/>
          <a:lstStyle/>
          <a:p>
            <a:fld id="{04337A4D-D4EA-4592-8592-23EF014B740C}" type="slidenum">
              <a:rPr lang="zh-CN" altLang="en-US" smtClean="0"/>
              <a:t>‹#›</a:t>
            </a:fld>
            <a:endParaRPr lang="zh-CN" altLang="en-US" dirty="0"/>
          </a:p>
        </p:txBody>
      </p:sp>
      <p:grpSp>
        <p:nvGrpSpPr>
          <p:cNvPr id="8" name="Group 7"/>
          <p:cNvGrpSpPr/>
          <p:nvPr userDrawn="1"/>
        </p:nvGrpSpPr>
        <p:grpSpPr>
          <a:xfrm>
            <a:off x="1101582" y="9243038"/>
            <a:ext cx="1136404" cy="359859"/>
            <a:chOff x="1524849" y="8008291"/>
            <a:chExt cx="1136404" cy="359859"/>
          </a:xfrm>
        </p:grpSpPr>
        <p:sp>
          <p:nvSpPr>
            <p:cNvPr id="9" name="文本框 25"/>
            <p:cNvSpPr txBox="1"/>
            <p:nvPr userDrawn="1"/>
          </p:nvSpPr>
          <p:spPr>
            <a:xfrm>
              <a:off x="1583508" y="8008291"/>
              <a:ext cx="1077745" cy="215444"/>
            </a:xfrm>
            <a:prstGeom prst="rect">
              <a:avLst/>
            </a:prstGeom>
            <a:noFill/>
          </p:spPr>
          <p:txBody>
            <a:bodyPr wrap="square" rtlCol="0">
              <a:spAutoFit/>
            </a:bodyPr>
            <a:lstStyle/>
            <a:p>
              <a:r>
                <a:rPr lang="en-US" altLang="zh-CN" sz="800" b="0" dirty="0">
                  <a:solidFill>
                    <a:srgbClr val="DB372B"/>
                  </a:solidFill>
                  <a:latin typeface="等线" panose="02010600030101010101" pitchFamily="2" charset="-122"/>
                  <a:ea typeface="等线" panose="02010600030101010101" pitchFamily="2" charset="-122"/>
                </a:rPr>
                <a:t>www.leadleo.com</a:t>
              </a:r>
              <a:endParaRPr lang="zh-CN" altLang="en-US" sz="800" b="0" dirty="0">
                <a:solidFill>
                  <a:srgbClr val="DB372B"/>
                </a:solidFill>
                <a:latin typeface="等线" panose="02010600030101010101" pitchFamily="2" charset="-122"/>
                <a:ea typeface="等线" panose="02010600030101010101" pitchFamily="2" charset="-122"/>
              </a:endParaRPr>
            </a:p>
          </p:txBody>
        </p:sp>
        <p:sp>
          <p:nvSpPr>
            <p:cNvPr id="10" name="iconfont-11253-5322182"/>
            <p:cNvSpPr/>
            <p:nvPr userDrawn="1"/>
          </p:nvSpPr>
          <p:spPr>
            <a:xfrm>
              <a:off x="1524849" y="8075850"/>
              <a:ext cx="117319" cy="121383"/>
            </a:xfrm>
            <a:custGeom>
              <a:avLst/>
              <a:gdLst>
                <a:gd name="T0" fmla="*/ 9864 w 10136"/>
                <a:gd name="T1" fmla="*/ 2324 h 10235"/>
                <a:gd name="T2" fmla="*/ 8900 w 10136"/>
                <a:gd name="T3" fmla="*/ 124 h 10235"/>
                <a:gd name="T4" fmla="*/ 6106 w 10136"/>
                <a:gd name="T5" fmla="*/ 1064 h 10235"/>
                <a:gd name="T6" fmla="*/ 5464 w 10136"/>
                <a:gd name="T7" fmla="*/ 1014 h 10235"/>
                <a:gd name="T8" fmla="*/ 1929 w 10136"/>
                <a:gd name="T9" fmla="*/ 2695 h 10235"/>
                <a:gd name="T10" fmla="*/ 1211 w 10136"/>
                <a:gd name="T11" fmla="*/ 4648 h 10235"/>
                <a:gd name="T12" fmla="*/ 4500 w 10136"/>
                <a:gd name="T13" fmla="*/ 1904 h 10235"/>
                <a:gd name="T14" fmla="*/ 1211 w 10136"/>
                <a:gd name="T15" fmla="*/ 5712 h 10235"/>
                <a:gd name="T16" fmla="*/ 1211 w 10136"/>
                <a:gd name="T17" fmla="*/ 5737 h 10235"/>
                <a:gd name="T18" fmla="*/ 1062 w 10136"/>
                <a:gd name="T19" fmla="*/ 6058 h 10235"/>
                <a:gd name="T20" fmla="*/ 1681 w 10136"/>
                <a:gd name="T21" fmla="*/ 10038 h 10235"/>
                <a:gd name="T22" fmla="*/ 4301 w 10136"/>
                <a:gd name="T23" fmla="*/ 8975 h 10235"/>
                <a:gd name="T24" fmla="*/ 7639 w 10136"/>
                <a:gd name="T25" fmla="*/ 8654 h 10235"/>
                <a:gd name="T26" fmla="*/ 9469 w 10136"/>
                <a:gd name="T27" fmla="*/ 6157 h 10235"/>
                <a:gd name="T28" fmla="*/ 6748 w 10136"/>
                <a:gd name="T29" fmla="*/ 6157 h 10235"/>
                <a:gd name="T30" fmla="*/ 5166 w 10136"/>
                <a:gd name="T31" fmla="*/ 7022 h 10235"/>
                <a:gd name="T32" fmla="*/ 3757 w 10136"/>
                <a:gd name="T33" fmla="*/ 5464 h 10235"/>
                <a:gd name="T34" fmla="*/ 9517 w 10136"/>
                <a:gd name="T35" fmla="*/ 5464 h 10235"/>
                <a:gd name="T36" fmla="*/ 8800 w 10136"/>
                <a:gd name="T37" fmla="*/ 2670 h 10235"/>
                <a:gd name="T38" fmla="*/ 6847 w 10136"/>
                <a:gd name="T39" fmla="*/ 1212 h 10235"/>
                <a:gd name="T40" fmla="*/ 7960 w 10136"/>
                <a:gd name="T41" fmla="*/ 618 h 10235"/>
                <a:gd name="T42" fmla="*/ 9517 w 10136"/>
                <a:gd name="T43" fmla="*/ 1088 h 10235"/>
                <a:gd name="T44" fmla="*/ 9270 w 10136"/>
                <a:gd name="T45" fmla="*/ 3535 h 10235"/>
                <a:gd name="T46" fmla="*/ 9864 w 10136"/>
                <a:gd name="T47" fmla="*/ 2324 h 10235"/>
                <a:gd name="T48" fmla="*/ 3906 w 10136"/>
                <a:gd name="T49" fmla="*/ 8877 h 10235"/>
                <a:gd name="T50" fmla="*/ 1458 w 10136"/>
                <a:gd name="T51" fmla="*/ 9149 h 10235"/>
                <a:gd name="T52" fmla="*/ 1458 w 10136"/>
                <a:gd name="T53" fmla="*/ 6578 h 10235"/>
                <a:gd name="T54" fmla="*/ 2298 w 10136"/>
                <a:gd name="T55" fmla="*/ 7888 h 10235"/>
                <a:gd name="T56" fmla="*/ 3906 w 10136"/>
                <a:gd name="T57" fmla="*/ 8877 h 10235"/>
                <a:gd name="T58" fmla="*/ 3856 w 10136"/>
                <a:gd name="T59" fmla="*/ 4055 h 10235"/>
                <a:gd name="T60" fmla="*/ 5117 w 10136"/>
                <a:gd name="T61" fmla="*/ 2844 h 10235"/>
                <a:gd name="T62" fmla="*/ 6872 w 10136"/>
                <a:gd name="T63" fmla="*/ 4105 h 10235"/>
                <a:gd name="T64" fmla="*/ 3856 w 10136"/>
                <a:gd name="T65" fmla="*/ 4055 h 10235"/>
                <a:gd name="T66" fmla="*/ 3856 w 10136"/>
                <a:gd name="T67" fmla="*/ 4055 h 10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36" h="10235">
                  <a:moveTo>
                    <a:pt x="9864" y="2324"/>
                  </a:moveTo>
                  <a:cubicBezTo>
                    <a:pt x="10061" y="1632"/>
                    <a:pt x="10136" y="297"/>
                    <a:pt x="8900" y="124"/>
                  </a:cubicBezTo>
                  <a:cubicBezTo>
                    <a:pt x="7911" y="0"/>
                    <a:pt x="6725" y="643"/>
                    <a:pt x="6106" y="1064"/>
                  </a:cubicBezTo>
                  <a:cubicBezTo>
                    <a:pt x="5909" y="1039"/>
                    <a:pt x="5686" y="1014"/>
                    <a:pt x="5464" y="1014"/>
                  </a:cubicBezTo>
                  <a:cubicBezTo>
                    <a:pt x="3856" y="989"/>
                    <a:pt x="2818" y="1533"/>
                    <a:pt x="1929" y="2695"/>
                  </a:cubicBezTo>
                  <a:cubicBezTo>
                    <a:pt x="1607" y="3115"/>
                    <a:pt x="1311" y="3833"/>
                    <a:pt x="1211" y="4648"/>
                  </a:cubicBezTo>
                  <a:cubicBezTo>
                    <a:pt x="1656" y="3882"/>
                    <a:pt x="3041" y="2473"/>
                    <a:pt x="4500" y="1904"/>
                  </a:cubicBezTo>
                  <a:cubicBezTo>
                    <a:pt x="4500" y="1904"/>
                    <a:pt x="2300" y="3487"/>
                    <a:pt x="1211" y="5712"/>
                  </a:cubicBezTo>
                  <a:lnTo>
                    <a:pt x="1211" y="5737"/>
                  </a:lnTo>
                  <a:cubicBezTo>
                    <a:pt x="1161" y="5835"/>
                    <a:pt x="1112" y="5934"/>
                    <a:pt x="1062" y="6058"/>
                  </a:cubicBezTo>
                  <a:cubicBezTo>
                    <a:pt x="0" y="8703"/>
                    <a:pt x="865" y="9840"/>
                    <a:pt x="1681" y="10038"/>
                  </a:cubicBezTo>
                  <a:cubicBezTo>
                    <a:pt x="2422" y="10235"/>
                    <a:pt x="3461" y="9865"/>
                    <a:pt x="4301" y="8975"/>
                  </a:cubicBezTo>
                  <a:cubicBezTo>
                    <a:pt x="5710" y="9297"/>
                    <a:pt x="7120" y="8925"/>
                    <a:pt x="7639" y="8654"/>
                  </a:cubicBezTo>
                  <a:cubicBezTo>
                    <a:pt x="8627" y="8110"/>
                    <a:pt x="9320" y="7147"/>
                    <a:pt x="9469" y="6157"/>
                  </a:cubicBezTo>
                  <a:lnTo>
                    <a:pt x="6748" y="6157"/>
                  </a:lnTo>
                  <a:cubicBezTo>
                    <a:pt x="6748" y="6157"/>
                    <a:pt x="6625" y="7022"/>
                    <a:pt x="5166" y="7022"/>
                  </a:cubicBezTo>
                  <a:cubicBezTo>
                    <a:pt x="3831" y="7022"/>
                    <a:pt x="3757" y="5464"/>
                    <a:pt x="3757" y="5464"/>
                  </a:cubicBezTo>
                  <a:lnTo>
                    <a:pt x="9517" y="5464"/>
                  </a:lnTo>
                  <a:cubicBezTo>
                    <a:pt x="9517" y="5464"/>
                    <a:pt x="9616" y="3783"/>
                    <a:pt x="8800" y="2670"/>
                  </a:cubicBezTo>
                  <a:cubicBezTo>
                    <a:pt x="8330" y="2053"/>
                    <a:pt x="7712" y="1508"/>
                    <a:pt x="6847" y="1212"/>
                  </a:cubicBezTo>
                  <a:cubicBezTo>
                    <a:pt x="7120" y="1014"/>
                    <a:pt x="7565" y="717"/>
                    <a:pt x="7960" y="618"/>
                  </a:cubicBezTo>
                  <a:cubicBezTo>
                    <a:pt x="8701" y="420"/>
                    <a:pt x="9196" y="544"/>
                    <a:pt x="9517" y="1088"/>
                  </a:cubicBezTo>
                  <a:cubicBezTo>
                    <a:pt x="9937" y="1829"/>
                    <a:pt x="9270" y="3535"/>
                    <a:pt x="9270" y="3535"/>
                  </a:cubicBezTo>
                  <a:cubicBezTo>
                    <a:pt x="9270" y="3535"/>
                    <a:pt x="9666" y="3042"/>
                    <a:pt x="9864" y="2324"/>
                  </a:cubicBezTo>
                  <a:close/>
                  <a:moveTo>
                    <a:pt x="3906" y="8877"/>
                  </a:moveTo>
                  <a:cubicBezTo>
                    <a:pt x="2768" y="9817"/>
                    <a:pt x="1830" y="9693"/>
                    <a:pt x="1458" y="9149"/>
                  </a:cubicBezTo>
                  <a:cubicBezTo>
                    <a:pt x="1137" y="8654"/>
                    <a:pt x="1087" y="7789"/>
                    <a:pt x="1458" y="6578"/>
                  </a:cubicBezTo>
                  <a:cubicBezTo>
                    <a:pt x="1631" y="7048"/>
                    <a:pt x="1903" y="7493"/>
                    <a:pt x="2298" y="7888"/>
                  </a:cubicBezTo>
                  <a:cubicBezTo>
                    <a:pt x="2793" y="8381"/>
                    <a:pt x="3337" y="8703"/>
                    <a:pt x="3906" y="8877"/>
                  </a:cubicBezTo>
                  <a:close/>
                  <a:moveTo>
                    <a:pt x="3856" y="4055"/>
                  </a:moveTo>
                  <a:cubicBezTo>
                    <a:pt x="3856" y="4055"/>
                    <a:pt x="3906" y="2943"/>
                    <a:pt x="5117" y="2844"/>
                  </a:cubicBezTo>
                  <a:cubicBezTo>
                    <a:pt x="6156" y="2745"/>
                    <a:pt x="6700" y="3215"/>
                    <a:pt x="6872" y="4105"/>
                  </a:cubicBezTo>
                  <a:lnTo>
                    <a:pt x="3856" y="4055"/>
                  </a:lnTo>
                  <a:close/>
                  <a:moveTo>
                    <a:pt x="3856" y="4055"/>
                  </a:moveTo>
                  <a:close/>
                </a:path>
              </a:pathLst>
            </a:custGeom>
            <a:solidFill>
              <a:srgbClr val="DB3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文本框 27"/>
            <p:cNvSpPr txBox="1"/>
            <p:nvPr userDrawn="1"/>
          </p:nvSpPr>
          <p:spPr>
            <a:xfrm>
              <a:off x="1583508" y="8152706"/>
              <a:ext cx="832279" cy="215444"/>
            </a:xfrm>
            <a:prstGeom prst="rect">
              <a:avLst/>
            </a:prstGeom>
            <a:noFill/>
          </p:spPr>
          <p:txBody>
            <a:bodyPr wrap="none" rtlCol="0">
              <a:spAutoFit/>
            </a:bodyPr>
            <a:lstStyle/>
            <a:p>
              <a:r>
                <a:rPr lang="en-US" altLang="zh-CN" sz="800" b="0" dirty="0">
                  <a:solidFill>
                    <a:srgbClr val="DB372B"/>
                  </a:solidFill>
                  <a:latin typeface="等线" panose="02010600030101010101" pitchFamily="2" charset="-122"/>
                  <a:ea typeface="等线" panose="02010600030101010101" pitchFamily="2" charset="-122"/>
                </a:rPr>
                <a:t>400-072-5588</a:t>
              </a:r>
              <a:endParaRPr lang="zh-CN" altLang="en-US" sz="800" b="0" dirty="0">
                <a:solidFill>
                  <a:srgbClr val="DB372B"/>
                </a:solidFill>
                <a:latin typeface="等线" panose="02010600030101010101" pitchFamily="2" charset="-122"/>
                <a:ea typeface="等线" panose="02010600030101010101" pitchFamily="2" charset="-122"/>
              </a:endParaRPr>
            </a:p>
          </p:txBody>
        </p:sp>
        <p:sp>
          <p:nvSpPr>
            <p:cNvPr id="14" name="iconfont-11868-5667965"/>
            <p:cNvSpPr/>
            <p:nvPr userDrawn="1"/>
          </p:nvSpPr>
          <p:spPr>
            <a:xfrm>
              <a:off x="1529912" y="8212787"/>
              <a:ext cx="112256" cy="100357"/>
            </a:xfrm>
            <a:custGeom>
              <a:avLst/>
              <a:gdLst>
                <a:gd name="T0" fmla="*/ 7725 w 13173"/>
                <a:gd name="T1" fmla="*/ 882 h 13166"/>
                <a:gd name="T2" fmla="*/ 7725 w 13173"/>
                <a:gd name="T3" fmla="*/ 294 h 13166"/>
                <a:gd name="T4" fmla="*/ 12849 w 13173"/>
                <a:gd name="T5" fmla="*/ 5419 h 13166"/>
                <a:gd name="T6" fmla="*/ 12262 w 13173"/>
                <a:gd name="T7" fmla="*/ 5419 h 13166"/>
                <a:gd name="T8" fmla="*/ 7725 w 13173"/>
                <a:gd name="T9" fmla="*/ 882 h 13166"/>
                <a:gd name="T10" fmla="*/ 7725 w 13173"/>
                <a:gd name="T11" fmla="*/ 2782 h 13166"/>
                <a:gd name="T12" fmla="*/ 7725 w 13173"/>
                <a:gd name="T13" fmla="*/ 2163 h 13166"/>
                <a:gd name="T14" fmla="*/ 10771 w 13173"/>
                <a:gd name="T15" fmla="*/ 5419 h 13166"/>
                <a:gd name="T16" fmla="*/ 10171 w 13173"/>
                <a:gd name="T17" fmla="*/ 5419 h 13166"/>
                <a:gd name="T18" fmla="*/ 7725 w 13173"/>
                <a:gd name="T19" fmla="*/ 2783 h 13166"/>
                <a:gd name="T20" fmla="*/ 7725 w 13173"/>
                <a:gd name="T21" fmla="*/ 2782 h 13166"/>
                <a:gd name="T22" fmla="*/ 2893 w 13173"/>
                <a:gd name="T23" fmla="*/ 5413 h 13166"/>
                <a:gd name="T24" fmla="*/ 2893 w 13173"/>
                <a:gd name="T25" fmla="*/ 5407 h 13166"/>
                <a:gd name="T26" fmla="*/ 2780 w 13173"/>
                <a:gd name="T27" fmla="*/ 5419 h 13166"/>
                <a:gd name="T28" fmla="*/ 2199 w 13173"/>
                <a:gd name="T29" fmla="*/ 4837 h 13166"/>
                <a:gd name="T30" fmla="*/ 2780 w 13173"/>
                <a:gd name="T31" fmla="*/ 4256 h 13166"/>
                <a:gd name="T32" fmla="*/ 4124 w 13173"/>
                <a:gd name="T33" fmla="*/ 3358 h 13166"/>
                <a:gd name="T34" fmla="*/ 3809 w 13173"/>
                <a:gd name="T35" fmla="*/ 1773 h 13166"/>
                <a:gd name="T36" fmla="*/ 2224 w 13173"/>
                <a:gd name="T37" fmla="*/ 1458 h 13166"/>
                <a:gd name="T38" fmla="*/ 1326 w 13173"/>
                <a:gd name="T39" fmla="*/ 2802 h 13166"/>
                <a:gd name="T40" fmla="*/ 1363 w 13173"/>
                <a:gd name="T41" fmla="*/ 3092 h 13166"/>
                <a:gd name="T42" fmla="*/ 1422 w 13173"/>
                <a:gd name="T43" fmla="*/ 3092 h 13166"/>
                <a:gd name="T44" fmla="*/ 1403 w 13173"/>
                <a:gd name="T45" fmla="*/ 3245 h 13166"/>
                <a:gd name="T46" fmla="*/ 1405 w 13173"/>
                <a:gd name="T47" fmla="*/ 3253 h 13166"/>
                <a:gd name="T48" fmla="*/ 1326 w 13173"/>
                <a:gd name="T49" fmla="*/ 4256 h 13166"/>
                <a:gd name="T50" fmla="*/ 1364 w 13173"/>
                <a:gd name="T51" fmla="*/ 5001 h 13166"/>
                <a:gd name="T52" fmla="*/ 1361 w 13173"/>
                <a:gd name="T53" fmla="*/ 4998 h 13166"/>
                <a:gd name="T54" fmla="*/ 8143 w 13173"/>
                <a:gd name="T55" fmla="*/ 11780 h 13166"/>
                <a:gd name="T56" fmla="*/ 8887 w 13173"/>
                <a:gd name="T57" fmla="*/ 11817 h 13166"/>
                <a:gd name="T58" fmla="*/ 8898 w 13173"/>
                <a:gd name="T59" fmla="*/ 11817 h 13166"/>
                <a:gd name="T60" fmla="*/ 9891 w 13173"/>
                <a:gd name="T61" fmla="*/ 11739 h 13166"/>
                <a:gd name="T62" fmla="*/ 10342 w 13173"/>
                <a:gd name="T63" fmla="*/ 11817 h 13166"/>
                <a:gd name="T64" fmla="*/ 11686 w 13173"/>
                <a:gd name="T65" fmla="*/ 10920 h 13166"/>
                <a:gd name="T66" fmla="*/ 11370 w 13173"/>
                <a:gd name="T67" fmla="*/ 9335 h 13166"/>
                <a:gd name="T68" fmla="*/ 9786 w 13173"/>
                <a:gd name="T69" fmla="*/ 9020 h 13166"/>
                <a:gd name="T70" fmla="*/ 8888 w 13173"/>
                <a:gd name="T71" fmla="*/ 10363 h 13166"/>
                <a:gd name="T72" fmla="*/ 8306 w 13173"/>
                <a:gd name="T73" fmla="*/ 10945 h 13166"/>
                <a:gd name="T74" fmla="*/ 7725 w 13173"/>
                <a:gd name="T75" fmla="*/ 10363 h 13166"/>
                <a:gd name="T76" fmla="*/ 7736 w 13173"/>
                <a:gd name="T77" fmla="*/ 10251 h 13166"/>
                <a:gd name="T78" fmla="*/ 7730 w 13173"/>
                <a:gd name="T79" fmla="*/ 10251 h 13166"/>
                <a:gd name="T80" fmla="*/ 9565 w 13173"/>
                <a:gd name="T81" fmla="*/ 7841 h 13166"/>
                <a:gd name="T82" fmla="*/ 12453 w 13173"/>
                <a:gd name="T83" fmla="*/ 8754 h 13166"/>
                <a:gd name="T84" fmla="*/ 12570 w 13173"/>
                <a:gd name="T85" fmla="*/ 11780 h 13166"/>
                <a:gd name="T86" fmla="*/ 9761 w 13173"/>
                <a:gd name="T87" fmla="*/ 12912 h 13166"/>
                <a:gd name="T88" fmla="*/ 9761 w 13173"/>
                <a:gd name="T89" fmla="*/ 12937 h 13166"/>
                <a:gd name="T90" fmla="*/ 8885 w 13173"/>
                <a:gd name="T91" fmla="*/ 12982 h 13166"/>
                <a:gd name="T92" fmla="*/ 2716 w 13173"/>
                <a:gd name="T93" fmla="*/ 10426 h 13166"/>
                <a:gd name="T94" fmla="*/ 160 w 13173"/>
                <a:gd name="T95" fmla="*/ 4257 h 13166"/>
                <a:gd name="T96" fmla="*/ 221 w 13173"/>
                <a:gd name="T97" fmla="*/ 3327 h 13166"/>
                <a:gd name="T98" fmla="*/ 1404 w 13173"/>
                <a:gd name="T99" fmla="*/ 578 h 13166"/>
                <a:gd name="T100" fmla="*/ 4392 w 13173"/>
                <a:gd name="T101" fmla="*/ 739 h 13166"/>
                <a:gd name="T102" fmla="*/ 5273 w 13173"/>
                <a:gd name="T103" fmla="*/ 3599 h 13166"/>
                <a:gd name="T104" fmla="*/ 2893 w 13173"/>
                <a:gd name="T105" fmla="*/ 5413 h 13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73" h="13166">
                  <a:moveTo>
                    <a:pt x="7725" y="882"/>
                  </a:moveTo>
                  <a:lnTo>
                    <a:pt x="7725" y="294"/>
                  </a:lnTo>
                  <a:cubicBezTo>
                    <a:pt x="10329" y="777"/>
                    <a:pt x="12367" y="2815"/>
                    <a:pt x="12849" y="5419"/>
                  </a:cubicBezTo>
                  <a:lnTo>
                    <a:pt x="12262" y="5419"/>
                  </a:lnTo>
                  <a:cubicBezTo>
                    <a:pt x="11794" y="3135"/>
                    <a:pt x="10009" y="1349"/>
                    <a:pt x="7725" y="882"/>
                  </a:cubicBezTo>
                  <a:close/>
                  <a:moveTo>
                    <a:pt x="7725" y="2782"/>
                  </a:moveTo>
                  <a:lnTo>
                    <a:pt x="7725" y="2163"/>
                  </a:lnTo>
                  <a:cubicBezTo>
                    <a:pt x="9228" y="2660"/>
                    <a:pt x="10375" y="3887"/>
                    <a:pt x="10771" y="5419"/>
                  </a:cubicBezTo>
                  <a:lnTo>
                    <a:pt x="10171" y="5419"/>
                  </a:lnTo>
                  <a:cubicBezTo>
                    <a:pt x="9808" y="4209"/>
                    <a:pt x="8905" y="3235"/>
                    <a:pt x="7725" y="2783"/>
                  </a:cubicBezTo>
                  <a:lnTo>
                    <a:pt x="7725" y="2782"/>
                  </a:lnTo>
                  <a:close/>
                  <a:moveTo>
                    <a:pt x="2893" y="5413"/>
                  </a:moveTo>
                  <a:cubicBezTo>
                    <a:pt x="2893" y="5411"/>
                    <a:pt x="2893" y="5409"/>
                    <a:pt x="2893" y="5407"/>
                  </a:cubicBezTo>
                  <a:cubicBezTo>
                    <a:pt x="2856" y="5415"/>
                    <a:pt x="2818" y="5419"/>
                    <a:pt x="2780" y="5419"/>
                  </a:cubicBezTo>
                  <a:cubicBezTo>
                    <a:pt x="2459" y="5419"/>
                    <a:pt x="2199" y="5159"/>
                    <a:pt x="2199" y="4837"/>
                  </a:cubicBezTo>
                  <a:cubicBezTo>
                    <a:pt x="2199" y="4516"/>
                    <a:pt x="2459" y="4256"/>
                    <a:pt x="2780" y="4256"/>
                  </a:cubicBezTo>
                  <a:cubicBezTo>
                    <a:pt x="3369" y="4256"/>
                    <a:pt x="3899" y="3901"/>
                    <a:pt x="4124" y="3358"/>
                  </a:cubicBezTo>
                  <a:cubicBezTo>
                    <a:pt x="4349" y="2815"/>
                    <a:pt x="4225" y="2189"/>
                    <a:pt x="3809" y="1773"/>
                  </a:cubicBezTo>
                  <a:cubicBezTo>
                    <a:pt x="3393" y="1357"/>
                    <a:pt x="2767" y="1233"/>
                    <a:pt x="2224" y="1458"/>
                  </a:cubicBezTo>
                  <a:cubicBezTo>
                    <a:pt x="1681" y="1683"/>
                    <a:pt x="1326" y="2213"/>
                    <a:pt x="1326" y="2802"/>
                  </a:cubicBezTo>
                  <a:cubicBezTo>
                    <a:pt x="1328" y="2900"/>
                    <a:pt x="1340" y="2997"/>
                    <a:pt x="1363" y="3092"/>
                  </a:cubicBezTo>
                  <a:lnTo>
                    <a:pt x="1422" y="3092"/>
                  </a:lnTo>
                  <a:cubicBezTo>
                    <a:pt x="1414" y="3143"/>
                    <a:pt x="1410" y="3194"/>
                    <a:pt x="1403" y="3245"/>
                  </a:cubicBezTo>
                  <a:cubicBezTo>
                    <a:pt x="1403" y="3248"/>
                    <a:pt x="1403" y="3250"/>
                    <a:pt x="1405" y="3253"/>
                  </a:cubicBezTo>
                  <a:cubicBezTo>
                    <a:pt x="1355" y="3585"/>
                    <a:pt x="1329" y="3920"/>
                    <a:pt x="1326" y="4256"/>
                  </a:cubicBezTo>
                  <a:cubicBezTo>
                    <a:pt x="1326" y="4507"/>
                    <a:pt x="1340" y="4755"/>
                    <a:pt x="1364" y="5001"/>
                  </a:cubicBezTo>
                  <a:lnTo>
                    <a:pt x="1361" y="4998"/>
                  </a:lnTo>
                  <a:cubicBezTo>
                    <a:pt x="1715" y="8587"/>
                    <a:pt x="4555" y="11426"/>
                    <a:pt x="8143" y="11780"/>
                  </a:cubicBezTo>
                  <a:cubicBezTo>
                    <a:pt x="8388" y="11804"/>
                    <a:pt x="8636" y="11817"/>
                    <a:pt x="8887" y="11817"/>
                  </a:cubicBezTo>
                  <a:lnTo>
                    <a:pt x="8898" y="11817"/>
                  </a:lnTo>
                  <a:cubicBezTo>
                    <a:pt x="9230" y="11814"/>
                    <a:pt x="9562" y="11788"/>
                    <a:pt x="9891" y="11739"/>
                  </a:cubicBezTo>
                  <a:cubicBezTo>
                    <a:pt x="10036" y="11789"/>
                    <a:pt x="10189" y="11816"/>
                    <a:pt x="10342" y="11817"/>
                  </a:cubicBezTo>
                  <a:cubicBezTo>
                    <a:pt x="10930" y="11817"/>
                    <a:pt x="11461" y="11463"/>
                    <a:pt x="11686" y="10920"/>
                  </a:cubicBezTo>
                  <a:cubicBezTo>
                    <a:pt x="11911" y="10376"/>
                    <a:pt x="11786" y="9751"/>
                    <a:pt x="11370" y="9335"/>
                  </a:cubicBezTo>
                  <a:cubicBezTo>
                    <a:pt x="10955" y="8919"/>
                    <a:pt x="10329" y="8795"/>
                    <a:pt x="9786" y="9020"/>
                  </a:cubicBezTo>
                  <a:cubicBezTo>
                    <a:pt x="9242" y="9245"/>
                    <a:pt x="8888" y="9775"/>
                    <a:pt x="8888" y="10363"/>
                  </a:cubicBezTo>
                  <a:cubicBezTo>
                    <a:pt x="8888" y="10685"/>
                    <a:pt x="8628" y="10945"/>
                    <a:pt x="8306" y="10945"/>
                  </a:cubicBezTo>
                  <a:cubicBezTo>
                    <a:pt x="7985" y="10945"/>
                    <a:pt x="7725" y="10685"/>
                    <a:pt x="7725" y="10363"/>
                  </a:cubicBezTo>
                  <a:cubicBezTo>
                    <a:pt x="7725" y="10326"/>
                    <a:pt x="7729" y="10288"/>
                    <a:pt x="7736" y="10251"/>
                  </a:cubicBezTo>
                  <a:cubicBezTo>
                    <a:pt x="7734" y="10251"/>
                    <a:pt x="7732" y="10251"/>
                    <a:pt x="7730" y="10251"/>
                  </a:cubicBezTo>
                  <a:cubicBezTo>
                    <a:pt x="7772" y="9141"/>
                    <a:pt x="8506" y="8177"/>
                    <a:pt x="9565" y="7841"/>
                  </a:cubicBezTo>
                  <a:cubicBezTo>
                    <a:pt x="10624" y="7506"/>
                    <a:pt x="11779" y="7871"/>
                    <a:pt x="12453" y="8754"/>
                  </a:cubicBezTo>
                  <a:cubicBezTo>
                    <a:pt x="13126" y="9637"/>
                    <a:pt x="13173" y="10848"/>
                    <a:pt x="12570" y="11780"/>
                  </a:cubicBezTo>
                  <a:cubicBezTo>
                    <a:pt x="11966" y="12713"/>
                    <a:pt x="10842" y="13166"/>
                    <a:pt x="9761" y="12912"/>
                  </a:cubicBezTo>
                  <a:lnTo>
                    <a:pt x="9761" y="12937"/>
                  </a:lnTo>
                  <a:cubicBezTo>
                    <a:pt x="9473" y="12967"/>
                    <a:pt x="9181" y="12982"/>
                    <a:pt x="8885" y="12982"/>
                  </a:cubicBezTo>
                  <a:cubicBezTo>
                    <a:pt x="6571" y="12982"/>
                    <a:pt x="4352" y="12062"/>
                    <a:pt x="2716" y="10426"/>
                  </a:cubicBezTo>
                  <a:cubicBezTo>
                    <a:pt x="1079" y="8790"/>
                    <a:pt x="160" y="6571"/>
                    <a:pt x="160" y="4257"/>
                  </a:cubicBezTo>
                  <a:cubicBezTo>
                    <a:pt x="163" y="3946"/>
                    <a:pt x="183" y="3636"/>
                    <a:pt x="221" y="3327"/>
                  </a:cubicBezTo>
                  <a:cubicBezTo>
                    <a:pt x="0" y="2254"/>
                    <a:pt x="472" y="1156"/>
                    <a:pt x="1404" y="578"/>
                  </a:cubicBezTo>
                  <a:cubicBezTo>
                    <a:pt x="2335" y="0"/>
                    <a:pt x="3528" y="65"/>
                    <a:pt x="4392" y="739"/>
                  </a:cubicBezTo>
                  <a:cubicBezTo>
                    <a:pt x="5256" y="1413"/>
                    <a:pt x="5608" y="2555"/>
                    <a:pt x="5273" y="3599"/>
                  </a:cubicBezTo>
                  <a:cubicBezTo>
                    <a:pt x="4938" y="4643"/>
                    <a:pt x="3988" y="5367"/>
                    <a:pt x="2893" y="5413"/>
                  </a:cubicBezTo>
                  <a:close/>
                </a:path>
              </a:pathLst>
            </a:custGeom>
            <a:solidFill>
              <a:srgbClr val="DB3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683181976"/>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tags" Target="../tags/tag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theme" Target="../theme/theme2.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image" Target="../media/image9.emf"/><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oleObject" Target="../embeddings/oleObject6.bin"/><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对象 6" hidden="1">
            <a:extLst>
              <a:ext uri="{FF2B5EF4-FFF2-40B4-BE49-F238E27FC236}">
                <a16:creationId xmlns:a16="http://schemas.microsoft.com/office/drawing/2014/main" id="{25D32F28-7188-1A9D-85C4-1747D3FB7084}"/>
              </a:ext>
            </a:extLst>
          </p:cNvPr>
          <p:cNvGraphicFramePr>
            <a:graphicFrameLocks noChangeAspect="1"/>
          </p:cNvGraphicFramePr>
          <p:nvPr userDrawn="1">
            <p:custDataLst>
              <p:tags r:id="rId8"/>
            </p:custDataLst>
            <p:extLst>
              <p:ext uri="{D42A27DB-BD31-4B8C-83A1-F6EECF244321}">
                <p14:modId xmlns:p14="http://schemas.microsoft.com/office/powerpoint/2010/main" val="297862420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幻灯片" r:id="rId9" imgW="7772400" imgH="10058400" progId="TCLayout.ActiveDocument.1">
                  <p:embed/>
                </p:oleObj>
              </mc:Choice>
              <mc:Fallback>
                <p:oleObj name="think-cell 幻灯片" r:id="rId9" imgW="7772400" imgH="10058400" progId="TCLayout.ActiveDocument.1">
                  <p:embed/>
                  <p:pic>
                    <p:nvPicPr>
                      <p:cNvPr id="0" name=""/>
                      <p:cNvPicPr/>
                      <p:nvPr/>
                    </p:nvPicPr>
                    <p:blipFill>
                      <a:blip r:embed="rId10"/>
                      <a:stretch>
                        <a:fillRect/>
                      </a:stretch>
                    </p:blipFill>
                    <p:spPr>
                      <a:xfrm>
                        <a:off x="1588" y="1588"/>
                        <a:ext cx="1227" cy="1588"/>
                      </a:xfrm>
                      <a:prstGeom prst="rect">
                        <a:avLst/>
                      </a:prstGeom>
                    </p:spPr>
                  </p:pic>
                </p:oleObj>
              </mc:Fallback>
            </mc:AlternateContent>
          </a:graphicData>
        </a:graphic>
      </p:graphicFrame>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CN"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4337A4D-D4EA-4592-8592-23EF014B740C}" type="slidenum">
              <a:rPr lang="zh-CN" altLang="en-US" smtClean="0"/>
              <a:t>‹#›</a:t>
            </a:fld>
            <a:endParaRPr lang="zh-CN" altLang="en-US"/>
          </a:p>
        </p:txBody>
      </p:sp>
    </p:spTree>
    <p:extLst>
      <p:ext uri="{BB962C8B-B14F-4D97-AF65-F5344CB8AC3E}">
        <p14:creationId xmlns:p14="http://schemas.microsoft.com/office/powerpoint/2010/main" val="35723205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68" r:id="rId3"/>
    <p:sldLayoutId id="2147483769" r:id="rId4"/>
    <p:sldLayoutId id="2147483719" r:id="rId5"/>
    <p:sldLayoutId id="2147483767" r:id="rId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20" userDrawn="1">
          <p15:clr>
            <a:srgbClr val="F26B43"/>
          </p15:clr>
        </p15:guide>
        <p15:guide id="2"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对象 6" hidden="1">
            <a:extLst>
              <a:ext uri="{FF2B5EF4-FFF2-40B4-BE49-F238E27FC236}">
                <a16:creationId xmlns:a16="http://schemas.microsoft.com/office/drawing/2014/main" id="{D9E0624D-63F0-379C-779E-ADB53C0195EE}"/>
              </a:ext>
            </a:extLst>
          </p:cNvPr>
          <p:cNvGraphicFramePr>
            <a:graphicFrameLocks noChangeAspect="1"/>
          </p:cNvGraphicFramePr>
          <p:nvPr userDrawn="1">
            <p:custDataLst>
              <p:tags r:id="rId18"/>
            </p:custDataLst>
            <p:extLst>
              <p:ext uri="{D42A27DB-BD31-4B8C-83A1-F6EECF244321}">
                <p14:modId xmlns:p14="http://schemas.microsoft.com/office/powerpoint/2010/main" val="216843037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幻灯片" r:id="rId19" imgW="7772400" imgH="10058400" progId="TCLayout.ActiveDocument.1">
                  <p:embed/>
                </p:oleObj>
              </mc:Choice>
              <mc:Fallback>
                <p:oleObj name="think-cell 幻灯片" r:id="rId19" imgW="7772400" imgH="10058400" progId="TCLayout.ActiveDocument.1">
                  <p:embed/>
                  <p:pic>
                    <p:nvPicPr>
                      <p:cNvPr id="7" name="对象 6" hidden="1">
                        <a:extLst>
                          <a:ext uri="{FF2B5EF4-FFF2-40B4-BE49-F238E27FC236}">
                            <a16:creationId xmlns:a16="http://schemas.microsoft.com/office/drawing/2014/main" id="{D9E0624D-63F0-379C-779E-ADB53C0195EE}"/>
                          </a:ext>
                        </a:extLst>
                      </p:cNvPr>
                      <p:cNvPicPr/>
                      <p:nvPr/>
                    </p:nvPicPr>
                    <p:blipFill>
                      <a:blip r:embed="rId20"/>
                      <a:stretch>
                        <a:fillRect/>
                      </a:stretch>
                    </p:blipFill>
                    <p:spPr>
                      <a:xfrm>
                        <a:off x="1588" y="1588"/>
                        <a:ext cx="1227" cy="1588"/>
                      </a:xfrm>
                      <a:prstGeom prst="rect">
                        <a:avLst/>
                      </a:prstGeom>
                    </p:spPr>
                  </p:pic>
                </p:oleObj>
              </mc:Fallback>
            </mc:AlternateContent>
          </a:graphicData>
        </a:graphic>
      </p:graphicFrame>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CN"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4337A4D-D4EA-4592-8592-23EF014B740C}" type="slidenum">
              <a:rPr lang="zh-CN" altLang="en-US" smtClean="0"/>
              <a:t>‹#›</a:t>
            </a:fld>
            <a:endParaRPr lang="zh-CN" altLang="en-US"/>
          </a:p>
        </p:txBody>
      </p:sp>
    </p:spTree>
    <p:extLst>
      <p:ext uri="{BB962C8B-B14F-4D97-AF65-F5344CB8AC3E}">
        <p14:creationId xmlns:p14="http://schemas.microsoft.com/office/powerpoint/2010/main" val="3594304081"/>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1.xml"/><Relationship Id="rId7"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15.jpeg"/><Relationship Id="rId5" Type="http://schemas.openxmlformats.org/officeDocument/2006/relationships/image" Target="../media/image14.emf"/><Relationship Id="rId4" Type="http://schemas.openxmlformats.org/officeDocument/2006/relationships/oleObject" Target="../embeddings/oleObject7.bin"/></Relationships>
</file>

<file path=ppt/slides/_rels/slide10.xml.rels><?xml version="1.0" encoding="UTF-8" standalone="yes"?>
<Relationships xmlns="http://schemas.openxmlformats.org/package/2006/relationships"><Relationship Id="rId13" Type="http://schemas.openxmlformats.org/officeDocument/2006/relationships/tags" Target="../tags/tag34.xml"/><Relationship Id="rId18" Type="http://schemas.openxmlformats.org/officeDocument/2006/relationships/tags" Target="../tags/tag39.xml"/><Relationship Id="rId26" Type="http://schemas.openxmlformats.org/officeDocument/2006/relationships/tags" Target="../tags/tag47.xml"/><Relationship Id="rId39" Type="http://schemas.openxmlformats.org/officeDocument/2006/relationships/tags" Target="../tags/tag60.xml"/><Relationship Id="rId21" Type="http://schemas.openxmlformats.org/officeDocument/2006/relationships/tags" Target="../tags/tag42.xml"/><Relationship Id="rId34" Type="http://schemas.openxmlformats.org/officeDocument/2006/relationships/tags" Target="../tags/tag55.xml"/><Relationship Id="rId42" Type="http://schemas.openxmlformats.org/officeDocument/2006/relationships/tags" Target="../tags/tag63.xml"/><Relationship Id="rId47" Type="http://schemas.openxmlformats.org/officeDocument/2006/relationships/oleObject" Target="../embeddings/oleObject13.bin"/><Relationship Id="rId50" Type="http://schemas.openxmlformats.org/officeDocument/2006/relationships/chart" Target="../charts/chart2.xml"/><Relationship Id="rId7" Type="http://schemas.openxmlformats.org/officeDocument/2006/relationships/tags" Target="../tags/tag28.xml"/><Relationship Id="rId2" Type="http://schemas.openxmlformats.org/officeDocument/2006/relationships/tags" Target="../tags/tag23.xml"/><Relationship Id="rId16" Type="http://schemas.openxmlformats.org/officeDocument/2006/relationships/tags" Target="../tags/tag37.xml"/><Relationship Id="rId29" Type="http://schemas.openxmlformats.org/officeDocument/2006/relationships/tags" Target="../tags/tag50.xml"/><Relationship Id="rId11" Type="http://schemas.openxmlformats.org/officeDocument/2006/relationships/tags" Target="../tags/tag32.xml"/><Relationship Id="rId24" Type="http://schemas.openxmlformats.org/officeDocument/2006/relationships/tags" Target="../tags/tag45.xml"/><Relationship Id="rId32" Type="http://schemas.openxmlformats.org/officeDocument/2006/relationships/tags" Target="../tags/tag53.xml"/><Relationship Id="rId37" Type="http://schemas.openxmlformats.org/officeDocument/2006/relationships/tags" Target="../tags/tag58.xml"/><Relationship Id="rId40" Type="http://schemas.openxmlformats.org/officeDocument/2006/relationships/tags" Target="../tags/tag61.xml"/><Relationship Id="rId45" Type="http://schemas.openxmlformats.org/officeDocument/2006/relationships/slideLayout" Target="../slideLayouts/slideLayout5.xml"/><Relationship Id="rId5" Type="http://schemas.openxmlformats.org/officeDocument/2006/relationships/tags" Target="../tags/tag26.xml"/><Relationship Id="rId15" Type="http://schemas.openxmlformats.org/officeDocument/2006/relationships/tags" Target="../tags/tag36.xml"/><Relationship Id="rId23" Type="http://schemas.openxmlformats.org/officeDocument/2006/relationships/tags" Target="../tags/tag44.xml"/><Relationship Id="rId28" Type="http://schemas.openxmlformats.org/officeDocument/2006/relationships/tags" Target="../tags/tag49.xml"/><Relationship Id="rId36" Type="http://schemas.openxmlformats.org/officeDocument/2006/relationships/tags" Target="../tags/tag57.xml"/><Relationship Id="rId49" Type="http://schemas.openxmlformats.org/officeDocument/2006/relationships/chart" Target="../charts/chart1.xml"/><Relationship Id="rId10" Type="http://schemas.openxmlformats.org/officeDocument/2006/relationships/tags" Target="../tags/tag31.xml"/><Relationship Id="rId19" Type="http://schemas.openxmlformats.org/officeDocument/2006/relationships/tags" Target="../tags/tag40.xml"/><Relationship Id="rId31" Type="http://schemas.openxmlformats.org/officeDocument/2006/relationships/tags" Target="../tags/tag52.xml"/><Relationship Id="rId44" Type="http://schemas.openxmlformats.org/officeDocument/2006/relationships/tags" Target="../tags/tag65.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tags" Target="../tags/tag35.xml"/><Relationship Id="rId22" Type="http://schemas.openxmlformats.org/officeDocument/2006/relationships/tags" Target="../tags/tag43.xml"/><Relationship Id="rId27" Type="http://schemas.openxmlformats.org/officeDocument/2006/relationships/tags" Target="../tags/tag48.xml"/><Relationship Id="rId30" Type="http://schemas.openxmlformats.org/officeDocument/2006/relationships/tags" Target="../tags/tag51.xml"/><Relationship Id="rId35" Type="http://schemas.openxmlformats.org/officeDocument/2006/relationships/tags" Target="../tags/tag56.xml"/><Relationship Id="rId43" Type="http://schemas.openxmlformats.org/officeDocument/2006/relationships/tags" Target="../tags/tag64.xml"/><Relationship Id="rId48" Type="http://schemas.openxmlformats.org/officeDocument/2006/relationships/image" Target="../media/image18.emf"/><Relationship Id="rId8" Type="http://schemas.openxmlformats.org/officeDocument/2006/relationships/tags" Target="../tags/tag29.xml"/><Relationship Id="rId3" Type="http://schemas.openxmlformats.org/officeDocument/2006/relationships/tags" Target="../tags/tag24.xml"/><Relationship Id="rId12" Type="http://schemas.openxmlformats.org/officeDocument/2006/relationships/tags" Target="../tags/tag33.xml"/><Relationship Id="rId17" Type="http://schemas.openxmlformats.org/officeDocument/2006/relationships/tags" Target="../tags/tag38.xml"/><Relationship Id="rId25" Type="http://schemas.openxmlformats.org/officeDocument/2006/relationships/tags" Target="../tags/tag46.xml"/><Relationship Id="rId33" Type="http://schemas.openxmlformats.org/officeDocument/2006/relationships/tags" Target="../tags/tag54.xml"/><Relationship Id="rId38" Type="http://schemas.openxmlformats.org/officeDocument/2006/relationships/tags" Target="../tags/tag59.xml"/><Relationship Id="rId46" Type="http://schemas.openxmlformats.org/officeDocument/2006/relationships/notesSlide" Target="../notesSlides/notesSlide9.xml"/><Relationship Id="rId20" Type="http://schemas.openxmlformats.org/officeDocument/2006/relationships/tags" Target="../tags/tag41.xml"/><Relationship Id="rId41" Type="http://schemas.openxmlformats.org/officeDocument/2006/relationships/tags" Target="../tags/tag62.xml"/><Relationship Id="rId1" Type="http://schemas.openxmlformats.org/officeDocument/2006/relationships/tags" Target="../tags/tag22.xml"/><Relationship Id="rId6" Type="http://schemas.openxmlformats.org/officeDocument/2006/relationships/tags" Target="../tags/tag27.xml"/></Relationships>
</file>

<file path=ppt/slides/_rels/slide11.xml.rels><?xml version="1.0" encoding="UTF-8" standalone="yes"?>
<Relationships xmlns="http://schemas.openxmlformats.org/package/2006/relationships"><Relationship Id="rId8" Type="http://schemas.openxmlformats.org/officeDocument/2006/relationships/tags" Target="../tags/tag73.xml"/><Relationship Id="rId13" Type="http://schemas.openxmlformats.org/officeDocument/2006/relationships/tags" Target="../tags/tag78.xml"/><Relationship Id="rId18" Type="http://schemas.openxmlformats.org/officeDocument/2006/relationships/tags" Target="../tags/tag83.xml"/><Relationship Id="rId26" Type="http://schemas.openxmlformats.org/officeDocument/2006/relationships/notesSlide" Target="../notesSlides/notesSlide10.xml"/><Relationship Id="rId3" Type="http://schemas.openxmlformats.org/officeDocument/2006/relationships/tags" Target="../tags/tag68.xml"/><Relationship Id="rId21" Type="http://schemas.openxmlformats.org/officeDocument/2006/relationships/tags" Target="../tags/tag86.xml"/><Relationship Id="rId7" Type="http://schemas.openxmlformats.org/officeDocument/2006/relationships/tags" Target="../tags/tag72.xml"/><Relationship Id="rId12" Type="http://schemas.openxmlformats.org/officeDocument/2006/relationships/tags" Target="../tags/tag77.xml"/><Relationship Id="rId17" Type="http://schemas.openxmlformats.org/officeDocument/2006/relationships/tags" Target="../tags/tag82.xml"/><Relationship Id="rId25" Type="http://schemas.openxmlformats.org/officeDocument/2006/relationships/slideLayout" Target="../slideLayouts/slideLayout5.xml"/><Relationship Id="rId2" Type="http://schemas.openxmlformats.org/officeDocument/2006/relationships/tags" Target="../tags/tag67.xml"/><Relationship Id="rId16" Type="http://schemas.openxmlformats.org/officeDocument/2006/relationships/tags" Target="../tags/tag81.xml"/><Relationship Id="rId20" Type="http://schemas.openxmlformats.org/officeDocument/2006/relationships/tags" Target="../tags/tag85.xml"/><Relationship Id="rId29" Type="http://schemas.openxmlformats.org/officeDocument/2006/relationships/chart" Target="../charts/chart3.xml"/><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tags" Target="../tags/tag76.xml"/><Relationship Id="rId24" Type="http://schemas.openxmlformats.org/officeDocument/2006/relationships/tags" Target="../tags/tag89.xml"/><Relationship Id="rId5" Type="http://schemas.openxmlformats.org/officeDocument/2006/relationships/tags" Target="../tags/tag70.xml"/><Relationship Id="rId15" Type="http://schemas.openxmlformats.org/officeDocument/2006/relationships/tags" Target="../tags/tag80.xml"/><Relationship Id="rId23" Type="http://schemas.openxmlformats.org/officeDocument/2006/relationships/tags" Target="../tags/tag88.xml"/><Relationship Id="rId28" Type="http://schemas.openxmlformats.org/officeDocument/2006/relationships/image" Target="../media/image18.emf"/><Relationship Id="rId10" Type="http://schemas.openxmlformats.org/officeDocument/2006/relationships/tags" Target="../tags/tag75.xml"/><Relationship Id="rId19" Type="http://schemas.openxmlformats.org/officeDocument/2006/relationships/tags" Target="../tags/tag84.xml"/><Relationship Id="rId4" Type="http://schemas.openxmlformats.org/officeDocument/2006/relationships/tags" Target="../tags/tag69.xml"/><Relationship Id="rId9" Type="http://schemas.openxmlformats.org/officeDocument/2006/relationships/tags" Target="../tags/tag74.xml"/><Relationship Id="rId14" Type="http://schemas.openxmlformats.org/officeDocument/2006/relationships/tags" Target="../tags/tag79.xml"/><Relationship Id="rId22" Type="http://schemas.openxmlformats.org/officeDocument/2006/relationships/tags" Target="../tags/tag87.xml"/><Relationship Id="rId27" Type="http://schemas.openxmlformats.org/officeDocument/2006/relationships/oleObject" Target="../embeddings/oleObject14.bin"/><Relationship Id="rId30"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18.emf"/><Relationship Id="rId5" Type="http://schemas.openxmlformats.org/officeDocument/2006/relationships/oleObject" Target="../embeddings/oleObject15.bin"/><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tags" Target="../tags/tag104.xml"/><Relationship Id="rId18" Type="http://schemas.openxmlformats.org/officeDocument/2006/relationships/tags" Target="../tags/tag109.xml"/><Relationship Id="rId26" Type="http://schemas.openxmlformats.org/officeDocument/2006/relationships/notesSlide" Target="../notesSlides/notesSlide12.xml"/><Relationship Id="rId3" Type="http://schemas.openxmlformats.org/officeDocument/2006/relationships/tags" Target="../tags/tag94.xml"/><Relationship Id="rId21" Type="http://schemas.openxmlformats.org/officeDocument/2006/relationships/tags" Target="../tags/tag112.xml"/><Relationship Id="rId7" Type="http://schemas.openxmlformats.org/officeDocument/2006/relationships/tags" Target="../tags/tag98.xml"/><Relationship Id="rId12" Type="http://schemas.openxmlformats.org/officeDocument/2006/relationships/tags" Target="../tags/tag103.xml"/><Relationship Id="rId17" Type="http://schemas.openxmlformats.org/officeDocument/2006/relationships/tags" Target="../tags/tag108.xml"/><Relationship Id="rId25" Type="http://schemas.openxmlformats.org/officeDocument/2006/relationships/slideLayout" Target="../slideLayouts/slideLayout5.xml"/><Relationship Id="rId2" Type="http://schemas.openxmlformats.org/officeDocument/2006/relationships/tags" Target="../tags/tag93.xml"/><Relationship Id="rId16" Type="http://schemas.openxmlformats.org/officeDocument/2006/relationships/tags" Target="../tags/tag107.xml"/><Relationship Id="rId20" Type="http://schemas.openxmlformats.org/officeDocument/2006/relationships/tags" Target="../tags/tag111.xml"/><Relationship Id="rId29" Type="http://schemas.openxmlformats.org/officeDocument/2006/relationships/chart" Target="../charts/chart5.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tags" Target="../tags/tag102.xml"/><Relationship Id="rId24" Type="http://schemas.openxmlformats.org/officeDocument/2006/relationships/tags" Target="../tags/tag115.xml"/><Relationship Id="rId5" Type="http://schemas.openxmlformats.org/officeDocument/2006/relationships/tags" Target="../tags/tag96.xml"/><Relationship Id="rId15" Type="http://schemas.openxmlformats.org/officeDocument/2006/relationships/tags" Target="../tags/tag106.xml"/><Relationship Id="rId23" Type="http://schemas.openxmlformats.org/officeDocument/2006/relationships/tags" Target="../tags/tag114.xml"/><Relationship Id="rId28" Type="http://schemas.openxmlformats.org/officeDocument/2006/relationships/image" Target="../media/image18.emf"/><Relationship Id="rId10" Type="http://schemas.openxmlformats.org/officeDocument/2006/relationships/tags" Target="../tags/tag101.xml"/><Relationship Id="rId19" Type="http://schemas.openxmlformats.org/officeDocument/2006/relationships/tags" Target="../tags/tag110.xml"/><Relationship Id="rId4" Type="http://schemas.openxmlformats.org/officeDocument/2006/relationships/tags" Target="../tags/tag95.xml"/><Relationship Id="rId9" Type="http://schemas.openxmlformats.org/officeDocument/2006/relationships/tags" Target="../tags/tag100.xml"/><Relationship Id="rId14" Type="http://schemas.openxmlformats.org/officeDocument/2006/relationships/tags" Target="../tags/tag105.xml"/><Relationship Id="rId22" Type="http://schemas.openxmlformats.org/officeDocument/2006/relationships/tags" Target="../tags/tag113.xml"/><Relationship Id="rId27" Type="http://schemas.openxmlformats.org/officeDocument/2006/relationships/oleObject" Target="../embeddings/oleObject16.bin"/></Relationships>
</file>

<file path=ppt/slides/_rels/slide14.xml.rels><?xml version="1.0" encoding="UTF-8" standalone="yes"?>
<Relationships xmlns="http://schemas.openxmlformats.org/package/2006/relationships"><Relationship Id="rId8" Type="http://schemas.openxmlformats.org/officeDocument/2006/relationships/tags" Target="../tags/tag123.xml"/><Relationship Id="rId13" Type="http://schemas.openxmlformats.org/officeDocument/2006/relationships/notesSlide" Target="../notesSlides/notesSlide13.xml"/><Relationship Id="rId3" Type="http://schemas.openxmlformats.org/officeDocument/2006/relationships/tags" Target="../tags/tag118.xml"/><Relationship Id="rId7" Type="http://schemas.openxmlformats.org/officeDocument/2006/relationships/tags" Target="../tags/tag122.xml"/><Relationship Id="rId12" Type="http://schemas.openxmlformats.org/officeDocument/2006/relationships/slideLayout" Target="../slideLayouts/slideLayout5.xml"/><Relationship Id="rId2" Type="http://schemas.openxmlformats.org/officeDocument/2006/relationships/tags" Target="../tags/tag117.xml"/><Relationship Id="rId16" Type="http://schemas.openxmlformats.org/officeDocument/2006/relationships/chart" Target="../charts/chart6.xml"/><Relationship Id="rId1" Type="http://schemas.openxmlformats.org/officeDocument/2006/relationships/tags" Target="../tags/tag116.xml"/><Relationship Id="rId6" Type="http://schemas.openxmlformats.org/officeDocument/2006/relationships/tags" Target="../tags/tag121.xml"/><Relationship Id="rId11" Type="http://schemas.openxmlformats.org/officeDocument/2006/relationships/tags" Target="../tags/tag126.xml"/><Relationship Id="rId5" Type="http://schemas.openxmlformats.org/officeDocument/2006/relationships/tags" Target="../tags/tag120.xml"/><Relationship Id="rId15" Type="http://schemas.openxmlformats.org/officeDocument/2006/relationships/image" Target="../media/image18.emf"/><Relationship Id="rId10" Type="http://schemas.openxmlformats.org/officeDocument/2006/relationships/tags" Target="../tags/tag125.xml"/><Relationship Id="rId4" Type="http://schemas.openxmlformats.org/officeDocument/2006/relationships/tags" Target="../tags/tag119.xml"/><Relationship Id="rId9" Type="http://schemas.openxmlformats.org/officeDocument/2006/relationships/tags" Target="../tags/tag124.xml"/><Relationship Id="rId14" Type="http://schemas.openxmlformats.org/officeDocument/2006/relationships/oleObject" Target="../embeddings/oleObject17.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6.xml"/><Relationship Id="rId1" Type="http://schemas.openxmlformats.org/officeDocument/2006/relationships/tags" Target="../tags/tag127.xml"/><Relationship Id="rId6" Type="http://schemas.openxmlformats.org/officeDocument/2006/relationships/image" Target="../media/image2.emf"/><Relationship Id="rId5" Type="http://schemas.openxmlformats.org/officeDocument/2006/relationships/image" Target="../media/image17.jpg"/><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13" Type="http://schemas.openxmlformats.org/officeDocument/2006/relationships/oleObject" Target="../embeddings/oleObject19.bin"/><Relationship Id="rId18" Type="http://schemas.openxmlformats.org/officeDocument/2006/relationships/image" Target="../media/image22.png"/><Relationship Id="rId26" Type="http://schemas.openxmlformats.org/officeDocument/2006/relationships/image" Target="../media/image30.png"/><Relationship Id="rId39" Type="http://schemas.openxmlformats.org/officeDocument/2006/relationships/chart" Target="../charts/chart7.xml"/><Relationship Id="rId21" Type="http://schemas.openxmlformats.org/officeDocument/2006/relationships/image" Target="../media/image25.png"/><Relationship Id="rId34" Type="http://schemas.openxmlformats.org/officeDocument/2006/relationships/image" Target="../media/image38.png"/><Relationship Id="rId7" Type="http://schemas.openxmlformats.org/officeDocument/2006/relationships/tags" Target="../tags/tag134.xml"/><Relationship Id="rId12" Type="http://schemas.openxmlformats.org/officeDocument/2006/relationships/notesSlide" Target="../notesSlides/notesSlide14.xml"/><Relationship Id="rId17" Type="http://schemas.openxmlformats.org/officeDocument/2006/relationships/image" Target="../media/image21.png"/><Relationship Id="rId25" Type="http://schemas.openxmlformats.org/officeDocument/2006/relationships/image" Target="../media/image29.png"/><Relationship Id="rId33" Type="http://schemas.openxmlformats.org/officeDocument/2006/relationships/image" Target="../media/image37.png"/><Relationship Id="rId38" Type="http://schemas.openxmlformats.org/officeDocument/2006/relationships/image" Target="../media/image42.png"/><Relationship Id="rId2" Type="http://schemas.openxmlformats.org/officeDocument/2006/relationships/tags" Target="../tags/tag129.xml"/><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jpeg"/><Relationship Id="rId1" Type="http://schemas.openxmlformats.org/officeDocument/2006/relationships/tags" Target="../tags/tag128.xml"/><Relationship Id="rId6" Type="http://schemas.openxmlformats.org/officeDocument/2006/relationships/tags" Target="../tags/tag133.xml"/><Relationship Id="rId11" Type="http://schemas.openxmlformats.org/officeDocument/2006/relationships/slideLayout" Target="../slideLayouts/slideLayout5.xml"/><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41.png"/><Relationship Id="rId5" Type="http://schemas.openxmlformats.org/officeDocument/2006/relationships/tags" Target="../tags/tag132.xml"/><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png"/><Relationship Id="rId36" Type="http://schemas.openxmlformats.org/officeDocument/2006/relationships/image" Target="../media/image40.png"/><Relationship Id="rId10" Type="http://schemas.openxmlformats.org/officeDocument/2006/relationships/tags" Target="../tags/tag137.xml"/><Relationship Id="rId19" Type="http://schemas.openxmlformats.org/officeDocument/2006/relationships/image" Target="../media/image23.png"/><Relationship Id="rId31" Type="http://schemas.openxmlformats.org/officeDocument/2006/relationships/image" Target="../media/image35.png"/><Relationship Id="rId4" Type="http://schemas.openxmlformats.org/officeDocument/2006/relationships/tags" Target="../tags/tag131.xml"/><Relationship Id="rId9" Type="http://schemas.openxmlformats.org/officeDocument/2006/relationships/tags" Target="../tags/tag136.xml"/><Relationship Id="rId14" Type="http://schemas.openxmlformats.org/officeDocument/2006/relationships/image" Target="../media/image18.emf"/><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png"/><Relationship Id="rId8" Type="http://schemas.openxmlformats.org/officeDocument/2006/relationships/tags" Target="../tags/tag135.xml"/><Relationship Id="rId3" Type="http://schemas.openxmlformats.org/officeDocument/2006/relationships/tags" Target="../tags/tag130.xml"/></Relationships>
</file>

<file path=ppt/slides/_rels/slide17.xml.rels><?xml version="1.0" encoding="UTF-8" standalone="yes"?>
<Relationships xmlns="http://schemas.openxmlformats.org/package/2006/relationships"><Relationship Id="rId13" Type="http://schemas.openxmlformats.org/officeDocument/2006/relationships/tags" Target="../tags/tag150.xml"/><Relationship Id="rId18" Type="http://schemas.openxmlformats.org/officeDocument/2006/relationships/tags" Target="../tags/tag155.xml"/><Relationship Id="rId26" Type="http://schemas.openxmlformats.org/officeDocument/2006/relationships/tags" Target="../tags/tag163.xml"/><Relationship Id="rId3" Type="http://schemas.openxmlformats.org/officeDocument/2006/relationships/tags" Target="../tags/tag140.xml"/><Relationship Id="rId21" Type="http://schemas.openxmlformats.org/officeDocument/2006/relationships/tags" Target="../tags/tag158.xml"/><Relationship Id="rId34" Type="http://schemas.openxmlformats.org/officeDocument/2006/relationships/oleObject" Target="../embeddings/oleObject20.bin"/><Relationship Id="rId7" Type="http://schemas.openxmlformats.org/officeDocument/2006/relationships/tags" Target="../tags/tag144.xml"/><Relationship Id="rId12" Type="http://schemas.openxmlformats.org/officeDocument/2006/relationships/tags" Target="../tags/tag149.xml"/><Relationship Id="rId17" Type="http://schemas.openxmlformats.org/officeDocument/2006/relationships/tags" Target="../tags/tag154.xml"/><Relationship Id="rId25" Type="http://schemas.openxmlformats.org/officeDocument/2006/relationships/tags" Target="../tags/tag162.xml"/><Relationship Id="rId33" Type="http://schemas.openxmlformats.org/officeDocument/2006/relationships/notesSlide" Target="../notesSlides/notesSlide15.xml"/><Relationship Id="rId2" Type="http://schemas.openxmlformats.org/officeDocument/2006/relationships/tags" Target="../tags/tag139.xml"/><Relationship Id="rId16" Type="http://schemas.openxmlformats.org/officeDocument/2006/relationships/tags" Target="../tags/tag153.xml"/><Relationship Id="rId20" Type="http://schemas.openxmlformats.org/officeDocument/2006/relationships/tags" Target="../tags/tag157.xml"/><Relationship Id="rId29" Type="http://schemas.openxmlformats.org/officeDocument/2006/relationships/tags" Target="../tags/tag166.xml"/><Relationship Id="rId1" Type="http://schemas.openxmlformats.org/officeDocument/2006/relationships/tags" Target="../tags/tag138.xml"/><Relationship Id="rId6" Type="http://schemas.openxmlformats.org/officeDocument/2006/relationships/tags" Target="../tags/tag143.xml"/><Relationship Id="rId11" Type="http://schemas.openxmlformats.org/officeDocument/2006/relationships/tags" Target="../tags/tag148.xml"/><Relationship Id="rId24" Type="http://schemas.openxmlformats.org/officeDocument/2006/relationships/tags" Target="../tags/tag161.xml"/><Relationship Id="rId32" Type="http://schemas.openxmlformats.org/officeDocument/2006/relationships/slideLayout" Target="../slideLayouts/slideLayout5.xml"/><Relationship Id="rId5" Type="http://schemas.openxmlformats.org/officeDocument/2006/relationships/tags" Target="../tags/tag142.xml"/><Relationship Id="rId15" Type="http://schemas.openxmlformats.org/officeDocument/2006/relationships/tags" Target="../tags/tag152.xml"/><Relationship Id="rId23" Type="http://schemas.openxmlformats.org/officeDocument/2006/relationships/tags" Target="../tags/tag160.xml"/><Relationship Id="rId28" Type="http://schemas.openxmlformats.org/officeDocument/2006/relationships/tags" Target="../tags/tag165.xml"/><Relationship Id="rId36" Type="http://schemas.openxmlformats.org/officeDocument/2006/relationships/chart" Target="../charts/chart8.xml"/><Relationship Id="rId10" Type="http://schemas.openxmlformats.org/officeDocument/2006/relationships/tags" Target="../tags/tag147.xml"/><Relationship Id="rId19" Type="http://schemas.openxmlformats.org/officeDocument/2006/relationships/tags" Target="../tags/tag156.xml"/><Relationship Id="rId31" Type="http://schemas.openxmlformats.org/officeDocument/2006/relationships/tags" Target="../tags/tag168.xml"/><Relationship Id="rId4" Type="http://schemas.openxmlformats.org/officeDocument/2006/relationships/tags" Target="../tags/tag141.xml"/><Relationship Id="rId9" Type="http://schemas.openxmlformats.org/officeDocument/2006/relationships/tags" Target="../tags/tag146.xml"/><Relationship Id="rId14" Type="http://schemas.openxmlformats.org/officeDocument/2006/relationships/tags" Target="../tags/tag151.xml"/><Relationship Id="rId22" Type="http://schemas.openxmlformats.org/officeDocument/2006/relationships/tags" Target="../tags/tag159.xml"/><Relationship Id="rId27" Type="http://schemas.openxmlformats.org/officeDocument/2006/relationships/tags" Target="../tags/tag164.xml"/><Relationship Id="rId30" Type="http://schemas.openxmlformats.org/officeDocument/2006/relationships/tags" Target="../tags/tag167.xml"/><Relationship Id="rId35" Type="http://schemas.openxmlformats.org/officeDocument/2006/relationships/image" Target="../media/image18.emf"/><Relationship Id="rId8" Type="http://schemas.openxmlformats.org/officeDocument/2006/relationships/tags" Target="../tags/tag145.xml"/></Relationships>
</file>

<file path=ppt/slides/_rels/slide18.xml.rels><?xml version="1.0" encoding="UTF-8" standalone="yes"?>
<Relationships xmlns="http://schemas.openxmlformats.org/package/2006/relationships"><Relationship Id="rId8" Type="http://schemas.openxmlformats.org/officeDocument/2006/relationships/tags" Target="../tags/tag176.xml"/><Relationship Id="rId13" Type="http://schemas.openxmlformats.org/officeDocument/2006/relationships/chart" Target="../charts/chart9.xml"/><Relationship Id="rId3" Type="http://schemas.openxmlformats.org/officeDocument/2006/relationships/tags" Target="../tags/tag171.xml"/><Relationship Id="rId7" Type="http://schemas.openxmlformats.org/officeDocument/2006/relationships/tags" Target="../tags/tag175.xml"/><Relationship Id="rId12" Type="http://schemas.openxmlformats.org/officeDocument/2006/relationships/image" Target="../media/image18.emf"/><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tags" Target="../tags/tag174.xml"/><Relationship Id="rId11" Type="http://schemas.openxmlformats.org/officeDocument/2006/relationships/oleObject" Target="../embeddings/oleObject21.bin"/><Relationship Id="rId5" Type="http://schemas.openxmlformats.org/officeDocument/2006/relationships/tags" Target="../tags/tag173.xml"/><Relationship Id="rId10" Type="http://schemas.openxmlformats.org/officeDocument/2006/relationships/notesSlide" Target="../notesSlides/notesSlide16.xml"/><Relationship Id="rId4" Type="http://schemas.openxmlformats.org/officeDocument/2006/relationships/tags" Target="../tags/tag172.xml"/><Relationship Id="rId9"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3" Type="http://schemas.openxmlformats.org/officeDocument/2006/relationships/tags" Target="../tags/tag189.xml"/><Relationship Id="rId18" Type="http://schemas.openxmlformats.org/officeDocument/2006/relationships/tags" Target="../tags/tag194.xml"/><Relationship Id="rId26" Type="http://schemas.openxmlformats.org/officeDocument/2006/relationships/tags" Target="../tags/tag202.xml"/><Relationship Id="rId3" Type="http://schemas.openxmlformats.org/officeDocument/2006/relationships/tags" Target="../tags/tag179.xml"/><Relationship Id="rId21" Type="http://schemas.openxmlformats.org/officeDocument/2006/relationships/tags" Target="../tags/tag197.xml"/><Relationship Id="rId34" Type="http://schemas.openxmlformats.org/officeDocument/2006/relationships/image" Target="../media/image18.emf"/><Relationship Id="rId7" Type="http://schemas.openxmlformats.org/officeDocument/2006/relationships/tags" Target="../tags/tag183.xml"/><Relationship Id="rId12" Type="http://schemas.openxmlformats.org/officeDocument/2006/relationships/tags" Target="../tags/tag188.xml"/><Relationship Id="rId17" Type="http://schemas.openxmlformats.org/officeDocument/2006/relationships/tags" Target="../tags/tag193.xml"/><Relationship Id="rId25" Type="http://schemas.openxmlformats.org/officeDocument/2006/relationships/tags" Target="../tags/tag201.xml"/><Relationship Id="rId33" Type="http://schemas.openxmlformats.org/officeDocument/2006/relationships/oleObject" Target="../embeddings/oleObject22.bin"/><Relationship Id="rId2" Type="http://schemas.openxmlformats.org/officeDocument/2006/relationships/tags" Target="../tags/tag178.xml"/><Relationship Id="rId16" Type="http://schemas.openxmlformats.org/officeDocument/2006/relationships/tags" Target="../tags/tag192.xml"/><Relationship Id="rId20" Type="http://schemas.openxmlformats.org/officeDocument/2006/relationships/tags" Target="../tags/tag196.xml"/><Relationship Id="rId29" Type="http://schemas.openxmlformats.org/officeDocument/2006/relationships/tags" Target="../tags/tag205.xml"/><Relationship Id="rId1" Type="http://schemas.openxmlformats.org/officeDocument/2006/relationships/tags" Target="../tags/tag177.xml"/><Relationship Id="rId6" Type="http://schemas.openxmlformats.org/officeDocument/2006/relationships/tags" Target="../tags/tag182.xml"/><Relationship Id="rId11" Type="http://schemas.openxmlformats.org/officeDocument/2006/relationships/tags" Target="../tags/tag187.xml"/><Relationship Id="rId24" Type="http://schemas.openxmlformats.org/officeDocument/2006/relationships/tags" Target="../tags/tag200.xml"/><Relationship Id="rId32" Type="http://schemas.openxmlformats.org/officeDocument/2006/relationships/notesSlide" Target="../notesSlides/notesSlide17.xml"/><Relationship Id="rId5" Type="http://schemas.openxmlformats.org/officeDocument/2006/relationships/tags" Target="../tags/tag181.xml"/><Relationship Id="rId15" Type="http://schemas.openxmlformats.org/officeDocument/2006/relationships/tags" Target="../tags/tag191.xml"/><Relationship Id="rId23" Type="http://schemas.openxmlformats.org/officeDocument/2006/relationships/tags" Target="../tags/tag199.xml"/><Relationship Id="rId28" Type="http://schemas.openxmlformats.org/officeDocument/2006/relationships/tags" Target="../tags/tag204.xml"/><Relationship Id="rId36" Type="http://schemas.openxmlformats.org/officeDocument/2006/relationships/chart" Target="../charts/chart11.xml"/><Relationship Id="rId10" Type="http://schemas.openxmlformats.org/officeDocument/2006/relationships/tags" Target="../tags/tag186.xml"/><Relationship Id="rId19" Type="http://schemas.openxmlformats.org/officeDocument/2006/relationships/tags" Target="../tags/tag195.xml"/><Relationship Id="rId31" Type="http://schemas.openxmlformats.org/officeDocument/2006/relationships/slideLayout" Target="../slideLayouts/slideLayout5.xml"/><Relationship Id="rId4" Type="http://schemas.openxmlformats.org/officeDocument/2006/relationships/tags" Target="../tags/tag180.xml"/><Relationship Id="rId9" Type="http://schemas.openxmlformats.org/officeDocument/2006/relationships/tags" Target="../tags/tag185.xml"/><Relationship Id="rId14" Type="http://schemas.openxmlformats.org/officeDocument/2006/relationships/tags" Target="../tags/tag190.xml"/><Relationship Id="rId22" Type="http://schemas.openxmlformats.org/officeDocument/2006/relationships/tags" Target="../tags/tag198.xml"/><Relationship Id="rId27" Type="http://schemas.openxmlformats.org/officeDocument/2006/relationships/tags" Target="../tags/tag203.xml"/><Relationship Id="rId30" Type="http://schemas.openxmlformats.org/officeDocument/2006/relationships/tags" Target="../tags/tag206.xml"/><Relationship Id="rId35" Type="http://schemas.openxmlformats.org/officeDocument/2006/relationships/chart" Target="../charts/chart10.xml"/><Relationship Id="rId8" Type="http://schemas.openxmlformats.org/officeDocument/2006/relationships/tags" Target="../tags/tag18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6.xml"/><Relationship Id="rId1" Type="http://schemas.openxmlformats.org/officeDocument/2006/relationships/tags" Target="../tags/tag207.xml"/><Relationship Id="rId6" Type="http://schemas.openxmlformats.org/officeDocument/2006/relationships/image" Target="../media/image2.emf"/><Relationship Id="rId5" Type="http://schemas.openxmlformats.org/officeDocument/2006/relationships/image" Target="../media/image17.jpg"/><Relationship Id="rId4" Type="http://schemas.openxmlformats.org/officeDocument/2006/relationships/image" Target="../media/image8.emf"/></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image" Target="../media/image18.emf"/><Relationship Id="rId5" Type="http://schemas.openxmlformats.org/officeDocument/2006/relationships/oleObject" Target="../embeddings/oleObject24.bin"/><Relationship Id="rId4"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8" Type="http://schemas.openxmlformats.org/officeDocument/2006/relationships/tags" Target="../tags/tag217.xml"/><Relationship Id="rId13" Type="http://schemas.openxmlformats.org/officeDocument/2006/relationships/tags" Target="../tags/tag222.xml"/><Relationship Id="rId18" Type="http://schemas.openxmlformats.org/officeDocument/2006/relationships/notesSlide" Target="../notesSlides/notesSlide19.xml"/><Relationship Id="rId3" Type="http://schemas.openxmlformats.org/officeDocument/2006/relationships/tags" Target="../tags/tag212.xml"/><Relationship Id="rId21" Type="http://schemas.openxmlformats.org/officeDocument/2006/relationships/chart" Target="../charts/chart12.xml"/><Relationship Id="rId7" Type="http://schemas.openxmlformats.org/officeDocument/2006/relationships/tags" Target="../tags/tag216.xml"/><Relationship Id="rId12" Type="http://schemas.openxmlformats.org/officeDocument/2006/relationships/tags" Target="../tags/tag221.xml"/><Relationship Id="rId17" Type="http://schemas.openxmlformats.org/officeDocument/2006/relationships/slideLayout" Target="../slideLayouts/slideLayout5.xml"/><Relationship Id="rId2" Type="http://schemas.openxmlformats.org/officeDocument/2006/relationships/tags" Target="../tags/tag211.xml"/><Relationship Id="rId16" Type="http://schemas.openxmlformats.org/officeDocument/2006/relationships/tags" Target="../tags/tag225.xml"/><Relationship Id="rId20" Type="http://schemas.openxmlformats.org/officeDocument/2006/relationships/image" Target="../media/image18.emf"/><Relationship Id="rId1" Type="http://schemas.openxmlformats.org/officeDocument/2006/relationships/tags" Target="../tags/tag210.xml"/><Relationship Id="rId6" Type="http://schemas.openxmlformats.org/officeDocument/2006/relationships/tags" Target="../tags/tag215.xml"/><Relationship Id="rId11" Type="http://schemas.openxmlformats.org/officeDocument/2006/relationships/tags" Target="../tags/tag220.xml"/><Relationship Id="rId5" Type="http://schemas.openxmlformats.org/officeDocument/2006/relationships/tags" Target="../tags/tag214.xml"/><Relationship Id="rId15" Type="http://schemas.openxmlformats.org/officeDocument/2006/relationships/tags" Target="../tags/tag224.xml"/><Relationship Id="rId10" Type="http://schemas.openxmlformats.org/officeDocument/2006/relationships/tags" Target="../tags/tag219.xml"/><Relationship Id="rId19" Type="http://schemas.openxmlformats.org/officeDocument/2006/relationships/oleObject" Target="../embeddings/oleObject25.bin"/><Relationship Id="rId4" Type="http://schemas.openxmlformats.org/officeDocument/2006/relationships/tags" Target="../tags/tag213.xml"/><Relationship Id="rId9" Type="http://schemas.openxmlformats.org/officeDocument/2006/relationships/tags" Target="../tags/tag218.xml"/><Relationship Id="rId14" Type="http://schemas.openxmlformats.org/officeDocument/2006/relationships/tags" Target="../tags/tag22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image" Target="../media/image18.emf"/><Relationship Id="rId5" Type="http://schemas.openxmlformats.org/officeDocument/2006/relationships/oleObject" Target="../embeddings/oleObject26.bin"/><Relationship Id="rId4"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image" Target="../media/image18.emf"/><Relationship Id="rId5" Type="http://schemas.openxmlformats.org/officeDocument/2006/relationships/oleObject" Target="../embeddings/oleObject27.bin"/><Relationship Id="rId4"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6.xml"/><Relationship Id="rId1" Type="http://schemas.openxmlformats.org/officeDocument/2006/relationships/tags" Target="../tags/tag230.xml"/><Relationship Id="rId6" Type="http://schemas.openxmlformats.org/officeDocument/2006/relationships/image" Target="../media/image2.emf"/><Relationship Id="rId5" Type="http://schemas.openxmlformats.org/officeDocument/2006/relationships/image" Target="../media/image17.jpg"/><Relationship Id="rId4" Type="http://schemas.openxmlformats.org/officeDocument/2006/relationships/image" Target="../media/image8.emf"/></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37.png"/><Relationship Id="rId2" Type="http://schemas.openxmlformats.org/officeDocument/2006/relationships/tags" Target="../tags/tag232.xml"/><Relationship Id="rId1" Type="http://schemas.openxmlformats.org/officeDocument/2006/relationships/tags" Target="../tags/tag231.xml"/><Relationship Id="rId6" Type="http://schemas.openxmlformats.org/officeDocument/2006/relationships/image" Target="../media/image18.emf"/><Relationship Id="rId5" Type="http://schemas.openxmlformats.org/officeDocument/2006/relationships/oleObject" Target="../embeddings/oleObject29.bin"/><Relationship Id="rId4"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38.png"/><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image" Target="../media/image18.emf"/><Relationship Id="rId5" Type="http://schemas.openxmlformats.org/officeDocument/2006/relationships/oleObject" Target="../embeddings/oleObject30.bin"/><Relationship Id="rId4"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5.xml"/><Relationship Id="rId7" Type="http://schemas.openxmlformats.org/officeDocument/2006/relationships/image" Target="../media/image39.png"/><Relationship Id="rId2" Type="http://schemas.openxmlformats.org/officeDocument/2006/relationships/tags" Target="../tags/tag236.xml"/><Relationship Id="rId1" Type="http://schemas.openxmlformats.org/officeDocument/2006/relationships/tags" Target="../tags/tag235.xml"/><Relationship Id="rId6" Type="http://schemas.openxmlformats.org/officeDocument/2006/relationships/image" Target="../media/image18.emf"/><Relationship Id="rId11" Type="http://schemas.openxmlformats.org/officeDocument/2006/relationships/image" Target="../media/image46.png"/><Relationship Id="rId5" Type="http://schemas.openxmlformats.org/officeDocument/2006/relationships/oleObject" Target="../embeddings/oleObject31.bin"/><Relationship Id="rId10" Type="http://schemas.openxmlformats.org/officeDocument/2006/relationships/image" Target="../media/image45.png"/><Relationship Id="rId4" Type="http://schemas.openxmlformats.org/officeDocument/2006/relationships/notesSlide" Target="../notesSlides/notesSlide24.xml"/><Relationship Id="rId9"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image" Target="../media/image2.emf"/><Relationship Id="rId5" Type="http://schemas.openxmlformats.org/officeDocument/2006/relationships/image" Target="../media/image17.jpg"/><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8.emf"/><Relationship Id="rId5" Type="http://schemas.openxmlformats.org/officeDocument/2006/relationships/oleObject" Target="../embeddings/oleObject9.bin"/><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8.emf"/><Relationship Id="rId5" Type="http://schemas.openxmlformats.org/officeDocument/2006/relationships/oleObject" Target="../embeddings/oleObject10.bin"/><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8.emf"/><Relationship Id="rId5" Type="http://schemas.openxmlformats.org/officeDocument/2006/relationships/oleObject" Target="../embeddings/oleObject11.bin"/><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8.emf"/><Relationship Id="rId5" Type="http://schemas.openxmlformats.org/officeDocument/2006/relationships/oleObject" Target="../embeddings/oleObject12.bin"/><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49BB7425-FADE-9EE3-8B75-9420A3A9B9C6}"/>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幻灯片" r:id="rId4" imgW="7772400" imgH="10058400" progId="TCLayout.ActiveDocument.1">
                  <p:embed/>
                </p:oleObj>
              </mc:Choice>
              <mc:Fallback>
                <p:oleObj name="think-cell 幻灯片" r:id="rId4" imgW="7772400" imgH="10058400" progId="TCLayout.ActiveDocument.1">
                  <p:embed/>
                  <p:pic>
                    <p:nvPicPr>
                      <p:cNvPr id="3" name="对象 2" hidden="1">
                        <a:extLst>
                          <a:ext uri="{FF2B5EF4-FFF2-40B4-BE49-F238E27FC236}">
                            <a16:creationId xmlns:a16="http://schemas.microsoft.com/office/drawing/2014/main" id="{49BB7425-FADE-9EE3-8B75-9420A3A9B9C6}"/>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pic>
        <p:nvPicPr>
          <p:cNvPr id="8" name="图片 7">
            <a:extLst>
              <a:ext uri="{FF2B5EF4-FFF2-40B4-BE49-F238E27FC236}">
                <a16:creationId xmlns:a16="http://schemas.microsoft.com/office/drawing/2014/main" id="{059CE79C-84FC-80DB-83AB-141635501E61}"/>
              </a:ext>
            </a:extLst>
          </p:cNvPr>
          <p:cNvPicPr>
            <a:picLocks noChangeAspect="1"/>
          </p:cNvPicPr>
          <p:nvPr/>
        </p:nvPicPr>
        <p:blipFill>
          <a:blip r:embed="rId6" cstate="print">
            <a:extLst>
              <a:ext uri="{28A0092B-C50C-407E-A947-70E740481C1C}">
                <a14:useLocalDpi xmlns:a14="http://schemas.microsoft.com/office/drawing/2010/main" val="0"/>
              </a:ext>
            </a:extLst>
          </a:blip>
          <a:srcRect l="9061" r="32569"/>
          <a:stretch/>
        </p:blipFill>
        <p:spPr>
          <a:xfrm>
            <a:off x="-2" y="0"/>
            <a:ext cx="6858002" cy="7832724"/>
          </a:xfrm>
          <a:prstGeom prst="rect">
            <a:avLst/>
          </a:prstGeom>
        </p:spPr>
      </p:pic>
      <p:sp>
        <p:nvSpPr>
          <p:cNvPr id="17" name="矩形 16"/>
          <p:cNvSpPr/>
          <p:nvPr/>
        </p:nvSpPr>
        <p:spPr>
          <a:xfrm>
            <a:off x="368301" y="2073276"/>
            <a:ext cx="6156324" cy="3984624"/>
          </a:xfrm>
          <a:prstGeom prst="rect">
            <a:avLst/>
          </a:prstGeom>
          <a:gradFill flip="none" rotWithShape="1">
            <a:gsLst>
              <a:gs pos="0">
                <a:schemeClr val="accent4">
                  <a:lumMod val="5000"/>
                  <a:lumOff val="95000"/>
                  <a:alpha val="23000"/>
                </a:schemeClr>
              </a:gs>
              <a:gs pos="100000">
                <a:schemeClr val="accent4">
                  <a:lumMod val="30000"/>
                  <a:lumOff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498332" rtl="0" eaLnBrk="1" fontAlgn="auto" latinLnBrk="0" hangingPunct="1">
              <a:lnSpc>
                <a:spcPct val="100000"/>
              </a:lnSpc>
              <a:spcBef>
                <a:spcPts val="0"/>
              </a:spcBef>
              <a:spcAft>
                <a:spcPts val="0"/>
              </a:spcAft>
              <a:buClrTx/>
              <a:buSzTx/>
              <a:buFontTx/>
              <a:buNone/>
              <a:tabLst/>
              <a:defRPr/>
            </a:pPr>
            <a:r>
              <a:rPr kumimoji="1" lang="en-US" altLang="zh-CN" sz="287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Arial" pitchFamily="34" charset="0"/>
              </a:rPr>
              <a:t>2024</a:t>
            </a:r>
            <a:r>
              <a:rPr kumimoji="1" lang="zh-CN" altLang="en-US" sz="287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Arial" pitchFamily="34" charset="0"/>
              </a:rPr>
              <a:t>年中国睡眠数字疗法行业概览：创新科技引领健康睡眠新纪元</a:t>
            </a:r>
            <a:endParaRPr kumimoji="1" lang="en-US" altLang="zh-CN" sz="287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Arial" pitchFamily="34" charset="0"/>
            </a:endParaRPr>
          </a:p>
          <a:p>
            <a:pPr marL="0" marR="0" lvl="0" indent="0" algn="l" defTabSz="498332" rtl="0" eaLnBrk="1" fontAlgn="auto" latinLnBrk="0" hangingPunct="1">
              <a:lnSpc>
                <a:spcPct val="100000"/>
              </a:lnSpc>
              <a:spcBef>
                <a:spcPts val="0"/>
              </a:spcBef>
              <a:spcAft>
                <a:spcPts val="0"/>
              </a:spcAft>
              <a:buClrTx/>
              <a:buSzTx/>
              <a:buFontTx/>
              <a:buNone/>
              <a:tabLst/>
              <a:defRPr/>
            </a:pPr>
            <a:endParaRPr kumimoji="1" lang="en-US" altLang="ja-JP" sz="287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Arial" pitchFamily="34" charset="0"/>
            </a:endParaRPr>
          </a:p>
          <a:p>
            <a:pPr marL="0" marR="0" lvl="0" indent="0" algn="l" defTabSz="498332"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Arial" pitchFamily="34" charset="0"/>
              </a:rPr>
              <a:t>China Sleep Digital Therapy Industry</a:t>
            </a:r>
          </a:p>
          <a:p>
            <a:pPr marL="0" marR="0" lvl="0" indent="0" algn="l" defTabSz="498332"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Arial" pitchFamily="34" charset="0"/>
              </a:rPr>
              <a:t>中国睡眠デジタル療法産業</a:t>
            </a:r>
          </a:p>
        </p:txBody>
      </p:sp>
      <p:sp>
        <p:nvSpPr>
          <p:cNvPr id="5" name="矩形 4"/>
          <p:cNvSpPr/>
          <p:nvPr/>
        </p:nvSpPr>
        <p:spPr>
          <a:xfrm>
            <a:off x="1" y="7832725"/>
            <a:ext cx="6858001" cy="2065799"/>
          </a:xfrm>
          <a:prstGeom prst="rect">
            <a:avLst/>
          </a:prstGeom>
          <a:solidFill>
            <a:srgbClr val="52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97956" rtl="0" eaLnBrk="1" fontAlgn="auto" latinLnBrk="0" hangingPunct="1">
              <a:lnSpc>
                <a:spcPct val="100000"/>
              </a:lnSpc>
              <a:spcBef>
                <a:spcPts val="0"/>
              </a:spcBef>
              <a:spcAft>
                <a:spcPts val="0"/>
              </a:spcAft>
              <a:buClrTx/>
              <a:buSzTx/>
              <a:buFontTx/>
              <a:buNone/>
              <a:tabLst/>
              <a:defRPr/>
            </a:pPr>
            <a:endParaRPr kumimoji="0" lang="zh-CN" altLang="en-US" sz="98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30" name="矩形 29"/>
          <p:cNvSpPr/>
          <p:nvPr/>
        </p:nvSpPr>
        <p:spPr>
          <a:xfrm>
            <a:off x="368300" y="8266121"/>
            <a:ext cx="6121400" cy="1223412"/>
          </a:xfrm>
          <a:prstGeom prst="rect">
            <a:avLst/>
          </a:prstGeom>
        </p:spPr>
        <p:txBody>
          <a:bodyPr wrap="square">
            <a:spAutoFit/>
          </a:bodyPr>
          <a:lstStyle/>
          <a:p>
            <a:pPr marL="0" marR="0" lvl="0" indent="0" algn="just" defTabSz="497956" rtl="0" eaLnBrk="0" fontAlgn="auto" latinLnBrk="0" hangingPunct="0">
              <a:lnSpc>
                <a:spcPct val="100000"/>
              </a:lnSpc>
              <a:spcBef>
                <a:spcPts val="0"/>
              </a:spcBef>
              <a:spcAft>
                <a:spcPts val="0"/>
              </a:spcAft>
              <a:buClrTx/>
              <a:buSzTx/>
              <a:buFontTx/>
              <a:buNone/>
              <a:tabLst/>
              <a:defRPr/>
            </a:pPr>
            <a:r>
              <a:rPr kumimoji="0" lang="zh-CN" altLang="en-US" sz="1050" b="0"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ea"/>
                <a:sym typeface="+mn-lt"/>
              </a:rPr>
              <a:t>报告提供的任何内容（包括但不限于数据、文字、图表、图像等）均系弗若斯特沙利文及头豹研究院独有的高度机密性文件（在报告中另行标明出处者除外）。未经弗若斯特沙利文及头豹研究院事先书面许可，任何人不得以任何方式擅自复制、再造、传播、出版、引用、改编、汇编本报告内容，若有违反上述约定的行为发生，弗若斯特沙利文及头豹研究院保留采取法律措施、追究相关人员责任的权利。弗若斯特沙利文及头豹研究院开展的所有商业活动均使用“弗若斯特沙利文”、“沙利文”、“头豹研究院”或“头豹”的商号、商标，弗若斯特沙利文及头豹研究院无任何前述名称之外的其他分支机构，也未授权或聘用其他任何第三方代表弗若斯特沙利文或头豹研究院开展商业活动。</a:t>
            </a:r>
          </a:p>
        </p:txBody>
      </p:sp>
      <p:sp>
        <p:nvSpPr>
          <p:cNvPr id="28" name="矩形 27"/>
          <p:cNvSpPr/>
          <p:nvPr/>
        </p:nvSpPr>
        <p:spPr>
          <a:xfrm>
            <a:off x="83726" y="2826769"/>
            <a:ext cx="6358696" cy="2296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97956" rtl="0" eaLnBrk="1" fontAlgn="auto" latinLnBrk="0" hangingPunct="1">
              <a:lnSpc>
                <a:spcPct val="100000"/>
              </a:lnSpc>
              <a:spcBef>
                <a:spcPts val="717"/>
              </a:spcBef>
              <a:spcAft>
                <a:spcPts val="0"/>
              </a:spcAft>
              <a:buClrTx/>
              <a:buSzTx/>
              <a:buFontTx/>
              <a:buNone/>
              <a:tabLst/>
              <a:defRPr/>
            </a:pPr>
            <a:endParaRPr kumimoji="0" lang="en-US" altLang="zh-CN" sz="1255"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ea"/>
            </a:endParaRPr>
          </a:p>
        </p:txBody>
      </p:sp>
      <p:sp>
        <p:nvSpPr>
          <p:cNvPr id="15" name="矩形 14">
            <a:extLst>
              <a:ext uri="{FF2B5EF4-FFF2-40B4-BE49-F238E27FC236}">
                <a16:creationId xmlns:a16="http://schemas.microsoft.com/office/drawing/2014/main" id="{71717B11-3B94-410E-92B4-3F736751AAC4}"/>
              </a:ext>
            </a:extLst>
          </p:cNvPr>
          <p:cNvSpPr/>
          <p:nvPr/>
        </p:nvSpPr>
        <p:spPr>
          <a:xfrm>
            <a:off x="388619" y="5412584"/>
            <a:ext cx="5926456" cy="480131"/>
          </a:xfrm>
          <a:prstGeom prst="rect">
            <a:avLst/>
          </a:prstGeom>
        </p:spPr>
        <p:txBody>
          <a:bodyPr wrap="square">
            <a:spAutoFit/>
          </a:bodyPr>
          <a:lstStyle/>
          <a:p>
            <a:pPr marL="0" marR="0" lvl="0" indent="0" algn="l" defTabSz="498332" rtl="0" eaLnBrk="1" fontAlgn="auto" latinLnBrk="0" hangingPunct="1">
              <a:lnSpc>
                <a:spcPct val="100000"/>
              </a:lnSpc>
              <a:spcBef>
                <a:spcPts val="0"/>
              </a:spcBef>
              <a:spcAft>
                <a:spcPts val="0"/>
              </a:spcAft>
              <a:buClrTx/>
              <a:buSzTx/>
              <a:buFontTx/>
              <a:buNone/>
              <a:tabLst/>
              <a:defRPr/>
            </a:pPr>
            <a:r>
              <a:rPr kumimoji="0" lang="zh-CN" altLang="en-US" sz="126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ea"/>
                <a:sym typeface="+mn-lt"/>
              </a:rPr>
              <a:t>报告标签：</a:t>
            </a:r>
            <a:r>
              <a:rPr kumimoji="0" lang="en-US" altLang="zh-CN" sz="1260" b="0" i="0" u="none" strike="noStrike" kern="1200" cap="none" spc="0" normalizeH="0" baseline="0" noProof="0" dirty="0" err="1">
                <a:ln>
                  <a:noFill/>
                </a:ln>
                <a:solidFill>
                  <a:prstClr val="black"/>
                </a:solidFill>
                <a:effectLst/>
                <a:uLnTx/>
                <a:uFillTx/>
                <a:latin typeface="等线" panose="02010600030101010101" pitchFamily="2" charset="-122"/>
                <a:ea typeface="等线" panose="02010600030101010101" pitchFamily="2" charset="-122"/>
                <a:cs typeface="+mn-ea"/>
                <a:sym typeface="+mn-lt"/>
              </a:rPr>
              <a:t>dCBT</a:t>
            </a:r>
            <a:r>
              <a:rPr kumimoji="0" lang="en-US" altLang="zh-CN" sz="126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ea"/>
                <a:sym typeface="+mn-lt"/>
              </a:rPr>
              <a:t>-I</a:t>
            </a:r>
            <a:r>
              <a:rPr kumimoji="0" lang="zh-CN" altLang="en-US" sz="126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ea"/>
                <a:sym typeface="+mn-lt"/>
              </a:rPr>
              <a:t>、</a:t>
            </a:r>
            <a:r>
              <a:rPr kumimoji="0" lang="en-US" altLang="zh-CN" sz="126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ea"/>
                <a:sym typeface="+mn-lt"/>
              </a:rPr>
              <a:t>VR</a:t>
            </a:r>
            <a:r>
              <a:rPr kumimoji="0" lang="zh-CN" altLang="en-US" sz="126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ea"/>
                <a:sym typeface="+mn-lt"/>
              </a:rPr>
              <a:t>、</a:t>
            </a:r>
            <a:r>
              <a:rPr kumimoji="0" lang="en-US" altLang="zh-CN" sz="126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ea"/>
                <a:sym typeface="+mn-lt"/>
              </a:rPr>
              <a:t>NFB</a:t>
            </a:r>
          </a:p>
          <a:p>
            <a:pPr marL="0" marR="0" lvl="0" indent="0" algn="l" defTabSz="498332" rtl="0" eaLnBrk="1" fontAlgn="auto" latinLnBrk="0" hangingPunct="1">
              <a:lnSpc>
                <a:spcPct val="100000"/>
              </a:lnSpc>
              <a:spcBef>
                <a:spcPts val="0"/>
              </a:spcBef>
              <a:spcAft>
                <a:spcPts val="0"/>
              </a:spcAft>
              <a:buClrTx/>
              <a:buSzTx/>
              <a:buFontTx/>
              <a:buNone/>
              <a:tabLst/>
              <a:defRPr/>
            </a:pPr>
            <a:r>
              <a:rPr kumimoji="0" lang="zh-CN" altLang="en-US" sz="126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ea"/>
                <a:sym typeface="+mn-lt"/>
              </a:rPr>
              <a:t>主笔人：何婉怡</a:t>
            </a:r>
          </a:p>
        </p:txBody>
      </p:sp>
      <p:sp>
        <p:nvSpPr>
          <p:cNvPr id="16" name="文本框 15">
            <a:extLst>
              <a:ext uri="{FF2B5EF4-FFF2-40B4-BE49-F238E27FC236}">
                <a16:creationId xmlns:a16="http://schemas.microsoft.com/office/drawing/2014/main" id="{1D7FE8BB-91FB-4ED8-97FE-B220A5352420}"/>
              </a:ext>
            </a:extLst>
          </p:cNvPr>
          <p:cNvSpPr txBox="1"/>
          <p:nvPr/>
        </p:nvSpPr>
        <p:spPr>
          <a:xfrm>
            <a:off x="306705" y="520742"/>
            <a:ext cx="3524250" cy="276999"/>
          </a:xfrm>
          <a:prstGeom prst="rect">
            <a:avLst/>
          </a:prstGeom>
          <a:noFill/>
        </p:spPr>
        <p:txBody>
          <a:bodyPr wrap="square">
            <a:spAutoFit/>
          </a:bodyPr>
          <a:lstStyle/>
          <a:p>
            <a:pPr marL="0" marR="0" lvl="0" indent="0" algn="l" defTabSz="416875" rtl="0" eaLnBrk="1" fontAlgn="auto" latinLnBrk="0" hangingPunct="1">
              <a:lnSpc>
                <a:spcPct val="100000"/>
              </a:lnSpc>
              <a:spcBef>
                <a:spcPts val="0"/>
              </a:spcBef>
              <a:spcAft>
                <a:spcPts val="0"/>
              </a:spcAft>
              <a:buClrTx/>
              <a:buSzTx/>
              <a:buFontTx/>
              <a:buNone/>
              <a:tabLst/>
              <a:defRPr/>
            </a:pPr>
            <a:r>
              <a:rPr kumimoji="0" lang="zh-CN" altLang="en-US" sz="1200" b="1" i="0" u="none" strike="noStrike" kern="1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ea"/>
                <a:sym typeface="+mn-lt"/>
              </a:rPr>
              <a:t>行业概览 </a:t>
            </a:r>
            <a:r>
              <a:rPr kumimoji="0" lang="en-US" altLang="zh-CN" sz="1200" b="1" i="0" u="none" strike="noStrike" kern="1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ea"/>
                <a:sym typeface="+mn-lt"/>
              </a:rPr>
              <a:t>2024/09</a:t>
            </a:r>
            <a:endParaRPr kumimoji="0" lang="zh-CN" altLang="zh-CN" sz="1200" b="1" i="0" u="none" strike="noStrike" kern="1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ea"/>
              <a:sym typeface="+mn-lt"/>
            </a:endParaRPr>
          </a:p>
        </p:txBody>
      </p:sp>
      <p:pic>
        <p:nvPicPr>
          <p:cNvPr id="4" name="图片 3">
            <a:extLst>
              <a:ext uri="{FF2B5EF4-FFF2-40B4-BE49-F238E27FC236}">
                <a16:creationId xmlns:a16="http://schemas.microsoft.com/office/drawing/2014/main" id="{CBEE8917-D077-6154-6950-A64E3EDFB9DB}"/>
              </a:ext>
            </a:extLst>
          </p:cNvPr>
          <p:cNvPicPr>
            <a:picLocks noChangeAspect="1"/>
          </p:cNvPicPr>
          <p:nvPr/>
        </p:nvPicPr>
        <p:blipFill>
          <a:blip r:embed="rId7" cstate="print">
            <a:biLevel thresh="25000"/>
            <a:extLst>
              <a:ext uri="{BEBA8EAE-BF5A-486C-A8C5-ECC9F3942E4B}">
                <a14:imgProps xmlns:a14="http://schemas.microsoft.com/office/drawing/2010/main">
                  <a14:imgLayer r:embed="rId8">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007428" y="395527"/>
            <a:ext cx="1850572" cy="527428"/>
          </a:xfrm>
          <a:prstGeom prst="rect">
            <a:avLst/>
          </a:prstGeom>
        </p:spPr>
      </p:pic>
    </p:spTree>
    <p:extLst>
      <p:ext uri="{BB962C8B-B14F-4D97-AF65-F5344CB8AC3E}">
        <p14:creationId xmlns:p14="http://schemas.microsoft.com/office/powerpoint/2010/main" val="3667683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对象 75" hidden="1">
            <a:extLst>
              <a:ext uri="{FF2B5EF4-FFF2-40B4-BE49-F238E27FC236}">
                <a16:creationId xmlns:a16="http://schemas.microsoft.com/office/drawing/2014/main" id="{310B6CFD-FBF4-AFF2-0487-4B16F4A767B6}"/>
              </a:ext>
            </a:extLst>
          </p:cNvPr>
          <p:cNvGraphicFramePr>
            <a:graphicFrameLocks noChangeAspect="1"/>
          </p:cNvGraphicFramePr>
          <p:nvPr>
            <p:custDataLst>
              <p:tags r:id="rId2"/>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幻灯片" r:id="rId47" imgW="7772400" imgH="10058400" progId="TCLayout.ActiveDocument.1">
                  <p:embed/>
                </p:oleObj>
              </mc:Choice>
              <mc:Fallback>
                <p:oleObj name="think-cell 幻灯片" r:id="rId47" imgW="7772400" imgH="10058400" progId="TCLayout.ActiveDocument.1">
                  <p:embed/>
                  <p:pic>
                    <p:nvPicPr>
                      <p:cNvPr id="76" name="对象 75" hidden="1">
                        <a:extLst>
                          <a:ext uri="{FF2B5EF4-FFF2-40B4-BE49-F238E27FC236}">
                            <a16:creationId xmlns:a16="http://schemas.microsoft.com/office/drawing/2014/main" id="{310B6CFD-FBF4-AFF2-0487-4B16F4A767B6}"/>
                          </a:ext>
                        </a:extLst>
                      </p:cNvPr>
                      <p:cNvPicPr/>
                      <p:nvPr/>
                    </p:nvPicPr>
                    <p:blipFill>
                      <a:blip r:embed="rId48"/>
                      <a:stretch>
                        <a:fillRect/>
                      </a:stretch>
                    </p:blipFill>
                    <p:spPr>
                      <a:xfrm>
                        <a:off x="1588" y="1588"/>
                        <a:ext cx="1227" cy="1588"/>
                      </a:xfrm>
                      <a:prstGeom prst="rect">
                        <a:avLst/>
                      </a:prstGeom>
                    </p:spPr>
                  </p:pic>
                </p:oleObj>
              </mc:Fallback>
            </mc:AlternateContent>
          </a:graphicData>
        </a:graphic>
      </p:graphicFrame>
      <p:sp>
        <p:nvSpPr>
          <p:cNvPr id="21" name="矩形 20">
            <a:extLst>
              <a:ext uri="{FF2B5EF4-FFF2-40B4-BE49-F238E27FC236}">
                <a16:creationId xmlns:a16="http://schemas.microsoft.com/office/drawing/2014/main" id="{D3B08634-2968-4B54-89D6-DD0028EFE51A}"/>
              </a:ext>
            </a:extLst>
          </p:cNvPr>
          <p:cNvSpPr/>
          <p:nvPr/>
        </p:nvSpPr>
        <p:spPr>
          <a:xfrm>
            <a:off x="368300" y="2505135"/>
            <a:ext cx="6121400" cy="1662053"/>
          </a:xfrm>
          <a:prstGeom prst="rect">
            <a:avLst/>
          </a:prstGeom>
          <a:solidFill>
            <a:schemeClr val="accent4">
              <a:lumMod val="20000"/>
              <a:lumOff val="80000"/>
            </a:schemeClr>
          </a:solidFill>
          <a:ln w="12700">
            <a:noFill/>
          </a:ln>
          <a:effectLst>
            <a:outerShdw blurRad="127000" dist="63500" dir="2700000" algn="tl" rotWithShape="0">
              <a:schemeClr val="accent2">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51435" tIns="25718" rIns="101250" bIns="25718" rtlCol="0" anchor="ctr">
            <a:normAutofit/>
          </a:bodyPr>
          <a:lstStyle/>
          <a:p>
            <a:pPr algn="just"/>
            <a:endParaRPr kumimoji="1" lang="zh-CN" altLang="en-US" sz="900" b="1" dirty="0">
              <a:latin typeface="+mn-ea"/>
            </a:endParaRPr>
          </a:p>
        </p:txBody>
      </p:sp>
      <p:sp>
        <p:nvSpPr>
          <p:cNvPr id="18" name="文本框 510">
            <a:extLst>
              <a:ext uri="{FF2B5EF4-FFF2-40B4-BE49-F238E27FC236}">
                <a16:creationId xmlns:a16="http://schemas.microsoft.com/office/drawing/2014/main" id="{0DB206D7-0C06-A84C-2C2D-F27573468D7D}"/>
              </a:ext>
            </a:extLst>
          </p:cNvPr>
          <p:cNvSpPr txBox="1"/>
          <p:nvPr/>
        </p:nvSpPr>
        <p:spPr>
          <a:xfrm>
            <a:off x="387782" y="8955421"/>
            <a:ext cx="3243615" cy="200055"/>
          </a:xfrm>
          <a:prstGeom prst="rect">
            <a:avLst/>
          </a:prstGeom>
          <a:noFill/>
        </p:spPr>
        <p:txBody>
          <a:bodyPr wrap="square" lIns="0" rIns="0" rtlCol="0" anchor="t">
            <a:spAutoFit/>
          </a:bodyPr>
          <a:lstStyle/>
          <a:p>
            <a:pPr marL="0" marR="0" lvl="0" indent="0" algn="l" defTabSz="914400" rtl="0" eaLnBrk="1" fontAlgn="auto" latinLnBrk="0" hangingPunct="1">
              <a:lnSpc>
                <a:spcPct val="100000"/>
              </a:lnSpc>
              <a:spcBef>
                <a:spcPts val="0"/>
              </a:spcBef>
              <a:spcAft>
                <a:spcPts val="0"/>
              </a:spcAft>
              <a:buClr>
                <a:prstClr val="white"/>
              </a:buClr>
              <a:buSzPct val="90000"/>
              <a:buFontTx/>
              <a:buNone/>
              <a:tabLst/>
              <a:defRPr/>
            </a:pPr>
            <a:r>
              <a:rPr kumimoji="0" lang="zh-CN" altLang="en-US" sz="700" b="0" i="0" u="none" strike="noStrike" kern="1200" cap="none" spc="0" normalizeH="0" baseline="0" noProof="0" dirty="0">
                <a:ln>
                  <a:noFill/>
                </a:ln>
                <a:solidFill>
                  <a:srgbClr val="797979"/>
                </a:solidFill>
                <a:effectLst/>
                <a:uLnTx/>
                <a:uFillTx/>
                <a:latin typeface="等线" panose="02010600030101010101" pitchFamily="2" charset="-122"/>
                <a:ea typeface="等线" panose="02010600030101010101" pitchFamily="2" charset="-122"/>
                <a:cs typeface="+mn-cs"/>
              </a:rPr>
              <a:t>来源：中国睡眠研究会，头豹研究院</a:t>
            </a:r>
            <a:endParaRPr kumimoji="0" lang="zh-CN" altLang="en-US" sz="1100" b="0" i="0" u="none" strike="noStrike" kern="1200" cap="none" spc="0" normalizeH="0" baseline="0" noProof="0" dirty="0">
              <a:ln>
                <a:noFill/>
              </a:ln>
              <a:solidFill>
                <a:srgbClr val="797979"/>
              </a:solidFill>
              <a:effectLst/>
              <a:uLnTx/>
              <a:uFillTx/>
              <a:latin typeface="等线" panose="02010600030101010101" pitchFamily="2" charset="-122"/>
              <a:ea typeface="等线" panose="02010600030101010101" pitchFamily="2" charset="-122"/>
              <a:cs typeface="+mn-cs"/>
            </a:endParaRPr>
          </a:p>
        </p:txBody>
      </p:sp>
      <p:sp>
        <p:nvSpPr>
          <p:cNvPr id="8" name="矩形 8">
            <a:extLst>
              <a:ext uri="{FF2B5EF4-FFF2-40B4-BE49-F238E27FC236}">
                <a16:creationId xmlns:a16="http://schemas.microsoft.com/office/drawing/2014/main" id="{E2A9E1BE-191C-BF54-8D1C-8F0392263600}"/>
              </a:ext>
            </a:extLst>
          </p:cNvPr>
          <p:cNvSpPr/>
          <p:nvPr/>
        </p:nvSpPr>
        <p:spPr>
          <a:xfrm>
            <a:off x="368301" y="644639"/>
            <a:ext cx="152400" cy="237767"/>
          </a:xfrm>
          <a:prstGeom prst="rect">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9" name="矩形 6">
            <a:extLst>
              <a:ext uri="{FF2B5EF4-FFF2-40B4-BE49-F238E27FC236}">
                <a16:creationId xmlns:a16="http://schemas.microsoft.com/office/drawing/2014/main" id="{657BFF79-3EEA-497E-9F04-19FE77207735}"/>
              </a:ext>
            </a:extLst>
          </p:cNvPr>
          <p:cNvSpPr/>
          <p:nvPr/>
        </p:nvSpPr>
        <p:spPr>
          <a:xfrm>
            <a:off x="274568" y="546464"/>
            <a:ext cx="6215132" cy="403252"/>
          </a:xfrm>
          <a:prstGeom prst="rect">
            <a:avLst/>
          </a:prstGeom>
        </p:spPr>
        <p:txBody>
          <a:bodyPr wrap="square" lIns="360000" anchor="ctr">
            <a:spAutoFit/>
          </a:bodyPr>
          <a:lstStyle/>
          <a:p>
            <a:pPr marL="0" marR="0" lvl="0" indent="0" algn="l" defTabSz="913765" rtl="0" eaLnBrk="1" fontAlgn="auto" latinLnBrk="0" hangingPunct="1">
              <a:lnSpc>
                <a:spcPct val="12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第一章</a:t>
            </a:r>
            <a:r>
              <a:rPr kumimoji="0" lang="en-US" altLang="zh-CN"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a:t>
            </a:r>
            <a:r>
              <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综述</a:t>
            </a:r>
            <a:r>
              <a:rPr kumimoji="0" lang="en-US" altLang="zh-CN"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a:t>
            </a:r>
            <a:r>
              <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需求环境</a:t>
            </a:r>
            <a:r>
              <a:rPr kumimoji="0" lang="en-US" altLang="zh-CN"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a:t>
            </a:r>
            <a:r>
              <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睡眠质量情况</a:t>
            </a:r>
          </a:p>
        </p:txBody>
      </p:sp>
      <p:sp>
        <p:nvSpPr>
          <p:cNvPr id="10" name="矩形 7">
            <a:extLst>
              <a:ext uri="{FF2B5EF4-FFF2-40B4-BE49-F238E27FC236}">
                <a16:creationId xmlns:a16="http://schemas.microsoft.com/office/drawing/2014/main" id="{E5A98416-794E-D222-EB55-B624A759EE91}"/>
              </a:ext>
            </a:extLst>
          </p:cNvPr>
          <p:cNvSpPr/>
          <p:nvPr/>
        </p:nvSpPr>
        <p:spPr>
          <a:xfrm>
            <a:off x="368301" y="958910"/>
            <a:ext cx="6121400" cy="719137"/>
          </a:xfrm>
          <a:prstGeom prst="rect">
            <a:avLst/>
          </a:prstGeom>
          <a:solidFill>
            <a:srgbClr val="F2F2F2"/>
          </a:solidFill>
          <a:ln w="12700" cap="flat" cmpd="sng" algn="ctr">
            <a:noFill/>
            <a:prstDash val="solid"/>
            <a:miter lim="800000"/>
          </a:ln>
          <a:effectLst/>
        </p:spPr>
        <p:txBody>
          <a:bodyPr wrap="square" rIns="90000" rtlCol="0" anchor="ct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a:ln>
                  <a:noFill/>
                </a:ln>
                <a:solidFill>
                  <a:prstClr val="black">
                    <a:lumMod val="65000"/>
                    <a:lumOff val="35000"/>
                  </a:prstClr>
                </a:solidFill>
                <a:effectLst/>
                <a:uLnTx/>
                <a:uFillTx/>
                <a:latin typeface="等线" panose="02010600030101010101" pitchFamily="2" charset="-122"/>
                <a:ea typeface="等线" panose="02010600030101010101" pitchFamily="2" charset="-122"/>
                <a:cs typeface="+mn-cs"/>
              </a:rPr>
              <a:t>2023</a:t>
            </a:r>
            <a:r>
              <a:rPr kumimoji="0" lang="zh-CN" altLang="en-US" sz="1600" b="1" i="0" u="none" strike="noStrike" kern="0" cap="none" spc="0" normalizeH="0" baseline="0" noProof="0" dirty="0">
                <a:ln>
                  <a:noFill/>
                </a:ln>
                <a:solidFill>
                  <a:prstClr val="black">
                    <a:lumMod val="65000"/>
                    <a:lumOff val="35000"/>
                  </a:prstClr>
                </a:solidFill>
                <a:effectLst/>
                <a:uLnTx/>
                <a:uFillTx/>
                <a:latin typeface="等线" panose="02010600030101010101" pitchFamily="2" charset="-122"/>
                <a:ea typeface="等线" panose="02010600030101010101" pitchFamily="2" charset="-122"/>
                <a:cs typeface="+mn-cs"/>
              </a:rPr>
              <a:t>年主观睡眠质量更差、需要更长时间才能入睡、睡眠紊乱程度更高、更多地使用睡眠药物、白天功能更受影响</a:t>
            </a:r>
            <a:endParaRPr kumimoji="0" lang="en-US" altLang="zh-CN" sz="1600" b="1" i="0" u="none" strike="noStrike" kern="0" cap="none" spc="0" normalizeH="0" baseline="0" noProof="0" dirty="0">
              <a:ln>
                <a:noFill/>
              </a:ln>
              <a:solidFill>
                <a:prstClr val="black">
                  <a:lumMod val="65000"/>
                  <a:lumOff val="35000"/>
                </a:prstClr>
              </a:solidFill>
              <a:effectLst/>
              <a:uLnTx/>
              <a:uFillTx/>
              <a:latin typeface="等线" panose="02010600030101010101" pitchFamily="2" charset="-122"/>
              <a:ea typeface="等线" panose="02010600030101010101" pitchFamily="2" charset="-122"/>
              <a:cs typeface="+mn-cs"/>
            </a:endParaRPr>
          </a:p>
        </p:txBody>
      </p:sp>
      <p:grpSp>
        <p:nvGrpSpPr>
          <p:cNvPr id="7" name="组合 6">
            <a:extLst>
              <a:ext uri="{FF2B5EF4-FFF2-40B4-BE49-F238E27FC236}">
                <a16:creationId xmlns:a16="http://schemas.microsoft.com/office/drawing/2014/main" id="{1CBADA12-9241-09A1-F215-D0FF620350A9}"/>
              </a:ext>
            </a:extLst>
          </p:cNvPr>
          <p:cNvGrpSpPr/>
          <p:nvPr/>
        </p:nvGrpSpPr>
        <p:grpSpPr>
          <a:xfrm>
            <a:off x="304690" y="1998436"/>
            <a:ext cx="6188642" cy="506699"/>
            <a:chOff x="304690" y="1998436"/>
            <a:chExt cx="6188642" cy="506699"/>
          </a:xfrm>
        </p:grpSpPr>
        <p:cxnSp>
          <p:nvCxnSpPr>
            <p:cNvPr id="11" name="直接连接符 10">
              <a:extLst>
                <a:ext uri="{FF2B5EF4-FFF2-40B4-BE49-F238E27FC236}">
                  <a16:creationId xmlns:a16="http://schemas.microsoft.com/office/drawing/2014/main" id="{F3AA929D-24C8-7827-CF50-5F489A35D3DF}"/>
                </a:ext>
              </a:extLst>
            </p:cNvPr>
            <p:cNvCxnSpPr>
              <a:cxnSpLocks/>
            </p:cNvCxnSpPr>
            <p:nvPr/>
          </p:nvCxnSpPr>
          <p:spPr>
            <a:xfrm>
              <a:off x="373332" y="2257481"/>
              <a:ext cx="612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文本框 24">
              <a:extLst>
                <a:ext uri="{FF2B5EF4-FFF2-40B4-BE49-F238E27FC236}">
                  <a16:creationId xmlns:a16="http://schemas.microsoft.com/office/drawing/2014/main" id="{CAE434E6-8F65-7CD3-FADA-D8C140E78F57}"/>
                </a:ext>
              </a:extLst>
            </p:cNvPr>
            <p:cNvSpPr txBox="1"/>
            <p:nvPr/>
          </p:nvSpPr>
          <p:spPr>
            <a:xfrm>
              <a:off x="304690" y="1998436"/>
              <a:ext cx="4538773" cy="259045"/>
            </a:xfrm>
            <a:prstGeom prst="rect">
              <a:avLst/>
            </a:prstGeom>
            <a:noFill/>
          </p:spPr>
          <p:txBody>
            <a:bodyPr wrap="square" rtlCol="0">
              <a:spAutoFit/>
            </a:bodyPr>
            <a:lstStyle>
              <a:defPPr>
                <a:defRPr lang="zh-CN"/>
              </a:defPPr>
              <a:lvl1pPr marL="0" algn="l" defTabSz="416560" rtl="0" eaLnBrk="1" latinLnBrk="0" hangingPunct="1">
                <a:defRPr sz="820" kern="1200">
                  <a:solidFill>
                    <a:schemeClr val="tx1"/>
                  </a:solidFill>
                  <a:latin typeface="+mn-lt"/>
                  <a:ea typeface="+mn-ea"/>
                  <a:cs typeface="+mn-cs"/>
                </a:defRPr>
              </a:lvl1pPr>
              <a:lvl2pPr marL="208280" algn="l" defTabSz="416560" rtl="0" eaLnBrk="1" latinLnBrk="0" hangingPunct="1">
                <a:defRPr sz="820" kern="1200">
                  <a:solidFill>
                    <a:schemeClr val="tx1"/>
                  </a:solidFill>
                  <a:latin typeface="+mn-lt"/>
                  <a:ea typeface="+mn-ea"/>
                  <a:cs typeface="+mn-cs"/>
                </a:defRPr>
              </a:lvl2pPr>
              <a:lvl3pPr marL="416560" algn="l" defTabSz="416560" rtl="0" eaLnBrk="1" latinLnBrk="0" hangingPunct="1">
                <a:defRPr sz="820" kern="1200">
                  <a:solidFill>
                    <a:schemeClr val="tx1"/>
                  </a:solidFill>
                  <a:latin typeface="+mn-lt"/>
                  <a:ea typeface="+mn-ea"/>
                  <a:cs typeface="+mn-cs"/>
                </a:defRPr>
              </a:lvl3pPr>
              <a:lvl4pPr marL="625475" algn="l" defTabSz="416560" rtl="0" eaLnBrk="1" latinLnBrk="0" hangingPunct="1">
                <a:defRPr sz="820" kern="1200">
                  <a:solidFill>
                    <a:schemeClr val="tx1"/>
                  </a:solidFill>
                  <a:latin typeface="+mn-lt"/>
                  <a:ea typeface="+mn-ea"/>
                  <a:cs typeface="+mn-cs"/>
                </a:defRPr>
              </a:lvl4pPr>
              <a:lvl5pPr marL="833755" algn="l" defTabSz="416560" rtl="0" eaLnBrk="1" latinLnBrk="0" hangingPunct="1">
                <a:defRPr sz="820" kern="1200">
                  <a:solidFill>
                    <a:schemeClr val="tx1"/>
                  </a:solidFill>
                  <a:latin typeface="+mn-lt"/>
                  <a:ea typeface="+mn-ea"/>
                  <a:cs typeface="+mn-cs"/>
                </a:defRPr>
              </a:lvl5pPr>
              <a:lvl6pPr marL="1042035" algn="l" defTabSz="416560" rtl="0" eaLnBrk="1" latinLnBrk="0" hangingPunct="1">
                <a:defRPr sz="820" kern="1200">
                  <a:solidFill>
                    <a:schemeClr val="tx1"/>
                  </a:solidFill>
                  <a:latin typeface="+mn-lt"/>
                  <a:ea typeface="+mn-ea"/>
                  <a:cs typeface="+mn-cs"/>
                </a:defRPr>
              </a:lvl6pPr>
              <a:lvl7pPr marL="1250315" algn="l" defTabSz="416560" rtl="0" eaLnBrk="1" latinLnBrk="0" hangingPunct="1">
                <a:defRPr sz="820" kern="1200">
                  <a:solidFill>
                    <a:schemeClr val="tx1"/>
                  </a:solidFill>
                  <a:latin typeface="+mn-lt"/>
                  <a:ea typeface="+mn-ea"/>
                  <a:cs typeface="+mn-cs"/>
                </a:defRPr>
              </a:lvl7pPr>
              <a:lvl8pPr marL="1459230" algn="l" defTabSz="416560" rtl="0" eaLnBrk="1" latinLnBrk="0" hangingPunct="1">
                <a:defRPr sz="820" kern="1200">
                  <a:solidFill>
                    <a:schemeClr val="tx1"/>
                  </a:solidFill>
                  <a:latin typeface="+mn-lt"/>
                  <a:ea typeface="+mn-ea"/>
                  <a:cs typeface="+mn-cs"/>
                </a:defRPr>
              </a:lvl8pPr>
              <a:lvl9pPr marL="1667510" algn="l" defTabSz="416560" rtl="0" eaLnBrk="1" latinLnBrk="0" hangingPunct="1">
                <a:defRPr sz="820" kern="1200">
                  <a:solidFill>
                    <a:schemeClr val="tx1"/>
                  </a:solidFill>
                  <a:latin typeface="+mn-lt"/>
                  <a:ea typeface="+mn-ea"/>
                  <a:cs typeface="+mn-cs"/>
                </a:defRPr>
              </a:lvl9pPr>
            </a:lstStyle>
            <a:p>
              <a:pPr algn="just" defTabSz="498475">
                <a:lnSpc>
                  <a:spcPts val="1255"/>
                </a:lnSpc>
                <a:spcBef>
                  <a:spcPts val="360"/>
                </a:spcBef>
                <a:buClr>
                  <a:srgbClr val="E8392A"/>
                </a:buClr>
                <a:defRPr/>
              </a:pPr>
              <a:r>
                <a:rPr lang="zh-CN" altLang="en-US" sz="1100" b="1" dirty="0">
                  <a:latin typeface="+mn-ea"/>
                  <a:cs typeface="+mn-ea"/>
                  <a:sym typeface="+mn-lt"/>
                </a:rPr>
                <a:t>居民睡眠质量指标分析，</a:t>
              </a:r>
              <a:r>
                <a:rPr lang="en-US" altLang="zh-CN" sz="1100" b="1" dirty="0">
                  <a:latin typeface="+mn-ea"/>
                  <a:cs typeface="+mn-ea"/>
                  <a:sym typeface="+mn-lt"/>
                </a:rPr>
                <a:t>2021-2023</a:t>
              </a:r>
            </a:p>
          </p:txBody>
        </p:sp>
        <p:sp>
          <p:nvSpPr>
            <p:cNvPr id="22" name="文本框 21">
              <a:extLst>
                <a:ext uri="{FF2B5EF4-FFF2-40B4-BE49-F238E27FC236}">
                  <a16:creationId xmlns:a16="http://schemas.microsoft.com/office/drawing/2014/main" id="{E807F991-BAAA-A02C-EA5B-D3BED3761CBD}"/>
                </a:ext>
              </a:extLst>
            </p:cNvPr>
            <p:cNvSpPr txBox="1"/>
            <p:nvPr/>
          </p:nvSpPr>
          <p:spPr>
            <a:xfrm>
              <a:off x="304690" y="2258914"/>
              <a:ext cx="697627" cy="246221"/>
            </a:xfrm>
            <a:prstGeom prst="rect">
              <a:avLst/>
            </a:prstGeom>
            <a:noFill/>
          </p:spPr>
          <p:txBody>
            <a:bodyPr wrap="none" rtlCol="0">
              <a:spAutoFit/>
            </a:bodyPr>
            <a:lstStyle/>
            <a:p>
              <a:pPr algn="l"/>
              <a:r>
                <a:rPr kumimoji="1" lang="zh-CN" altLang="en-US" sz="1000" i="1" dirty="0">
                  <a:latin typeface="等线" panose="02010600030101010101" pitchFamily="2" charset="-122"/>
                  <a:ea typeface="等线" panose="02010600030101010101" pitchFamily="2" charset="-122"/>
                </a:rPr>
                <a:t>单位：分</a:t>
              </a:r>
            </a:p>
          </p:txBody>
        </p:sp>
      </p:grpSp>
      <p:graphicFrame>
        <p:nvGraphicFramePr>
          <p:cNvPr id="20" name="Chart 3">
            <a:extLst>
              <a:ext uri="{FF2B5EF4-FFF2-40B4-BE49-F238E27FC236}">
                <a16:creationId xmlns:a16="http://schemas.microsoft.com/office/drawing/2014/main" id="{DAFFCB59-55F6-F126-8082-4EDC82130686}"/>
              </a:ext>
            </a:extLst>
          </p:cNvPr>
          <p:cNvGraphicFramePr/>
          <p:nvPr>
            <p:custDataLst>
              <p:tags r:id="rId3"/>
            </p:custDataLst>
          </p:nvPr>
        </p:nvGraphicFramePr>
        <p:xfrm>
          <a:off x="304800" y="2892425"/>
          <a:ext cx="6267450" cy="1274763"/>
        </p:xfrm>
        <a:graphic>
          <a:graphicData uri="http://schemas.openxmlformats.org/drawingml/2006/chart">
            <c:chart xmlns:c="http://schemas.openxmlformats.org/drawingml/2006/chart" xmlns:r="http://schemas.openxmlformats.org/officeDocument/2006/relationships" r:id="rId49"/>
          </a:graphicData>
        </a:graphic>
      </p:graphicFrame>
      <p:cxnSp>
        <p:nvCxnSpPr>
          <p:cNvPr id="89" name="直接连接符 88">
            <a:extLst>
              <a:ext uri="{FF2B5EF4-FFF2-40B4-BE49-F238E27FC236}">
                <a16:creationId xmlns:a16="http://schemas.microsoft.com/office/drawing/2014/main" id="{2F7E7466-3E39-F9F9-B0ED-F0E3C987A0E4}"/>
              </a:ext>
            </a:extLst>
          </p:cNvPr>
          <p:cNvCxnSpPr/>
          <p:nvPr>
            <p:custDataLst>
              <p:tags r:id="rId4"/>
            </p:custDataLst>
          </p:nvPr>
        </p:nvCxnSpPr>
        <p:spPr bwMode="auto">
          <a:xfrm>
            <a:off x="1550988" y="3000375"/>
            <a:ext cx="0" cy="228600"/>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88" name="直接连接符 87">
            <a:extLst>
              <a:ext uri="{FF2B5EF4-FFF2-40B4-BE49-F238E27FC236}">
                <a16:creationId xmlns:a16="http://schemas.microsoft.com/office/drawing/2014/main" id="{C088B111-CE9D-8355-3F6E-ECFCE14FDA89}"/>
              </a:ext>
            </a:extLst>
          </p:cNvPr>
          <p:cNvCxnSpPr/>
          <p:nvPr>
            <p:custDataLst>
              <p:tags r:id="rId5"/>
            </p:custDataLst>
          </p:nvPr>
        </p:nvCxnSpPr>
        <p:spPr bwMode="auto">
          <a:xfrm>
            <a:off x="1149350" y="3000375"/>
            <a:ext cx="401638"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7" name="直接连接符 86">
            <a:extLst>
              <a:ext uri="{FF2B5EF4-FFF2-40B4-BE49-F238E27FC236}">
                <a16:creationId xmlns:a16="http://schemas.microsoft.com/office/drawing/2014/main" id="{FF67F0B0-F6F3-26F0-9122-CE60FF4423F1}"/>
              </a:ext>
            </a:extLst>
          </p:cNvPr>
          <p:cNvCxnSpPr/>
          <p:nvPr>
            <p:custDataLst>
              <p:tags r:id="rId6"/>
            </p:custDataLst>
          </p:nvPr>
        </p:nvCxnSpPr>
        <p:spPr bwMode="auto">
          <a:xfrm flipV="1">
            <a:off x="1149350" y="3000375"/>
            <a:ext cx="0" cy="12700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直接连接符 95">
            <a:extLst>
              <a:ext uri="{FF2B5EF4-FFF2-40B4-BE49-F238E27FC236}">
                <a16:creationId xmlns:a16="http://schemas.microsoft.com/office/drawing/2014/main" id="{F8BAAC13-3B88-E6B9-A705-C2B29816A8F2}"/>
              </a:ext>
            </a:extLst>
          </p:cNvPr>
          <p:cNvCxnSpPr/>
          <p:nvPr>
            <p:custDataLst>
              <p:tags r:id="rId7"/>
            </p:custDataLst>
          </p:nvPr>
        </p:nvCxnSpPr>
        <p:spPr bwMode="auto">
          <a:xfrm>
            <a:off x="2674938" y="2873375"/>
            <a:ext cx="401637"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直接连接符 94">
            <a:extLst>
              <a:ext uri="{FF2B5EF4-FFF2-40B4-BE49-F238E27FC236}">
                <a16:creationId xmlns:a16="http://schemas.microsoft.com/office/drawing/2014/main" id="{1ADEC8FD-607C-9EC0-F04D-EFA9E859844A}"/>
              </a:ext>
            </a:extLst>
          </p:cNvPr>
          <p:cNvCxnSpPr/>
          <p:nvPr>
            <p:custDataLst>
              <p:tags r:id="rId8"/>
            </p:custDataLst>
          </p:nvPr>
        </p:nvCxnSpPr>
        <p:spPr bwMode="auto">
          <a:xfrm flipV="1">
            <a:off x="2674938" y="2873375"/>
            <a:ext cx="0" cy="12700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7" name="直接连接符 96">
            <a:extLst>
              <a:ext uri="{FF2B5EF4-FFF2-40B4-BE49-F238E27FC236}">
                <a16:creationId xmlns:a16="http://schemas.microsoft.com/office/drawing/2014/main" id="{8426F2C1-1A9B-AC5D-8EFB-0378DE360209}"/>
              </a:ext>
            </a:extLst>
          </p:cNvPr>
          <p:cNvCxnSpPr/>
          <p:nvPr>
            <p:custDataLst>
              <p:tags r:id="rId9"/>
            </p:custDataLst>
          </p:nvPr>
        </p:nvCxnSpPr>
        <p:spPr bwMode="auto">
          <a:xfrm>
            <a:off x="3076575" y="2873375"/>
            <a:ext cx="0" cy="274638"/>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103" name="直接连接符 102">
            <a:extLst>
              <a:ext uri="{FF2B5EF4-FFF2-40B4-BE49-F238E27FC236}">
                <a16:creationId xmlns:a16="http://schemas.microsoft.com/office/drawing/2014/main" id="{F338A9FC-069E-D0BC-B052-1262669A4A20}"/>
              </a:ext>
            </a:extLst>
          </p:cNvPr>
          <p:cNvCxnSpPr/>
          <p:nvPr>
            <p:custDataLst>
              <p:tags r:id="rId10"/>
            </p:custDataLst>
          </p:nvPr>
        </p:nvCxnSpPr>
        <p:spPr bwMode="auto">
          <a:xfrm flipV="1">
            <a:off x="4200525" y="3222625"/>
            <a:ext cx="0" cy="12700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5" name="直接连接符 104">
            <a:extLst>
              <a:ext uri="{FF2B5EF4-FFF2-40B4-BE49-F238E27FC236}">
                <a16:creationId xmlns:a16="http://schemas.microsoft.com/office/drawing/2014/main" id="{1C160418-1697-CBE5-7509-FDA07F1B0B80}"/>
              </a:ext>
            </a:extLst>
          </p:cNvPr>
          <p:cNvCxnSpPr/>
          <p:nvPr>
            <p:custDataLst>
              <p:tags r:id="rId11"/>
            </p:custDataLst>
          </p:nvPr>
        </p:nvCxnSpPr>
        <p:spPr bwMode="auto">
          <a:xfrm>
            <a:off x="4602163" y="3222625"/>
            <a:ext cx="0" cy="171450"/>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104" name="直接连接符 103">
            <a:extLst>
              <a:ext uri="{FF2B5EF4-FFF2-40B4-BE49-F238E27FC236}">
                <a16:creationId xmlns:a16="http://schemas.microsoft.com/office/drawing/2014/main" id="{99199A53-BB78-FBFE-A66B-0E285EEFE550}"/>
              </a:ext>
            </a:extLst>
          </p:cNvPr>
          <p:cNvCxnSpPr/>
          <p:nvPr>
            <p:custDataLst>
              <p:tags r:id="rId12"/>
            </p:custDataLst>
          </p:nvPr>
        </p:nvCxnSpPr>
        <p:spPr bwMode="auto">
          <a:xfrm>
            <a:off x="4200525" y="3222625"/>
            <a:ext cx="401638"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1" name="直接连接符 110">
            <a:extLst>
              <a:ext uri="{FF2B5EF4-FFF2-40B4-BE49-F238E27FC236}">
                <a16:creationId xmlns:a16="http://schemas.microsoft.com/office/drawing/2014/main" id="{0F32FDC3-2B03-5953-D167-7352C9E87930}"/>
              </a:ext>
            </a:extLst>
          </p:cNvPr>
          <p:cNvCxnSpPr/>
          <p:nvPr>
            <p:custDataLst>
              <p:tags r:id="rId13"/>
            </p:custDataLst>
          </p:nvPr>
        </p:nvCxnSpPr>
        <p:spPr bwMode="auto">
          <a:xfrm flipV="1">
            <a:off x="5726113" y="2938463"/>
            <a:ext cx="0" cy="12700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2" name="直接连接符 111">
            <a:extLst>
              <a:ext uri="{FF2B5EF4-FFF2-40B4-BE49-F238E27FC236}">
                <a16:creationId xmlns:a16="http://schemas.microsoft.com/office/drawing/2014/main" id="{C71C3AB7-3736-2768-A19A-608A887F2170}"/>
              </a:ext>
            </a:extLst>
          </p:cNvPr>
          <p:cNvCxnSpPr/>
          <p:nvPr>
            <p:custDataLst>
              <p:tags r:id="rId14"/>
            </p:custDataLst>
          </p:nvPr>
        </p:nvCxnSpPr>
        <p:spPr bwMode="auto">
          <a:xfrm>
            <a:off x="5726113" y="2938463"/>
            <a:ext cx="401637"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3" name="直接连接符 112">
            <a:extLst>
              <a:ext uri="{FF2B5EF4-FFF2-40B4-BE49-F238E27FC236}">
                <a16:creationId xmlns:a16="http://schemas.microsoft.com/office/drawing/2014/main" id="{237F3738-9E3B-2C74-FEA5-106AE9050636}"/>
              </a:ext>
            </a:extLst>
          </p:cNvPr>
          <p:cNvCxnSpPr/>
          <p:nvPr>
            <p:custDataLst>
              <p:tags r:id="rId15"/>
            </p:custDataLst>
          </p:nvPr>
        </p:nvCxnSpPr>
        <p:spPr bwMode="auto">
          <a:xfrm>
            <a:off x="6127750" y="2938463"/>
            <a:ext cx="0" cy="204788"/>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53" name="Text Placeholder 2">
            <a:extLst>
              <a:ext uri="{FF2B5EF4-FFF2-40B4-BE49-F238E27FC236}">
                <a16:creationId xmlns:a16="http://schemas.microsoft.com/office/drawing/2014/main" id="{956A2828-7861-D4D7-B76C-EFBFC62310FA}"/>
              </a:ext>
            </a:extLst>
          </p:cNvPr>
          <p:cNvSpPr>
            <a:spLocks noGrp="1"/>
          </p:cNvSpPr>
          <p:nvPr>
            <p:custDataLst>
              <p:tags r:id="rId16"/>
            </p:custDataLst>
          </p:nvPr>
        </p:nvSpPr>
        <p:spPr bwMode="auto">
          <a:xfrm>
            <a:off x="5376863" y="4000500"/>
            <a:ext cx="6985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CD942A04-2908-49B4-8C57-E6A4F95C6595}" type="datetime'''睡''''''''''''眠''''''''''''环''境''指''''''''''''''''''''''标'''">
              <a:rPr lang="zh-CN" altLang="en-US" sz="900" smtClean="0">
                <a:latin typeface="等线" panose="02010600030101010101" pitchFamily="2" charset="-122"/>
              </a:rPr>
              <a:pPr/>
              <a:t>睡眠环境指标</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43" name="Text Placeholder 2">
            <a:extLst>
              <a:ext uri="{FF2B5EF4-FFF2-40B4-BE49-F238E27FC236}">
                <a16:creationId xmlns:a16="http://schemas.microsoft.com/office/drawing/2014/main" id="{76C01108-662D-2516-9CA3-6CD753145335}"/>
              </a:ext>
            </a:extLst>
          </p:cNvPr>
          <p:cNvSpPr>
            <a:spLocks noGrp="1"/>
          </p:cNvSpPr>
          <p:nvPr>
            <p:custDataLst>
              <p:tags r:id="rId17"/>
            </p:custDataLst>
          </p:nvPr>
        </p:nvSpPr>
        <p:spPr bwMode="auto">
          <a:xfrm>
            <a:off x="914400" y="4000500"/>
            <a:ext cx="4699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24F33081-5B49-4CCC-B749-2F73D973BBFA}" type="datetime'''''''''''睡''''''''''''''''''''眠''''''''指''''''''''''''数'">
              <a:rPr lang="zh-CN" altLang="en-US" sz="900" smtClean="0">
                <a:latin typeface="等线" panose="02010600030101010101" pitchFamily="2" charset="-122"/>
              </a:rPr>
              <a:pPr/>
              <a:t>睡眠指数</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46" name="Text Placeholder 2">
            <a:extLst>
              <a:ext uri="{FF2B5EF4-FFF2-40B4-BE49-F238E27FC236}">
                <a16:creationId xmlns:a16="http://schemas.microsoft.com/office/drawing/2014/main" id="{2C172C7E-06C3-5A69-B1D2-572083BE9C63}"/>
              </a:ext>
            </a:extLst>
          </p:cNvPr>
          <p:cNvSpPr>
            <a:spLocks noGrp="1"/>
          </p:cNvSpPr>
          <p:nvPr>
            <p:custDataLst>
              <p:tags r:id="rId18"/>
            </p:custDataLst>
          </p:nvPr>
        </p:nvSpPr>
        <p:spPr bwMode="auto">
          <a:xfrm>
            <a:off x="3679825" y="4000500"/>
            <a:ext cx="10414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00D6DD32-6A41-4F79-A8CA-4B116758BA08}" type="datetime'''''''''''睡''眠信念''''''''和''''''行''为''''''''''''''指''''''''标'">
              <a:rPr lang="zh-CN" altLang="en-US" sz="900" smtClean="0">
                <a:latin typeface="等线" panose="02010600030101010101" pitchFamily="2" charset="-122"/>
              </a:rPr>
              <a:pPr/>
              <a:t>睡眠信念和行为指标</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44" name="Text Placeholder 2">
            <a:extLst>
              <a:ext uri="{FF2B5EF4-FFF2-40B4-BE49-F238E27FC236}">
                <a16:creationId xmlns:a16="http://schemas.microsoft.com/office/drawing/2014/main" id="{63D9F3B1-914A-9CD9-2BB6-0E873E7A3DBE}"/>
              </a:ext>
            </a:extLst>
          </p:cNvPr>
          <p:cNvSpPr>
            <a:spLocks noGrp="1"/>
          </p:cNvSpPr>
          <p:nvPr>
            <p:custDataLst>
              <p:tags r:id="rId19"/>
            </p:custDataLst>
          </p:nvPr>
        </p:nvSpPr>
        <p:spPr bwMode="auto">
          <a:xfrm>
            <a:off x="2325688" y="4000500"/>
            <a:ext cx="6985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D7C075A2-D291-4F04-A69F-62C61544AF98}" type="datetime'睡''''''''''''眠质''''''量''''''''''''''''''指''''''''''''标'''">
              <a:rPr lang="zh-CN" altLang="en-US" sz="900" smtClean="0">
                <a:latin typeface="等线" panose="02010600030101010101" pitchFamily="2" charset="-122"/>
              </a:rPr>
              <a:pPr/>
              <a:t>睡眠质量指标</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85" name="Text Placeholder 2">
            <a:extLst>
              <a:ext uri="{FF2B5EF4-FFF2-40B4-BE49-F238E27FC236}">
                <a16:creationId xmlns:a16="http://schemas.microsoft.com/office/drawing/2014/main" id="{F40C7D9E-763B-76E2-0F4E-F563A4A49568}"/>
              </a:ext>
            </a:extLst>
          </p:cNvPr>
          <p:cNvSpPr>
            <a:spLocks noGrp="1"/>
          </p:cNvSpPr>
          <p:nvPr>
            <p:custDataLst>
              <p:tags r:id="rId20"/>
            </p:custDataLst>
          </p:nvPr>
        </p:nvSpPr>
        <p:spPr bwMode="auto">
          <a:xfrm>
            <a:off x="1200150" y="2913063"/>
            <a:ext cx="300038" cy="176213"/>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CF21073B-9D1A-4649-BC9B-0D1300F9709B}" type="datetime'''''-''''''''''''''''''5''''''''''''.''2'''''''''">
              <a:rPr lang="en-US" altLang="en-US" sz="900" b="1" smtClean="0">
                <a:effectLst/>
                <a:latin typeface="等线" panose="02010600030101010101" pitchFamily="2" charset="-122"/>
                <a:ea typeface="等线" panose="02010600030101010101" pitchFamily="2" charset="-122"/>
              </a:rPr>
              <a:pPr/>
              <a:t>-5.2</a:t>
            </a:fld>
            <a:endParaRPr lang="zh-CN" altLang="en-US" sz="900" b="1" dirty="0">
              <a:latin typeface="等线" panose="02010600030101010101" pitchFamily="2" charset="-122"/>
              <a:ea typeface="等线" panose="02010600030101010101" pitchFamily="2" charset="-122"/>
              <a:sym typeface="等线" panose="02010600030101010101" pitchFamily="2" charset="-122"/>
            </a:endParaRPr>
          </a:p>
        </p:txBody>
      </p:sp>
      <p:sp>
        <p:nvSpPr>
          <p:cNvPr id="93" name="Text Placeholder 2">
            <a:extLst>
              <a:ext uri="{FF2B5EF4-FFF2-40B4-BE49-F238E27FC236}">
                <a16:creationId xmlns:a16="http://schemas.microsoft.com/office/drawing/2014/main" id="{327B5E20-A5EC-509D-A1C0-23EF2384BD19}"/>
              </a:ext>
            </a:extLst>
          </p:cNvPr>
          <p:cNvSpPr>
            <a:spLocks noGrp="1"/>
          </p:cNvSpPr>
          <p:nvPr>
            <p:custDataLst>
              <p:tags r:id="rId21"/>
            </p:custDataLst>
          </p:nvPr>
        </p:nvSpPr>
        <p:spPr bwMode="auto">
          <a:xfrm>
            <a:off x="2725738" y="2786063"/>
            <a:ext cx="300038" cy="176213"/>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EFB970F7-78A5-40F4-9338-32D5B913052E}" type="datetime'''-7''''''''.''''''''''''''''''''''''''''''''''5'''">
              <a:rPr lang="en-US" altLang="en-US" sz="900" b="1" smtClean="0">
                <a:effectLst/>
                <a:latin typeface="等线" panose="02010600030101010101" pitchFamily="2" charset="-122"/>
                <a:ea typeface="等线" panose="02010600030101010101" pitchFamily="2" charset="-122"/>
              </a:rPr>
              <a:pPr/>
              <a:t>-7.5</a:t>
            </a:fld>
            <a:endParaRPr lang="zh-CN" altLang="en-US" sz="900" b="1" dirty="0">
              <a:latin typeface="等线" panose="02010600030101010101" pitchFamily="2" charset="-122"/>
              <a:ea typeface="等线" panose="02010600030101010101" pitchFamily="2" charset="-122"/>
              <a:sym typeface="等线" panose="02010600030101010101" pitchFamily="2" charset="-122"/>
            </a:endParaRPr>
          </a:p>
        </p:txBody>
      </p:sp>
      <p:sp>
        <p:nvSpPr>
          <p:cNvPr id="101" name="Text Placeholder 2">
            <a:extLst>
              <a:ext uri="{FF2B5EF4-FFF2-40B4-BE49-F238E27FC236}">
                <a16:creationId xmlns:a16="http://schemas.microsoft.com/office/drawing/2014/main" id="{179A9685-FDDF-A2BB-1743-D28CF71F682C}"/>
              </a:ext>
            </a:extLst>
          </p:cNvPr>
          <p:cNvSpPr>
            <a:spLocks noGrp="1"/>
          </p:cNvSpPr>
          <p:nvPr>
            <p:custDataLst>
              <p:tags r:id="rId22"/>
            </p:custDataLst>
          </p:nvPr>
        </p:nvSpPr>
        <p:spPr bwMode="auto">
          <a:xfrm>
            <a:off x="4251325" y="3135313"/>
            <a:ext cx="300038" cy="176213"/>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B26B1F1F-387D-40DE-88FC-D3F63E223955}" type="datetime'''''-''''''''''''2''''''''''''''''''''''''''.''3'">
              <a:rPr lang="en-US" altLang="en-US" sz="900" b="1" smtClean="0">
                <a:effectLst/>
                <a:latin typeface="等线" panose="02010600030101010101" pitchFamily="2" charset="-122"/>
                <a:ea typeface="等线" panose="02010600030101010101" pitchFamily="2" charset="-122"/>
              </a:rPr>
              <a:pPr/>
              <a:t>-2.3</a:t>
            </a:fld>
            <a:endParaRPr lang="zh-CN" altLang="en-US" sz="900" b="1" dirty="0">
              <a:latin typeface="等线" panose="02010600030101010101" pitchFamily="2" charset="-122"/>
              <a:ea typeface="等线" panose="02010600030101010101" pitchFamily="2" charset="-122"/>
              <a:sym typeface="等线" panose="02010600030101010101" pitchFamily="2" charset="-122"/>
            </a:endParaRPr>
          </a:p>
        </p:txBody>
      </p:sp>
      <p:sp>
        <p:nvSpPr>
          <p:cNvPr id="109" name="Text Placeholder 2">
            <a:extLst>
              <a:ext uri="{FF2B5EF4-FFF2-40B4-BE49-F238E27FC236}">
                <a16:creationId xmlns:a16="http://schemas.microsoft.com/office/drawing/2014/main" id="{6DFBB8D3-C81E-A978-C1F7-796DBA19E349}"/>
              </a:ext>
            </a:extLst>
          </p:cNvPr>
          <p:cNvSpPr>
            <a:spLocks noGrp="1"/>
          </p:cNvSpPr>
          <p:nvPr>
            <p:custDataLst>
              <p:tags r:id="rId23"/>
            </p:custDataLst>
          </p:nvPr>
        </p:nvSpPr>
        <p:spPr bwMode="auto">
          <a:xfrm>
            <a:off x="5776913" y="2851150"/>
            <a:ext cx="300038" cy="176213"/>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3B6D7546-21CD-4945-ABEF-CF7B4C11593A}" type="datetime'''''''''''''''''''''''-''''''''4''''''''.''''0'''''''''">
              <a:rPr lang="en-US" altLang="en-US" sz="900" b="1" smtClean="0">
                <a:effectLst/>
                <a:latin typeface="等线" panose="02010600030101010101" pitchFamily="2" charset="-122"/>
                <a:ea typeface="等线" panose="02010600030101010101" pitchFamily="2" charset="-122"/>
              </a:rPr>
              <a:pPr/>
              <a:t>-4.0</a:t>
            </a:fld>
            <a:endParaRPr lang="zh-CN" altLang="en-US" sz="900" b="1" dirty="0">
              <a:latin typeface="等线" panose="02010600030101010101" pitchFamily="2" charset="-122"/>
              <a:ea typeface="等线" panose="02010600030101010101" pitchFamily="2" charset="-122"/>
              <a:sym typeface="等线" panose="02010600030101010101" pitchFamily="2" charset="-122"/>
            </a:endParaRPr>
          </a:p>
        </p:txBody>
      </p:sp>
      <p:sp>
        <p:nvSpPr>
          <p:cNvPr id="48" name="矩形 47">
            <a:extLst>
              <a:ext uri="{FF2B5EF4-FFF2-40B4-BE49-F238E27FC236}">
                <a16:creationId xmlns:a16="http://schemas.microsoft.com/office/drawing/2014/main" id="{01A4F912-0956-062B-EAD6-835E761A9969}"/>
              </a:ext>
            </a:extLst>
          </p:cNvPr>
          <p:cNvSpPr/>
          <p:nvPr>
            <p:custDataLst>
              <p:tags r:id="rId24"/>
            </p:custDataLst>
          </p:nvPr>
        </p:nvSpPr>
        <p:spPr bwMode="auto">
          <a:xfrm>
            <a:off x="2647950" y="2551113"/>
            <a:ext cx="160338" cy="120650"/>
          </a:xfrm>
          <a:prstGeom prst="rect">
            <a:avLst/>
          </a:prstGeom>
          <a:solidFill>
            <a:schemeClr val="accent1"/>
          </a:solidFill>
          <a:ln w="9525"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dirty="0">
              <a:solidFill>
                <a:schemeClr val="tx1"/>
              </a:solidFill>
            </a:endParaRPr>
          </a:p>
        </p:txBody>
      </p:sp>
      <p:sp>
        <p:nvSpPr>
          <p:cNvPr id="52" name="矩形 51">
            <a:extLst>
              <a:ext uri="{FF2B5EF4-FFF2-40B4-BE49-F238E27FC236}">
                <a16:creationId xmlns:a16="http://schemas.microsoft.com/office/drawing/2014/main" id="{7B81E495-CA2A-2C39-D591-1B5186AA01D9}"/>
              </a:ext>
            </a:extLst>
          </p:cNvPr>
          <p:cNvSpPr/>
          <p:nvPr>
            <p:custDataLst>
              <p:tags r:id="rId25"/>
            </p:custDataLst>
          </p:nvPr>
        </p:nvSpPr>
        <p:spPr bwMode="auto">
          <a:xfrm>
            <a:off x="3201988" y="2551113"/>
            <a:ext cx="160338" cy="120650"/>
          </a:xfrm>
          <a:prstGeom prst="rect">
            <a:avLst/>
          </a:prstGeom>
          <a:solidFill>
            <a:schemeClr val="accent4"/>
          </a:solidFill>
          <a:ln w="9525"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dirty="0">
              <a:solidFill>
                <a:schemeClr val="tx1"/>
              </a:solidFill>
            </a:endParaRPr>
          </a:p>
        </p:txBody>
      </p:sp>
      <p:sp>
        <p:nvSpPr>
          <p:cNvPr id="59" name="矩形 58">
            <a:extLst>
              <a:ext uri="{FF2B5EF4-FFF2-40B4-BE49-F238E27FC236}">
                <a16:creationId xmlns:a16="http://schemas.microsoft.com/office/drawing/2014/main" id="{932A6693-712E-468B-E1F9-36F1BCBCD5DD}"/>
              </a:ext>
            </a:extLst>
          </p:cNvPr>
          <p:cNvSpPr/>
          <p:nvPr>
            <p:custDataLst>
              <p:tags r:id="rId26"/>
            </p:custDataLst>
          </p:nvPr>
        </p:nvSpPr>
        <p:spPr bwMode="auto">
          <a:xfrm>
            <a:off x="3756025" y="2551113"/>
            <a:ext cx="160338" cy="120650"/>
          </a:xfrm>
          <a:prstGeom prst="rect">
            <a:avLst/>
          </a:prstGeom>
          <a:solidFill>
            <a:schemeClr val="accent3"/>
          </a:solidFill>
          <a:ln w="9525"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dirty="0">
              <a:solidFill>
                <a:schemeClr val="tx1"/>
              </a:solidFill>
            </a:endParaRPr>
          </a:p>
        </p:txBody>
      </p:sp>
      <p:sp>
        <p:nvSpPr>
          <p:cNvPr id="23" name="Text Placeholder 2">
            <a:extLst>
              <a:ext uri="{FF2B5EF4-FFF2-40B4-BE49-F238E27FC236}">
                <a16:creationId xmlns:a16="http://schemas.microsoft.com/office/drawing/2014/main" id="{D346FE7C-40FD-92C2-37CE-C073B8DB037A}"/>
              </a:ext>
            </a:extLst>
          </p:cNvPr>
          <p:cNvSpPr>
            <a:spLocks noGrp="1"/>
          </p:cNvSpPr>
          <p:nvPr>
            <p:custDataLst>
              <p:tags r:id="rId27"/>
            </p:custDataLst>
          </p:nvPr>
        </p:nvSpPr>
        <p:spPr bwMode="auto">
          <a:xfrm>
            <a:off x="2859088" y="2557463"/>
            <a:ext cx="2413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spcBef>
                <a:spcPct val="0"/>
              </a:spcBef>
              <a:spcAft>
                <a:spcPct val="0"/>
              </a:spcAft>
              <a:buNone/>
            </a:pPr>
            <a:fld id="{F6DD0401-A7F9-4BF2-8C21-E13D83A8EAE8}" type="datetime'''''2''''0''''''''''''''''''''21'''''''''''''">
              <a:rPr lang="zh-CN" altLang="en-US" sz="900" smtClean="0">
                <a:latin typeface="等线" panose="02010600030101010101" pitchFamily="2" charset="-122"/>
              </a:rPr>
              <a:pPr/>
              <a:t>2021</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28" name="Text Placeholder 2">
            <a:extLst>
              <a:ext uri="{FF2B5EF4-FFF2-40B4-BE49-F238E27FC236}">
                <a16:creationId xmlns:a16="http://schemas.microsoft.com/office/drawing/2014/main" id="{EA1661A5-CBEA-52DD-4941-0ECCED065D8E}"/>
              </a:ext>
            </a:extLst>
          </p:cNvPr>
          <p:cNvSpPr>
            <a:spLocks noGrp="1"/>
          </p:cNvSpPr>
          <p:nvPr>
            <p:custDataLst>
              <p:tags r:id="rId28"/>
            </p:custDataLst>
          </p:nvPr>
        </p:nvSpPr>
        <p:spPr bwMode="auto">
          <a:xfrm>
            <a:off x="3413125" y="2557463"/>
            <a:ext cx="2413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spcBef>
                <a:spcPct val="0"/>
              </a:spcBef>
              <a:spcAft>
                <a:spcPct val="0"/>
              </a:spcAft>
              <a:buNone/>
            </a:pPr>
            <a:fld id="{6BD3D047-4536-40D5-92FF-98C6DFCFC668}" type="datetime'''''''''''''''''''''''''''''''''2''022'''">
              <a:rPr lang="zh-CN" altLang="en-US" sz="900" smtClean="0">
                <a:latin typeface="等线" panose="02010600030101010101" pitchFamily="2" charset="-122"/>
              </a:rPr>
              <a:pPr/>
              <a:t>2022</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56" name="Text Placeholder 2">
            <a:extLst>
              <a:ext uri="{FF2B5EF4-FFF2-40B4-BE49-F238E27FC236}">
                <a16:creationId xmlns:a16="http://schemas.microsoft.com/office/drawing/2014/main" id="{307C1F0C-82D7-85DA-1EC4-21E119E0E15E}"/>
              </a:ext>
            </a:extLst>
          </p:cNvPr>
          <p:cNvSpPr>
            <a:spLocks noGrp="1"/>
          </p:cNvSpPr>
          <p:nvPr>
            <p:custDataLst>
              <p:tags r:id="rId29"/>
            </p:custDataLst>
          </p:nvPr>
        </p:nvSpPr>
        <p:spPr bwMode="auto">
          <a:xfrm>
            <a:off x="3967163" y="2557463"/>
            <a:ext cx="2413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spcBef>
                <a:spcPct val="0"/>
              </a:spcBef>
              <a:spcAft>
                <a:spcPct val="0"/>
              </a:spcAft>
              <a:buNone/>
            </a:pPr>
            <a:fld id="{4665018B-22D6-449B-B339-02FFC2DF7144}" type="datetime'''''''''''''20''''''''''''''''2''''''''3'''''''''''''">
              <a:rPr lang="zh-CN" altLang="en-US" sz="900" smtClean="0">
                <a:latin typeface="等线" panose="02010600030101010101" pitchFamily="2" charset="-122"/>
              </a:rPr>
              <a:pPr/>
              <a:t>2023</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122" name="文本框 24">
            <a:extLst>
              <a:ext uri="{FF2B5EF4-FFF2-40B4-BE49-F238E27FC236}">
                <a16:creationId xmlns:a16="http://schemas.microsoft.com/office/drawing/2014/main" id="{C9E5DCC1-E35E-6350-9CED-5B89DB89689D}"/>
              </a:ext>
            </a:extLst>
          </p:cNvPr>
          <p:cNvSpPr txBox="1"/>
          <p:nvPr/>
        </p:nvSpPr>
        <p:spPr>
          <a:xfrm>
            <a:off x="368302" y="4131311"/>
            <a:ext cx="6121400" cy="1430776"/>
          </a:xfrm>
          <a:prstGeom prst="rect">
            <a:avLst/>
          </a:prstGeom>
          <a:noFill/>
        </p:spPr>
        <p:txBody>
          <a:bodyPr wrap="square" rtlCol="0">
            <a:spAutoFit/>
          </a:bodyPr>
          <a:lstStyle/>
          <a:p>
            <a:pPr marL="171450" marR="0" lvl="0" indent="-171450" algn="just" defTabSz="457200" rtl="0" eaLnBrk="1" fontAlgn="auto" latinLnBrk="0" hangingPunct="1">
              <a:lnSpc>
                <a:spcPct val="130000"/>
              </a:lnSpc>
              <a:spcBef>
                <a:spcPts val="600"/>
              </a:spcBef>
              <a:spcAft>
                <a:spcPts val="0"/>
              </a:spcAft>
              <a:buClr>
                <a:schemeClr val="accent1"/>
              </a:buClr>
              <a:buSzTx/>
              <a:buFont typeface="Wingdings" panose="05000000000000000000" pitchFamily="2" charset="2"/>
              <a:buChar char="n"/>
              <a:tabLst/>
              <a:defRPr/>
            </a:pPr>
            <a:r>
              <a:rPr kumimoji="0" lang="zh-CN" altLang="en-US" sz="1000" b="1"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国人普遍存在睡眠时长不足和睡眠障碍问题，</a:t>
            </a:r>
            <a:r>
              <a:rPr kumimoji="0" lang="en-US" altLang="zh-CN" sz="1000" b="1"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2023</a:t>
            </a:r>
            <a:r>
              <a:rPr kumimoji="0" lang="zh-CN" altLang="en-US" sz="1000" b="1"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年居民主观睡眠质量呈下降趋势</a:t>
            </a:r>
          </a:p>
          <a:p>
            <a:pPr algn="just">
              <a:lnSpc>
                <a:spcPct val="130000"/>
              </a:lnSpc>
              <a:spcBef>
                <a:spcPts val="600"/>
              </a:spcBef>
              <a:buClr>
                <a:srgbClr val="9E7A7A"/>
              </a:buClr>
              <a:defRPr/>
            </a:pPr>
            <a:r>
              <a:rPr lang="zh-CN" altLang="en-US" sz="1000" dirty="0">
                <a:latin typeface="DengXian" panose="02010600030101010101" pitchFamily="2" charset="-122"/>
                <a:ea typeface="DengXian" panose="02010600030101010101" pitchFamily="2" charset="-122"/>
                <a:cs typeface="+mn-ea"/>
                <a:sym typeface="+mn-lt"/>
              </a:rPr>
              <a:t>根据中国社会科学院社会学研究所社会心理学研究中心，</a:t>
            </a:r>
            <a:r>
              <a:rPr lang="en-US" altLang="zh-CN" sz="1000" dirty="0">
                <a:latin typeface="DengXian" panose="02010600030101010101" pitchFamily="2" charset="-122"/>
                <a:ea typeface="DengXian" panose="02010600030101010101" pitchFamily="2" charset="-122"/>
                <a:cs typeface="+mn-ea"/>
                <a:sym typeface="+mn-lt"/>
              </a:rPr>
              <a:t>2023</a:t>
            </a:r>
            <a:r>
              <a:rPr lang="zh-CN" altLang="en-US" sz="1000" dirty="0">
                <a:latin typeface="DengXian" panose="02010600030101010101" pitchFamily="2" charset="-122"/>
                <a:ea typeface="DengXian" panose="02010600030101010101" pitchFamily="2" charset="-122"/>
                <a:cs typeface="+mn-ea"/>
                <a:sym typeface="+mn-lt"/>
              </a:rPr>
              <a:t>年，</a:t>
            </a:r>
            <a:r>
              <a:rPr lang="en-US" altLang="zh-CN" sz="1000" dirty="0">
                <a:latin typeface="DengXian" panose="02010600030101010101" pitchFamily="2" charset="-122"/>
                <a:ea typeface="DengXian" panose="02010600030101010101" pitchFamily="2" charset="-122"/>
                <a:cs typeface="+mn-ea"/>
                <a:sym typeface="+mn-lt"/>
              </a:rPr>
              <a:t>63.7%</a:t>
            </a:r>
            <a:r>
              <a:rPr lang="zh-CN" altLang="en-US" sz="1000" dirty="0">
                <a:latin typeface="DengXian" panose="02010600030101010101" pitchFamily="2" charset="-122"/>
                <a:ea typeface="DengXian" panose="02010600030101010101" pitchFamily="2" charset="-122"/>
                <a:cs typeface="+mn-ea"/>
                <a:sym typeface="+mn-lt"/>
              </a:rPr>
              <a:t>的被调查者在</a:t>
            </a:r>
            <a:r>
              <a:rPr lang="en-US" altLang="zh-CN" sz="1000" dirty="0">
                <a:latin typeface="DengXian" panose="02010600030101010101" pitchFamily="2" charset="-122"/>
                <a:ea typeface="DengXian" panose="02010600030101010101" pitchFamily="2" charset="-122"/>
                <a:cs typeface="+mn-ea"/>
                <a:sym typeface="+mn-lt"/>
              </a:rPr>
              <a:t>22~24</a:t>
            </a:r>
            <a:r>
              <a:rPr lang="zh-CN" altLang="en-US" sz="1000" dirty="0">
                <a:latin typeface="DengXian" panose="02010600030101010101" pitchFamily="2" charset="-122"/>
                <a:ea typeface="DengXian" panose="02010600030101010101" pitchFamily="2" charset="-122"/>
                <a:cs typeface="+mn-ea"/>
                <a:sym typeface="+mn-lt"/>
              </a:rPr>
              <a:t>点上床睡觉，</a:t>
            </a:r>
            <a:r>
              <a:rPr lang="en-US" altLang="zh-CN" sz="1000" dirty="0">
                <a:latin typeface="DengXian" panose="02010600030101010101" pitchFamily="2" charset="-122"/>
                <a:ea typeface="DengXian" panose="02010600030101010101" pitchFamily="2" charset="-122"/>
                <a:cs typeface="+mn-ea"/>
                <a:sym typeface="+mn-lt"/>
              </a:rPr>
              <a:t>71.2%</a:t>
            </a:r>
            <a:r>
              <a:rPr lang="zh-CN" altLang="en-US" sz="1000" dirty="0">
                <a:latin typeface="DengXian" panose="02010600030101010101" pitchFamily="2" charset="-122"/>
                <a:ea typeface="DengXian" panose="02010600030101010101" pitchFamily="2" charset="-122"/>
                <a:cs typeface="+mn-ea"/>
                <a:sym typeface="+mn-lt"/>
              </a:rPr>
              <a:t>的被调査者在</a:t>
            </a:r>
            <a:r>
              <a:rPr lang="en-US" altLang="zh-CN" sz="1000" dirty="0">
                <a:latin typeface="DengXian" panose="02010600030101010101" pitchFamily="2" charset="-122"/>
                <a:ea typeface="DengXian" panose="02010600030101010101" pitchFamily="2" charset="-122"/>
                <a:cs typeface="+mn-ea"/>
                <a:sym typeface="+mn-lt"/>
              </a:rPr>
              <a:t>6~8</a:t>
            </a:r>
            <a:r>
              <a:rPr lang="zh-CN" altLang="en-US" sz="1000" dirty="0">
                <a:latin typeface="DengXian" panose="02010600030101010101" pitchFamily="2" charset="-122"/>
                <a:ea typeface="DengXian" panose="02010600030101010101" pitchFamily="2" charset="-122"/>
                <a:cs typeface="+mn-ea"/>
                <a:sym typeface="+mn-lt"/>
              </a:rPr>
              <a:t>点起床，</a:t>
            </a:r>
            <a:r>
              <a:rPr lang="en-US" altLang="zh-CN" sz="1000" dirty="0">
                <a:latin typeface="DengXian" panose="02010600030101010101" pitchFamily="2" charset="-122"/>
                <a:ea typeface="DengXian" panose="02010600030101010101" pitchFamily="2" charset="-122"/>
                <a:cs typeface="+mn-ea"/>
                <a:sym typeface="+mn-lt"/>
              </a:rPr>
              <a:t>48.2%</a:t>
            </a:r>
            <a:r>
              <a:rPr lang="zh-CN" altLang="en-US" sz="1000" dirty="0">
                <a:latin typeface="DengXian" panose="02010600030101010101" pitchFamily="2" charset="-122"/>
                <a:ea typeface="DengXian" panose="02010600030101010101" pitchFamily="2" charset="-122"/>
                <a:cs typeface="+mn-ea"/>
                <a:sym typeface="+mn-lt"/>
              </a:rPr>
              <a:t>的被调査者能在半小时左右入睡；每晚平均睡眠时长为</a:t>
            </a:r>
            <a:r>
              <a:rPr lang="en-US" altLang="zh-CN" sz="1000" dirty="0">
                <a:latin typeface="DengXian" panose="02010600030101010101" pitchFamily="2" charset="-122"/>
                <a:ea typeface="DengXian" panose="02010600030101010101" pitchFamily="2" charset="-122"/>
                <a:cs typeface="+mn-ea"/>
                <a:sym typeface="+mn-lt"/>
              </a:rPr>
              <a:t>7.37</a:t>
            </a:r>
            <a:r>
              <a:rPr lang="zh-CN" altLang="en-US" sz="1000" dirty="0">
                <a:latin typeface="DengXian" panose="02010600030101010101" pitchFamily="2" charset="-122"/>
                <a:ea typeface="DengXian" panose="02010600030101010101" pitchFamily="2" charset="-122"/>
                <a:cs typeface="+mn-ea"/>
                <a:sym typeface="+mn-lt"/>
              </a:rPr>
              <a:t>小时，与</a:t>
            </a:r>
            <a:r>
              <a:rPr lang="en-US" altLang="zh-CN" sz="1000" dirty="0">
                <a:latin typeface="DengXian" panose="02010600030101010101" pitchFamily="2" charset="-122"/>
                <a:ea typeface="DengXian" panose="02010600030101010101" pitchFamily="2" charset="-122"/>
                <a:cs typeface="+mn-ea"/>
                <a:sym typeface="+mn-lt"/>
              </a:rPr>
              <a:t>2022</a:t>
            </a:r>
            <a:r>
              <a:rPr lang="zh-CN" altLang="en-US" sz="1000" dirty="0">
                <a:latin typeface="DengXian" panose="02010600030101010101" pitchFamily="2" charset="-122"/>
                <a:ea typeface="DengXian" panose="02010600030101010101" pitchFamily="2" charset="-122"/>
                <a:cs typeface="+mn-ea"/>
                <a:sym typeface="+mn-lt"/>
              </a:rPr>
              <a:t>年持平。</a:t>
            </a:r>
            <a:endParaRPr lang="en-US" altLang="zh-CN" sz="1000" dirty="0">
              <a:latin typeface="DengXian" panose="02010600030101010101" pitchFamily="2" charset="-122"/>
              <a:ea typeface="DengXian" panose="02010600030101010101" pitchFamily="2" charset="-122"/>
              <a:cs typeface="+mn-ea"/>
              <a:sym typeface="+mn-lt"/>
            </a:endParaRPr>
          </a:p>
          <a:p>
            <a:pPr algn="just">
              <a:lnSpc>
                <a:spcPct val="130000"/>
              </a:lnSpc>
              <a:spcBef>
                <a:spcPts val="600"/>
              </a:spcBef>
              <a:buClr>
                <a:srgbClr val="9E7A7A"/>
              </a:buClr>
              <a:defRPr/>
            </a:pPr>
            <a:r>
              <a:rPr lang="en-US" altLang="zh-CN" sz="1000" dirty="0">
                <a:latin typeface="DengXian" panose="02010600030101010101" pitchFamily="2" charset="-122"/>
                <a:ea typeface="DengXian" panose="02010600030101010101" pitchFamily="2" charset="-122"/>
                <a:cs typeface="+mn-ea"/>
                <a:sym typeface="+mn-lt"/>
              </a:rPr>
              <a:t>2023</a:t>
            </a:r>
            <a:r>
              <a:rPr lang="zh-CN" altLang="en-US" sz="1000" dirty="0">
                <a:latin typeface="DengXian" panose="02010600030101010101" pitchFamily="2" charset="-122"/>
                <a:ea typeface="DengXian" panose="02010600030101010101" pitchFamily="2" charset="-122"/>
                <a:cs typeface="+mn-ea"/>
                <a:sym typeface="+mn-lt"/>
              </a:rPr>
              <a:t>年居民睡眠指数为</a:t>
            </a:r>
            <a:r>
              <a:rPr lang="en-US" altLang="zh-CN" sz="1000" dirty="0">
                <a:latin typeface="DengXian" panose="02010600030101010101" pitchFamily="2" charset="-122"/>
                <a:ea typeface="DengXian" panose="02010600030101010101" pitchFamily="2" charset="-122"/>
                <a:cs typeface="+mn-ea"/>
                <a:sym typeface="+mn-lt"/>
              </a:rPr>
              <a:t>62.61</a:t>
            </a:r>
            <a:r>
              <a:rPr lang="zh-CN" altLang="en-US" sz="1000" dirty="0">
                <a:latin typeface="DengXian" panose="02010600030101010101" pitchFamily="2" charset="-122"/>
                <a:ea typeface="DengXian" panose="02010600030101010101" pitchFamily="2" charset="-122"/>
                <a:cs typeface="+mn-ea"/>
                <a:sym typeface="+mn-lt"/>
              </a:rPr>
              <a:t>分，较</a:t>
            </a:r>
            <a:r>
              <a:rPr lang="en-US" altLang="zh-CN" sz="1000" dirty="0">
                <a:latin typeface="DengXian" panose="02010600030101010101" pitchFamily="2" charset="-122"/>
                <a:ea typeface="DengXian" panose="02010600030101010101" pitchFamily="2" charset="-122"/>
                <a:cs typeface="+mn-ea"/>
                <a:sym typeface="+mn-lt"/>
              </a:rPr>
              <a:t>2022</a:t>
            </a:r>
            <a:r>
              <a:rPr lang="zh-CN" altLang="en-US" sz="1000" dirty="0">
                <a:latin typeface="DengXian" panose="02010600030101010101" pitchFamily="2" charset="-122"/>
                <a:ea typeface="DengXian" panose="02010600030101010101" pitchFamily="2" charset="-122"/>
                <a:cs typeface="+mn-ea"/>
                <a:sym typeface="+mn-lt"/>
              </a:rPr>
              <a:t>年降低了</a:t>
            </a:r>
            <a:r>
              <a:rPr lang="en-US" altLang="zh-CN" sz="1000" dirty="0">
                <a:latin typeface="DengXian" panose="02010600030101010101" pitchFamily="2" charset="-122"/>
                <a:ea typeface="DengXian" panose="02010600030101010101" pitchFamily="2" charset="-122"/>
                <a:cs typeface="+mn-ea"/>
                <a:sym typeface="+mn-lt"/>
              </a:rPr>
              <a:t>5.16</a:t>
            </a:r>
            <a:r>
              <a:rPr lang="zh-CN" altLang="en-US" sz="1000" dirty="0">
                <a:latin typeface="DengXian" panose="02010600030101010101" pitchFamily="2" charset="-122"/>
                <a:ea typeface="DengXian" panose="02010600030101010101" pitchFamily="2" charset="-122"/>
                <a:cs typeface="+mn-ea"/>
                <a:sym typeface="+mn-lt"/>
              </a:rPr>
              <a:t>，较</a:t>
            </a:r>
            <a:r>
              <a:rPr lang="en-US" altLang="zh-CN" sz="1000" dirty="0">
                <a:latin typeface="DengXian" panose="02010600030101010101" pitchFamily="2" charset="-122"/>
                <a:ea typeface="DengXian" panose="02010600030101010101" pitchFamily="2" charset="-122"/>
                <a:cs typeface="+mn-ea"/>
                <a:sym typeface="+mn-lt"/>
              </a:rPr>
              <a:t>2021</a:t>
            </a:r>
            <a:r>
              <a:rPr lang="zh-CN" altLang="en-US" sz="1000" dirty="0">
                <a:latin typeface="DengXian" panose="02010600030101010101" pitchFamily="2" charset="-122"/>
                <a:ea typeface="DengXian" panose="02010600030101010101" pitchFamily="2" charset="-122"/>
                <a:cs typeface="+mn-ea"/>
                <a:sym typeface="+mn-lt"/>
              </a:rPr>
              <a:t>年降低了</a:t>
            </a:r>
            <a:r>
              <a:rPr lang="en-US" altLang="zh-CN" sz="1000" dirty="0">
                <a:latin typeface="DengXian" panose="02010600030101010101" pitchFamily="2" charset="-122"/>
                <a:ea typeface="DengXian" panose="02010600030101010101" pitchFamily="2" charset="-122"/>
                <a:cs typeface="+mn-ea"/>
                <a:sym typeface="+mn-lt"/>
              </a:rPr>
              <a:t>2.17</a:t>
            </a:r>
            <a:r>
              <a:rPr lang="zh-CN" altLang="en-US" sz="1000" dirty="0">
                <a:latin typeface="DengXian" panose="02010600030101010101" pitchFamily="2" charset="-122"/>
                <a:ea typeface="DengXian" panose="02010600030101010101" pitchFamily="2" charset="-122"/>
                <a:cs typeface="+mn-ea"/>
                <a:sym typeface="+mn-lt"/>
              </a:rPr>
              <a:t>。同时，居民睡眠质量指标变化幅度最大，相比</a:t>
            </a:r>
            <a:r>
              <a:rPr lang="en-US" altLang="zh-CN" sz="1000" dirty="0">
                <a:latin typeface="DengXian" panose="02010600030101010101" pitchFamily="2" charset="-122"/>
                <a:ea typeface="DengXian" panose="02010600030101010101" pitchFamily="2" charset="-122"/>
                <a:cs typeface="+mn-ea"/>
                <a:sym typeface="+mn-lt"/>
              </a:rPr>
              <a:t>2021</a:t>
            </a:r>
            <a:r>
              <a:rPr lang="zh-CN" altLang="en-US" sz="1000" dirty="0">
                <a:latin typeface="DengXian" panose="02010600030101010101" pitchFamily="2" charset="-122"/>
                <a:ea typeface="DengXian" panose="02010600030101010101" pitchFamily="2" charset="-122"/>
                <a:cs typeface="+mn-ea"/>
                <a:sym typeface="+mn-lt"/>
              </a:rPr>
              <a:t>年下降</a:t>
            </a:r>
            <a:r>
              <a:rPr lang="en-US" altLang="zh-CN" sz="1000" dirty="0">
                <a:latin typeface="DengXian" panose="02010600030101010101" pitchFamily="2" charset="-122"/>
                <a:ea typeface="DengXian" panose="02010600030101010101" pitchFamily="2" charset="-122"/>
                <a:cs typeface="+mn-ea"/>
                <a:sym typeface="+mn-lt"/>
              </a:rPr>
              <a:t>4.8</a:t>
            </a:r>
            <a:r>
              <a:rPr lang="zh-CN" altLang="en-US" sz="1000" dirty="0">
                <a:latin typeface="DengXian" panose="02010600030101010101" pitchFamily="2" charset="-122"/>
                <a:ea typeface="DengXian" panose="02010600030101010101" pitchFamily="2" charset="-122"/>
                <a:cs typeface="+mn-ea"/>
                <a:sym typeface="+mn-lt"/>
              </a:rPr>
              <a:t>分，相比</a:t>
            </a:r>
            <a:r>
              <a:rPr lang="en-US" altLang="zh-CN" sz="1000" dirty="0">
                <a:latin typeface="DengXian" panose="02010600030101010101" pitchFamily="2" charset="-122"/>
                <a:ea typeface="DengXian" panose="02010600030101010101" pitchFamily="2" charset="-122"/>
                <a:cs typeface="+mn-ea"/>
                <a:sym typeface="+mn-lt"/>
              </a:rPr>
              <a:t>2022</a:t>
            </a:r>
            <a:r>
              <a:rPr lang="zh-CN" altLang="en-US" sz="1000" dirty="0">
                <a:latin typeface="DengXian" panose="02010600030101010101" pitchFamily="2" charset="-122"/>
                <a:ea typeface="DengXian" panose="02010600030101010101" pitchFamily="2" charset="-122"/>
                <a:cs typeface="+mn-ea"/>
                <a:sym typeface="+mn-lt"/>
              </a:rPr>
              <a:t>年下降</a:t>
            </a:r>
            <a:r>
              <a:rPr lang="en-US" altLang="zh-CN" sz="1000" dirty="0">
                <a:latin typeface="DengXian" panose="02010600030101010101" pitchFamily="2" charset="-122"/>
                <a:ea typeface="DengXian" panose="02010600030101010101" pitchFamily="2" charset="-122"/>
                <a:cs typeface="+mn-ea"/>
                <a:sym typeface="+mn-lt"/>
              </a:rPr>
              <a:t>7.5</a:t>
            </a:r>
            <a:r>
              <a:rPr lang="zh-CN" altLang="en-US" sz="1000" dirty="0">
                <a:latin typeface="DengXian" panose="02010600030101010101" pitchFamily="2" charset="-122"/>
                <a:ea typeface="DengXian" panose="02010600030101010101" pitchFamily="2" charset="-122"/>
                <a:cs typeface="+mn-ea"/>
                <a:sym typeface="+mn-lt"/>
              </a:rPr>
              <a:t>分。</a:t>
            </a:r>
            <a:endParaRPr kumimoji="0" lang="zh-CN" altLang="en-US"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endParaRPr>
          </a:p>
        </p:txBody>
      </p:sp>
      <p:grpSp>
        <p:nvGrpSpPr>
          <p:cNvPr id="123" name="组合 122">
            <a:extLst>
              <a:ext uri="{FF2B5EF4-FFF2-40B4-BE49-F238E27FC236}">
                <a16:creationId xmlns:a16="http://schemas.microsoft.com/office/drawing/2014/main" id="{9E6E3DD3-2EBC-ADE5-75E0-9F36B4CA569F}"/>
              </a:ext>
            </a:extLst>
          </p:cNvPr>
          <p:cNvGrpSpPr/>
          <p:nvPr/>
        </p:nvGrpSpPr>
        <p:grpSpPr>
          <a:xfrm>
            <a:off x="304690" y="5651500"/>
            <a:ext cx="6188642" cy="506413"/>
            <a:chOff x="304690" y="1998436"/>
            <a:chExt cx="6188642" cy="506699"/>
          </a:xfrm>
        </p:grpSpPr>
        <p:cxnSp>
          <p:nvCxnSpPr>
            <p:cNvPr id="124" name="直接连接符 123">
              <a:extLst>
                <a:ext uri="{FF2B5EF4-FFF2-40B4-BE49-F238E27FC236}">
                  <a16:creationId xmlns:a16="http://schemas.microsoft.com/office/drawing/2014/main" id="{0E54C48B-03B3-3A09-3BB5-D07CA46231CB}"/>
                </a:ext>
              </a:extLst>
            </p:cNvPr>
            <p:cNvCxnSpPr>
              <a:cxnSpLocks/>
            </p:cNvCxnSpPr>
            <p:nvPr/>
          </p:nvCxnSpPr>
          <p:spPr>
            <a:xfrm>
              <a:off x="373332" y="2257481"/>
              <a:ext cx="612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5" name="文本框 24">
              <a:extLst>
                <a:ext uri="{FF2B5EF4-FFF2-40B4-BE49-F238E27FC236}">
                  <a16:creationId xmlns:a16="http://schemas.microsoft.com/office/drawing/2014/main" id="{E51701B3-ECA8-1408-8646-D248FFD32805}"/>
                </a:ext>
              </a:extLst>
            </p:cNvPr>
            <p:cNvSpPr txBox="1"/>
            <p:nvPr/>
          </p:nvSpPr>
          <p:spPr>
            <a:xfrm>
              <a:off x="304690" y="1998436"/>
              <a:ext cx="4538773" cy="259045"/>
            </a:xfrm>
            <a:prstGeom prst="rect">
              <a:avLst/>
            </a:prstGeom>
            <a:noFill/>
          </p:spPr>
          <p:txBody>
            <a:bodyPr wrap="square" rtlCol="0">
              <a:spAutoFit/>
            </a:bodyPr>
            <a:lstStyle>
              <a:defPPr>
                <a:defRPr lang="zh-CN"/>
              </a:defPPr>
              <a:lvl1pPr marL="0" algn="l" defTabSz="416560" rtl="0" eaLnBrk="1" latinLnBrk="0" hangingPunct="1">
                <a:defRPr sz="820" kern="1200">
                  <a:solidFill>
                    <a:schemeClr val="tx1"/>
                  </a:solidFill>
                  <a:latin typeface="+mn-lt"/>
                  <a:ea typeface="+mn-ea"/>
                  <a:cs typeface="+mn-cs"/>
                </a:defRPr>
              </a:lvl1pPr>
              <a:lvl2pPr marL="208280" algn="l" defTabSz="416560" rtl="0" eaLnBrk="1" latinLnBrk="0" hangingPunct="1">
                <a:defRPr sz="820" kern="1200">
                  <a:solidFill>
                    <a:schemeClr val="tx1"/>
                  </a:solidFill>
                  <a:latin typeface="+mn-lt"/>
                  <a:ea typeface="+mn-ea"/>
                  <a:cs typeface="+mn-cs"/>
                </a:defRPr>
              </a:lvl2pPr>
              <a:lvl3pPr marL="416560" algn="l" defTabSz="416560" rtl="0" eaLnBrk="1" latinLnBrk="0" hangingPunct="1">
                <a:defRPr sz="820" kern="1200">
                  <a:solidFill>
                    <a:schemeClr val="tx1"/>
                  </a:solidFill>
                  <a:latin typeface="+mn-lt"/>
                  <a:ea typeface="+mn-ea"/>
                  <a:cs typeface="+mn-cs"/>
                </a:defRPr>
              </a:lvl3pPr>
              <a:lvl4pPr marL="625475" algn="l" defTabSz="416560" rtl="0" eaLnBrk="1" latinLnBrk="0" hangingPunct="1">
                <a:defRPr sz="820" kern="1200">
                  <a:solidFill>
                    <a:schemeClr val="tx1"/>
                  </a:solidFill>
                  <a:latin typeface="+mn-lt"/>
                  <a:ea typeface="+mn-ea"/>
                  <a:cs typeface="+mn-cs"/>
                </a:defRPr>
              </a:lvl4pPr>
              <a:lvl5pPr marL="833755" algn="l" defTabSz="416560" rtl="0" eaLnBrk="1" latinLnBrk="0" hangingPunct="1">
                <a:defRPr sz="820" kern="1200">
                  <a:solidFill>
                    <a:schemeClr val="tx1"/>
                  </a:solidFill>
                  <a:latin typeface="+mn-lt"/>
                  <a:ea typeface="+mn-ea"/>
                  <a:cs typeface="+mn-cs"/>
                </a:defRPr>
              </a:lvl5pPr>
              <a:lvl6pPr marL="1042035" algn="l" defTabSz="416560" rtl="0" eaLnBrk="1" latinLnBrk="0" hangingPunct="1">
                <a:defRPr sz="820" kern="1200">
                  <a:solidFill>
                    <a:schemeClr val="tx1"/>
                  </a:solidFill>
                  <a:latin typeface="+mn-lt"/>
                  <a:ea typeface="+mn-ea"/>
                  <a:cs typeface="+mn-cs"/>
                </a:defRPr>
              </a:lvl6pPr>
              <a:lvl7pPr marL="1250315" algn="l" defTabSz="416560" rtl="0" eaLnBrk="1" latinLnBrk="0" hangingPunct="1">
                <a:defRPr sz="820" kern="1200">
                  <a:solidFill>
                    <a:schemeClr val="tx1"/>
                  </a:solidFill>
                  <a:latin typeface="+mn-lt"/>
                  <a:ea typeface="+mn-ea"/>
                  <a:cs typeface="+mn-cs"/>
                </a:defRPr>
              </a:lvl7pPr>
              <a:lvl8pPr marL="1459230" algn="l" defTabSz="416560" rtl="0" eaLnBrk="1" latinLnBrk="0" hangingPunct="1">
                <a:defRPr sz="820" kern="1200">
                  <a:solidFill>
                    <a:schemeClr val="tx1"/>
                  </a:solidFill>
                  <a:latin typeface="+mn-lt"/>
                  <a:ea typeface="+mn-ea"/>
                  <a:cs typeface="+mn-cs"/>
                </a:defRPr>
              </a:lvl8pPr>
              <a:lvl9pPr marL="1667510" algn="l" defTabSz="416560" rtl="0" eaLnBrk="1" latinLnBrk="0" hangingPunct="1">
                <a:defRPr sz="820" kern="1200">
                  <a:solidFill>
                    <a:schemeClr val="tx1"/>
                  </a:solidFill>
                  <a:latin typeface="+mn-lt"/>
                  <a:ea typeface="+mn-ea"/>
                  <a:cs typeface="+mn-cs"/>
                </a:defRPr>
              </a:lvl9pPr>
            </a:lstStyle>
            <a:p>
              <a:pPr algn="just" defTabSz="498475">
                <a:lnSpc>
                  <a:spcPts val="1255"/>
                </a:lnSpc>
                <a:spcBef>
                  <a:spcPts val="360"/>
                </a:spcBef>
                <a:buClr>
                  <a:srgbClr val="E8392A"/>
                </a:buClr>
                <a:defRPr/>
              </a:pPr>
              <a:r>
                <a:rPr lang="zh-CN" altLang="en-US" sz="1100" b="1" dirty="0">
                  <a:latin typeface="+mn-ea"/>
                  <a:cs typeface="+mn-ea"/>
                  <a:sym typeface="+mn-lt"/>
                </a:rPr>
                <a:t>匹兹堡睡眠质量评价及其各维度的对比分析，</a:t>
              </a:r>
              <a:r>
                <a:rPr lang="en-US" altLang="zh-CN" sz="1100" b="1" dirty="0">
                  <a:latin typeface="+mn-ea"/>
                  <a:cs typeface="+mn-ea"/>
                  <a:sym typeface="+mn-lt"/>
                </a:rPr>
                <a:t>2021-2023</a:t>
              </a:r>
            </a:p>
          </p:txBody>
        </p:sp>
        <p:sp>
          <p:nvSpPr>
            <p:cNvPr id="126" name="文本框 125">
              <a:extLst>
                <a:ext uri="{FF2B5EF4-FFF2-40B4-BE49-F238E27FC236}">
                  <a16:creationId xmlns:a16="http://schemas.microsoft.com/office/drawing/2014/main" id="{DBA47036-FA6E-1421-B183-9E8D326A75DB}"/>
                </a:ext>
              </a:extLst>
            </p:cNvPr>
            <p:cNvSpPr txBox="1"/>
            <p:nvPr/>
          </p:nvSpPr>
          <p:spPr>
            <a:xfrm>
              <a:off x="304690" y="2258914"/>
              <a:ext cx="697627" cy="246221"/>
            </a:xfrm>
            <a:prstGeom prst="rect">
              <a:avLst/>
            </a:prstGeom>
            <a:noFill/>
          </p:spPr>
          <p:txBody>
            <a:bodyPr wrap="none" rtlCol="0">
              <a:spAutoFit/>
            </a:bodyPr>
            <a:lstStyle/>
            <a:p>
              <a:pPr algn="l"/>
              <a:r>
                <a:rPr kumimoji="1" lang="zh-CN" altLang="en-US" sz="1000" i="1" dirty="0">
                  <a:latin typeface="等线" panose="02010600030101010101" pitchFamily="2" charset="-122"/>
                  <a:ea typeface="等线" panose="02010600030101010101" pitchFamily="2" charset="-122"/>
                </a:rPr>
                <a:t>单位：分</a:t>
              </a:r>
            </a:p>
          </p:txBody>
        </p:sp>
      </p:grpSp>
      <p:graphicFrame>
        <p:nvGraphicFramePr>
          <p:cNvPr id="25" name="Chart 3">
            <a:extLst>
              <a:ext uri="{FF2B5EF4-FFF2-40B4-BE49-F238E27FC236}">
                <a16:creationId xmlns:a16="http://schemas.microsoft.com/office/drawing/2014/main" id="{1DEEFAEA-42D4-2331-AEB2-D3C6371DF899}"/>
              </a:ext>
            </a:extLst>
          </p:cNvPr>
          <p:cNvGraphicFramePr/>
          <p:nvPr>
            <p:custDataLst>
              <p:tags r:id="rId30"/>
            </p:custDataLst>
          </p:nvPr>
        </p:nvGraphicFramePr>
        <p:xfrm>
          <a:off x="285750" y="6221413"/>
          <a:ext cx="6289675" cy="1360487"/>
        </p:xfrm>
        <a:graphic>
          <a:graphicData uri="http://schemas.openxmlformats.org/drawingml/2006/chart">
            <c:chart xmlns:c="http://schemas.openxmlformats.org/drawingml/2006/chart" xmlns:r="http://schemas.openxmlformats.org/officeDocument/2006/relationships" r:id="rId50"/>
          </a:graphicData>
        </a:graphic>
      </p:graphicFrame>
      <p:sp>
        <p:nvSpPr>
          <p:cNvPr id="141" name="Text Placeholder 2">
            <a:extLst>
              <a:ext uri="{FF2B5EF4-FFF2-40B4-BE49-F238E27FC236}">
                <a16:creationId xmlns:a16="http://schemas.microsoft.com/office/drawing/2014/main" id="{B817328F-2C28-A257-0CB6-2EB975A0734E}"/>
              </a:ext>
            </a:extLst>
          </p:cNvPr>
          <p:cNvSpPr>
            <a:spLocks noGrp="1"/>
          </p:cNvSpPr>
          <p:nvPr>
            <p:custDataLst>
              <p:tags r:id="rId31"/>
            </p:custDataLst>
          </p:nvPr>
        </p:nvSpPr>
        <p:spPr bwMode="auto">
          <a:xfrm>
            <a:off x="1223963" y="7415213"/>
            <a:ext cx="5842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823AC262-5FFB-4214-9D36-27B11014BAAA}" type="datetime'''''''''''''''''''睡''''''''''''''''眠''潜''伏期'''''''''''''">
              <a:rPr lang="zh-CN" altLang="en-US" sz="900" smtClean="0">
                <a:latin typeface="等线" panose="02010600030101010101" pitchFamily="2" charset="-122"/>
              </a:rPr>
              <a:pPr/>
              <a:t>睡眠潜伏期</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142" name="Text Placeholder 2">
            <a:extLst>
              <a:ext uri="{FF2B5EF4-FFF2-40B4-BE49-F238E27FC236}">
                <a16:creationId xmlns:a16="http://schemas.microsoft.com/office/drawing/2014/main" id="{080BF628-7027-2157-818B-60E322D217DF}"/>
              </a:ext>
            </a:extLst>
          </p:cNvPr>
          <p:cNvSpPr>
            <a:spLocks noGrp="1"/>
          </p:cNvSpPr>
          <p:nvPr>
            <p:custDataLst>
              <p:tags r:id="rId32"/>
            </p:custDataLst>
          </p:nvPr>
        </p:nvSpPr>
        <p:spPr bwMode="auto">
          <a:xfrm>
            <a:off x="1989138" y="7415213"/>
            <a:ext cx="5842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63F06BAB-B1EF-4A46-B87E-B683A155A481}" type="datetime'''''睡''''''眠''''''''''''''''''''''''''''''''持''''''续''''''性'">
              <a:rPr lang="zh-CN" altLang="en-US" sz="900" smtClean="0">
                <a:latin typeface="等线" panose="02010600030101010101" pitchFamily="2" charset="-122"/>
              </a:rPr>
              <a:pPr/>
              <a:t>睡眠持续性</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143" name="Text Placeholder 2">
            <a:extLst>
              <a:ext uri="{FF2B5EF4-FFF2-40B4-BE49-F238E27FC236}">
                <a16:creationId xmlns:a16="http://schemas.microsoft.com/office/drawing/2014/main" id="{8998D032-FE80-10EA-D7C5-756AE7E464C7}"/>
              </a:ext>
            </a:extLst>
          </p:cNvPr>
          <p:cNvSpPr>
            <a:spLocks noGrp="1"/>
          </p:cNvSpPr>
          <p:nvPr>
            <p:custDataLst>
              <p:tags r:id="rId33"/>
            </p:custDataLst>
          </p:nvPr>
        </p:nvSpPr>
        <p:spPr bwMode="auto">
          <a:xfrm>
            <a:off x="2811463" y="7415213"/>
            <a:ext cx="469900" cy="2476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2184CCCD-C5F9-4D72-A826-120555997A47}" type="datetime'习''''''''''''''惯''''''''''''''''''''''''''性''''睡''''眠效''''率'''">
              <a:rPr lang="zh-CN" altLang="en-US" sz="900" smtClean="0">
                <a:latin typeface="等线" panose="02010600030101010101" pitchFamily="2" charset="-122"/>
              </a:rPr>
              <a:pPr/>
              <a:t>习惯性睡眠效率</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140" name="Text Placeholder 2">
            <a:extLst>
              <a:ext uri="{FF2B5EF4-FFF2-40B4-BE49-F238E27FC236}">
                <a16:creationId xmlns:a16="http://schemas.microsoft.com/office/drawing/2014/main" id="{6EEBFC69-677E-96F5-913B-213BA1F4801D}"/>
              </a:ext>
            </a:extLst>
          </p:cNvPr>
          <p:cNvSpPr>
            <a:spLocks noGrp="1"/>
          </p:cNvSpPr>
          <p:nvPr>
            <p:custDataLst>
              <p:tags r:id="rId34"/>
            </p:custDataLst>
          </p:nvPr>
        </p:nvSpPr>
        <p:spPr bwMode="auto">
          <a:xfrm>
            <a:off x="400050" y="7415213"/>
            <a:ext cx="6985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94BA7FFC-1AD2-4149-9C3E-2800B8D37D43}" type="datetime'主观''''''''睡''''''''''''眠''''''''''''质''''''''''''''''量'''''''">
              <a:rPr lang="zh-CN" altLang="en-US" sz="900" smtClean="0">
                <a:latin typeface="等线" panose="02010600030101010101" pitchFamily="2" charset="-122"/>
              </a:rPr>
              <a:pPr/>
              <a:t>主观睡眠质量</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157" name="Text Placeholder 2">
            <a:extLst>
              <a:ext uri="{FF2B5EF4-FFF2-40B4-BE49-F238E27FC236}">
                <a16:creationId xmlns:a16="http://schemas.microsoft.com/office/drawing/2014/main" id="{25E7730C-8356-2E15-DB40-8136D0B29F84}"/>
              </a:ext>
            </a:extLst>
          </p:cNvPr>
          <p:cNvSpPr>
            <a:spLocks noGrp="1"/>
          </p:cNvSpPr>
          <p:nvPr>
            <p:custDataLst>
              <p:tags r:id="rId35"/>
            </p:custDataLst>
          </p:nvPr>
        </p:nvSpPr>
        <p:spPr bwMode="auto">
          <a:xfrm>
            <a:off x="4229100" y="7415213"/>
            <a:ext cx="6985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553C031B-C123-42B5-A2AC-87A1E92A3BFE}" type="datetime'''''''''''''使''''''''用''''睡眠药物'''''''''''''''''''''">
              <a:rPr lang="zh-CN" altLang="en-US" sz="900" smtClean="0">
                <a:latin typeface="等线" panose="02010600030101010101" pitchFamily="2" charset="-122"/>
              </a:rPr>
              <a:pPr/>
              <a:t>使用睡眠药物</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158" name="Text Placeholder 2">
            <a:extLst>
              <a:ext uri="{FF2B5EF4-FFF2-40B4-BE49-F238E27FC236}">
                <a16:creationId xmlns:a16="http://schemas.microsoft.com/office/drawing/2014/main" id="{21BDABF5-D910-C1D5-424D-326A9524D393}"/>
              </a:ext>
            </a:extLst>
          </p:cNvPr>
          <p:cNvSpPr>
            <a:spLocks noGrp="1"/>
          </p:cNvSpPr>
          <p:nvPr>
            <p:custDataLst>
              <p:tags r:id="rId36"/>
            </p:custDataLst>
          </p:nvPr>
        </p:nvSpPr>
        <p:spPr bwMode="auto">
          <a:xfrm>
            <a:off x="4994275" y="7415213"/>
            <a:ext cx="6985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BB68BF55-DD8A-4590-85D4-3F6A3B70FB16}" type="datetime'''''''''''''''白''''''''天''''''''''''''功''能''''''''''紊''''乱'">
              <a:rPr lang="zh-CN" altLang="en-US" sz="900" smtClean="0">
                <a:latin typeface="等线" panose="02010600030101010101" pitchFamily="2" charset="-122"/>
              </a:rPr>
              <a:pPr/>
              <a:t>白天功能紊乱</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159" name="Text Placeholder 2">
            <a:extLst>
              <a:ext uri="{FF2B5EF4-FFF2-40B4-BE49-F238E27FC236}">
                <a16:creationId xmlns:a16="http://schemas.microsoft.com/office/drawing/2014/main" id="{40866578-6B55-C2AC-F685-20AD136CD685}"/>
              </a:ext>
            </a:extLst>
          </p:cNvPr>
          <p:cNvSpPr>
            <a:spLocks noGrp="1"/>
          </p:cNvSpPr>
          <p:nvPr>
            <p:custDataLst>
              <p:tags r:id="rId37"/>
            </p:custDataLst>
          </p:nvPr>
        </p:nvSpPr>
        <p:spPr bwMode="auto">
          <a:xfrm>
            <a:off x="5816600" y="7415213"/>
            <a:ext cx="584200" cy="2476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DB37441D-7A9C-4F01-A3AF-A69AACC280F1}" type="datetime'匹''''''''''''兹''''''''堡''''''''''''睡''''''''''眠''质量''''''评价'''">
              <a:rPr lang="zh-CN" altLang="en-US" sz="900" smtClean="0">
                <a:latin typeface="等线" panose="02010600030101010101" pitchFamily="2" charset="-122"/>
              </a:rPr>
              <a:pPr/>
              <a:t>匹兹堡睡眠质量评价</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156" name="Text Placeholder 2">
            <a:extLst>
              <a:ext uri="{FF2B5EF4-FFF2-40B4-BE49-F238E27FC236}">
                <a16:creationId xmlns:a16="http://schemas.microsoft.com/office/drawing/2014/main" id="{5D2079CD-874F-370C-CD32-411A8227B700}"/>
              </a:ext>
            </a:extLst>
          </p:cNvPr>
          <p:cNvSpPr>
            <a:spLocks noGrp="1"/>
          </p:cNvSpPr>
          <p:nvPr>
            <p:custDataLst>
              <p:tags r:id="rId38"/>
            </p:custDataLst>
          </p:nvPr>
        </p:nvSpPr>
        <p:spPr bwMode="auto">
          <a:xfrm>
            <a:off x="3576638" y="7415213"/>
            <a:ext cx="4699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4B7F94E3-B8CC-4369-990B-8D1C3F6BE7F2}" type="datetime'''''''''''睡''''''''''眠''''''''''''''''''''''紊''''''乱'''''''">
              <a:rPr lang="zh-CN" altLang="en-US" sz="900" smtClean="0">
                <a:latin typeface="等线" panose="02010600030101010101" pitchFamily="2" charset="-122"/>
              </a:rPr>
              <a:pPr/>
              <a:t>睡眠紊乱</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148" name="矩形 147">
            <a:extLst>
              <a:ext uri="{FF2B5EF4-FFF2-40B4-BE49-F238E27FC236}">
                <a16:creationId xmlns:a16="http://schemas.microsoft.com/office/drawing/2014/main" id="{55A4B02D-9E74-CF02-C5F3-460E39C748AD}"/>
              </a:ext>
            </a:extLst>
          </p:cNvPr>
          <p:cNvSpPr/>
          <p:nvPr>
            <p:custDataLst>
              <p:tags r:id="rId39"/>
            </p:custDataLst>
          </p:nvPr>
        </p:nvSpPr>
        <p:spPr bwMode="auto">
          <a:xfrm>
            <a:off x="2647950" y="6203950"/>
            <a:ext cx="160338" cy="120650"/>
          </a:xfrm>
          <a:prstGeom prst="rect">
            <a:avLst/>
          </a:prstGeom>
          <a:solidFill>
            <a:schemeClr val="accent1"/>
          </a:solidFill>
          <a:ln w="12700"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dirty="0">
              <a:solidFill>
                <a:schemeClr val="tx1"/>
              </a:solidFill>
            </a:endParaRPr>
          </a:p>
        </p:txBody>
      </p:sp>
      <p:sp>
        <p:nvSpPr>
          <p:cNvPr id="149" name="矩形 148">
            <a:extLst>
              <a:ext uri="{FF2B5EF4-FFF2-40B4-BE49-F238E27FC236}">
                <a16:creationId xmlns:a16="http://schemas.microsoft.com/office/drawing/2014/main" id="{9AEFA3C5-AD6B-16FF-C125-E09FE53E8E73}"/>
              </a:ext>
            </a:extLst>
          </p:cNvPr>
          <p:cNvSpPr/>
          <p:nvPr>
            <p:custDataLst>
              <p:tags r:id="rId40"/>
            </p:custDataLst>
          </p:nvPr>
        </p:nvSpPr>
        <p:spPr bwMode="auto">
          <a:xfrm>
            <a:off x="3201988" y="6203950"/>
            <a:ext cx="160338" cy="120650"/>
          </a:xfrm>
          <a:prstGeom prst="rect">
            <a:avLst/>
          </a:prstGeom>
          <a:solidFill>
            <a:schemeClr val="accent2"/>
          </a:solidFill>
          <a:ln w="12700"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dirty="0">
              <a:solidFill>
                <a:schemeClr val="tx1"/>
              </a:solidFill>
            </a:endParaRPr>
          </a:p>
        </p:txBody>
      </p:sp>
      <p:sp>
        <p:nvSpPr>
          <p:cNvPr id="150" name="矩形 149">
            <a:extLst>
              <a:ext uri="{FF2B5EF4-FFF2-40B4-BE49-F238E27FC236}">
                <a16:creationId xmlns:a16="http://schemas.microsoft.com/office/drawing/2014/main" id="{8A70109C-E1BF-3DE9-468B-F718775E9676}"/>
              </a:ext>
            </a:extLst>
          </p:cNvPr>
          <p:cNvSpPr/>
          <p:nvPr>
            <p:custDataLst>
              <p:tags r:id="rId41"/>
            </p:custDataLst>
          </p:nvPr>
        </p:nvSpPr>
        <p:spPr bwMode="auto">
          <a:xfrm>
            <a:off x="3756025" y="6203950"/>
            <a:ext cx="160338" cy="120650"/>
          </a:xfrm>
          <a:prstGeom prst="rect">
            <a:avLst/>
          </a:prstGeom>
          <a:solidFill>
            <a:schemeClr val="accent3"/>
          </a:solidFill>
          <a:ln w="12700"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dirty="0">
              <a:solidFill>
                <a:schemeClr val="tx1"/>
              </a:solidFill>
            </a:endParaRPr>
          </a:p>
        </p:txBody>
      </p:sp>
      <p:sp>
        <p:nvSpPr>
          <p:cNvPr id="151" name="Text Placeholder 2">
            <a:extLst>
              <a:ext uri="{FF2B5EF4-FFF2-40B4-BE49-F238E27FC236}">
                <a16:creationId xmlns:a16="http://schemas.microsoft.com/office/drawing/2014/main" id="{B1184D9C-93E6-F547-913C-553A342E0062}"/>
              </a:ext>
            </a:extLst>
          </p:cNvPr>
          <p:cNvSpPr>
            <a:spLocks noGrp="1"/>
          </p:cNvSpPr>
          <p:nvPr>
            <p:custDataLst>
              <p:tags r:id="rId42"/>
            </p:custDataLst>
          </p:nvPr>
        </p:nvSpPr>
        <p:spPr bwMode="auto">
          <a:xfrm>
            <a:off x="2859088" y="6210300"/>
            <a:ext cx="2413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spcBef>
                <a:spcPct val="0"/>
              </a:spcBef>
              <a:spcAft>
                <a:spcPct val="0"/>
              </a:spcAft>
              <a:buNone/>
            </a:pPr>
            <a:fld id="{5EC842A2-D6EA-427E-80A4-2FEF3573D455}" type="datetime'''2''''''''0''''''''''''''''2''''''''''''''''''''''1'">
              <a:rPr lang="zh-CN" altLang="en-US" sz="900" smtClean="0">
                <a:latin typeface="等线" panose="02010600030101010101" pitchFamily="2" charset="-122"/>
              </a:rPr>
              <a:pPr/>
              <a:t>2021</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152" name="Text Placeholder 2">
            <a:extLst>
              <a:ext uri="{FF2B5EF4-FFF2-40B4-BE49-F238E27FC236}">
                <a16:creationId xmlns:a16="http://schemas.microsoft.com/office/drawing/2014/main" id="{7964F3EC-0CF8-9823-F657-C068FA053D11}"/>
              </a:ext>
            </a:extLst>
          </p:cNvPr>
          <p:cNvSpPr>
            <a:spLocks noGrp="1"/>
          </p:cNvSpPr>
          <p:nvPr>
            <p:custDataLst>
              <p:tags r:id="rId43"/>
            </p:custDataLst>
          </p:nvPr>
        </p:nvSpPr>
        <p:spPr bwMode="auto">
          <a:xfrm>
            <a:off x="3413125" y="6210300"/>
            <a:ext cx="2413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spcBef>
                <a:spcPct val="0"/>
              </a:spcBef>
              <a:spcAft>
                <a:spcPct val="0"/>
              </a:spcAft>
              <a:buNone/>
            </a:pPr>
            <a:fld id="{C324E416-2AF8-4935-9620-CC738710089A}" type="datetime'''''''''''''''20''''''''''''''''''''''''''''''''2''''2'''''''">
              <a:rPr lang="zh-CN" altLang="en-US" sz="900" smtClean="0">
                <a:latin typeface="等线" panose="02010600030101010101" pitchFamily="2" charset="-122"/>
              </a:rPr>
              <a:pPr/>
              <a:t>2022</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153" name="Text Placeholder 2">
            <a:extLst>
              <a:ext uri="{FF2B5EF4-FFF2-40B4-BE49-F238E27FC236}">
                <a16:creationId xmlns:a16="http://schemas.microsoft.com/office/drawing/2014/main" id="{BF772457-C2FB-D6A5-2EE6-B1BED05AD005}"/>
              </a:ext>
            </a:extLst>
          </p:cNvPr>
          <p:cNvSpPr>
            <a:spLocks noGrp="1"/>
          </p:cNvSpPr>
          <p:nvPr>
            <p:custDataLst>
              <p:tags r:id="rId44"/>
            </p:custDataLst>
          </p:nvPr>
        </p:nvSpPr>
        <p:spPr bwMode="auto">
          <a:xfrm>
            <a:off x="3967163" y="6210300"/>
            <a:ext cx="2413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spcBef>
                <a:spcPct val="0"/>
              </a:spcBef>
              <a:spcAft>
                <a:spcPct val="0"/>
              </a:spcAft>
              <a:buNone/>
            </a:pPr>
            <a:fld id="{B4F0051E-5BC6-459D-8F35-A77141CFD9D4}" type="datetime'''''''''''''''2''''''0''''''2''''''''''''''''''''''''''''3'''">
              <a:rPr lang="zh-CN" altLang="en-US" sz="900" smtClean="0">
                <a:latin typeface="等线" panose="02010600030101010101" pitchFamily="2" charset="-122"/>
              </a:rPr>
              <a:pPr/>
              <a:t>2023</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177" name="文本框 24">
            <a:extLst>
              <a:ext uri="{FF2B5EF4-FFF2-40B4-BE49-F238E27FC236}">
                <a16:creationId xmlns:a16="http://schemas.microsoft.com/office/drawing/2014/main" id="{7E18305D-1FB8-AB4B-858A-ECE4E17CC88D}"/>
              </a:ext>
            </a:extLst>
          </p:cNvPr>
          <p:cNvSpPr txBox="1"/>
          <p:nvPr/>
        </p:nvSpPr>
        <p:spPr>
          <a:xfrm>
            <a:off x="368300" y="7685423"/>
            <a:ext cx="6121400" cy="1153777"/>
          </a:xfrm>
          <a:prstGeom prst="rect">
            <a:avLst/>
          </a:prstGeom>
          <a:noFill/>
        </p:spPr>
        <p:txBody>
          <a:bodyPr wrap="square" rtlCol="0">
            <a:spAutoFit/>
          </a:bodyPr>
          <a:lstStyle/>
          <a:p>
            <a:pPr marL="171450" marR="0" lvl="0" indent="-171450" algn="just" defTabSz="457200" rtl="0" eaLnBrk="1" fontAlgn="auto" latinLnBrk="0" hangingPunct="1">
              <a:lnSpc>
                <a:spcPct val="130000"/>
              </a:lnSpc>
              <a:spcBef>
                <a:spcPts val="600"/>
              </a:spcBef>
              <a:spcAft>
                <a:spcPts val="0"/>
              </a:spcAft>
              <a:buClr>
                <a:schemeClr val="accent1"/>
              </a:buClr>
              <a:buSzTx/>
              <a:buFont typeface="Wingdings" panose="05000000000000000000" pitchFamily="2" charset="2"/>
              <a:buChar char="n"/>
              <a:tabLst/>
              <a:defRPr/>
            </a:pPr>
            <a:r>
              <a:rPr kumimoji="0" lang="zh-CN" altLang="en-US" sz="1000" b="1"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国人主观睡眠质量更差、需要更长时间才能入睡、睡眠紊乱程度更高、更多地使用睡眠药物、白天功能更受影响</a:t>
            </a:r>
            <a:endParaRPr kumimoji="0" lang="en-US" altLang="zh-CN" sz="1000" b="1"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endParaRPr>
          </a:p>
          <a:p>
            <a:pPr marR="0" lvl="0" algn="just" defTabSz="457200" rtl="0" eaLnBrk="1" fontAlgn="auto" latinLnBrk="0" hangingPunct="1">
              <a:lnSpc>
                <a:spcPct val="130000"/>
              </a:lnSpc>
              <a:spcBef>
                <a:spcPts val="600"/>
              </a:spcBef>
              <a:spcAft>
                <a:spcPts val="0"/>
              </a:spcAft>
              <a:buClr>
                <a:schemeClr val="accent1"/>
              </a:buClr>
              <a:buSzTx/>
              <a:tabLst/>
              <a:defRPr/>
            </a:pPr>
            <a:r>
              <a:rPr lang="zh-CN" altLang="en-US" sz="1000" dirty="0">
                <a:latin typeface="DengXian" panose="02010600030101010101" pitchFamily="2" charset="-122"/>
                <a:ea typeface="DengXian" panose="02010600030101010101" pitchFamily="2" charset="-122"/>
                <a:cs typeface="+mn-ea"/>
                <a:sym typeface="+mn-lt"/>
              </a:rPr>
              <a:t>相比</a:t>
            </a:r>
            <a:r>
              <a:rPr lang="en-US" altLang="zh-CN" sz="1000" dirty="0">
                <a:latin typeface="DengXian" panose="02010600030101010101" pitchFamily="2" charset="-122"/>
                <a:ea typeface="DengXian" panose="02010600030101010101" pitchFamily="2" charset="-122"/>
                <a:cs typeface="+mn-ea"/>
                <a:sym typeface="+mn-lt"/>
              </a:rPr>
              <a:t>2021</a:t>
            </a:r>
            <a:r>
              <a:rPr lang="zh-CN" altLang="en-US" sz="1000" dirty="0">
                <a:latin typeface="DengXian" panose="02010600030101010101" pitchFamily="2" charset="-122"/>
                <a:ea typeface="DengXian" panose="02010600030101010101" pitchFamily="2" charset="-122"/>
                <a:cs typeface="+mn-ea"/>
                <a:sym typeface="+mn-lt"/>
              </a:rPr>
              <a:t>年和</a:t>
            </a:r>
            <a:r>
              <a:rPr lang="en-US" altLang="zh-CN" sz="1000" dirty="0">
                <a:latin typeface="DengXian" panose="02010600030101010101" pitchFamily="2" charset="-122"/>
                <a:ea typeface="DengXian" panose="02010600030101010101" pitchFamily="2" charset="-122"/>
                <a:cs typeface="+mn-ea"/>
                <a:sym typeface="+mn-lt"/>
              </a:rPr>
              <a:t>2022</a:t>
            </a:r>
            <a:r>
              <a:rPr lang="zh-CN" altLang="en-US" sz="1000" dirty="0">
                <a:latin typeface="DengXian" panose="02010600030101010101" pitchFamily="2" charset="-122"/>
                <a:ea typeface="DengXian" panose="02010600030101010101" pitchFamily="2" charset="-122"/>
                <a:cs typeface="+mn-ea"/>
                <a:sym typeface="+mn-lt"/>
              </a:rPr>
              <a:t>年，</a:t>
            </a:r>
            <a:r>
              <a:rPr lang="en-US" altLang="zh-CN" sz="1000" dirty="0">
                <a:latin typeface="DengXian" panose="02010600030101010101" pitchFamily="2" charset="-122"/>
                <a:ea typeface="DengXian" panose="02010600030101010101" pitchFamily="2" charset="-122"/>
                <a:cs typeface="+mn-ea"/>
                <a:sym typeface="+mn-lt"/>
              </a:rPr>
              <a:t>2023</a:t>
            </a:r>
            <a:r>
              <a:rPr lang="zh-CN" altLang="en-US" sz="1000" dirty="0">
                <a:latin typeface="DengXian" panose="02010600030101010101" pitchFamily="2" charset="-122"/>
                <a:ea typeface="DengXian" panose="02010600030101010101" pitchFamily="2" charset="-122"/>
                <a:cs typeface="+mn-ea"/>
                <a:sym typeface="+mn-lt"/>
              </a:rPr>
              <a:t>年被调査者在主观睡眠质量、睡眠潜伏期、睡眠紊乱、使用睡眠药物、白天功能紊乱等维度得分均较高，表明被调查者的主观睡眠质量更差、需要更长时间才能入睡、睡眠紊乱程度更高、更多地使用睡眠药物、白天功能更受影响。</a:t>
            </a:r>
            <a:endParaRPr kumimoji="0" lang="zh-CN" altLang="en-US"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endParaRPr>
          </a:p>
        </p:txBody>
      </p:sp>
    </p:spTree>
    <p:custDataLst>
      <p:tags r:id="rId1"/>
    </p:custDataLst>
    <p:extLst>
      <p:ext uri="{BB962C8B-B14F-4D97-AF65-F5344CB8AC3E}">
        <p14:creationId xmlns:p14="http://schemas.microsoft.com/office/powerpoint/2010/main" val="3100445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对象 75" hidden="1">
            <a:extLst>
              <a:ext uri="{FF2B5EF4-FFF2-40B4-BE49-F238E27FC236}">
                <a16:creationId xmlns:a16="http://schemas.microsoft.com/office/drawing/2014/main" id="{310B6CFD-FBF4-AFF2-0487-4B16F4A767B6}"/>
              </a:ext>
            </a:extLst>
          </p:cNvPr>
          <p:cNvGraphicFramePr>
            <a:graphicFrameLocks noChangeAspect="1"/>
          </p:cNvGraphicFramePr>
          <p:nvPr>
            <p:custDataLst>
              <p:tags r:id="rId2"/>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幻灯片" r:id="rId27" imgW="7772400" imgH="10058400" progId="TCLayout.ActiveDocument.1">
                  <p:embed/>
                </p:oleObj>
              </mc:Choice>
              <mc:Fallback>
                <p:oleObj name="think-cell 幻灯片" r:id="rId27" imgW="7772400" imgH="10058400" progId="TCLayout.ActiveDocument.1">
                  <p:embed/>
                  <p:pic>
                    <p:nvPicPr>
                      <p:cNvPr id="76" name="对象 75" hidden="1">
                        <a:extLst>
                          <a:ext uri="{FF2B5EF4-FFF2-40B4-BE49-F238E27FC236}">
                            <a16:creationId xmlns:a16="http://schemas.microsoft.com/office/drawing/2014/main" id="{310B6CFD-FBF4-AFF2-0487-4B16F4A767B6}"/>
                          </a:ext>
                        </a:extLst>
                      </p:cNvPr>
                      <p:cNvPicPr/>
                      <p:nvPr/>
                    </p:nvPicPr>
                    <p:blipFill>
                      <a:blip r:embed="rId28"/>
                      <a:stretch>
                        <a:fillRect/>
                      </a:stretch>
                    </p:blipFill>
                    <p:spPr>
                      <a:xfrm>
                        <a:off x="1588" y="1588"/>
                        <a:ext cx="1227" cy="1588"/>
                      </a:xfrm>
                      <a:prstGeom prst="rect">
                        <a:avLst/>
                      </a:prstGeom>
                    </p:spPr>
                  </p:pic>
                </p:oleObj>
              </mc:Fallback>
            </mc:AlternateContent>
          </a:graphicData>
        </a:graphic>
      </p:graphicFrame>
      <p:sp>
        <p:nvSpPr>
          <p:cNvPr id="18" name="文本框 510">
            <a:extLst>
              <a:ext uri="{FF2B5EF4-FFF2-40B4-BE49-F238E27FC236}">
                <a16:creationId xmlns:a16="http://schemas.microsoft.com/office/drawing/2014/main" id="{0DB206D7-0C06-A84C-2C2D-F27573468D7D}"/>
              </a:ext>
            </a:extLst>
          </p:cNvPr>
          <p:cNvSpPr txBox="1"/>
          <p:nvPr/>
        </p:nvSpPr>
        <p:spPr>
          <a:xfrm>
            <a:off x="387782" y="8955421"/>
            <a:ext cx="3243615" cy="200055"/>
          </a:xfrm>
          <a:prstGeom prst="rect">
            <a:avLst/>
          </a:prstGeom>
          <a:noFill/>
        </p:spPr>
        <p:txBody>
          <a:bodyPr wrap="square" lIns="0" rIns="0" rtlCol="0" anchor="t">
            <a:spAutoFit/>
          </a:bodyPr>
          <a:lstStyle/>
          <a:p>
            <a:pPr marL="0" marR="0" lvl="0" indent="0" algn="l" defTabSz="914400" rtl="0" eaLnBrk="1" fontAlgn="auto" latinLnBrk="0" hangingPunct="1">
              <a:lnSpc>
                <a:spcPct val="100000"/>
              </a:lnSpc>
              <a:spcBef>
                <a:spcPts val="0"/>
              </a:spcBef>
              <a:spcAft>
                <a:spcPts val="0"/>
              </a:spcAft>
              <a:buClr>
                <a:prstClr val="white"/>
              </a:buClr>
              <a:buSzPct val="90000"/>
              <a:buFontTx/>
              <a:buNone/>
              <a:tabLst/>
              <a:defRPr/>
            </a:pPr>
            <a:r>
              <a:rPr kumimoji="0" lang="zh-CN" altLang="en-US" sz="700" b="0" i="0" u="none" strike="noStrike" kern="1200" cap="none" spc="0" normalizeH="0" baseline="0" noProof="0" dirty="0">
                <a:ln>
                  <a:noFill/>
                </a:ln>
                <a:solidFill>
                  <a:srgbClr val="797979"/>
                </a:solidFill>
                <a:effectLst/>
                <a:uLnTx/>
                <a:uFillTx/>
                <a:latin typeface="等线" panose="02010600030101010101" pitchFamily="2" charset="-122"/>
                <a:ea typeface="等线" panose="02010600030101010101" pitchFamily="2" charset="-122"/>
                <a:cs typeface="+mn-cs"/>
              </a:rPr>
              <a:t>来源：中国睡眠研究会，头豹研究院</a:t>
            </a:r>
            <a:endParaRPr kumimoji="0" lang="zh-CN" altLang="en-US" sz="1100" b="0" i="0" u="none" strike="noStrike" kern="1200" cap="none" spc="0" normalizeH="0" baseline="0" noProof="0" dirty="0">
              <a:ln>
                <a:noFill/>
              </a:ln>
              <a:solidFill>
                <a:srgbClr val="797979"/>
              </a:solidFill>
              <a:effectLst/>
              <a:uLnTx/>
              <a:uFillTx/>
              <a:latin typeface="等线" panose="02010600030101010101" pitchFamily="2" charset="-122"/>
              <a:ea typeface="等线" panose="02010600030101010101" pitchFamily="2" charset="-122"/>
              <a:cs typeface="+mn-cs"/>
            </a:endParaRPr>
          </a:p>
        </p:txBody>
      </p:sp>
      <p:sp>
        <p:nvSpPr>
          <p:cNvPr id="8" name="矩形 8">
            <a:extLst>
              <a:ext uri="{FF2B5EF4-FFF2-40B4-BE49-F238E27FC236}">
                <a16:creationId xmlns:a16="http://schemas.microsoft.com/office/drawing/2014/main" id="{E2A9E1BE-191C-BF54-8D1C-8F0392263600}"/>
              </a:ext>
            </a:extLst>
          </p:cNvPr>
          <p:cNvSpPr/>
          <p:nvPr/>
        </p:nvSpPr>
        <p:spPr>
          <a:xfrm>
            <a:off x="368301" y="644639"/>
            <a:ext cx="152400" cy="237767"/>
          </a:xfrm>
          <a:prstGeom prst="rect">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9" name="矩形 6">
            <a:extLst>
              <a:ext uri="{FF2B5EF4-FFF2-40B4-BE49-F238E27FC236}">
                <a16:creationId xmlns:a16="http://schemas.microsoft.com/office/drawing/2014/main" id="{657BFF79-3EEA-497E-9F04-19FE77207735}"/>
              </a:ext>
            </a:extLst>
          </p:cNvPr>
          <p:cNvSpPr/>
          <p:nvPr/>
        </p:nvSpPr>
        <p:spPr>
          <a:xfrm>
            <a:off x="274568" y="546464"/>
            <a:ext cx="6215132" cy="403252"/>
          </a:xfrm>
          <a:prstGeom prst="rect">
            <a:avLst/>
          </a:prstGeom>
        </p:spPr>
        <p:txBody>
          <a:bodyPr wrap="square" lIns="360000" anchor="ctr">
            <a:spAutoFit/>
          </a:bodyPr>
          <a:lstStyle/>
          <a:p>
            <a:pPr marL="0" marR="0" lvl="0" indent="0" algn="l" defTabSz="913765" rtl="0" eaLnBrk="1" fontAlgn="auto" latinLnBrk="0" hangingPunct="1">
              <a:lnSpc>
                <a:spcPct val="12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第一章</a:t>
            </a:r>
            <a:r>
              <a:rPr kumimoji="0" lang="en-US" altLang="zh-CN"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a:t>
            </a:r>
            <a:r>
              <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综述</a:t>
            </a:r>
            <a:r>
              <a:rPr kumimoji="0" lang="en-US" altLang="zh-CN"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a:t>
            </a:r>
            <a:r>
              <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需求环境</a:t>
            </a:r>
            <a:r>
              <a:rPr kumimoji="0" lang="en-US" altLang="zh-CN"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a:t>
            </a:r>
            <a:r>
              <a:rPr lang="zh-CN" altLang="en-US" b="1" dirty="0">
                <a:solidFill>
                  <a:schemeClr val="accent1">
                    <a:lumMod val="75000"/>
                  </a:schemeClr>
                </a:solidFill>
                <a:latin typeface="等线" panose="02010600030101010101" pitchFamily="2" charset="-122"/>
                <a:ea typeface="等线" panose="02010600030101010101" pitchFamily="2" charset="-122"/>
                <a:sym typeface="+mn-lt"/>
              </a:rPr>
              <a:t>失眠患者人数</a:t>
            </a:r>
            <a:endPar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endParaRPr>
          </a:p>
        </p:txBody>
      </p:sp>
      <p:sp>
        <p:nvSpPr>
          <p:cNvPr id="10" name="矩形 7">
            <a:extLst>
              <a:ext uri="{FF2B5EF4-FFF2-40B4-BE49-F238E27FC236}">
                <a16:creationId xmlns:a16="http://schemas.microsoft.com/office/drawing/2014/main" id="{E5A98416-794E-D222-EB55-B624A759EE91}"/>
              </a:ext>
            </a:extLst>
          </p:cNvPr>
          <p:cNvSpPr/>
          <p:nvPr/>
        </p:nvSpPr>
        <p:spPr>
          <a:xfrm>
            <a:off x="368301" y="958910"/>
            <a:ext cx="6121400" cy="719137"/>
          </a:xfrm>
          <a:prstGeom prst="rect">
            <a:avLst/>
          </a:prstGeom>
          <a:solidFill>
            <a:srgbClr val="F2F2F2"/>
          </a:solidFill>
          <a:ln w="12700" cap="flat" cmpd="sng" algn="ctr">
            <a:noFill/>
            <a:prstDash val="solid"/>
            <a:miter lim="800000"/>
          </a:ln>
          <a:effectLst/>
        </p:spPr>
        <p:txBody>
          <a:bodyPr wrap="square" rIns="90000" rtlCol="0" anchor="ct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0" cap="none" spc="0" normalizeH="0" baseline="0" noProof="0" dirty="0">
                <a:ln>
                  <a:noFill/>
                </a:ln>
                <a:solidFill>
                  <a:prstClr val="black">
                    <a:lumMod val="65000"/>
                    <a:lumOff val="35000"/>
                  </a:prstClr>
                </a:solidFill>
                <a:effectLst/>
                <a:uLnTx/>
                <a:uFillTx/>
                <a:latin typeface="等线" panose="02010600030101010101" pitchFamily="2" charset="-122"/>
                <a:ea typeface="等线" panose="02010600030101010101" pitchFamily="2" charset="-122"/>
                <a:cs typeface="+mn-cs"/>
              </a:rPr>
              <a:t>中国失眠现象普遍且严重，近六成人面临困扰，患者规模持续扩大，未来市场亟需高效睡眠解决方案</a:t>
            </a:r>
            <a:endParaRPr kumimoji="0" lang="en-US" altLang="zh-CN" sz="1600" b="1" i="0" u="none" strike="noStrike" kern="0" cap="none" spc="0" normalizeH="0" baseline="0" noProof="0" dirty="0">
              <a:ln>
                <a:noFill/>
              </a:ln>
              <a:solidFill>
                <a:prstClr val="black">
                  <a:lumMod val="65000"/>
                  <a:lumOff val="35000"/>
                </a:prstClr>
              </a:solidFill>
              <a:effectLst/>
              <a:uLnTx/>
              <a:uFillTx/>
              <a:latin typeface="等线" panose="02010600030101010101" pitchFamily="2" charset="-122"/>
              <a:ea typeface="等线" panose="02010600030101010101" pitchFamily="2" charset="-122"/>
              <a:cs typeface="+mn-cs"/>
            </a:endParaRPr>
          </a:p>
        </p:txBody>
      </p:sp>
      <p:grpSp>
        <p:nvGrpSpPr>
          <p:cNvPr id="3" name="组合 2">
            <a:extLst>
              <a:ext uri="{FF2B5EF4-FFF2-40B4-BE49-F238E27FC236}">
                <a16:creationId xmlns:a16="http://schemas.microsoft.com/office/drawing/2014/main" id="{2C2ADAF0-D7A4-8378-5BC4-E6EA1AAE7E40}"/>
              </a:ext>
            </a:extLst>
          </p:cNvPr>
          <p:cNvGrpSpPr/>
          <p:nvPr/>
        </p:nvGrpSpPr>
        <p:grpSpPr>
          <a:xfrm>
            <a:off x="304690" y="1998436"/>
            <a:ext cx="6188642" cy="506699"/>
            <a:chOff x="304690" y="1998436"/>
            <a:chExt cx="6188642" cy="506699"/>
          </a:xfrm>
        </p:grpSpPr>
        <p:cxnSp>
          <p:nvCxnSpPr>
            <p:cNvPr id="4" name="直接连接符 3">
              <a:extLst>
                <a:ext uri="{FF2B5EF4-FFF2-40B4-BE49-F238E27FC236}">
                  <a16:creationId xmlns:a16="http://schemas.microsoft.com/office/drawing/2014/main" id="{A9A4887A-32A4-C17F-A88B-1249B834163C}"/>
                </a:ext>
              </a:extLst>
            </p:cNvPr>
            <p:cNvCxnSpPr>
              <a:cxnSpLocks/>
            </p:cNvCxnSpPr>
            <p:nvPr/>
          </p:nvCxnSpPr>
          <p:spPr>
            <a:xfrm>
              <a:off x="373332" y="2257481"/>
              <a:ext cx="612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文本框 24">
              <a:extLst>
                <a:ext uri="{FF2B5EF4-FFF2-40B4-BE49-F238E27FC236}">
                  <a16:creationId xmlns:a16="http://schemas.microsoft.com/office/drawing/2014/main" id="{7F55CDAC-3A56-E812-9BCC-C9B6AC668BA9}"/>
                </a:ext>
              </a:extLst>
            </p:cNvPr>
            <p:cNvSpPr txBox="1"/>
            <p:nvPr/>
          </p:nvSpPr>
          <p:spPr>
            <a:xfrm>
              <a:off x="304690" y="1998436"/>
              <a:ext cx="4538773" cy="259045"/>
            </a:xfrm>
            <a:prstGeom prst="rect">
              <a:avLst/>
            </a:prstGeom>
            <a:noFill/>
          </p:spPr>
          <p:txBody>
            <a:bodyPr wrap="square" rtlCol="0">
              <a:spAutoFit/>
            </a:bodyPr>
            <a:lstStyle>
              <a:defPPr>
                <a:defRPr lang="zh-CN"/>
              </a:defPPr>
              <a:lvl1pPr marL="0" algn="l" defTabSz="416560" rtl="0" eaLnBrk="1" latinLnBrk="0" hangingPunct="1">
                <a:defRPr sz="820" kern="1200">
                  <a:solidFill>
                    <a:schemeClr val="tx1"/>
                  </a:solidFill>
                  <a:latin typeface="+mn-lt"/>
                  <a:ea typeface="+mn-ea"/>
                  <a:cs typeface="+mn-cs"/>
                </a:defRPr>
              </a:lvl1pPr>
              <a:lvl2pPr marL="208280" algn="l" defTabSz="416560" rtl="0" eaLnBrk="1" latinLnBrk="0" hangingPunct="1">
                <a:defRPr sz="820" kern="1200">
                  <a:solidFill>
                    <a:schemeClr val="tx1"/>
                  </a:solidFill>
                  <a:latin typeface="+mn-lt"/>
                  <a:ea typeface="+mn-ea"/>
                  <a:cs typeface="+mn-cs"/>
                </a:defRPr>
              </a:lvl2pPr>
              <a:lvl3pPr marL="416560" algn="l" defTabSz="416560" rtl="0" eaLnBrk="1" latinLnBrk="0" hangingPunct="1">
                <a:defRPr sz="820" kern="1200">
                  <a:solidFill>
                    <a:schemeClr val="tx1"/>
                  </a:solidFill>
                  <a:latin typeface="+mn-lt"/>
                  <a:ea typeface="+mn-ea"/>
                  <a:cs typeface="+mn-cs"/>
                </a:defRPr>
              </a:lvl3pPr>
              <a:lvl4pPr marL="625475" algn="l" defTabSz="416560" rtl="0" eaLnBrk="1" latinLnBrk="0" hangingPunct="1">
                <a:defRPr sz="820" kern="1200">
                  <a:solidFill>
                    <a:schemeClr val="tx1"/>
                  </a:solidFill>
                  <a:latin typeface="+mn-lt"/>
                  <a:ea typeface="+mn-ea"/>
                  <a:cs typeface="+mn-cs"/>
                </a:defRPr>
              </a:lvl4pPr>
              <a:lvl5pPr marL="833755" algn="l" defTabSz="416560" rtl="0" eaLnBrk="1" latinLnBrk="0" hangingPunct="1">
                <a:defRPr sz="820" kern="1200">
                  <a:solidFill>
                    <a:schemeClr val="tx1"/>
                  </a:solidFill>
                  <a:latin typeface="+mn-lt"/>
                  <a:ea typeface="+mn-ea"/>
                  <a:cs typeface="+mn-cs"/>
                </a:defRPr>
              </a:lvl5pPr>
              <a:lvl6pPr marL="1042035" algn="l" defTabSz="416560" rtl="0" eaLnBrk="1" latinLnBrk="0" hangingPunct="1">
                <a:defRPr sz="820" kern="1200">
                  <a:solidFill>
                    <a:schemeClr val="tx1"/>
                  </a:solidFill>
                  <a:latin typeface="+mn-lt"/>
                  <a:ea typeface="+mn-ea"/>
                  <a:cs typeface="+mn-cs"/>
                </a:defRPr>
              </a:lvl6pPr>
              <a:lvl7pPr marL="1250315" algn="l" defTabSz="416560" rtl="0" eaLnBrk="1" latinLnBrk="0" hangingPunct="1">
                <a:defRPr sz="820" kern="1200">
                  <a:solidFill>
                    <a:schemeClr val="tx1"/>
                  </a:solidFill>
                  <a:latin typeface="+mn-lt"/>
                  <a:ea typeface="+mn-ea"/>
                  <a:cs typeface="+mn-cs"/>
                </a:defRPr>
              </a:lvl7pPr>
              <a:lvl8pPr marL="1459230" algn="l" defTabSz="416560" rtl="0" eaLnBrk="1" latinLnBrk="0" hangingPunct="1">
                <a:defRPr sz="820" kern="1200">
                  <a:solidFill>
                    <a:schemeClr val="tx1"/>
                  </a:solidFill>
                  <a:latin typeface="+mn-lt"/>
                  <a:ea typeface="+mn-ea"/>
                  <a:cs typeface="+mn-cs"/>
                </a:defRPr>
              </a:lvl8pPr>
              <a:lvl9pPr marL="1667510" algn="l" defTabSz="416560" rtl="0" eaLnBrk="1" latinLnBrk="0" hangingPunct="1">
                <a:defRPr sz="820" kern="1200">
                  <a:solidFill>
                    <a:schemeClr val="tx1"/>
                  </a:solidFill>
                  <a:latin typeface="+mn-lt"/>
                  <a:ea typeface="+mn-ea"/>
                  <a:cs typeface="+mn-cs"/>
                </a:defRPr>
              </a:lvl9pPr>
            </a:lstStyle>
            <a:p>
              <a:pPr algn="just" defTabSz="498475">
                <a:lnSpc>
                  <a:spcPts val="1255"/>
                </a:lnSpc>
                <a:spcBef>
                  <a:spcPts val="360"/>
                </a:spcBef>
                <a:buClr>
                  <a:srgbClr val="E8392A"/>
                </a:buClr>
                <a:defRPr/>
              </a:pPr>
              <a:r>
                <a:rPr lang="zh-CN" altLang="en-US" sz="1100" b="1" dirty="0">
                  <a:latin typeface="+mn-ea"/>
                  <a:cs typeface="+mn-ea"/>
                  <a:sym typeface="+mn-lt"/>
                </a:rPr>
                <a:t>中国失眠现象，</a:t>
              </a:r>
              <a:r>
                <a:rPr lang="en-US" altLang="zh-CN" sz="1100" b="1" dirty="0">
                  <a:latin typeface="+mn-ea"/>
                  <a:cs typeface="+mn-ea"/>
                  <a:sym typeface="+mn-lt"/>
                </a:rPr>
                <a:t>2023</a:t>
              </a:r>
            </a:p>
          </p:txBody>
        </p:sp>
        <p:sp>
          <p:nvSpPr>
            <p:cNvPr id="6" name="文本框 5">
              <a:extLst>
                <a:ext uri="{FF2B5EF4-FFF2-40B4-BE49-F238E27FC236}">
                  <a16:creationId xmlns:a16="http://schemas.microsoft.com/office/drawing/2014/main" id="{65C1C3F7-A3FA-2AC6-0BDE-420F652B5EA5}"/>
                </a:ext>
              </a:extLst>
            </p:cNvPr>
            <p:cNvSpPr txBox="1"/>
            <p:nvPr/>
          </p:nvSpPr>
          <p:spPr>
            <a:xfrm>
              <a:off x="304690" y="2258914"/>
              <a:ext cx="633507" cy="246221"/>
            </a:xfrm>
            <a:prstGeom prst="rect">
              <a:avLst/>
            </a:prstGeom>
            <a:noFill/>
          </p:spPr>
          <p:txBody>
            <a:bodyPr wrap="none" rtlCol="0">
              <a:spAutoFit/>
            </a:bodyPr>
            <a:lstStyle/>
            <a:p>
              <a:pPr algn="l"/>
              <a:r>
                <a:rPr kumimoji="1" lang="zh-CN" altLang="en-US" sz="1000" i="1" dirty="0">
                  <a:latin typeface="等线" panose="02010600030101010101" pitchFamily="2" charset="-122"/>
                  <a:ea typeface="等线" panose="02010600030101010101" pitchFamily="2" charset="-122"/>
                </a:rPr>
                <a:t>单位：</a:t>
              </a:r>
              <a:r>
                <a:rPr kumimoji="1" lang="en-US" altLang="zh-CN" sz="1000" i="1" dirty="0">
                  <a:latin typeface="等线" panose="02010600030101010101" pitchFamily="2" charset="-122"/>
                  <a:ea typeface="等线" panose="02010600030101010101" pitchFamily="2" charset="-122"/>
                </a:rPr>
                <a:t>%</a:t>
              </a:r>
              <a:endParaRPr kumimoji="1" lang="zh-CN" altLang="en-US" sz="1000" i="1" dirty="0">
                <a:latin typeface="等线" panose="02010600030101010101" pitchFamily="2" charset="-122"/>
                <a:ea typeface="等线" panose="02010600030101010101" pitchFamily="2" charset="-122"/>
              </a:endParaRPr>
            </a:p>
          </p:txBody>
        </p:sp>
      </p:grpSp>
      <p:graphicFrame>
        <p:nvGraphicFramePr>
          <p:cNvPr id="17" name="Chart 3">
            <a:extLst>
              <a:ext uri="{FF2B5EF4-FFF2-40B4-BE49-F238E27FC236}">
                <a16:creationId xmlns:a16="http://schemas.microsoft.com/office/drawing/2014/main" id="{A67AF5C3-F358-3127-E49C-A6D50EAA2EF5}"/>
              </a:ext>
            </a:extLst>
          </p:cNvPr>
          <p:cNvGraphicFramePr/>
          <p:nvPr>
            <p:custDataLst>
              <p:tags r:id="rId3"/>
            </p:custDataLst>
          </p:nvPr>
        </p:nvGraphicFramePr>
        <p:xfrm>
          <a:off x="473075" y="2611438"/>
          <a:ext cx="2220913" cy="2435225"/>
        </p:xfrm>
        <a:graphic>
          <a:graphicData uri="http://schemas.openxmlformats.org/drawingml/2006/chart">
            <c:chart xmlns:c="http://schemas.openxmlformats.org/drawingml/2006/chart" xmlns:r="http://schemas.openxmlformats.org/officeDocument/2006/relationships" r:id="rId29"/>
          </a:graphicData>
        </a:graphic>
      </p:graphicFrame>
      <p:sp>
        <p:nvSpPr>
          <p:cNvPr id="30" name="矩形 29">
            <a:extLst>
              <a:ext uri="{FF2B5EF4-FFF2-40B4-BE49-F238E27FC236}">
                <a16:creationId xmlns:a16="http://schemas.microsoft.com/office/drawing/2014/main" id="{9D0C8165-FF22-4A42-8B22-B5664B7E3974}"/>
              </a:ext>
            </a:extLst>
          </p:cNvPr>
          <p:cNvSpPr/>
          <p:nvPr>
            <p:custDataLst>
              <p:tags r:id="rId4"/>
            </p:custDataLst>
          </p:nvPr>
        </p:nvSpPr>
        <p:spPr bwMode="auto">
          <a:xfrm>
            <a:off x="420688" y="2551113"/>
            <a:ext cx="160338" cy="120650"/>
          </a:xfrm>
          <a:prstGeom prst="rect">
            <a:avLst/>
          </a:prstGeom>
          <a:solidFill>
            <a:schemeClr val="accent3"/>
          </a:solidFill>
          <a:ln w="12700"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dirty="0">
              <a:solidFill>
                <a:schemeClr val="tx1"/>
              </a:solidFill>
            </a:endParaRPr>
          </a:p>
        </p:txBody>
      </p:sp>
      <p:sp>
        <p:nvSpPr>
          <p:cNvPr id="31" name="矩形 30">
            <a:extLst>
              <a:ext uri="{FF2B5EF4-FFF2-40B4-BE49-F238E27FC236}">
                <a16:creationId xmlns:a16="http://schemas.microsoft.com/office/drawing/2014/main" id="{40D08C5A-CBCF-D783-3196-3FE936A3B0B5}"/>
              </a:ext>
            </a:extLst>
          </p:cNvPr>
          <p:cNvSpPr/>
          <p:nvPr>
            <p:custDataLst>
              <p:tags r:id="rId5"/>
            </p:custDataLst>
          </p:nvPr>
        </p:nvSpPr>
        <p:spPr bwMode="auto">
          <a:xfrm>
            <a:off x="1304925" y="2551113"/>
            <a:ext cx="160338" cy="120650"/>
          </a:xfrm>
          <a:prstGeom prst="rect">
            <a:avLst/>
          </a:prstGeom>
          <a:solidFill>
            <a:schemeClr val="accent2"/>
          </a:solidFill>
          <a:ln w="12700"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dirty="0">
              <a:solidFill>
                <a:schemeClr val="tx1"/>
              </a:solidFill>
            </a:endParaRPr>
          </a:p>
        </p:txBody>
      </p:sp>
      <p:sp>
        <p:nvSpPr>
          <p:cNvPr id="32" name="矩形 31">
            <a:extLst>
              <a:ext uri="{FF2B5EF4-FFF2-40B4-BE49-F238E27FC236}">
                <a16:creationId xmlns:a16="http://schemas.microsoft.com/office/drawing/2014/main" id="{683DB5F7-5F36-AEE1-6B33-9E1006B9D15D}"/>
              </a:ext>
            </a:extLst>
          </p:cNvPr>
          <p:cNvSpPr/>
          <p:nvPr>
            <p:custDataLst>
              <p:tags r:id="rId6"/>
            </p:custDataLst>
          </p:nvPr>
        </p:nvSpPr>
        <p:spPr bwMode="auto">
          <a:xfrm>
            <a:off x="2303463" y="2551113"/>
            <a:ext cx="160338" cy="120650"/>
          </a:xfrm>
          <a:prstGeom prst="rect">
            <a:avLst/>
          </a:prstGeom>
          <a:solidFill>
            <a:schemeClr val="accent1"/>
          </a:solidFill>
          <a:ln w="12700"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dirty="0">
              <a:solidFill>
                <a:schemeClr val="tx1"/>
              </a:solidFill>
            </a:endParaRPr>
          </a:p>
        </p:txBody>
      </p:sp>
      <p:sp>
        <p:nvSpPr>
          <p:cNvPr id="14" name="Text Placeholder 2">
            <a:extLst>
              <a:ext uri="{FF2B5EF4-FFF2-40B4-BE49-F238E27FC236}">
                <a16:creationId xmlns:a16="http://schemas.microsoft.com/office/drawing/2014/main" id="{81F50177-66EB-E07B-179B-D4D4E79B0B97}"/>
              </a:ext>
            </a:extLst>
          </p:cNvPr>
          <p:cNvSpPr>
            <a:spLocks noGrp="1"/>
          </p:cNvSpPr>
          <p:nvPr>
            <p:custDataLst>
              <p:tags r:id="rId7"/>
            </p:custDataLst>
          </p:nvPr>
        </p:nvSpPr>
        <p:spPr bwMode="auto">
          <a:xfrm>
            <a:off x="631825" y="2557463"/>
            <a:ext cx="5715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spcBef>
                <a:spcPct val="0"/>
              </a:spcBef>
              <a:spcAft>
                <a:spcPct val="0"/>
              </a:spcAft>
              <a:buNone/>
            </a:pPr>
            <a:fld id="{A81802FB-F195-4345-88EF-93FB39820F81}" type="datetime'''''''''''''''无''''''''''''睡眠''''''''''''障''''碍'''''''">
              <a:rPr lang="zh-CN" altLang="en-US" sz="900" smtClean="0">
                <a:latin typeface="等线" panose="02010600030101010101" pitchFamily="2" charset="-122"/>
              </a:rPr>
              <a:pPr marL="0" lvl="0" indent="0">
                <a:spcBef>
                  <a:spcPct val="0"/>
                </a:spcBef>
                <a:spcAft>
                  <a:spcPct val="0"/>
                </a:spcAft>
                <a:buNone/>
              </a:pPr>
              <a:t>无睡眠障碍</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15" name="Text Placeholder 2">
            <a:extLst>
              <a:ext uri="{FF2B5EF4-FFF2-40B4-BE49-F238E27FC236}">
                <a16:creationId xmlns:a16="http://schemas.microsoft.com/office/drawing/2014/main" id="{56B2CFBF-DE50-474D-F724-EE9D18A37D6C}"/>
              </a:ext>
            </a:extLst>
          </p:cNvPr>
          <p:cNvSpPr>
            <a:spLocks noGrp="1"/>
          </p:cNvSpPr>
          <p:nvPr>
            <p:custDataLst>
              <p:tags r:id="rId8"/>
            </p:custDataLst>
          </p:nvPr>
        </p:nvSpPr>
        <p:spPr bwMode="auto">
          <a:xfrm>
            <a:off x="1516063" y="2557463"/>
            <a:ext cx="6858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spcBef>
                <a:spcPct val="0"/>
              </a:spcBef>
              <a:spcAft>
                <a:spcPct val="0"/>
              </a:spcAft>
              <a:buNone/>
            </a:pPr>
            <a:fld id="{8BF4CA20-4E03-4511-82A1-B50D5B25A5AF}" type="datetime'''''''''''''''''''''可''''''''''能存''''''''''在失''''''眠'">
              <a:rPr lang="zh-CN" altLang="en-US" sz="900" smtClean="0">
                <a:latin typeface="等线" panose="02010600030101010101" pitchFamily="2" charset="-122"/>
                <a:ea typeface="等线" panose="02010600030101010101" pitchFamily="2" charset="-122"/>
              </a:rPr>
              <a:pPr marL="0" lvl="0" indent="0">
                <a:spcBef>
                  <a:spcPct val="0"/>
                </a:spcBef>
                <a:spcAft>
                  <a:spcPct val="0"/>
                </a:spcAft>
                <a:buNone/>
              </a:pPr>
              <a:t>可能存在失眠</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16" name="Text Placeholder 2">
            <a:extLst>
              <a:ext uri="{FF2B5EF4-FFF2-40B4-BE49-F238E27FC236}">
                <a16:creationId xmlns:a16="http://schemas.microsoft.com/office/drawing/2014/main" id="{DDBF5B15-7B47-C1EE-C82D-187FEA0C4C50}"/>
              </a:ext>
            </a:extLst>
          </p:cNvPr>
          <p:cNvSpPr>
            <a:spLocks noGrp="1"/>
          </p:cNvSpPr>
          <p:nvPr>
            <p:custDataLst>
              <p:tags r:id="rId9"/>
            </p:custDataLst>
          </p:nvPr>
        </p:nvSpPr>
        <p:spPr bwMode="auto">
          <a:xfrm>
            <a:off x="2514600" y="2557463"/>
            <a:ext cx="2286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spcBef>
                <a:spcPct val="0"/>
              </a:spcBef>
              <a:spcAft>
                <a:spcPct val="0"/>
              </a:spcAft>
              <a:buNone/>
            </a:pPr>
            <a:fld id="{2EE6DB02-726C-4C26-8ED5-972E80C52A70}" type="datetime'''''''''''''''''''''''''''''失''眠'''''''''''''''">
              <a:rPr lang="zh-CN" altLang="en-US" sz="900" smtClean="0">
                <a:latin typeface="等线" panose="02010600030101010101" pitchFamily="2" charset="-122"/>
                <a:ea typeface="等线" panose="02010600030101010101" pitchFamily="2" charset="-122"/>
              </a:rPr>
              <a:pPr marL="0" lvl="0" indent="0">
                <a:spcBef>
                  <a:spcPct val="0"/>
                </a:spcBef>
                <a:spcAft>
                  <a:spcPct val="0"/>
                </a:spcAft>
                <a:buNone/>
              </a:pPr>
              <a:t>失眠</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38" name="文本框 24">
            <a:extLst>
              <a:ext uri="{FF2B5EF4-FFF2-40B4-BE49-F238E27FC236}">
                <a16:creationId xmlns:a16="http://schemas.microsoft.com/office/drawing/2014/main" id="{9021B620-39F3-1508-C510-11C921117353}"/>
              </a:ext>
            </a:extLst>
          </p:cNvPr>
          <p:cNvSpPr txBox="1"/>
          <p:nvPr/>
        </p:nvSpPr>
        <p:spPr>
          <a:xfrm>
            <a:off x="2776538" y="2362200"/>
            <a:ext cx="3713164" cy="2431050"/>
          </a:xfrm>
          <a:prstGeom prst="rect">
            <a:avLst/>
          </a:prstGeom>
          <a:solidFill>
            <a:schemeClr val="accent6"/>
          </a:solidFill>
        </p:spPr>
        <p:txBody>
          <a:bodyPr wrap="square" rtlCol="0">
            <a:spAutoFit/>
          </a:bodyPr>
          <a:lstStyle/>
          <a:p>
            <a:pPr marL="171450" marR="0" lvl="0" indent="-171450" algn="just" defTabSz="457200" rtl="0" eaLnBrk="1" fontAlgn="auto" latinLnBrk="0" hangingPunct="1">
              <a:lnSpc>
                <a:spcPct val="130000"/>
              </a:lnSpc>
              <a:spcBef>
                <a:spcPts val="600"/>
              </a:spcBef>
              <a:spcAft>
                <a:spcPts val="0"/>
              </a:spcAft>
              <a:buClr>
                <a:schemeClr val="accent1"/>
              </a:buClr>
              <a:buSzTx/>
              <a:buFont typeface="Wingdings" panose="05000000000000000000" pitchFamily="2" charset="2"/>
              <a:buChar char="n"/>
              <a:tabLst/>
              <a:defRPr/>
            </a:pPr>
            <a:r>
              <a:rPr lang="zh-CN" altLang="en-US" sz="1000" b="1" dirty="0">
                <a:latin typeface="DengXian" panose="02010600030101010101" pitchFamily="2" charset="-122"/>
                <a:ea typeface="DengXian" panose="02010600030101010101" pitchFamily="2" charset="-122"/>
                <a:cs typeface="+mn-ea"/>
                <a:sym typeface="+mn-lt"/>
              </a:rPr>
              <a:t>中国失眠问题严峻，有</a:t>
            </a:r>
            <a:r>
              <a:rPr lang="en-US" altLang="zh-CN" sz="1000" b="1" dirty="0">
                <a:latin typeface="DengXian" panose="02010600030101010101" pitchFamily="2" charset="-122"/>
                <a:ea typeface="DengXian" panose="02010600030101010101" pitchFamily="2" charset="-122"/>
                <a:cs typeface="+mn-ea"/>
                <a:sym typeface="+mn-lt"/>
              </a:rPr>
              <a:t>59%</a:t>
            </a:r>
            <a:r>
              <a:rPr lang="zh-CN" altLang="en-US" sz="1000" b="1" dirty="0">
                <a:latin typeface="DengXian" panose="02010600030101010101" pitchFamily="2" charset="-122"/>
                <a:ea typeface="DengXian" panose="02010600030101010101" pitchFamily="2" charset="-122"/>
                <a:cs typeface="+mn-ea"/>
                <a:sym typeface="+mn-lt"/>
              </a:rPr>
              <a:t>的人存在失眠症状，完全无睡眠障碍的人群仅占</a:t>
            </a:r>
            <a:r>
              <a:rPr lang="en-US" altLang="zh-CN" sz="1000" b="1" dirty="0">
                <a:latin typeface="DengXian" panose="02010600030101010101" pitchFamily="2" charset="-122"/>
                <a:ea typeface="DengXian" panose="02010600030101010101" pitchFamily="2" charset="-122"/>
                <a:cs typeface="+mn-ea"/>
                <a:sym typeface="+mn-lt"/>
              </a:rPr>
              <a:t>19%</a:t>
            </a:r>
            <a:endParaRPr kumimoji="0" lang="zh-CN" altLang="en-US" sz="1000" b="1"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endParaRPr>
          </a:p>
          <a:p>
            <a:pPr algn="just">
              <a:lnSpc>
                <a:spcPct val="130000"/>
              </a:lnSpc>
              <a:spcBef>
                <a:spcPts val="600"/>
              </a:spcBef>
              <a:buClr>
                <a:srgbClr val="9E7A7A"/>
              </a:buClr>
              <a:defRPr/>
            </a:pPr>
            <a:r>
              <a:rPr kumimoji="0" lang="zh-CN" altLang="en-US"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失眠是指持续出现睡眠启动困难、睡眠维持困难、睡眠品质下降，并引发日间功能障碍的一种睡眠障碍。其表现可能有不易入睡、难以维持较长时间的睡眠、睡眠时间减少、早醒、易醒、多梦，或是醒来后缺乏清醒感等，可分为急性和慢性。</a:t>
            </a:r>
            <a:endParaRPr kumimoji="0" lang="en-US" altLang="zh-CN"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endParaRPr>
          </a:p>
          <a:p>
            <a:pPr algn="just">
              <a:lnSpc>
                <a:spcPct val="130000"/>
              </a:lnSpc>
              <a:spcBef>
                <a:spcPts val="600"/>
              </a:spcBef>
              <a:buClr>
                <a:srgbClr val="9E7A7A"/>
              </a:buClr>
              <a:defRPr/>
            </a:pPr>
            <a:r>
              <a:rPr kumimoji="0" lang="zh-CN" altLang="en-US"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根据中国失眠症诊断和治疗指南，在</a:t>
            </a:r>
            <a:r>
              <a:rPr kumimoji="0" lang="en-US" altLang="zh-CN"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1-10</a:t>
            </a:r>
            <a:r>
              <a:rPr kumimoji="0" lang="zh-CN" altLang="en-US"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年的随访研究中，成人失眠持续率为</a:t>
            </a:r>
            <a:r>
              <a:rPr kumimoji="0" lang="en-US" altLang="zh-CN"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30%-60%</a:t>
            </a:r>
            <a:r>
              <a:rPr kumimoji="0" lang="zh-CN" altLang="en-US"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，表明失眠的病程具有持续性。同时，失眠具有一定的自然缓解性，病程呈现波动性。失眠的持续率具有年龄差异，儿童和青少年失眠持续率约为</a:t>
            </a:r>
            <a:r>
              <a:rPr kumimoji="0" lang="en-US" altLang="zh-CN"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15.0%</a:t>
            </a:r>
            <a:r>
              <a:rPr kumimoji="0" lang="zh-CN" altLang="en-US"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，而中国女性和男性则分别高达</a:t>
            </a:r>
            <a:r>
              <a:rPr kumimoji="0" lang="en-US" altLang="zh-CN"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42.7%</a:t>
            </a:r>
            <a:r>
              <a:rPr kumimoji="0" lang="zh-CN" altLang="en-US"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和</a:t>
            </a:r>
            <a:r>
              <a:rPr kumimoji="0" lang="en-US" altLang="zh-CN"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28.2%</a:t>
            </a:r>
            <a:r>
              <a:rPr kumimoji="0" lang="zh-CN" altLang="en-US"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a:t>
            </a:r>
          </a:p>
        </p:txBody>
      </p:sp>
      <p:grpSp>
        <p:nvGrpSpPr>
          <p:cNvPr id="60" name="组合 59">
            <a:extLst>
              <a:ext uri="{FF2B5EF4-FFF2-40B4-BE49-F238E27FC236}">
                <a16:creationId xmlns:a16="http://schemas.microsoft.com/office/drawing/2014/main" id="{701E536A-6B93-0C90-BB37-8568720A8C36}"/>
              </a:ext>
            </a:extLst>
          </p:cNvPr>
          <p:cNvGrpSpPr/>
          <p:nvPr/>
        </p:nvGrpSpPr>
        <p:grpSpPr>
          <a:xfrm>
            <a:off x="304690" y="4903640"/>
            <a:ext cx="6188642" cy="506552"/>
            <a:chOff x="304690" y="1998436"/>
            <a:chExt cx="6188642" cy="506838"/>
          </a:xfrm>
        </p:grpSpPr>
        <p:cxnSp>
          <p:nvCxnSpPr>
            <p:cNvPr id="61" name="直接连接符 60">
              <a:extLst>
                <a:ext uri="{FF2B5EF4-FFF2-40B4-BE49-F238E27FC236}">
                  <a16:creationId xmlns:a16="http://schemas.microsoft.com/office/drawing/2014/main" id="{8912AAAF-07F5-BBD3-47BB-16D76FCF4032}"/>
                </a:ext>
              </a:extLst>
            </p:cNvPr>
            <p:cNvCxnSpPr>
              <a:cxnSpLocks/>
            </p:cNvCxnSpPr>
            <p:nvPr/>
          </p:nvCxnSpPr>
          <p:spPr>
            <a:xfrm>
              <a:off x="373332" y="2257481"/>
              <a:ext cx="612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2" name="文本框 24">
              <a:extLst>
                <a:ext uri="{FF2B5EF4-FFF2-40B4-BE49-F238E27FC236}">
                  <a16:creationId xmlns:a16="http://schemas.microsoft.com/office/drawing/2014/main" id="{40C5C572-A77A-D6A1-99DB-C666CA217115}"/>
                </a:ext>
              </a:extLst>
            </p:cNvPr>
            <p:cNvSpPr txBox="1"/>
            <p:nvPr/>
          </p:nvSpPr>
          <p:spPr>
            <a:xfrm>
              <a:off x="304690" y="1998436"/>
              <a:ext cx="4538773" cy="259045"/>
            </a:xfrm>
            <a:prstGeom prst="rect">
              <a:avLst/>
            </a:prstGeom>
            <a:noFill/>
          </p:spPr>
          <p:txBody>
            <a:bodyPr wrap="square" rtlCol="0">
              <a:spAutoFit/>
            </a:bodyPr>
            <a:lstStyle>
              <a:defPPr>
                <a:defRPr lang="zh-CN"/>
              </a:defPPr>
              <a:lvl1pPr marL="0" algn="l" defTabSz="416560" rtl="0" eaLnBrk="1" latinLnBrk="0" hangingPunct="1">
                <a:defRPr sz="820" kern="1200">
                  <a:solidFill>
                    <a:schemeClr val="tx1"/>
                  </a:solidFill>
                  <a:latin typeface="+mn-lt"/>
                  <a:ea typeface="+mn-ea"/>
                  <a:cs typeface="+mn-cs"/>
                </a:defRPr>
              </a:lvl1pPr>
              <a:lvl2pPr marL="208280" algn="l" defTabSz="416560" rtl="0" eaLnBrk="1" latinLnBrk="0" hangingPunct="1">
                <a:defRPr sz="820" kern="1200">
                  <a:solidFill>
                    <a:schemeClr val="tx1"/>
                  </a:solidFill>
                  <a:latin typeface="+mn-lt"/>
                  <a:ea typeface="+mn-ea"/>
                  <a:cs typeface="+mn-cs"/>
                </a:defRPr>
              </a:lvl2pPr>
              <a:lvl3pPr marL="416560" algn="l" defTabSz="416560" rtl="0" eaLnBrk="1" latinLnBrk="0" hangingPunct="1">
                <a:defRPr sz="820" kern="1200">
                  <a:solidFill>
                    <a:schemeClr val="tx1"/>
                  </a:solidFill>
                  <a:latin typeface="+mn-lt"/>
                  <a:ea typeface="+mn-ea"/>
                  <a:cs typeface="+mn-cs"/>
                </a:defRPr>
              </a:lvl3pPr>
              <a:lvl4pPr marL="625475" algn="l" defTabSz="416560" rtl="0" eaLnBrk="1" latinLnBrk="0" hangingPunct="1">
                <a:defRPr sz="820" kern="1200">
                  <a:solidFill>
                    <a:schemeClr val="tx1"/>
                  </a:solidFill>
                  <a:latin typeface="+mn-lt"/>
                  <a:ea typeface="+mn-ea"/>
                  <a:cs typeface="+mn-cs"/>
                </a:defRPr>
              </a:lvl4pPr>
              <a:lvl5pPr marL="833755" algn="l" defTabSz="416560" rtl="0" eaLnBrk="1" latinLnBrk="0" hangingPunct="1">
                <a:defRPr sz="820" kern="1200">
                  <a:solidFill>
                    <a:schemeClr val="tx1"/>
                  </a:solidFill>
                  <a:latin typeface="+mn-lt"/>
                  <a:ea typeface="+mn-ea"/>
                  <a:cs typeface="+mn-cs"/>
                </a:defRPr>
              </a:lvl5pPr>
              <a:lvl6pPr marL="1042035" algn="l" defTabSz="416560" rtl="0" eaLnBrk="1" latinLnBrk="0" hangingPunct="1">
                <a:defRPr sz="820" kern="1200">
                  <a:solidFill>
                    <a:schemeClr val="tx1"/>
                  </a:solidFill>
                  <a:latin typeface="+mn-lt"/>
                  <a:ea typeface="+mn-ea"/>
                  <a:cs typeface="+mn-cs"/>
                </a:defRPr>
              </a:lvl6pPr>
              <a:lvl7pPr marL="1250315" algn="l" defTabSz="416560" rtl="0" eaLnBrk="1" latinLnBrk="0" hangingPunct="1">
                <a:defRPr sz="820" kern="1200">
                  <a:solidFill>
                    <a:schemeClr val="tx1"/>
                  </a:solidFill>
                  <a:latin typeface="+mn-lt"/>
                  <a:ea typeface="+mn-ea"/>
                  <a:cs typeface="+mn-cs"/>
                </a:defRPr>
              </a:lvl7pPr>
              <a:lvl8pPr marL="1459230" algn="l" defTabSz="416560" rtl="0" eaLnBrk="1" latinLnBrk="0" hangingPunct="1">
                <a:defRPr sz="820" kern="1200">
                  <a:solidFill>
                    <a:schemeClr val="tx1"/>
                  </a:solidFill>
                  <a:latin typeface="+mn-lt"/>
                  <a:ea typeface="+mn-ea"/>
                  <a:cs typeface="+mn-cs"/>
                </a:defRPr>
              </a:lvl8pPr>
              <a:lvl9pPr marL="1667510" algn="l" defTabSz="416560" rtl="0" eaLnBrk="1" latinLnBrk="0" hangingPunct="1">
                <a:defRPr sz="820" kern="1200">
                  <a:solidFill>
                    <a:schemeClr val="tx1"/>
                  </a:solidFill>
                  <a:latin typeface="+mn-lt"/>
                  <a:ea typeface="+mn-ea"/>
                  <a:cs typeface="+mn-cs"/>
                </a:defRPr>
              </a:lvl9pPr>
            </a:lstStyle>
            <a:p>
              <a:pPr algn="just" defTabSz="498475">
                <a:lnSpc>
                  <a:spcPts val="1255"/>
                </a:lnSpc>
                <a:spcBef>
                  <a:spcPts val="360"/>
                </a:spcBef>
                <a:buClr>
                  <a:srgbClr val="E8392A"/>
                </a:buClr>
                <a:defRPr/>
              </a:pPr>
              <a:r>
                <a:rPr lang="zh-CN" altLang="en-US" sz="1100" b="1" dirty="0">
                  <a:latin typeface="+mn-ea"/>
                  <a:cs typeface="+mn-ea"/>
                  <a:sym typeface="+mn-lt"/>
                </a:rPr>
                <a:t>中国失眠症成人患者数量，</a:t>
              </a:r>
              <a:r>
                <a:rPr lang="en-US" altLang="zh-CN" sz="1100" b="1" dirty="0">
                  <a:latin typeface="+mn-ea"/>
                  <a:cs typeface="+mn-ea"/>
                  <a:sym typeface="+mn-lt"/>
                </a:rPr>
                <a:t>2019-2028E</a:t>
              </a:r>
            </a:p>
          </p:txBody>
        </p:sp>
        <p:sp>
          <p:nvSpPr>
            <p:cNvPr id="63" name="文本框 62">
              <a:extLst>
                <a:ext uri="{FF2B5EF4-FFF2-40B4-BE49-F238E27FC236}">
                  <a16:creationId xmlns:a16="http://schemas.microsoft.com/office/drawing/2014/main" id="{3CC8D9AC-35BE-1B32-0757-645B77BBD783}"/>
                </a:ext>
              </a:extLst>
            </p:cNvPr>
            <p:cNvSpPr txBox="1"/>
            <p:nvPr/>
          </p:nvSpPr>
          <p:spPr>
            <a:xfrm>
              <a:off x="304690" y="2258914"/>
              <a:ext cx="825867" cy="246360"/>
            </a:xfrm>
            <a:prstGeom prst="rect">
              <a:avLst/>
            </a:prstGeom>
            <a:noFill/>
          </p:spPr>
          <p:txBody>
            <a:bodyPr wrap="none" rtlCol="0">
              <a:spAutoFit/>
            </a:bodyPr>
            <a:lstStyle/>
            <a:p>
              <a:pPr algn="l"/>
              <a:r>
                <a:rPr kumimoji="1" lang="zh-CN" altLang="en-US" sz="1000" i="1" dirty="0">
                  <a:latin typeface="等线" panose="02010600030101010101" pitchFamily="2" charset="-122"/>
                  <a:ea typeface="等线" panose="02010600030101010101" pitchFamily="2" charset="-122"/>
                </a:rPr>
                <a:t>单位：万人</a:t>
              </a:r>
            </a:p>
          </p:txBody>
        </p:sp>
      </p:grpSp>
      <p:graphicFrame>
        <p:nvGraphicFramePr>
          <p:cNvPr id="24" name="Chart 3">
            <a:extLst>
              <a:ext uri="{FF2B5EF4-FFF2-40B4-BE49-F238E27FC236}">
                <a16:creationId xmlns:a16="http://schemas.microsoft.com/office/drawing/2014/main" id="{47C9BB7E-F96F-F06E-D206-370F644D9570}"/>
              </a:ext>
            </a:extLst>
          </p:cNvPr>
          <p:cNvGraphicFramePr/>
          <p:nvPr>
            <p:custDataLst>
              <p:tags r:id="rId10"/>
            </p:custDataLst>
          </p:nvPr>
        </p:nvGraphicFramePr>
        <p:xfrm>
          <a:off x="285750" y="5594350"/>
          <a:ext cx="6289675" cy="2149475"/>
        </p:xfrm>
        <a:graphic>
          <a:graphicData uri="http://schemas.openxmlformats.org/drawingml/2006/chart">
            <c:chart xmlns:c="http://schemas.openxmlformats.org/drawingml/2006/chart" xmlns:r="http://schemas.openxmlformats.org/officeDocument/2006/relationships" r:id="rId30"/>
          </a:graphicData>
        </a:graphic>
      </p:graphicFrame>
      <p:cxnSp>
        <p:nvCxnSpPr>
          <p:cNvPr id="137" name="直接连接符 136">
            <a:extLst>
              <a:ext uri="{FF2B5EF4-FFF2-40B4-BE49-F238E27FC236}">
                <a16:creationId xmlns:a16="http://schemas.microsoft.com/office/drawing/2014/main" id="{24BE1241-9DD4-7BC1-0811-D27B6C87BABA}"/>
              </a:ext>
            </a:extLst>
          </p:cNvPr>
          <p:cNvCxnSpPr/>
          <p:nvPr>
            <p:custDataLst>
              <p:tags r:id="rId11"/>
            </p:custDataLst>
          </p:nvPr>
        </p:nvCxnSpPr>
        <p:spPr bwMode="auto">
          <a:xfrm flipV="1">
            <a:off x="673101" y="6065838"/>
            <a:ext cx="2449513" cy="560388"/>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147" name="直接连接符 146">
            <a:extLst>
              <a:ext uri="{FF2B5EF4-FFF2-40B4-BE49-F238E27FC236}">
                <a16:creationId xmlns:a16="http://schemas.microsoft.com/office/drawing/2014/main" id="{B275FEF7-ACCC-BE27-8271-2A5DD30CA4C8}"/>
              </a:ext>
            </a:extLst>
          </p:cNvPr>
          <p:cNvCxnSpPr/>
          <p:nvPr>
            <p:custDataLst>
              <p:tags r:id="rId12"/>
            </p:custDataLst>
          </p:nvPr>
        </p:nvCxnSpPr>
        <p:spPr bwMode="auto">
          <a:xfrm flipV="1">
            <a:off x="3122612" y="5451475"/>
            <a:ext cx="3062288" cy="614363"/>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75" name="Text Placeholder 2">
            <a:extLst>
              <a:ext uri="{FF2B5EF4-FFF2-40B4-BE49-F238E27FC236}">
                <a16:creationId xmlns:a16="http://schemas.microsoft.com/office/drawing/2014/main" id="{92DF5457-63A3-FB7F-E3FC-2CE32D1FD07E}"/>
              </a:ext>
            </a:extLst>
          </p:cNvPr>
          <p:cNvSpPr>
            <a:spLocks noGrp="1"/>
          </p:cNvSpPr>
          <p:nvPr>
            <p:custDataLst>
              <p:tags r:id="rId13"/>
            </p:custDataLst>
          </p:nvPr>
        </p:nvSpPr>
        <p:spPr bwMode="auto">
          <a:xfrm>
            <a:off x="2382838" y="7577138"/>
            <a:ext cx="2540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FA8053D6-3CE8-49F7-9E0D-6BFD5CFC0EF6}" type="datetime'''2''''''0''''2''''''2'''''''''''''''">
              <a:rPr lang="zh-CN" altLang="en-US" sz="900" smtClean="0">
                <a:latin typeface="等线" panose="02010600030101010101" pitchFamily="2" charset="-122"/>
              </a:rPr>
              <a:pPr/>
              <a:t>2022</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77" name="Text Placeholder 2">
            <a:extLst>
              <a:ext uri="{FF2B5EF4-FFF2-40B4-BE49-F238E27FC236}">
                <a16:creationId xmlns:a16="http://schemas.microsoft.com/office/drawing/2014/main" id="{35B619F2-C3ED-56C7-0F10-CD88EEA57334}"/>
              </a:ext>
            </a:extLst>
          </p:cNvPr>
          <p:cNvSpPr>
            <a:spLocks noGrp="1"/>
          </p:cNvSpPr>
          <p:nvPr>
            <p:custDataLst>
              <p:tags r:id="rId14"/>
            </p:custDataLst>
          </p:nvPr>
        </p:nvSpPr>
        <p:spPr bwMode="auto">
          <a:xfrm>
            <a:off x="2995613" y="7577138"/>
            <a:ext cx="2540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B21B963D-6F7D-45F1-854C-31DD0268DBDF}" type="datetime'''''''2''''''''''''''''''''''''023'''">
              <a:rPr lang="zh-CN" altLang="en-US" sz="900" smtClean="0">
                <a:latin typeface="等线" panose="02010600030101010101" pitchFamily="2" charset="-122"/>
              </a:rPr>
              <a:pPr/>
              <a:t>2023</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78" name="Text Placeholder 2">
            <a:extLst>
              <a:ext uri="{FF2B5EF4-FFF2-40B4-BE49-F238E27FC236}">
                <a16:creationId xmlns:a16="http://schemas.microsoft.com/office/drawing/2014/main" id="{76FF14A4-99BB-26E9-5C65-EA3C0E6E8079}"/>
              </a:ext>
            </a:extLst>
          </p:cNvPr>
          <p:cNvSpPr>
            <a:spLocks noGrp="1"/>
          </p:cNvSpPr>
          <p:nvPr>
            <p:custDataLst>
              <p:tags r:id="rId15"/>
            </p:custDataLst>
          </p:nvPr>
        </p:nvSpPr>
        <p:spPr bwMode="auto">
          <a:xfrm>
            <a:off x="3579813" y="7577138"/>
            <a:ext cx="31115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DBE11574-0570-4294-82D7-6BDD283F3613}" type="datetime'''''''''''''''''''''2''''''''''''''''''0''2''4E'''''''''''">
              <a:rPr lang="en-US" altLang="en-US" sz="900" smtClean="0">
                <a:latin typeface="等线" panose="02010600030101010101" pitchFamily="2" charset="-122"/>
                <a:ea typeface="等线" panose="02010600030101010101" pitchFamily="2" charset="-122"/>
              </a:rPr>
              <a:pPr/>
              <a:t>2024E</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79" name="Text Placeholder 2">
            <a:extLst>
              <a:ext uri="{FF2B5EF4-FFF2-40B4-BE49-F238E27FC236}">
                <a16:creationId xmlns:a16="http://schemas.microsoft.com/office/drawing/2014/main" id="{8BF5FDD1-D86E-8152-B883-92070DC356B3}"/>
              </a:ext>
            </a:extLst>
          </p:cNvPr>
          <p:cNvSpPr>
            <a:spLocks noGrp="1"/>
          </p:cNvSpPr>
          <p:nvPr>
            <p:custDataLst>
              <p:tags r:id="rId16"/>
            </p:custDataLst>
          </p:nvPr>
        </p:nvSpPr>
        <p:spPr bwMode="auto">
          <a:xfrm>
            <a:off x="4192588" y="7577138"/>
            <a:ext cx="31115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5B534557-900F-42D3-96B4-6B36C1F7A0D8}" type="datetime'''''''2''''''0''''25''''''''''''E'''''">
              <a:rPr lang="en-US" altLang="en-US" sz="900" smtClean="0">
                <a:latin typeface="等线" panose="02010600030101010101" pitchFamily="2" charset="-122"/>
                <a:ea typeface="等线" panose="02010600030101010101" pitchFamily="2" charset="-122"/>
              </a:rPr>
              <a:pPr/>
              <a:t>2025E</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64" name="Text Placeholder 2">
            <a:extLst>
              <a:ext uri="{FF2B5EF4-FFF2-40B4-BE49-F238E27FC236}">
                <a16:creationId xmlns:a16="http://schemas.microsoft.com/office/drawing/2014/main" id="{7281BC0B-6977-1283-7ED5-F442C801AF41}"/>
              </a:ext>
            </a:extLst>
          </p:cNvPr>
          <p:cNvSpPr>
            <a:spLocks noGrp="1"/>
          </p:cNvSpPr>
          <p:nvPr>
            <p:custDataLst>
              <p:tags r:id="rId17"/>
            </p:custDataLst>
          </p:nvPr>
        </p:nvSpPr>
        <p:spPr bwMode="auto">
          <a:xfrm>
            <a:off x="546100" y="7577138"/>
            <a:ext cx="2540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8C2C0F43-59AA-437E-B14F-EBED3FEB1545}" type="datetime'''''''''''''''''''2''0''''''''''''''''1''''9'''''">
              <a:rPr lang="zh-CN" altLang="en-US" sz="900" smtClean="0">
                <a:latin typeface="等线" panose="02010600030101010101" pitchFamily="2" charset="-122"/>
              </a:rPr>
              <a:pPr/>
              <a:t>2019</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81" name="Text Placeholder 2">
            <a:extLst>
              <a:ext uri="{FF2B5EF4-FFF2-40B4-BE49-F238E27FC236}">
                <a16:creationId xmlns:a16="http://schemas.microsoft.com/office/drawing/2014/main" id="{08E014D5-F52B-AB34-CE88-11CCEA4516B1}"/>
              </a:ext>
            </a:extLst>
          </p:cNvPr>
          <p:cNvSpPr>
            <a:spLocks noGrp="1"/>
          </p:cNvSpPr>
          <p:nvPr>
            <p:custDataLst>
              <p:tags r:id="rId18"/>
            </p:custDataLst>
          </p:nvPr>
        </p:nvSpPr>
        <p:spPr bwMode="auto">
          <a:xfrm>
            <a:off x="5416550" y="7577138"/>
            <a:ext cx="31115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E37D65C7-6B22-4764-81E0-FFAAF58DF130}" type="datetime'''''''''''''''''20''''''''''''''''''''2''''''7''''''E'">
              <a:rPr lang="en-US" altLang="en-US" sz="900" smtClean="0">
                <a:latin typeface="等线" panose="02010600030101010101" pitchFamily="2" charset="-122"/>
                <a:ea typeface="等线" panose="02010600030101010101" pitchFamily="2" charset="-122"/>
              </a:rPr>
              <a:pPr/>
              <a:t>2027E</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82" name="Text Placeholder 2">
            <a:extLst>
              <a:ext uri="{FF2B5EF4-FFF2-40B4-BE49-F238E27FC236}">
                <a16:creationId xmlns:a16="http://schemas.microsoft.com/office/drawing/2014/main" id="{D2EE8E00-0FE9-34DA-1DE4-D0C8FD1EA352}"/>
              </a:ext>
            </a:extLst>
          </p:cNvPr>
          <p:cNvSpPr>
            <a:spLocks noGrp="1"/>
          </p:cNvSpPr>
          <p:nvPr>
            <p:custDataLst>
              <p:tags r:id="rId19"/>
            </p:custDataLst>
          </p:nvPr>
        </p:nvSpPr>
        <p:spPr bwMode="auto">
          <a:xfrm>
            <a:off x="6029325" y="7577138"/>
            <a:ext cx="31115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40FAF6AC-E701-4D17-91BB-80085B32204F}" type="datetime'''''''2''''''0''''''''''''2''''8''''''''E'''''''''''''''''">
              <a:rPr lang="en-US" altLang="en-US" sz="900" smtClean="0">
                <a:latin typeface="等线" panose="02010600030101010101" pitchFamily="2" charset="-122"/>
                <a:ea typeface="等线" panose="02010600030101010101" pitchFamily="2" charset="-122"/>
              </a:rPr>
              <a:pPr/>
              <a:t>2028E</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80" name="Text Placeholder 2">
            <a:extLst>
              <a:ext uri="{FF2B5EF4-FFF2-40B4-BE49-F238E27FC236}">
                <a16:creationId xmlns:a16="http://schemas.microsoft.com/office/drawing/2014/main" id="{E595C3E1-E767-418D-E7BF-E0BBB9039CD9}"/>
              </a:ext>
            </a:extLst>
          </p:cNvPr>
          <p:cNvSpPr>
            <a:spLocks noGrp="1"/>
          </p:cNvSpPr>
          <p:nvPr>
            <p:custDataLst>
              <p:tags r:id="rId20"/>
            </p:custDataLst>
          </p:nvPr>
        </p:nvSpPr>
        <p:spPr bwMode="auto">
          <a:xfrm>
            <a:off x="4805363" y="7577138"/>
            <a:ext cx="31115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C19DF4EB-8ACA-456C-8925-52EDC3B56FB6}" type="datetime'''2''''''02''''''''''6''''''''''''''''''''''''''''''''E'''''">
              <a:rPr lang="en-US" altLang="en-US" sz="900" smtClean="0">
                <a:latin typeface="等线" panose="02010600030101010101" pitchFamily="2" charset="-122"/>
                <a:ea typeface="等线" panose="02010600030101010101" pitchFamily="2" charset="-122"/>
              </a:rPr>
              <a:pPr/>
              <a:t>2026E</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67" name="Text Placeholder 2">
            <a:extLst>
              <a:ext uri="{FF2B5EF4-FFF2-40B4-BE49-F238E27FC236}">
                <a16:creationId xmlns:a16="http://schemas.microsoft.com/office/drawing/2014/main" id="{0D39B112-C712-4973-65DD-F238601E37C2}"/>
              </a:ext>
            </a:extLst>
          </p:cNvPr>
          <p:cNvSpPr>
            <a:spLocks noGrp="1"/>
          </p:cNvSpPr>
          <p:nvPr>
            <p:custDataLst>
              <p:tags r:id="rId21"/>
            </p:custDataLst>
          </p:nvPr>
        </p:nvSpPr>
        <p:spPr bwMode="auto">
          <a:xfrm>
            <a:off x="1771650" y="7577138"/>
            <a:ext cx="2540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4F69D600-2DB3-4F85-B21A-7B79E9B431AB}" type="datetime'''''''2''''''''''''''0''2''''''''''1'''''''">
              <a:rPr lang="zh-CN" altLang="en-US" sz="900" smtClean="0">
                <a:latin typeface="等线" panose="02010600030101010101" pitchFamily="2" charset="-122"/>
              </a:rPr>
              <a:pPr/>
              <a:t>2021</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66" name="Text Placeholder 2">
            <a:extLst>
              <a:ext uri="{FF2B5EF4-FFF2-40B4-BE49-F238E27FC236}">
                <a16:creationId xmlns:a16="http://schemas.microsoft.com/office/drawing/2014/main" id="{64180B62-F1F2-BB53-4EB8-6ECCBEA442CD}"/>
              </a:ext>
            </a:extLst>
          </p:cNvPr>
          <p:cNvSpPr>
            <a:spLocks noGrp="1"/>
          </p:cNvSpPr>
          <p:nvPr>
            <p:custDataLst>
              <p:tags r:id="rId22"/>
            </p:custDataLst>
          </p:nvPr>
        </p:nvSpPr>
        <p:spPr bwMode="auto">
          <a:xfrm>
            <a:off x="1158875" y="7577138"/>
            <a:ext cx="2540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D4D5DA6C-D466-4DE5-B29D-33BF3EE715F8}" type="datetime'''''''2''''''0''''2''''''''''''''''''''''''''''0'''''''''">
              <a:rPr lang="zh-CN" altLang="en-US" sz="900" smtClean="0">
                <a:latin typeface="等线" panose="02010600030101010101" pitchFamily="2" charset="-122"/>
              </a:rPr>
              <a:pPr/>
              <a:t>2020</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135" name="Text Placeholder 2">
            <a:extLst>
              <a:ext uri="{FF2B5EF4-FFF2-40B4-BE49-F238E27FC236}">
                <a16:creationId xmlns:a16="http://schemas.microsoft.com/office/drawing/2014/main" id="{D900611B-AFCF-157C-5F16-16827B665FF1}"/>
              </a:ext>
            </a:extLst>
          </p:cNvPr>
          <p:cNvSpPr>
            <a:spLocks noGrp="1"/>
          </p:cNvSpPr>
          <p:nvPr>
            <p:custDataLst>
              <p:tags r:id="rId23"/>
            </p:custDataLst>
          </p:nvPr>
        </p:nvSpPr>
        <p:spPr bwMode="auto">
          <a:xfrm>
            <a:off x="1692275" y="6257925"/>
            <a:ext cx="411163" cy="176213"/>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0129EA63-9E90-464D-9859-9519F2591BD4}" type="datetime'''''''''''+''''2.''''5''%'''''''''''''''''''''''''''''">
              <a:rPr lang="en-US" altLang="en-US" sz="900" b="1" smtClean="0">
                <a:effectLst/>
                <a:latin typeface="等线" panose="02010600030101010101" pitchFamily="2" charset="-122"/>
                <a:ea typeface="等线" panose="02010600030101010101" pitchFamily="2" charset="-122"/>
              </a:rPr>
              <a:pPr/>
              <a:t>+2.5%</a:t>
            </a:fld>
            <a:endParaRPr lang="zh-CN" altLang="en-US" sz="900" b="1" dirty="0">
              <a:latin typeface="等线" panose="02010600030101010101" pitchFamily="2" charset="-122"/>
              <a:ea typeface="等线" panose="02010600030101010101" pitchFamily="2" charset="-122"/>
              <a:sym typeface="等线" panose="02010600030101010101" pitchFamily="2" charset="-122"/>
            </a:endParaRPr>
          </a:p>
        </p:txBody>
      </p:sp>
      <p:sp>
        <p:nvSpPr>
          <p:cNvPr id="145" name="Text Placeholder 2">
            <a:extLst>
              <a:ext uri="{FF2B5EF4-FFF2-40B4-BE49-F238E27FC236}">
                <a16:creationId xmlns:a16="http://schemas.microsoft.com/office/drawing/2014/main" id="{70DB44CF-8B26-E2DA-2B36-09302037B54C}"/>
              </a:ext>
            </a:extLst>
          </p:cNvPr>
          <p:cNvSpPr>
            <a:spLocks noGrp="1"/>
          </p:cNvSpPr>
          <p:nvPr>
            <p:custDataLst>
              <p:tags r:id="rId24"/>
            </p:custDataLst>
          </p:nvPr>
        </p:nvSpPr>
        <p:spPr bwMode="auto">
          <a:xfrm>
            <a:off x="4448175" y="5670550"/>
            <a:ext cx="411163" cy="176213"/>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E68B40C1-5F77-4B5B-94D0-DFA6BAD91EC6}" type="datetime'+''''''''''''''2''''.''''''''''''''''''''''''''''''''0%'">
              <a:rPr lang="en-US" altLang="en-US" sz="900" b="1" smtClean="0">
                <a:effectLst/>
                <a:latin typeface="等线" panose="02010600030101010101" pitchFamily="2" charset="-122"/>
                <a:ea typeface="等线" panose="02010600030101010101" pitchFamily="2" charset="-122"/>
              </a:rPr>
              <a:pPr/>
              <a:t>+2.0%</a:t>
            </a:fld>
            <a:endParaRPr lang="zh-CN" altLang="en-US" sz="900" b="1" dirty="0">
              <a:latin typeface="等线" panose="02010600030101010101" pitchFamily="2" charset="-122"/>
              <a:ea typeface="等线" panose="02010600030101010101" pitchFamily="2" charset="-122"/>
              <a:sym typeface="等线" panose="02010600030101010101" pitchFamily="2" charset="-122"/>
            </a:endParaRPr>
          </a:p>
        </p:txBody>
      </p:sp>
      <p:sp>
        <p:nvSpPr>
          <p:cNvPr id="134" name="文本框 24">
            <a:extLst>
              <a:ext uri="{FF2B5EF4-FFF2-40B4-BE49-F238E27FC236}">
                <a16:creationId xmlns:a16="http://schemas.microsoft.com/office/drawing/2014/main" id="{90F08CC4-90B8-32EC-201E-F6032CAEC25E}"/>
              </a:ext>
            </a:extLst>
          </p:cNvPr>
          <p:cNvSpPr txBox="1"/>
          <p:nvPr/>
        </p:nvSpPr>
        <p:spPr>
          <a:xfrm>
            <a:off x="368300" y="7685423"/>
            <a:ext cx="6121400" cy="1153777"/>
          </a:xfrm>
          <a:prstGeom prst="rect">
            <a:avLst/>
          </a:prstGeom>
          <a:noFill/>
        </p:spPr>
        <p:txBody>
          <a:bodyPr wrap="square" rtlCol="0">
            <a:spAutoFit/>
          </a:bodyPr>
          <a:lstStyle/>
          <a:p>
            <a:pPr marL="171450" marR="0" lvl="0" indent="-171450" algn="just" defTabSz="457200" rtl="0" eaLnBrk="1" fontAlgn="auto" latinLnBrk="0" hangingPunct="1">
              <a:lnSpc>
                <a:spcPct val="130000"/>
              </a:lnSpc>
              <a:spcBef>
                <a:spcPts val="600"/>
              </a:spcBef>
              <a:spcAft>
                <a:spcPts val="0"/>
              </a:spcAft>
              <a:buClr>
                <a:schemeClr val="accent1"/>
              </a:buClr>
              <a:buSzTx/>
              <a:buFont typeface="Wingdings" panose="05000000000000000000" pitchFamily="2" charset="2"/>
              <a:buChar char="n"/>
              <a:tabLst/>
              <a:defRPr/>
            </a:pPr>
            <a:r>
              <a:rPr kumimoji="0" lang="zh-CN" altLang="en-US" sz="1000" b="1"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中国</a:t>
            </a:r>
            <a:r>
              <a:rPr lang="zh-CN" altLang="en-US" sz="1000" b="1" dirty="0">
                <a:latin typeface="DengXian" panose="02010600030101010101" pitchFamily="2" charset="-122"/>
                <a:ea typeface="DengXian" panose="02010600030101010101" pitchFamily="2" charset="-122"/>
                <a:cs typeface="+mn-ea"/>
                <a:sym typeface="+mn-lt"/>
              </a:rPr>
              <a:t>失眠症患者占总人数比例高，增长快</a:t>
            </a:r>
            <a:endParaRPr kumimoji="0" lang="en-US" altLang="zh-CN" sz="1000" b="1"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endParaRPr>
          </a:p>
          <a:p>
            <a:pPr marR="0" lvl="0" algn="just" defTabSz="457200" rtl="0" eaLnBrk="1" fontAlgn="auto" latinLnBrk="0" hangingPunct="1">
              <a:lnSpc>
                <a:spcPct val="130000"/>
              </a:lnSpc>
              <a:spcBef>
                <a:spcPts val="600"/>
              </a:spcBef>
              <a:spcAft>
                <a:spcPts val="0"/>
              </a:spcAft>
              <a:buClr>
                <a:schemeClr val="accent1"/>
              </a:buClr>
              <a:buSzTx/>
              <a:tabLst/>
              <a:defRPr/>
            </a:pPr>
            <a:r>
              <a:rPr kumimoji="0" lang="zh-CN" altLang="en-US"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随社会节奏和压力不断提高，睡眠疾病问题日益突出，全球失眠确诊人数逐年升高。</a:t>
            </a:r>
            <a:r>
              <a:rPr kumimoji="0" lang="en-US" altLang="zh-CN"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2019-2023</a:t>
            </a:r>
            <a:r>
              <a:rPr kumimoji="0" lang="zh-CN" altLang="en-US"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年，中国失眠症成人患者人数由</a:t>
            </a:r>
            <a:r>
              <a:rPr kumimoji="0" lang="en-US" altLang="zh-CN"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26,306.7</a:t>
            </a:r>
            <a:r>
              <a:rPr kumimoji="0" lang="zh-CN" altLang="en-US"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万人增加至</a:t>
            </a:r>
            <a:r>
              <a:rPr lang="en-US" altLang="zh-CN" sz="1000" dirty="0">
                <a:latin typeface="DengXian" panose="02010600030101010101" pitchFamily="2" charset="-122"/>
                <a:ea typeface="DengXian" panose="02010600030101010101" pitchFamily="2" charset="-122"/>
                <a:cs typeface="+mn-ea"/>
                <a:sym typeface="+mn-lt"/>
              </a:rPr>
              <a:t>29,021.4</a:t>
            </a:r>
            <a:r>
              <a:rPr lang="zh-CN" altLang="en-US" sz="1000" dirty="0">
                <a:latin typeface="DengXian" panose="02010600030101010101" pitchFamily="2" charset="-122"/>
                <a:ea typeface="DengXian" panose="02010600030101010101" pitchFamily="2" charset="-122"/>
                <a:cs typeface="+mn-ea"/>
                <a:sym typeface="+mn-lt"/>
              </a:rPr>
              <a:t>万人，年复合增速达</a:t>
            </a:r>
            <a:r>
              <a:rPr lang="en-US" altLang="zh-CN" sz="1000" dirty="0">
                <a:latin typeface="DengXian" panose="02010600030101010101" pitchFamily="2" charset="-122"/>
                <a:ea typeface="DengXian" panose="02010600030101010101" pitchFamily="2" charset="-122"/>
                <a:cs typeface="+mn-ea"/>
                <a:sym typeface="+mn-lt"/>
              </a:rPr>
              <a:t>2.5%</a:t>
            </a:r>
            <a:r>
              <a:rPr lang="zh-CN" altLang="en-US" sz="1000" dirty="0">
                <a:latin typeface="DengXian" panose="02010600030101010101" pitchFamily="2" charset="-122"/>
                <a:ea typeface="DengXian" panose="02010600030101010101" pitchFamily="2" charset="-122"/>
                <a:cs typeface="+mn-ea"/>
                <a:sym typeface="+mn-lt"/>
              </a:rPr>
              <a:t>，占总人口比例约</a:t>
            </a:r>
            <a:r>
              <a:rPr lang="en-US" altLang="zh-CN" sz="1000" dirty="0">
                <a:latin typeface="DengXian" panose="02010600030101010101" pitchFamily="2" charset="-122"/>
                <a:ea typeface="DengXian" panose="02010600030101010101" pitchFamily="2" charset="-122"/>
                <a:cs typeface="+mn-ea"/>
                <a:sym typeface="+mn-lt"/>
              </a:rPr>
              <a:t>1/5</a:t>
            </a:r>
            <a:r>
              <a:rPr lang="zh-CN" altLang="en-US" sz="1000" dirty="0">
                <a:latin typeface="DengXian" panose="02010600030101010101" pitchFamily="2" charset="-122"/>
                <a:ea typeface="DengXian" panose="02010600030101010101" pitchFamily="2" charset="-122"/>
                <a:cs typeface="+mn-ea"/>
                <a:sym typeface="+mn-lt"/>
              </a:rPr>
              <a:t>；预计到</a:t>
            </a:r>
            <a:r>
              <a:rPr lang="en-US" altLang="zh-CN" sz="1000" dirty="0">
                <a:latin typeface="DengXian" panose="02010600030101010101" pitchFamily="2" charset="-122"/>
                <a:ea typeface="DengXian" panose="02010600030101010101" pitchFamily="2" charset="-122"/>
                <a:cs typeface="+mn-ea"/>
                <a:sym typeface="+mn-lt"/>
              </a:rPr>
              <a:t>2028</a:t>
            </a:r>
            <a:r>
              <a:rPr lang="zh-CN" altLang="en-US" sz="1000" dirty="0">
                <a:latin typeface="DengXian" panose="02010600030101010101" pitchFamily="2" charset="-122"/>
                <a:ea typeface="DengXian" panose="02010600030101010101" pitchFamily="2" charset="-122"/>
                <a:cs typeface="+mn-ea"/>
                <a:sym typeface="+mn-lt"/>
              </a:rPr>
              <a:t>年，中国失眠症成人患者人数增加至</a:t>
            </a:r>
            <a:r>
              <a:rPr lang="en-US" altLang="zh-CN" sz="1000" dirty="0">
                <a:latin typeface="DengXian" panose="02010600030101010101" pitchFamily="2" charset="-122"/>
                <a:ea typeface="DengXian" panose="02010600030101010101" pitchFamily="2" charset="-122"/>
                <a:cs typeface="+mn-ea"/>
                <a:sym typeface="+mn-lt"/>
              </a:rPr>
              <a:t>32,004.9</a:t>
            </a:r>
            <a:r>
              <a:rPr lang="zh-CN" altLang="en-US" sz="1000" dirty="0">
                <a:latin typeface="DengXian" panose="02010600030101010101" pitchFamily="2" charset="-122"/>
                <a:ea typeface="DengXian" panose="02010600030101010101" pitchFamily="2" charset="-122"/>
                <a:cs typeface="+mn-ea"/>
                <a:sym typeface="+mn-lt"/>
              </a:rPr>
              <a:t>万人。</a:t>
            </a:r>
            <a:r>
              <a:rPr kumimoji="0" lang="zh-CN" altLang="en-US"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随着人们对睡眠问题的不断重视、中国失眠症确诊人数的逐年升高，睡眠数字疗法需求呈稳定增长态势。</a:t>
            </a:r>
            <a:endParaRPr kumimoji="0" lang="en-US" altLang="zh-CN"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endParaRPr>
          </a:p>
        </p:txBody>
      </p:sp>
    </p:spTree>
    <p:custDataLst>
      <p:tags r:id="rId1"/>
    </p:custDataLst>
    <p:extLst>
      <p:ext uri="{BB962C8B-B14F-4D97-AF65-F5344CB8AC3E}">
        <p14:creationId xmlns:p14="http://schemas.microsoft.com/office/powerpoint/2010/main" val="1570412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对象 75" hidden="1">
            <a:extLst>
              <a:ext uri="{FF2B5EF4-FFF2-40B4-BE49-F238E27FC236}">
                <a16:creationId xmlns:a16="http://schemas.microsoft.com/office/drawing/2014/main" id="{310B6CFD-FBF4-AFF2-0487-4B16F4A767B6}"/>
              </a:ext>
            </a:extLst>
          </p:cNvPr>
          <p:cNvGraphicFramePr>
            <a:graphicFrameLocks noChangeAspect="1"/>
          </p:cNvGraphicFramePr>
          <p:nvPr>
            <p:custDataLst>
              <p:tags r:id="rId2"/>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幻灯片" r:id="rId5" imgW="7772400" imgH="10058400" progId="TCLayout.ActiveDocument.1">
                  <p:embed/>
                </p:oleObj>
              </mc:Choice>
              <mc:Fallback>
                <p:oleObj name="think-cell 幻灯片" r:id="rId5" imgW="7772400" imgH="10058400" progId="TCLayout.ActiveDocument.1">
                  <p:embed/>
                  <p:pic>
                    <p:nvPicPr>
                      <p:cNvPr id="76" name="对象 75" hidden="1">
                        <a:extLst>
                          <a:ext uri="{FF2B5EF4-FFF2-40B4-BE49-F238E27FC236}">
                            <a16:creationId xmlns:a16="http://schemas.microsoft.com/office/drawing/2014/main" id="{310B6CFD-FBF4-AFF2-0487-4B16F4A767B6}"/>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18" name="文本框 510">
            <a:extLst>
              <a:ext uri="{FF2B5EF4-FFF2-40B4-BE49-F238E27FC236}">
                <a16:creationId xmlns:a16="http://schemas.microsoft.com/office/drawing/2014/main" id="{0DB206D7-0C06-A84C-2C2D-F27573468D7D}"/>
              </a:ext>
            </a:extLst>
          </p:cNvPr>
          <p:cNvSpPr txBox="1"/>
          <p:nvPr/>
        </p:nvSpPr>
        <p:spPr>
          <a:xfrm>
            <a:off x="387782" y="8955421"/>
            <a:ext cx="3243615" cy="200055"/>
          </a:xfrm>
          <a:prstGeom prst="rect">
            <a:avLst/>
          </a:prstGeom>
          <a:noFill/>
        </p:spPr>
        <p:txBody>
          <a:bodyPr wrap="square" lIns="0" rIns="0" rtlCol="0" anchor="t">
            <a:spAutoFit/>
          </a:bodyPr>
          <a:lstStyle/>
          <a:p>
            <a:pPr marL="0" marR="0" lvl="0" indent="0" algn="l" defTabSz="914400" rtl="0" eaLnBrk="1" fontAlgn="auto" latinLnBrk="0" hangingPunct="1">
              <a:lnSpc>
                <a:spcPct val="100000"/>
              </a:lnSpc>
              <a:spcBef>
                <a:spcPts val="0"/>
              </a:spcBef>
              <a:spcAft>
                <a:spcPts val="0"/>
              </a:spcAft>
              <a:buClr>
                <a:prstClr val="white"/>
              </a:buClr>
              <a:buSzPct val="90000"/>
              <a:buFontTx/>
              <a:buNone/>
              <a:tabLst/>
              <a:defRPr/>
            </a:pPr>
            <a:r>
              <a:rPr kumimoji="0" lang="zh-CN" altLang="en-US" sz="700" b="0" i="0" u="none" strike="noStrike" kern="1200" cap="none" spc="0" normalizeH="0" baseline="0" noProof="0" dirty="0">
                <a:ln>
                  <a:noFill/>
                </a:ln>
                <a:solidFill>
                  <a:srgbClr val="797979"/>
                </a:solidFill>
                <a:effectLst/>
                <a:uLnTx/>
                <a:uFillTx/>
                <a:latin typeface="等线" panose="02010600030101010101" pitchFamily="2" charset="-122"/>
                <a:ea typeface="等线" panose="02010600030101010101" pitchFamily="2" charset="-122"/>
                <a:cs typeface="+mn-cs"/>
              </a:rPr>
              <a:t>来源：</a:t>
            </a:r>
            <a:r>
              <a:rPr lang="zh-CN" altLang="en-US" sz="700" dirty="0">
                <a:solidFill>
                  <a:srgbClr val="797979"/>
                </a:solidFill>
                <a:latin typeface="等线" panose="02010600030101010101" pitchFamily="2" charset="-122"/>
                <a:ea typeface="等线" panose="02010600030101010101" pitchFamily="2" charset="-122"/>
              </a:rPr>
              <a:t>中国政府网</a:t>
            </a:r>
            <a:r>
              <a:rPr kumimoji="0" lang="zh-CN" altLang="en-US" sz="700" b="0" i="0" u="none" strike="noStrike" kern="1200" cap="none" spc="0" normalizeH="0" baseline="0" noProof="0" dirty="0">
                <a:ln>
                  <a:noFill/>
                </a:ln>
                <a:solidFill>
                  <a:srgbClr val="797979"/>
                </a:solidFill>
                <a:effectLst/>
                <a:uLnTx/>
                <a:uFillTx/>
                <a:latin typeface="等线" panose="02010600030101010101" pitchFamily="2" charset="-122"/>
                <a:ea typeface="等线" panose="02010600030101010101" pitchFamily="2" charset="-122"/>
                <a:cs typeface="+mn-cs"/>
              </a:rPr>
              <a:t>，头豹研究院</a:t>
            </a:r>
            <a:endParaRPr kumimoji="0" lang="zh-CN" altLang="en-US" sz="1100" b="0" i="0" u="none" strike="noStrike" kern="1200" cap="none" spc="0" normalizeH="0" baseline="0" noProof="0" dirty="0">
              <a:ln>
                <a:noFill/>
              </a:ln>
              <a:solidFill>
                <a:srgbClr val="797979"/>
              </a:solidFill>
              <a:effectLst/>
              <a:uLnTx/>
              <a:uFillTx/>
              <a:latin typeface="等线" panose="02010600030101010101" pitchFamily="2" charset="-122"/>
              <a:ea typeface="等线" panose="02010600030101010101" pitchFamily="2" charset="-122"/>
              <a:cs typeface="+mn-cs"/>
            </a:endParaRPr>
          </a:p>
        </p:txBody>
      </p:sp>
      <p:sp>
        <p:nvSpPr>
          <p:cNvPr id="8" name="矩形 8">
            <a:extLst>
              <a:ext uri="{FF2B5EF4-FFF2-40B4-BE49-F238E27FC236}">
                <a16:creationId xmlns:a16="http://schemas.microsoft.com/office/drawing/2014/main" id="{E2A9E1BE-191C-BF54-8D1C-8F0392263600}"/>
              </a:ext>
            </a:extLst>
          </p:cNvPr>
          <p:cNvSpPr/>
          <p:nvPr/>
        </p:nvSpPr>
        <p:spPr>
          <a:xfrm>
            <a:off x="368301" y="644639"/>
            <a:ext cx="152400" cy="237767"/>
          </a:xfrm>
          <a:prstGeom prst="rect">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9" name="矩形 6">
            <a:extLst>
              <a:ext uri="{FF2B5EF4-FFF2-40B4-BE49-F238E27FC236}">
                <a16:creationId xmlns:a16="http://schemas.microsoft.com/office/drawing/2014/main" id="{657BFF79-3EEA-497E-9F04-19FE77207735}"/>
              </a:ext>
            </a:extLst>
          </p:cNvPr>
          <p:cNvSpPr/>
          <p:nvPr/>
        </p:nvSpPr>
        <p:spPr>
          <a:xfrm>
            <a:off x="274568" y="546464"/>
            <a:ext cx="6215132" cy="403252"/>
          </a:xfrm>
          <a:prstGeom prst="rect">
            <a:avLst/>
          </a:prstGeom>
        </p:spPr>
        <p:txBody>
          <a:bodyPr wrap="square" lIns="360000" anchor="ctr">
            <a:spAutoFit/>
          </a:bodyPr>
          <a:lstStyle/>
          <a:p>
            <a:pPr marL="0" marR="0" lvl="0" indent="0" algn="l" defTabSz="913765" rtl="0" eaLnBrk="1" fontAlgn="auto" latinLnBrk="0" hangingPunct="1">
              <a:lnSpc>
                <a:spcPct val="12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第一章</a:t>
            </a:r>
            <a:r>
              <a:rPr kumimoji="0" lang="en-US" altLang="zh-CN"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a:t>
            </a:r>
            <a:r>
              <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综述</a:t>
            </a:r>
            <a:r>
              <a:rPr kumimoji="0" lang="en-US" altLang="zh-CN"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a:t>
            </a:r>
            <a:r>
              <a:rPr lang="zh-CN" altLang="en-US" b="1" dirty="0">
                <a:solidFill>
                  <a:schemeClr val="accent1">
                    <a:lumMod val="75000"/>
                  </a:schemeClr>
                </a:solidFill>
                <a:latin typeface="等线" panose="02010600030101010101" pitchFamily="2" charset="-122"/>
                <a:ea typeface="等线" panose="02010600030101010101" pitchFamily="2" charset="-122"/>
                <a:sym typeface="+mn-lt"/>
              </a:rPr>
              <a:t>政策环境</a:t>
            </a:r>
            <a:endPar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endParaRPr>
          </a:p>
        </p:txBody>
      </p:sp>
      <p:sp>
        <p:nvSpPr>
          <p:cNvPr id="10" name="矩形 7">
            <a:extLst>
              <a:ext uri="{FF2B5EF4-FFF2-40B4-BE49-F238E27FC236}">
                <a16:creationId xmlns:a16="http://schemas.microsoft.com/office/drawing/2014/main" id="{E5A98416-794E-D222-EB55-B624A759EE91}"/>
              </a:ext>
            </a:extLst>
          </p:cNvPr>
          <p:cNvSpPr/>
          <p:nvPr/>
        </p:nvSpPr>
        <p:spPr>
          <a:xfrm>
            <a:off x="368301" y="958910"/>
            <a:ext cx="6121400" cy="719137"/>
          </a:xfrm>
          <a:prstGeom prst="rect">
            <a:avLst/>
          </a:prstGeom>
          <a:solidFill>
            <a:srgbClr val="F2F2F2"/>
          </a:solidFill>
          <a:ln w="12700" cap="flat" cmpd="sng" algn="ctr">
            <a:noFill/>
            <a:prstDash val="solid"/>
            <a:miter lim="800000"/>
          </a:ln>
          <a:effectLst/>
        </p:spPr>
        <p:txBody>
          <a:bodyPr wrap="square" rIns="90000" rtlCol="0" anchor="ct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0" cap="none" spc="0" normalizeH="0" baseline="0" noProof="0" dirty="0">
                <a:ln>
                  <a:noFill/>
                </a:ln>
                <a:solidFill>
                  <a:prstClr val="black">
                    <a:lumMod val="65000"/>
                    <a:lumOff val="35000"/>
                  </a:prstClr>
                </a:solidFill>
                <a:effectLst/>
                <a:uLnTx/>
                <a:uFillTx/>
                <a:latin typeface="等线" panose="02010600030101010101" pitchFamily="2" charset="-122"/>
                <a:ea typeface="等线" panose="02010600030101010101" pitchFamily="2" charset="-122"/>
                <a:cs typeface="+mn-cs"/>
              </a:rPr>
              <a:t>随着睡眠障碍疾病的发病率逐年上升，睡眠医学作为一门新兴学科已得到快速发展；推行睡眠健康已成为健康中国行动的重要内容</a:t>
            </a:r>
          </a:p>
        </p:txBody>
      </p:sp>
      <p:grpSp>
        <p:nvGrpSpPr>
          <p:cNvPr id="2" name="组合 1">
            <a:extLst>
              <a:ext uri="{FF2B5EF4-FFF2-40B4-BE49-F238E27FC236}">
                <a16:creationId xmlns:a16="http://schemas.microsoft.com/office/drawing/2014/main" id="{B5310753-561F-F212-D3F2-D85CB3AFF8CF}"/>
              </a:ext>
            </a:extLst>
          </p:cNvPr>
          <p:cNvGrpSpPr/>
          <p:nvPr/>
        </p:nvGrpSpPr>
        <p:grpSpPr>
          <a:xfrm>
            <a:off x="304690" y="1998436"/>
            <a:ext cx="6188642" cy="259045"/>
            <a:chOff x="304690" y="1998436"/>
            <a:chExt cx="6188642" cy="259045"/>
          </a:xfrm>
        </p:grpSpPr>
        <p:cxnSp>
          <p:nvCxnSpPr>
            <p:cNvPr id="4" name="直接连接符 3">
              <a:extLst>
                <a:ext uri="{FF2B5EF4-FFF2-40B4-BE49-F238E27FC236}">
                  <a16:creationId xmlns:a16="http://schemas.microsoft.com/office/drawing/2014/main" id="{2F313CDA-BE59-9490-5585-FF8DBDFE2C8A}"/>
                </a:ext>
              </a:extLst>
            </p:cNvPr>
            <p:cNvCxnSpPr>
              <a:cxnSpLocks/>
            </p:cNvCxnSpPr>
            <p:nvPr/>
          </p:nvCxnSpPr>
          <p:spPr>
            <a:xfrm>
              <a:off x="373332" y="2257481"/>
              <a:ext cx="612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文本框 24">
              <a:extLst>
                <a:ext uri="{FF2B5EF4-FFF2-40B4-BE49-F238E27FC236}">
                  <a16:creationId xmlns:a16="http://schemas.microsoft.com/office/drawing/2014/main" id="{747F543F-4BFB-9885-9BCA-BDF6334B5948}"/>
                </a:ext>
              </a:extLst>
            </p:cNvPr>
            <p:cNvSpPr txBox="1"/>
            <p:nvPr/>
          </p:nvSpPr>
          <p:spPr>
            <a:xfrm>
              <a:off x="304690" y="1998436"/>
              <a:ext cx="4538773" cy="259045"/>
            </a:xfrm>
            <a:prstGeom prst="rect">
              <a:avLst/>
            </a:prstGeom>
            <a:noFill/>
          </p:spPr>
          <p:txBody>
            <a:bodyPr wrap="square" rtlCol="0">
              <a:spAutoFit/>
            </a:bodyPr>
            <a:lstStyle>
              <a:defPPr>
                <a:defRPr lang="zh-CN"/>
              </a:defPPr>
              <a:lvl1pPr marL="0" algn="l" defTabSz="416560" rtl="0" eaLnBrk="1" latinLnBrk="0" hangingPunct="1">
                <a:defRPr sz="820" kern="1200">
                  <a:solidFill>
                    <a:schemeClr val="tx1"/>
                  </a:solidFill>
                  <a:latin typeface="+mn-lt"/>
                  <a:ea typeface="+mn-ea"/>
                  <a:cs typeface="+mn-cs"/>
                </a:defRPr>
              </a:lvl1pPr>
              <a:lvl2pPr marL="208280" algn="l" defTabSz="416560" rtl="0" eaLnBrk="1" latinLnBrk="0" hangingPunct="1">
                <a:defRPr sz="820" kern="1200">
                  <a:solidFill>
                    <a:schemeClr val="tx1"/>
                  </a:solidFill>
                  <a:latin typeface="+mn-lt"/>
                  <a:ea typeface="+mn-ea"/>
                  <a:cs typeface="+mn-cs"/>
                </a:defRPr>
              </a:lvl2pPr>
              <a:lvl3pPr marL="416560" algn="l" defTabSz="416560" rtl="0" eaLnBrk="1" latinLnBrk="0" hangingPunct="1">
                <a:defRPr sz="820" kern="1200">
                  <a:solidFill>
                    <a:schemeClr val="tx1"/>
                  </a:solidFill>
                  <a:latin typeface="+mn-lt"/>
                  <a:ea typeface="+mn-ea"/>
                  <a:cs typeface="+mn-cs"/>
                </a:defRPr>
              </a:lvl3pPr>
              <a:lvl4pPr marL="625475" algn="l" defTabSz="416560" rtl="0" eaLnBrk="1" latinLnBrk="0" hangingPunct="1">
                <a:defRPr sz="820" kern="1200">
                  <a:solidFill>
                    <a:schemeClr val="tx1"/>
                  </a:solidFill>
                  <a:latin typeface="+mn-lt"/>
                  <a:ea typeface="+mn-ea"/>
                  <a:cs typeface="+mn-cs"/>
                </a:defRPr>
              </a:lvl4pPr>
              <a:lvl5pPr marL="833755" algn="l" defTabSz="416560" rtl="0" eaLnBrk="1" latinLnBrk="0" hangingPunct="1">
                <a:defRPr sz="820" kern="1200">
                  <a:solidFill>
                    <a:schemeClr val="tx1"/>
                  </a:solidFill>
                  <a:latin typeface="+mn-lt"/>
                  <a:ea typeface="+mn-ea"/>
                  <a:cs typeface="+mn-cs"/>
                </a:defRPr>
              </a:lvl5pPr>
              <a:lvl6pPr marL="1042035" algn="l" defTabSz="416560" rtl="0" eaLnBrk="1" latinLnBrk="0" hangingPunct="1">
                <a:defRPr sz="820" kern="1200">
                  <a:solidFill>
                    <a:schemeClr val="tx1"/>
                  </a:solidFill>
                  <a:latin typeface="+mn-lt"/>
                  <a:ea typeface="+mn-ea"/>
                  <a:cs typeface="+mn-cs"/>
                </a:defRPr>
              </a:lvl6pPr>
              <a:lvl7pPr marL="1250315" algn="l" defTabSz="416560" rtl="0" eaLnBrk="1" latinLnBrk="0" hangingPunct="1">
                <a:defRPr sz="820" kern="1200">
                  <a:solidFill>
                    <a:schemeClr val="tx1"/>
                  </a:solidFill>
                  <a:latin typeface="+mn-lt"/>
                  <a:ea typeface="+mn-ea"/>
                  <a:cs typeface="+mn-cs"/>
                </a:defRPr>
              </a:lvl7pPr>
              <a:lvl8pPr marL="1459230" algn="l" defTabSz="416560" rtl="0" eaLnBrk="1" latinLnBrk="0" hangingPunct="1">
                <a:defRPr sz="820" kern="1200">
                  <a:solidFill>
                    <a:schemeClr val="tx1"/>
                  </a:solidFill>
                  <a:latin typeface="+mn-lt"/>
                  <a:ea typeface="+mn-ea"/>
                  <a:cs typeface="+mn-cs"/>
                </a:defRPr>
              </a:lvl8pPr>
              <a:lvl9pPr marL="1667510" algn="l" defTabSz="416560" rtl="0" eaLnBrk="1" latinLnBrk="0" hangingPunct="1">
                <a:defRPr sz="820" kern="1200">
                  <a:solidFill>
                    <a:schemeClr val="tx1"/>
                  </a:solidFill>
                  <a:latin typeface="+mn-lt"/>
                  <a:ea typeface="+mn-ea"/>
                  <a:cs typeface="+mn-cs"/>
                </a:defRPr>
              </a:lvl9pPr>
            </a:lstStyle>
            <a:p>
              <a:pPr algn="just" defTabSz="498475">
                <a:lnSpc>
                  <a:spcPts val="1255"/>
                </a:lnSpc>
                <a:spcBef>
                  <a:spcPts val="360"/>
                </a:spcBef>
                <a:buClr>
                  <a:srgbClr val="E8392A"/>
                </a:buClr>
                <a:defRPr/>
              </a:pPr>
              <a:r>
                <a:rPr lang="zh-CN" altLang="en-US" sz="1100" b="1" dirty="0">
                  <a:latin typeface="+mn-ea"/>
                  <a:cs typeface="+mn-ea"/>
                  <a:sym typeface="+mn-lt"/>
                </a:rPr>
                <a:t>中国睡眠监测类设备行业相关政策，</a:t>
              </a:r>
              <a:r>
                <a:rPr lang="en-US" altLang="zh-CN" sz="1100" b="1" dirty="0">
                  <a:latin typeface="+mn-ea"/>
                  <a:cs typeface="+mn-ea"/>
                  <a:sym typeface="+mn-lt"/>
                </a:rPr>
                <a:t>2021-2024</a:t>
              </a:r>
            </a:p>
          </p:txBody>
        </p:sp>
      </p:grpSp>
      <p:graphicFrame>
        <p:nvGraphicFramePr>
          <p:cNvPr id="35" name="表格 3">
            <a:extLst>
              <a:ext uri="{FF2B5EF4-FFF2-40B4-BE49-F238E27FC236}">
                <a16:creationId xmlns:a16="http://schemas.microsoft.com/office/drawing/2014/main" id="{0FED14DA-7418-E578-AA35-8CCDB9AD7E82}"/>
              </a:ext>
            </a:extLst>
          </p:cNvPr>
          <p:cNvGraphicFramePr>
            <a:graphicFrameLocks noGrp="1"/>
          </p:cNvGraphicFramePr>
          <p:nvPr/>
        </p:nvGraphicFramePr>
        <p:xfrm>
          <a:off x="368300" y="2362202"/>
          <a:ext cx="6116366" cy="6478587"/>
        </p:xfrm>
        <a:graphic>
          <a:graphicData uri="http://schemas.openxmlformats.org/drawingml/2006/table">
            <a:tbl>
              <a:tblPr firstRow="1" bandRow="1"/>
              <a:tblGrid>
                <a:gridCol w="1167125">
                  <a:extLst>
                    <a:ext uri="{9D8B030D-6E8A-4147-A177-3AD203B41FA5}">
                      <a16:colId xmlns:a16="http://schemas.microsoft.com/office/drawing/2014/main" val="227839444"/>
                    </a:ext>
                  </a:extLst>
                </a:gridCol>
                <a:gridCol w="757054">
                  <a:extLst>
                    <a:ext uri="{9D8B030D-6E8A-4147-A177-3AD203B41FA5}">
                      <a16:colId xmlns:a16="http://schemas.microsoft.com/office/drawing/2014/main" val="1008188839"/>
                    </a:ext>
                  </a:extLst>
                </a:gridCol>
                <a:gridCol w="905781">
                  <a:extLst>
                    <a:ext uri="{9D8B030D-6E8A-4147-A177-3AD203B41FA5}">
                      <a16:colId xmlns:a16="http://schemas.microsoft.com/office/drawing/2014/main" val="3467346759"/>
                    </a:ext>
                  </a:extLst>
                </a:gridCol>
                <a:gridCol w="3286406">
                  <a:extLst>
                    <a:ext uri="{9D8B030D-6E8A-4147-A177-3AD203B41FA5}">
                      <a16:colId xmlns:a16="http://schemas.microsoft.com/office/drawing/2014/main" val="2889380798"/>
                    </a:ext>
                  </a:extLst>
                </a:gridCol>
              </a:tblGrid>
              <a:tr h="219480">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gn="ctr"/>
                      <a:r>
                        <a:rPr lang="zh-CN" altLang="en-US" sz="900" b="1" dirty="0">
                          <a:solidFill>
                            <a:schemeClr val="tx1"/>
                          </a:solidFill>
                          <a:latin typeface="+mn-ea"/>
                          <a:ea typeface="+mn-ea"/>
                        </a:rPr>
                        <a:t>政策名称</a:t>
                      </a:r>
                    </a:p>
                  </a:txBody>
                  <a:tcPr marL="72000" marR="72000" marT="25200" marB="25200" anchor="ct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gn="ctr"/>
                      <a:r>
                        <a:rPr lang="zh-CN" altLang="en-US" sz="900" b="1">
                          <a:solidFill>
                            <a:schemeClr val="tx1"/>
                          </a:solidFill>
                          <a:latin typeface="+mn-ea"/>
                          <a:ea typeface="+mn-ea"/>
                        </a:rPr>
                        <a:t>颁布时间</a:t>
                      </a:r>
                      <a:endParaRPr lang="zh-CN" altLang="en-US" sz="900" b="1" dirty="0">
                        <a:solidFill>
                          <a:schemeClr val="tx1"/>
                        </a:solidFill>
                        <a:latin typeface="+mn-ea"/>
                        <a:ea typeface="+mn-ea"/>
                      </a:endParaRPr>
                    </a:p>
                  </a:txBody>
                  <a:tcPr marL="72000" marR="72000" marT="25200" marB="25200" anchor="ct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gn="ctr"/>
                      <a:r>
                        <a:rPr lang="zh-CN" altLang="en-US" sz="900" b="1">
                          <a:solidFill>
                            <a:schemeClr val="tx1"/>
                          </a:solidFill>
                          <a:latin typeface="+mn-ea"/>
                          <a:ea typeface="+mn-ea"/>
                        </a:rPr>
                        <a:t>颁布主体</a:t>
                      </a:r>
                      <a:endParaRPr lang="zh-CN" altLang="en-US" sz="900" b="1" dirty="0">
                        <a:solidFill>
                          <a:schemeClr val="tx1"/>
                        </a:solidFill>
                        <a:latin typeface="+mn-ea"/>
                        <a:ea typeface="+mn-ea"/>
                      </a:endParaRPr>
                    </a:p>
                  </a:txBody>
                  <a:tcPr marL="72000" marR="72000" marT="25200" marB="25200" anchor="ct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gn="ctr"/>
                      <a:r>
                        <a:rPr lang="zh-CN" altLang="en-US" sz="900" b="1">
                          <a:solidFill>
                            <a:schemeClr val="tx1"/>
                          </a:solidFill>
                          <a:latin typeface="+mn-ea"/>
                          <a:ea typeface="+mn-ea"/>
                        </a:rPr>
                        <a:t>主要内容</a:t>
                      </a:r>
                      <a:endParaRPr lang="zh-CN" altLang="en-US" sz="900" b="1" dirty="0">
                        <a:solidFill>
                          <a:schemeClr val="tx1"/>
                        </a:solidFill>
                        <a:latin typeface="+mn-ea"/>
                        <a:ea typeface="+mn-ea"/>
                      </a:endParaRPr>
                    </a:p>
                  </a:txBody>
                  <a:tcPr marL="72000" marR="72000" marT="25200" marB="25200" anchor="ct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812752635"/>
                  </a:ext>
                </a:extLst>
              </a:tr>
              <a:tr h="956817">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just"/>
                      <a:r>
                        <a:rPr lang="en-US" altLang="zh-CN" sz="900" dirty="0">
                          <a:solidFill>
                            <a:schemeClr val="tx1"/>
                          </a:solidFill>
                          <a:latin typeface="+mn-ea"/>
                          <a:ea typeface="+mn-ea"/>
                        </a:rPr>
                        <a:t>《</a:t>
                      </a:r>
                      <a:r>
                        <a:rPr lang="zh-CN" altLang="en-US" sz="900" dirty="0">
                          <a:solidFill>
                            <a:schemeClr val="tx1"/>
                          </a:solidFill>
                          <a:latin typeface="+mn-ea"/>
                          <a:ea typeface="+mn-ea"/>
                        </a:rPr>
                        <a:t>关于打造消费新场景培育消费新增长点的措施</a:t>
                      </a:r>
                      <a:r>
                        <a:rPr lang="en-US" altLang="zh-CN" sz="900" dirty="0">
                          <a:solidFill>
                            <a:schemeClr val="tx1"/>
                          </a:solidFill>
                          <a:latin typeface="+mn-ea"/>
                          <a:ea typeface="+mn-ea"/>
                        </a:rPr>
                        <a:t>》</a:t>
                      </a:r>
                    </a:p>
                  </a:txBody>
                  <a:tcPr marL="72000" marR="72000" marT="25200" marB="25200" anchor="ctr">
                    <a:lnL>
                      <a:noFill/>
                    </a:lnL>
                    <a:lnR>
                      <a:noFill/>
                    </a:lnR>
                    <a:lnT w="25400" cmpd="sng">
                      <a:solidFill>
                        <a:sysClr val="windowText" lastClr="000000"/>
                      </a:solidFill>
                    </a:lnT>
                    <a:lnB w="19050" cap="flat" cmpd="sng" algn="ctr">
                      <a:solidFill>
                        <a:srgbClr val="999999"/>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US" altLang="zh-CN" sz="900" dirty="0">
                          <a:solidFill>
                            <a:schemeClr val="tx1"/>
                          </a:solidFill>
                          <a:latin typeface="+mn-ea"/>
                          <a:ea typeface="+mn-ea"/>
                        </a:rPr>
                        <a:t>2024.06</a:t>
                      </a:r>
                      <a:endParaRPr lang="zh-CN" altLang="en-US" sz="900" dirty="0">
                        <a:solidFill>
                          <a:schemeClr val="tx1"/>
                        </a:solidFill>
                        <a:latin typeface="+mn-ea"/>
                        <a:ea typeface="+mn-ea"/>
                      </a:endParaRPr>
                    </a:p>
                  </a:txBody>
                  <a:tcPr marL="72000" marR="72000" marT="25200" marB="25200" anchor="ctr">
                    <a:lnL>
                      <a:noFill/>
                    </a:lnL>
                    <a:lnR>
                      <a:noFill/>
                    </a:lnR>
                    <a:lnT w="25400" cmpd="sng">
                      <a:solidFill>
                        <a:sysClr val="windowText" lastClr="000000"/>
                      </a:solidFill>
                    </a:lnT>
                    <a:lnB w="19050" cap="flat" cmpd="sng" algn="ctr">
                      <a:solidFill>
                        <a:srgbClr val="999999"/>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zh-CN" altLang="en-US" sz="900" dirty="0">
                          <a:solidFill>
                            <a:schemeClr val="tx1"/>
                          </a:solidFill>
                          <a:latin typeface="+mn-ea"/>
                          <a:ea typeface="+mn-ea"/>
                        </a:rPr>
                        <a:t>国家发改委等</a:t>
                      </a:r>
                      <a:r>
                        <a:rPr lang="en-US" altLang="zh-CN" sz="900" dirty="0">
                          <a:solidFill>
                            <a:schemeClr val="tx1"/>
                          </a:solidFill>
                          <a:latin typeface="+mn-ea"/>
                          <a:ea typeface="+mn-ea"/>
                        </a:rPr>
                        <a:t>5</a:t>
                      </a:r>
                      <a:r>
                        <a:rPr lang="zh-CN" altLang="en-US" sz="900" dirty="0">
                          <a:solidFill>
                            <a:schemeClr val="tx1"/>
                          </a:solidFill>
                          <a:latin typeface="+mn-ea"/>
                          <a:ea typeface="+mn-ea"/>
                        </a:rPr>
                        <a:t>部委</a:t>
                      </a:r>
                    </a:p>
                  </a:txBody>
                  <a:tcPr marL="72000" marR="72000" marT="25200" marB="25200" anchor="ctr">
                    <a:lnL>
                      <a:noFill/>
                    </a:lnL>
                    <a:lnR>
                      <a:noFill/>
                    </a:lnR>
                    <a:lnT w="25400" cmpd="sng">
                      <a:solidFill>
                        <a:sysClr val="windowText" lastClr="000000"/>
                      </a:solidFill>
                    </a:lnT>
                    <a:lnB w="19050" cap="flat" cmpd="sng" algn="ctr">
                      <a:solidFill>
                        <a:srgbClr val="999999"/>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171450" indent="-171450" algn="just" defTabSz="685800" rtl="0" eaLnBrk="1" latinLnBrk="0" hangingPunct="1">
                        <a:buClr>
                          <a:schemeClr val="accent1"/>
                        </a:buClr>
                        <a:buFont typeface="Arial" panose="020B0604020202020204" pitchFamily="34" charset="0"/>
                        <a:buChar char="•"/>
                      </a:pPr>
                      <a:r>
                        <a:rPr lang="zh-CN" altLang="en-US" sz="900" kern="1200" dirty="0">
                          <a:solidFill>
                            <a:schemeClr val="tx1"/>
                          </a:solidFill>
                          <a:latin typeface="+mn-ea"/>
                          <a:ea typeface="+mn-ea"/>
                          <a:cs typeface="+mn-cs"/>
                        </a:rPr>
                        <a:t>鼓励有条件的地区和医疗机构提供特需医疗服务，支持社会力量进入高端医疗服务领域</a:t>
                      </a:r>
                      <a:endParaRPr lang="en-US" altLang="zh-CN" sz="900" kern="1200" dirty="0">
                        <a:solidFill>
                          <a:schemeClr val="tx1"/>
                        </a:solidFill>
                        <a:latin typeface="+mn-ea"/>
                        <a:ea typeface="+mn-ea"/>
                        <a:cs typeface="+mn-cs"/>
                      </a:endParaRPr>
                    </a:p>
                    <a:p>
                      <a:pPr marL="171450" indent="-171450" algn="just" defTabSz="685800" rtl="0" eaLnBrk="1" latinLnBrk="0" hangingPunct="1">
                        <a:buClr>
                          <a:schemeClr val="accent1"/>
                        </a:buClr>
                        <a:buFont typeface="Arial" panose="020B0604020202020204" pitchFamily="34" charset="0"/>
                        <a:buChar char="•"/>
                      </a:pPr>
                      <a:r>
                        <a:rPr lang="zh-CN" altLang="en-US" sz="900" kern="1200" dirty="0">
                          <a:solidFill>
                            <a:schemeClr val="tx1"/>
                          </a:solidFill>
                          <a:latin typeface="+mn-ea"/>
                          <a:ea typeface="+mn-ea"/>
                          <a:cs typeface="+mn-cs"/>
                        </a:rPr>
                        <a:t>提出研发融合</a:t>
                      </a:r>
                      <a:r>
                        <a:rPr lang="zh-CN" altLang="en-US" sz="900" b="1" kern="1200" dirty="0">
                          <a:solidFill>
                            <a:schemeClr val="tx1"/>
                          </a:solidFill>
                          <a:latin typeface="+mn-ea"/>
                          <a:ea typeface="+mn-ea"/>
                          <a:cs typeface="+mn-cs"/>
                        </a:rPr>
                        <a:t>数字孪生、脑机交互</a:t>
                      </a:r>
                      <a:r>
                        <a:rPr lang="zh-CN" altLang="en-US" sz="900" kern="1200" dirty="0">
                          <a:solidFill>
                            <a:schemeClr val="tx1"/>
                          </a:solidFill>
                          <a:latin typeface="+mn-ea"/>
                          <a:ea typeface="+mn-ea"/>
                          <a:cs typeface="+mn-cs"/>
                        </a:rPr>
                        <a:t>等技术的医疗装备和健康用品、开展“健康消费引领行动“</a:t>
                      </a:r>
                      <a:endParaRPr lang="en-US" altLang="zh-CN" sz="900" kern="1200" dirty="0">
                        <a:solidFill>
                          <a:schemeClr val="tx1"/>
                        </a:solidFill>
                        <a:latin typeface="+mn-ea"/>
                        <a:ea typeface="+mn-ea"/>
                        <a:cs typeface="+mn-cs"/>
                      </a:endParaRPr>
                    </a:p>
                  </a:txBody>
                  <a:tcPr marL="72000" marR="72000" marT="25200" marB="25200" anchor="ctr">
                    <a:lnL>
                      <a:noFill/>
                    </a:lnL>
                    <a:lnR>
                      <a:noFill/>
                    </a:lnR>
                    <a:lnT w="25400" cmpd="sng">
                      <a:solidFill>
                        <a:sysClr val="windowText" lastClr="000000"/>
                      </a:solidFill>
                    </a:lnT>
                    <a:lnB w="19050" cap="flat" cmpd="sng" algn="ctr">
                      <a:solidFill>
                        <a:srgbClr val="999999"/>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3061149"/>
                  </a:ext>
                </a:extLst>
              </a:tr>
              <a:tr h="695500">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just"/>
                      <a:r>
                        <a:rPr lang="en-US" altLang="zh-CN" sz="900" dirty="0">
                          <a:solidFill>
                            <a:schemeClr val="tx1"/>
                          </a:solidFill>
                          <a:latin typeface="+mn-ea"/>
                          <a:ea typeface="+mn-ea"/>
                        </a:rPr>
                        <a:t>《</a:t>
                      </a:r>
                      <a:r>
                        <a:rPr lang="zh-CN" altLang="en-US" sz="900" dirty="0">
                          <a:solidFill>
                            <a:schemeClr val="tx1"/>
                          </a:solidFill>
                          <a:latin typeface="+mn-ea"/>
                          <a:ea typeface="+mn-ea"/>
                        </a:rPr>
                        <a:t>产业结构调整指导目录（</a:t>
                      </a:r>
                      <a:r>
                        <a:rPr lang="en-US" altLang="zh-CN" sz="900" dirty="0">
                          <a:solidFill>
                            <a:schemeClr val="tx1"/>
                          </a:solidFill>
                          <a:latin typeface="+mn-ea"/>
                          <a:ea typeface="+mn-ea"/>
                        </a:rPr>
                        <a:t>2024</a:t>
                      </a:r>
                      <a:r>
                        <a:rPr lang="zh-CN" altLang="en-US" sz="900" dirty="0">
                          <a:solidFill>
                            <a:schemeClr val="tx1"/>
                          </a:solidFill>
                          <a:latin typeface="+mn-ea"/>
                          <a:ea typeface="+mn-ea"/>
                        </a:rPr>
                        <a:t>年本）</a:t>
                      </a:r>
                      <a:r>
                        <a:rPr lang="en-US" altLang="zh-CN" sz="900" dirty="0">
                          <a:solidFill>
                            <a:schemeClr val="tx1"/>
                          </a:solidFill>
                          <a:latin typeface="+mn-ea"/>
                          <a:ea typeface="+mn-ea"/>
                        </a:rPr>
                        <a:t>》</a:t>
                      </a:r>
                    </a:p>
                  </a:txBody>
                  <a:tcPr marL="72000" marR="72000" marT="25200" marB="25200" anchor="ctr">
                    <a:lnL>
                      <a:noFill/>
                    </a:lnL>
                    <a:lnR>
                      <a:noFill/>
                    </a:lnR>
                    <a:lnT w="19050" cap="flat" cmpd="sng" algn="ctr">
                      <a:solidFill>
                        <a:srgbClr val="999999"/>
                      </a:solidFill>
                      <a:prstDash val="sysDash"/>
                      <a:round/>
                      <a:headEnd type="none" w="med" len="med"/>
                      <a:tailEnd type="none" w="med" len="med"/>
                    </a:lnT>
                    <a:lnB w="19050" cap="flat" cmpd="sng" algn="ctr">
                      <a:solidFill>
                        <a:srgbClr val="999999"/>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US" altLang="zh-CN" sz="900" dirty="0">
                          <a:solidFill>
                            <a:schemeClr val="tx1"/>
                          </a:solidFill>
                          <a:latin typeface="+mn-ea"/>
                          <a:ea typeface="+mn-ea"/>
                        </a:rPr>
                        <a:t>2023.12</a:t>
                      </a:r>
                      <a:endParaRPr lang="zh-CN" altLang="en-US" sz="900" dirty="0">
                        <a:solidFill>
                          <a:schemeClr val="tx1"/>
                        </a:solidFill>
                        <a:latin typeface="+mn-ea"/>
                        <a:ea typeface="+mn-ea"/>
                      </a:endParaRPr>
                    </a:p>
                  </a:txBody>
                  <a:tcPr marL="72000" marR="72000" marT="25200" marB="25200" anchor="ctr">
                    <a:lnL>
                      <a:noFill/>
                    </a:lnL>
                    <a:lnR>
                      <a:noFill/>
                    </a:lnR>
                    <a:lnT w="19050" cap="flat" cmpd="sng" algn="ctr">
                      <a:solidFill>
                        <a:srgbClr val="999999"/>
                      </a:solidFill>
                      <a:prstDash val="sysDash"/>
                      <a:round/>
                      <a:headEnd type="none" w="med" len="med"/>
                      <a:tailEnd type="none" w="med" len="med"/>
                    </a:lnT>
                    <a:lnB w="19050" cap="flat" cmpd="sng" algn="ctr">
                      <a:solidFill>
                        <a:srgbClr val="999999"/>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zh-CN" altLang="en-US" sz="900" dirty="0">
                          <a:solidFill>
                            <a:schemeClr val="tx1"/>
                          </a:solidFill>
                          <a:latin typeface="+mn-ea"/>
                          <a:ea typeface="+mn-ea"/>
                        </a:rPr>
                        <a:t>国家发改委</a:t>
                      </a:r>
                    </a:p>
                  </a:txBody>
                  <a:tcPr marL="72000" marR="72000" marT="25200" marB="25200" anchor="ctr">
                    <a:lnL>
                      <a:noFill/>
                    </a:lnL>
                    <a:lnR>
                      <a:noFill/>
                    </a:lnR>
                    <a:lnT w="19050" cap="flat" cmpd="sng" algn="ctr">
                      <a:solidFill>
                        <a:srgbClr val="999999"/>
                      </a:solidFill>
                      <a:prstDash val="sysDash"/>
                      <a:round/>
                      <a:headEnd type="none" w="med" len="med"/>
                      <a:tailEnd type="none" w="med" len="med"/>
                    </a:lnT>
                    <a:lnB w="19050" cap="flat" cmpd="sng" algn="ctr">
                      <a:solidFill>
                        <a:srgbClr val="999999"/>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171450" indent="-171450" algn="just" defTabSz="685800" rtl="0" eaLnBrk="1" latinLnBrk="0" hangingPunct="1">
                        <a:buClr>
                          <a:schemeClr val="accent1"/>
                        </a:buClr>
                        <a:buFont typeface="Arial" panose="020B0604020202020204" pitchFamily="34" charset="0"/>
                        <a:buChar char="•"/>
                      </a:pPr>
                      <a:r>
                        <a:rPr lang="zh-CN" altLang="en-US" sz="900" b="0" kern="1200" dirty="0">
                          <a:solidFill>
                            <a:schemeClr val="tx1"/>
                          </a:solidFill>
                          <a:latin typeface="+mn-ea"/>
                          <a:ea typeface="+mn-ea"/>
                          <a:cs typeface="+mn-cs"/>
                        </a:rPr>
                        <a:t>在医药领域，人工智能辅助医疗设备，移动与远程诊疗设备等高端医疗器械，人工智能领域的智能医疗、智能制造领域的</a:t>
                      </a:r>
                      <a:r>
                        <a:rPr lang="zh-CN" altLang="en-US" sz="900" b="1" kern="1200" dirty="0">
                          <a:solidFill>
                            <a:schemeClr val="tx1"/>
                          </a:solidFill>
                          <a:latin typeface="+mn-ea"/>
                          <a:ea typeface="+mn-ea"/>
                          <a:cs typeface="+mn-cs"/>
                        </a:rPr>
                        <a:t>可穿戴设备</a:t>
                      </a:r>
                      <a:r>
                        <a:rPr lang="zh-CN" altLang="en-US" sz="900" b="0" kern="1200" dirty="0">
                          <a:solidFill>
                            <a:schemeClr val="tx1"/>
                          </a:solidFill>
                          <a:latin typeface="+mn-ea"/>
                          <a:ea typeface="+mn-ea"/>
                          <a:cs typeface="+mn-cs"/>
                        </a:rPr>
                        <a:t>均被列入鼓励类产业目录</a:t>
                      </a:r>
                      <a:endParaRPr lang="en-US" altLang="zh-CN" sz="900" b="0" kern="1200" dirty="0">
                        <a:solidFill>
                          <a:schemeClr val="tx1"/>
                        </a:solidFill>
                        <a:latin typeface="+mn-ea"/>
                        <a:ea typeface="+mn-ea"/>
                        <a:cs typeface="+mn-cs"/>
                      </a:endParaRPr>
                    </a:p>
                  </a:txBody>
                  <a:tcPr marL="72000" marR="72000" marT="25200" marB="25200" anchor="ctr">
                    <a:lnL>
                      <a:noFill/>
                    </a:lnL>
                    <a:lnR>
                      <a:noFill/>
                    </a:lnR>
                    <a:lnT w="19050" cap="flat" cmpd="sng" algn="ctr">
                      <a:solidFill>
                        <a:srgbClr val="999999"/>
                      </a:solidFill>
                      <a:prstDash val="sysDash"/>
                      <a:round/>
                      <a:headEnd type="none" w="med" len="med"/>
                      <a:tailEnd type="none" w="med" len="med"/>
                    </a:lnT>
                    <a:lnB w="19050" cap="flat" cmpd="sng" algn="ctr">
                      <a:solidFill>
                        <a:srgbClr val="999999"/>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3970717"/>
                  </a:ext>
                </a:extLst>
              </a:tr>
              <a:tr h="1824506">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altLang="zh-CN" sz="900" dirty="0">
                          <a:solidFill>
                            <a:schemeClr val="tx1"/>
                          </a:solidFill>
                          <a:latin typeface="+mn-ea"/>
                          <a:ea typeface="+mn-ea"/>
                        </a:rPr>
                        <a:t>《</a:t>
                      </a:r>
                      <a:r>
                        <a:rPr lang="zh-CN" altLang="en-US" sz="900" dirty="0">
                          <a:solidFill>
                            <a:schemeClr val="tx1"/>
                          </a:solidFill>
                          <a:latin typeface="+mn-ea"/>
                          <a:ea typeface="+mn-ea"/>
                        </a:rPr>
                        <a:t>关于恢复和扩大消费的措施</a:t>
                      </a:r>
                      <a:r>
                        <a:rPr lang="en-US" altLang="zh-CN" sz="900" dirty="0">
                          <a:solidFill>
                            <a:schemeClr val="tx1"/>
                          </a:solidFill>
                          <a:latin typeface="+mn-ea"/>
                          <a:ea typeface="+mn-ea"/>
                        </a:rPr>
                        <a:t>》</a:t>
                      </a:r>
                      <a:endParaRPr lang="zh-CN" altLang="en-US" sz="900" dirty="0">
                        <a:solidFill>
                          <a:schemeClr val="tx1"/>
                        </a:solidFill>
                        <a:latin typeface="+mn-ea"/>
                        <a:ea typeface="+mn-ea"/>
                      </a:endParaRPr>
                    </a:p>
                  </a:txBody>
                  <a:tcPr marL="72000" marR="72000" marT="25200" marB="25200" anchor="ctr">
                    <a:lnL>
                      <a:noFill/>
                    </a:lnL>
                    <a:lnR>
                      <a:noFill/>
                    </a:lnR>
                    <a:lnT w="19050" cap="flat" cmpd="sng" algn="ctr">
                      <a:solidFill>
                        <a:srgbClr val="999999"/>
                      </a:solidFill>
                      <a:prstDash val="sysDash"/>
                      <a:round/>
                      <a:headEnd type="none" w="med" len="med"/>
                      <a:tailEnd type="none" w="med" len="med"/>
                    </a:lnT>
                    <a:lnB w="19050" cap="flat" cmpd="sng" algn="ctr">
                      <a:solidFill>
                        <a:srgbClr val="999999"/>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US" altLang="zh-CN" sz="900" dirty="0">
                          <a:solidFill>
                            <a:schemeClr val="tx1"/>
                          </a:solidFill>
                          <a:latin typeface="+mn-ea"/>
                          <a:ea typeface="+mn-ea"/>
                        </a:rPr>
                        <a:t>2023.07</a:t>
                      </a:r>
                      <a:endParaRPr lang="zh-CN" altLang="en-US" sz="900" dirty="0">
                        <a:solidFill>
                          <a:schemeClr val="tx1"/>
                        </a:solidFill>
                        <a:latin typeface="+mn-ea"/>
                        <a:ea typeface="+mn-ea"/>
                      </a:endParaRPr>
                    </a:p>
                  </a:txBody>
                  <a:tcPr marL="72000" marR="72000" marT="25200" marB="25200" anchor="ctr">
                    <a:lnL>
                      <a:noFill/>
                    </a:lnL>
                    <a:lnR>
                      <a:noFill/>
                    </a:lnR>
                    <a:lnT w="19050" cap="flat" cmpd="sng" algn="ctr">
                      <a:solidFill>
                        <a:srgbClr val="999999"/>
                      </a:solidFill>
                      <a:prstDash val="sysDash"/>
                      <a:round/>
                      <a:headEnd type="none" w="med" len="med"/>
                      <a:tailEnd type="none" w="med" len="med"/>
                    </a:lnT>
                    <a:lnB w="19050" cap="flat" cmpd="sng" algn="ctr">
                      <a:solidFill>
                        <a:srgbClr val="999999"/>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zh-CN" altLang="en-US" sz="900" dirty="0">
                          <a:solidFill>
                            <a:schemeClr val="tx1"/>
                          </a:solidFill>
                          <a:latin typeface="+mn-ea"/>
                          <a:ea typeface="+mn-ea"/>
                        </a:rPr>
                        <a:t>国家发改委</a:t>
                      </a:r>
                    </a:p>
                  </a:txBody>
                  <a:tcPr marL="72000" marR="72000" marT="25200" marB="25200" anchor="ctr">
                    <a:lnL>
                      <a:noFill/>
                    </a:lnL>
                    <a:lnR>
                      <a:noFill/>
                    </a:lnR>
                    <a:lnT w="19050" cap="flat" cmpd="sng" algn="ctr">
                      <a:solidFill>
                        <a:srgbClr val="999999"/>
                      </a:solidFill>
                      <a:prstDash val="sysDash"/>
                      <a:round/>
                      <a:headEnd type="none" w="med" len="med"/>
                      <a:tailEnd type="none" w="med" len="med"/>
                    </a:lnT>
                    <a:lnB w="19050" cap="flat" cmpd="sng" algn="ctr">
                      <a:solidFill>
                        <a:srgbClr val="999999"/>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171450" indent="-171450" algn="just" defTabSz="685800" rtl="0" eaLnBrk="1" latinLnBrk="0" hangingPunct="1">
                        <a:buClr>
                          <a:schemeClr val="accent1"/>
                        </a:buClr>
                        <a:buFont typeface="Arial" panose="020B0604020202020204" pitchFamily="34" charset="0"/>
                        <a:buChar char="•"/>
                      </a:pPr>
                      <a:r>
                        <a:rPr lang="zh-CN" altLang="en-US" sz="900" kern="1200" dirty="0">
                          <a:solidFill>
                            <a:schemeClr val="tx1"/>
                          </a:solidFill>
                          <a:latin typeface="+mn-ea"/>
                          <a:ea typeface="+mn-ea"/>
                          <a:cs typeface="+mn-cs"/>
                        </a:rPr>
                        <a:t>坚持中西医并重，推动优质医疗资源下沉，共建城市医疗集团和县域医共体等医疗联合体，加强基本医疗卫生服务，提高服务质量和水平，着力增加高质量的</a:t>
                      </a:r>
                      <a:r>
                        <a:rPr lang="zh-CN" altLang="en-US" sz="900" b="1" kern="1200" dirty="0">
                          <a:solidFill>
                            <a:schemeClr val="tx1"/>
                          </a:solidFill>
                          <a:latin typeface="+mn-ea"/>
                          <a:ea typeface="+mn-ea"/>
                          <a:cs typeface="+mn-cs"/>
                        </a:rPr>
                        <a:t>中医医疗、养生保健、康复、健康旅</a:t>
                      </a:r>
                      <a:r>
                        <a:rPr lang="zh-CN" altLang="en-US" sz="900" kern="1200" dirty="0">
                          <a:solidFill>
                            <a:schemeClr val="tx1"/>
                          </a:solidFill>
                          <a:latin typeface="+mn-ea"/>
                          <a:ea typeface="+mn-ea"/>
                          <a:cs typeface="+mn-cs"/>
                        </a:rPr>
                        <a:t>游等服务</a:t>
                      </a:r>
                      <a:endParaRPr lang="en-US" altLang="zh-CN" sz="900" kern="1200" dirty="0">
                        <a:solidFill>
                          <a:schemeClr val="tx1"/>
                        </a:solidFill>
                        <a:latin typeface="+mn-ea"/>
                        <a:ea typeface="+mn-ea"/>
                        <a:cs typeface="+mn-cs"/>
                      </a:endParaRPr>
                    </a:p>
                    <a:p>
                      <a:pPr marL="171450" indent="-171450" algn="just" defTabSz="685800" rtl="0" eaLnBrk="1" latinLnBrk="0" hangingPunct="1">
                        <a:buClr>
                          <a:schemeClr val="accent1"/>
                        </a:buClr>
                        <a:buFont typeface="Arial" panose="020B0604020202020204" pitchFamily="34" charset="0"/>
                        <a:buChar char="•"/>
                      </a:pPr>
                      <a:r>
                        <a:rPr lang="zh-CN" altLang="en-US" sz="900" kern="1200" dirty="0">
                          <a:solidFill>
                            <a:schemeClr val="tx1"/>
                          </a:solidFill>
                          <a:latin typeface="+mn-ea"/>
                          <a:ea typeface="+mn-ea"/>
                          <a:cs typeface="+mn-cs"/>
                        </a:rPr>
                        <a:t>发展</a:t>
                      </a:r>
                      <a:r>
                        <a:rPr lang="zh-CN" altLang="en-US" sz="900" b="1" kern="1200" dirty="0">
                          <a:solidFill>
                            <a:schemeClr val="tx1"/>
                          </a:solidFill>
                          <a:latin typeface="+mn-ea"/>
                          <a:ea typeface="+mn-ea"/>
                          <a:cs typeface="+mn-cs"/>
                        </a:rPr>
                        <a:t>“互联网</a:t>
                      </a:r>
                      <a:r>
                        <a:rPr lang="en-US" altLang="zh-CN" sz="900" b="1" kern="1200" dirty="0">
                          <a:solidFill>
                            <a:schemeClr val="tx1"/>
                          </a:solidFill>
                          <a:latin typeface="+mn-ea"/>
                          <a:ea typeface="+mn-ea"/>
                          <a:cs typeface="+mn-cs"/>
                        </a:rPr>
                        <a:t>+</a:t>
                      </a:r>
                      <a:r>
                        <a:rPr lang="zh-CN" altLang="en-US" sz="900" b="1" kern="1200" dirty="0">
                          <a:solidFill>
                            <a:schemeClr val="tx1"/>
                          </a:solidFill>
                          <a:latin typeface="+mn-ea"/>
                          <a:ea typeface="+mn-ea"/>
                          <a:cs typeface="+mn-cs"/>
                        </a:rPr>
                        <a:t>医疗健康”</a:t>
                      </a:r>
                      <a:r>
                        <a:rPr lang="zh-CN" altLang="en-US" sz="900" kern="1200" dirty="0">
                          <a:solidFill>
                            <a:schemeClr val="tx1"/>
                          </a:solidFill>
                          <a:latin typeface="+mn-ea"/>
                          <a:ea typeface="+mn-ea"/>
                          <a:cs typeface="+mn-cs"/>
                        </a:rPr>
                        <a:t>，进一步完善互联网诊疗收费政策，逐步将符合条件的“互联网</a:t>
                      </a:r>
                      <a:r>
                        <a:rPr lang="en-US" altLang="zh-CN" sz="900" kern="1200" dirty="0">
                          <a:solidFill>
                            <a:schemeClr val="tx1"/>
                          </a:solidFill>
                          <a:latin typeface="+mn-ea"/>
                          <a:ea typeface="+mn-ea"/>
                          <a:cs typeface="+mn-cs"/>
                        </a:rPr>
                        <a:t>+”</a:t>
                      </a:r>
                      <a:r>
                        <a:rPr lang="zh-CN" altLang="en-US" sz="900" kern="1200" dirty="0">
                          <a:solidFill>
                            <a:schemeClr val="tx1"/>
                          </a:solidFill>
                          <a:latin typeface="+mn-ea"/>
                          <a:ea typeface="+mn-ea"/>
                          <a:cs typeface="+mn-cs"/>
                        </a:rPr>
                        <a:t>医疗服务纳入医保支付范围</a:t>
                      </a:r>
                      <a:endParaRPr lang="en-US" altLang="zh-CN" sz="900" kern="1200" dirty="0">
                        <a:solidFill>
                          <a:schemeClr val="tx1"/>
                        </a:solidFill>
                        <a:latin typeface="+mn-ea"/>
                        <a:ea typeface="+mn-ea"/>
                        <a:cs typeface="+mn-cs"/>
                      </a:endParaRPr>
                    </a:p>
                    <a:p>
                      <a:pPr marL="171450" indent="-171450" algn="just" defTabSz="685800" rtl="0" eaLnBrk="1" latinLnBrk="0" hangingPunct="1">
                        <a:buClr>
                          <a:schemeClr val="accent1"/>
                        </a:buClr>
                        <a:buFont typeface="Arial" panose="020B0604020202020204" pitchFamily="34" charset="0"/>
                        <a:buChar char="•"/>
                      </a:pPr>
                      <a:r>
                        <a:rPr lang="zh-CN" altLang="en-US" sz="900" kern="1200" dirty="0">
                          <a:solidFill>
                            <a:schemeClr val="tx1"/>
                          </a:solidFill>
                          <a:latin typeface="+mn-ea"/>
                          <a:ea typeface="+mn-ea"/>
                          <a:cs typeface="+mn-cs"/>
                        </a:rPr>
                        <a:t>开发面向老年人的健康管理、生活照护、康养疗养等服务和产品，支持各类机构举办老年大学、参与老年教育。积极扩大普惠型服务供给，推动公共消费提质增效</a:t>
                      </a:r>
                      <a:endParaRPr lang="en-US" altLang="zh-CN" sz="900" kern="1200" dirty="0">
                        <a:solidFill>
                          <a:schemeClr val="tx1"/>
                        </a:solidFill>
                        <a:latin typeface="+mn-ea"/>
                        <a:ea typeface="+mn-ea"/>
                        <a:cs typeface="+mn-cs"/>
                      </a:endParaRPr>
                    </a:p>
                    <a:p>
                      <a:pPr marL="171450" indent="-171450" algn="just" defTabSz="685800" rtl="0" eaLnBrk="1" latinLnBrk="0" hangingPunct="1">
                        <a:buClr>
                          <a:schemeClr val="accent1"/>
                        </a:buClr>
                        <a:buFont typeface="Arial" panose="020B0604020202020204" pitchFamily="34" charset="0"/>
                        <a:buChar char="•"/>
                      </a:pPr>
                      <a:r>
                        <a:rPr lang="zh-CN" altLang="en-US" sz="900" kern="1200" dirty="0">
                          <a:solidFill>
                            <a:schemeClr val="tx1"/>
                          </a:solidFill>
                          <a:latin typeface="+mn-ea"/>
                          <a:ea typeface="+mn-ea"/>
                          <a:cs typeface="+mn-cs"/>
                        </a:rPr>
                        <a:t>支持</a:t>
                      </a:r>
                      <a:r>
                        <a:rPr lang="zh-CN" altLang="en-US" sz="900" b="1" kern="1200" dirty="0">
                          <a:solidFill>
                            <a:schemeClr val="tx1"/>
                          </a:solidFill>
                          <a:latin typeface="+mn-ea"/>
                          <a:ea typeface="+mn-ea"/>
                          <a:cs typeface="+mn-cs"/>
                        </a:rPr>
                        <a:t>可穿戴设备、智能产品消费</a:t>
                      </a:r>
                      <a:r>
                        <a:rPr lang="zh-CN" altLang="en-US" sz="900" kern="1200" dirty="0">
                          <a:solidFill>
                            <a:schemeClr val="tx1"/>
                          </a:solidFill>
                          <a:latin typeface="+mn-ea"/>
                          <a:ea typeface="+mn-ea"/>
                          <a:cs typeface="+mn-cs"/>
                        </a:rPr>
                        <a:t>，打造电子产品消费应用新场景</a:t>
                      </a:r>
                      <a:endParaRPr lang="en-US" altLang="zh-CN" sz="900" kern="1200" dirty="0">
                        <a:solidFill>
                          <a:schemeClr val="tx1"/>
                        </a:solidFill>
                        <a:latin typeface="+mn-ea"/>
                        <a:ea typeface="+mn-ea"/>
                        <a:cs typeface="+mn-cs"/>
                      </a:endParaRPr>
                    </a:p>
                  </a:txBody>
                  <a:tcPr marL="72000" marR="72000" marT="25200" marB="25200" anchor="ctr">
                    <a:lnL>
                      <a:noFill/>
                    </a:lnL>
                    <a:lnR>
                      <a:noFill/>
                    </a:lnR>
                    <a:lnT w="19050" cap="flat" cmpd="sng" algn="ctr">
                      <a:solidFill>
                        <a:srgbClr val="999999"/>
                      </a:solidFill>
                      <a:prstDash val="sysDash"/>
                      <a:round/>
                      <a:headEnd type="none" w="med" len="med"/>
                      <a:tailEnd type="none" w="med" len="med"/>
                    </a:lnT>
                    <a:lnB w="19050" cap="flat" cmpd="sng" algn="ctr">
                      <a:solidFill>
                        <a:srgbClr val="999999"/>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3024799"/>
                  </a:ext>
                </a:extLst>
              </a:tr>
              <a:tr h="691740">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altLang="zh-CN" sz="900" dirty="0">
                          <a:solidFill>
                            <a:schemeClr val="tx1"/>
                          </a:solidFill>
                          <a:latin typeface="+mn-ea"/>
                          <a:ea typeface="+mn-ea"/>
                        </a:rPr>
                        <a:t>《</a:t>
                      </a:r>
                      <a:r>
                        <a:rPr lang="zh-CN" altLang="en-US" sz="900" dirty="0">
                          <a:solidFill>
                            <a:schemeClr val="tx1"/>
                          </a:solidFill>
                          <a:latin typeface="+mn-ea"/>
                          <a:ea typeface="+mn-ea"/>
                        </a:rPr>
                        <a:t>“十四五”国民健康规划</a:t>
                      </a:r>
                      <a:r>
                        <a:rPr lang="en-US" altLang="zh-CN" sz="900" dirty="0">
                          <a:solidFill>
                            <a:schemeClr val="tx1"/>
                          </a:solidFill>
                          <a:latin typeface="+mn-ea"/>
                          <a:ea typeface="+mn-ea"/>
                        </a:rPr>
                        <a:t>》</a:t>
                      </a:r>
                      <a:endParaRPr lang="zh-CN" altLang="en-US" sz="900" dirty="0">
                        <a:solidFill>
                          <a:schemeClr val="tx1"/>
                        </a:solidFill>
                        <a:latin typeface="+mn-ea"/>
                        <a:ea typeface="+mn-ea"/>
                      </a:endParaRPr>
                    </a:p>
                  </a:txBody>
                  <a:tcPr marL="72000" marR="72000" marT="25200" marB="25200" anchor="ctr">
                    <a:lnL>
                      <a:noFill/>
                    </a:lnL>
                    <a:lnR>
                      <a:noFill/>
                    </a:lnR>
                    <a:lnT w="19050" cap="flat" cmpd="sng" algn="ctr">
                      <a:solidFill>
                        <a:srgbClr val="999999"/>
                      </a:solidFill>
                      <a:prstDash val="sysDash"/>
                      <a:round/>
                      <a:headEnd type="none" w="med" len="med"/>
                      <a:tailEnd type="none" w="med" len="med"/>
                    </a:lnT>
                    <a:lnB w="19050" cap="flat" cmpd="sng" algn="ctr">
                      <a:solidFill>
                        <a:srgbClr val="999999"/>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US" altLang="zh-CN" sz="900" dirty="0">
                          <a:solidFill>
                            <a:schemeClr val="tx1"/>
                          </a:solidFill>
                          <a:latin typeface="+mn-ea"/>
                          <a:ea typeface="+mn-ea"/>
                        </a:rPr>
                        <a:t>2022.05</a:t>
                      </a:r>
                      <a:endParaRPr lang="zh-CN" altLang="en-US" sz="900" dirty="0">
                        <a:solidFill>
                          <a:schemeClr val="tx1"/>
                        </a:solidFill>
                        <a:latin typeface="+mn-ea"/>
                        <a:ea typeface="+mn-ea"/>
                      </a:endParaRPr>
                    </a:p>
                  </a:txBody>
                  <a:tcPr marL="72000" marR="72000" marT="25200" marB="25200" anchor="ctr">
                    <a:lnL>
                      <a:noFill/>
                    </a:lnL>
                    <a:lnR>
                      <a:noFill/>
                    </a:lnR>
                    <a:lnT w="19050" cap="flat" cmpd="sng" algn="ctr">
                      <a:solidFill>
                        <a:srgbClr val="999999"/>
                      </a:solidFill>
                      <a:prstDash val="sysDash"/>
                      <a:round/>
                      <a:headEnd type="none" w="med" len="med"/>
                      <a:tailEnd type="none" w="med" len="med"/>
                    </a:lnT>
                    <a:lnB w="19050" cap="flat" cmpd="sng" algn="ctr">
                      <a:solidFill>
                        <a:srgbClr val="999999"/>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zh-CN" altLang="en-US" sz="900" dirty="0">
                          <a:solidFill>
                            <a:schemeClr val="tx1"/>
                          </a:solidFill>
                          <a:latin typeface="+mn-ea"/>
                          <a:ea typeface="+mn-ea"/>
                        </a:rPr>
                        <a:t>国务院办公厅</a:t>
                      </a:r>
                    </a:p>
                  </a:txBody>
                  <a:tcPr marL="72000" marR="72000" marT="25200" marB="25200" anchor="ctr">
                    <a:lnL>
                      <a:noFill/>
                    </a:lnL>
                    <a:lnR>
                      <a:noFill/>
                    </a:lnR>
                    <a:lnT w="19050" cap="flat" cmpd="sng" algn="ctr">
                      <a:solidFill>
                        <a:srgbClr val="999999"/>
                      </a:solidFill>
                      <a:prstDash val="sysDash"/>
                      <a:round/>
                      <a:headEnd type="none" w="med" len="med"/>
                      <a:tailEnd type="none" w="med" len="med"/>
                    </a:lnT>
                    <a:lnB w="19050" cap="flat" cmpd="sng" algn="ctr">
                      <a:solidFill>
                        <a:srgbClr val="999999"/>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171450" indent="-171450" algn="just" defTabSz="685800" rtl="0" eaLnBrk="1" latinLnBrk="0" hangingPunct="1">
                        <a:buClr>
                          <a:schemeClr val="accent1"/>
                        </a:buClr>
                        <a:buFont typeface="Arial" panose="020B0604020202020204" pitchFamily="34" charset="0"/>
                        <a:buChar char="•"/>
                      </a:pPr>
                      <a:r>
                        <a:rPr lang="zh-CN" altLang="en-US" sz="900" b="1" kern="1200" dirty="0">
                          <a:solidFill>
                            <a:schemeClr val="tx1"/>
                          </a:solidFill>
                          <a:latin typeface="+mn-ea"/>
                          <a:ea typeface="+mn-ea"/>
                          <a:cs typeface="+mn-cs"/>
                        </a:rPr>
                        <a:t>推广</a:t>
                      </a:r>
                      <a:r>
                        <a:rPr lang="zh-CN" altLang="en-US" sz="900" kern="1200" dirty="0">
                          <a:solidFill>
                            <a:schemeClr val="tx1"/>
                          </a:solidFill>
                          <a:latin typeface="+mn-ea"/>
                          <a:ea typeface="+mn-ea"/>
                          <a:cs typeface="+mn-cs"/>
                        </a:rPr>
                        <a:t>应用人工智能、大数据、第五代移动通信（</a:t>
                      </a:r>
                      <a:r>
                        <a:rPr lang="en-US" altLang="zh-CN" sz="900" kern="1200" dirty="0">
                          <a:solidFill>
                            <a:schemeClr val="tx1"/>
                          </a:solidFill>
                          <a:latin typeface="+mn-ea"/>
                          <a:ea typeface="+mn-ea"/>
                          <a:cs typeface="+mn-cs"/>
                        </a:rPr>
                        <a:t>5G</a:t>
                      </a:r>
                      <a:r>
                        <a:rPr lang="zh-CN" altLang="en-US" sz="900" kern="1200" dirty="0">
                          <a:solidFill>
                            <a:schemeClr val="tx1"/>
                          </a:solidFill>
                          <a:latin typeface="+mn-ea"/>
                          <a:ea typeface="+mn-ea"/>
                          <a:cs typeface="+mn-cs"/>
                        </a:rPr>
                        <a:t>）、区块链、物联网等新兴信息技术，实现智能医疗服务、个人健康实时监测与评估、疾病预警、慢病筛查等</a:t>
                      </a:r>
                      <a:endParaRPr lang="en-US" altLang="zh-CN" sz="900" kern="1200" dirty="0">
                        <a:solidFill>
                          <a:schemeClr val="tx1"/>
                        </a:solidFill>
                        <a:latin typeface="+mn-ea"/>
                        <a:ea typeface="+mn-ea"/>
                        <a:cs typeface="+mn-cs"/>
                      </a:endParaRPr>
                    </a:p>
                  </a:txBody>
                  <a:tcPr marL="72000" marR="72000" marT="25200" marB="25200" anchor="ctr">
                    <a:lnL>
                      <a:noFill/>
                    </a:lnL>
                    <a:lnR>
                      <a:noFill/>
                    </a:lnR>
                    <a:lnT w="19050" cap="flat" cmpd="sng" algn="ctr">
                      <a:solidFill>
                        <a:srgbClr val="999999"/>
                      </a:solidFill>
                      <a:prstDash val="sysDash"/>
                      <a:round/>
                      <a:headEnd type="none" w="med" len="med"/>
                      <a:tailEnd type="none" w="med" len="med"/>
                    </a:lnT>
                    <a:lnB w="19050" cap="flat" cmpd="sng" algn="ctr">
                      <a:solidFill>
                        <a:srgbClr val="999999"/>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9488876"/>
                  </a:ext>
                </a:extLst>
              </a:tr>
              <a:tr h="1045272">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just"/>
                      <a:r>
                        <a:rPr lang="en-US" altLang="zh-CN" sz="900" dirty="0">
                          <a:solidFill>
                            <a:schemeClr val="tx1"/>
                          </a:solidFill>
                          <a:latin typeface="+mn-ea"/>
                          <a:ea typeface="+mn-ea"/>
                        </a:rPr>
                        <a:t>《</a:t>
                      </a:r>
                      <a:r>
                        <a:rPr lang="zh-CN" altLang="en-US" sz="900" dirty="0">
                          <a:solidFill>
                            <a:schemeClr val="tx1"/>
                          </a:solidFill>
                          <a:latin typeface="+mn-ea"/>
                          <a:ea typeface="+mn-ea"/>
                        </a:rPr>
                        <a:t>对十三届全国人大四次会议第</a:t>
                      </a:r>
                      <a:r>
                        <a:rPr lang="en-US" altLang="zh-CN" sz="900" dirty="0">
                          <a:solidFill>
                            <a:schemeClr val="tx1"/>
                          </a:solidFill>
                          <a:latin typeface="+mn-ea"/>
                          <a:ea typeface="+mn-ea"/>
                        </a:rPr>
                        <a:t>2926</a:t>
                      </a:r>
                      <a:r>
                        <a:rPr lang="zh-CN" altLang="en-US" sz="900" dirty="0">
                          <a:solidFill>
                            <a:schemeClr val="tx1"/>
                          </a:solidFill>
                          <a:latin typeface="+mn-ea"/>
                          <a:ea typeface="+mn-ea"/>
                        </a:rPr>
                        <a:t>号建议的答复</a:t>
                      </a:r>
                      <a:r>
                        <a:rPr lang="en-US" altLang="zh-CN" sz="900" dirty="0">
                          <a:solidFill>
                            <a:schemeClr val="tx1"/>
                          </a:solidFill>
                          <a:latin typeface="+mn-ea"/>
                          <a:ea typeface="+mn-ea"/>
                        </a:rPr>
                        <a:t>》</a:t>
                      </a:r>
                      <a:endParaRPr lang="zh-CN" altLang="en-US" sz="900" dirty="0">
                        <a:solidFill>
                          <a:schemeClr val="tx1"/>
                        </a:solidFill>
                        <a:latin typeface="+mn-ea"/>
                        <a:ea typeface="+mn-ea"/>
                      </a:endParaRPr>
                    </a:p>
                  </a:txBody>
                  <a:tcPr anchor="ctr">
                    <a:lnL>
                      <a:noFill/>
                    </a:lnL>
                    <a:lnR>
                      <a:noFill/>
                    </a:lnR>
                    <a:lnT w="19050" cap="flat" cmpd="sng" algn="ctr">
                      <a:solidFill>
                        <a:srgbClr val="999999"/>
                      </a:solidFill>
                      <a:prstDash val="sysDash"/>
                      <a:round/>
                      <a:headEnd type="none" w="med" len="med"/>
                      <a:tailEnd type="none" w="med" len="med"/>
                    </a:lnT>
                    <a:lnB w="19050" cap="flat" cmpd="sng" algn="ctr">
                      <a:solidFill>
                        <a:srgbClr val="999999"/>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US" altLang="zh-CN" sz="900" dirty="0">
                          <a:solidFill>
                            <a:schemeClr val="tx1"/>
                          </a:solidFill>
                          <a:latin typeface="+mn-ea"/>
                          <a:ea typeface="+mn-ea"/>
                        </a:rPr>
                        <a:t>2022.02</a:t>
                      </a:r>
                      <a:endParaRPr lang="zh-CN" altLang="en-US" sz="900" dirty="0">
                        <a:solidFill>
                          <a:schemeClr val="tx1"/>
                        </a:solidFill>
                        <a:latin typeface="+mn-ea"/>
                        <a:ea typeface="+mn-ea"/>
                      </a:endParaRPr>
                    </a:p>
                  </a:txBody>
                  <a:tcPr anchor="ctr">
                    <a:lnL>
                      <a:noFill/>
                    </a:lnL>
                    <a:lnR>
                      <a:noFill/>
                    </a:lnR>
                    <a:lnT w="19050" cap="flat" cmpd="sng" algn="ctr">
                      <a:solidFill>
                        <a:srgbClr val="999999"/>
                      </a:solidFill>
                      <a:prstDash val="sysDash"/>
                      <a:round/>
                      <a:headEnd type="none" w="med" len="med"/>
                      <a:tailEnd type="none" w="med" len="med"/>
                    </a:lnT>
                    <a:lnB w="19050" cap="flat" cmpd="sng" algn="ctr">
                      <a:solidFill>
                        <a:srgbClr val="999999"/>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zh-CN" altLang="en-US" sz="900" dirty="0">
                          <a:solidFill>
                            <a:schemeClr val="tx1"/>
                          </a:solidFill>
                          <a:latin typeface="+mn-ea"/>
                          <a:ea typeface="+mn-ea"/>
                        </a:rPr>
                        <a:t>国家卫健委</a:t>
                      </a:r>
                    </a:p>
                  </a:txBody>
                  <a:tcPr anchor="ctr">
                    <a:lnL>
                      <a:noFill/>
                    </a:lnL>
                    <a:lnR>
                      <a:noFill/>
                    </a:lnR>
                    <a:lnT w="19050" cap="flat" cmpd="sng" algn="ctr">
                      <a:solidFill>
                        <a:srgbClr val="999999"/>
                      </a:solidFill>
                      <a:prstDash val="sysDash"/>
                      <a:round/>
                      <a:headEnd type="none" w="med" len="med"/>
                      <a:tailEnd type="none" w="med" len="med"/>
                    </a:lnT>
                    <a:lnB w="19050" cap="flat" cmpd="sng" algn="ctr">
                      <a:solidFill>
                        <a:srgbClr val="999999"/>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171450" indent="-171450" algn="just">
                        <a:buClr>
                          <a:schemeClr val="accent1"/>
                        </a:buClr>
                        <a:buFont typeface="Arial" panose="020B0604020202020204" pitchFamily="34" charset="0"/>
                        <a:buChar char="•"/>
                      </a:pPr>
                      <a:r>
                        <a:rPr lang="zh-CN" altLang="en-US" sz="900" dirty="0">
                          <a:solidFill>
                            <a:schemeClr val="tx1"/>
                          </a:solidFill>
                          <a:latin typeface="+mn-ea"/>
                          <a:ea typeface="+mn-ea"/>
                        </a:rPr>
                        <a:t>将积极加强睡眠医学相关专业人才的培养，配合相关部门推动睡眠医学相关医学临床研究工作，通过开展互联网诊疗和远程医疗，提高睡眠障碍患者获得诊疗服务的便捷性，进一步增强人民群众就医获得感</a:t>
                      </a:r>
                    </a:p>
                  </a:txBody>
                  <a:tcPr anchor="ctr">
                    <a:lnL>
                      <a:noFill/>
                    </a:lnL>
                    <a:lnR>
                      <a:noFill/>
                    </a:lnR>
                    <a:lnT w="19050" cap="flat" cmpd="sng" algn="ctr">
                      <a:solidFill>
                        <a:srgbClr val="999999"/>
                      </a:solidFill>
                      <a:prstDash val="sysDash"/>
                      <a:round/>
                      <a:headEnd type="none" w="med" len="med"/>
                      <a:tailEnd type="none" w="med" len="med"/>
                    </a:lnT>
                    <a:lnB w="19050" cap="flat" cmpd="sng" algn="ctr">
                      <a:solidFill>
                        <a:srgbClr val="999999"/>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7208821"/>
                  </a:ext>
                </a:extLst>
              </a:tr>
              <a:tr h="1045272">
                <a:tc>
                  <a:txBody>
                    <a:bodyPr/>
                    <a:lstStyle/>
                    <a:p>
                      <a:pPr algn="just"/>
                      <a:r>
                        <a:rPr lang="en-US" altLang="zh-CN" sz="900" dirty="0">
                          <a:solidFill>
                            <a:schemeClr val="tx1"/>
                          </a:solidFill>
                          <a:latin typeface="+mn-ea"/>
                          <a:ea typeface="+mn-ea"/>
                        </a:rPr>
                        <a:t>《“</a:t>
                      </a:r>
                      <a:r>
                        <a:rPr lang="zh-CN" altLang="en-US" sz="900" dirty="0">
                          <a:solidFill>
                            <a:schemeClr val="tx1"/>
                          </a:solidFill>
                          <a:latin typeface="+mn-ea"/>
                          <a:ea typeface="+mn-ea"/>
                        </a:rPr>
                        <a:t>十四五”国家老龄事业发展和养老服务体系规划</a:t>
                      </a:r>
                      <a:r>
                        <a:rPr lang="en-US" altLang="zh-CN" sz="900" dirty="0">
                          <a:solidFill>
                            <a:schemeClr val="tx1"/>
                          </a:solidFill>
                          <a:latin typeface="+mn-ea"/>
                          <a:ea typeface="+mn-ea"/>
                        </a:rPr>
                        <a:t>》</a:t>
                      </a:r>
                      <a:endParaRPr lang="zh-CN" altLang="en-US" sz="900" dirty="0">
                        <a:solidFill>
                          <a:schemeClr val="tx1"/>
                        </a:solidFill>
                        <a:latin typeface="+mn-ea"/>
                        <a:ea typeface="+mn-ea"/>
                      </a:endParaRPr>
                    </a:p>
                  </a:txBody>
                  <a:tcPr anchor="ctr">
                    <a:lnL>
                      <a:noFill/>
                    </a:lnL>
                    <a:lnR>
                      <a:noFill/>
                    </a:lnR>
                    <a:lnT w="19050" cap="flat" cmpd="sng" algn="ctr">
                      <a:solidFill>
                        <a:srgbClr val="999999"/>
                      </a:solidFill>
                      <a:prstDash val="sysDash"/>
                      <a:round/>
                      <a:headEnd type="none" w="med" len="med"/>
                      <a:tailEnd type="none" w="med" len="med"/>
                    </a:lnT>
                    <a:lnB w="19050" cap="flat" cmpd="sng" algn="ctr">
                      <a:solidFill>
                        <a:srgbClr val="999999"/>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900" dirty="0">
                          <a:solidFill>
                            <a:schemeClr val="tx1"/>
                          </a:solidFill>
                          <a:latin typeface="+mn-ea"/>
                          <a:ea typeface="+mn-ea"/>
                        </a:rPr>
                        <a:t>2021.12</a:t>
                      </a:r>
                      <a:endParaRPr lang="zh-CN" altLang="en-US" sz="900" dirty="0">
                        <a:solidFill>
                          <a:schemeClr val="tx1"/>
                        </a:solidFill>
                        <a:latin typeface="+mn-ea"/>
                        <a:ea typeface="+mn-ea"/>
                      </a:endParaRPr>
                    </a:p>
                  </a:txBody>
                  <a:tcPr anchor="ctr">
                    <a:lnL>
                      <a:noFill/>
                    </a:lnL>
                    <a:lnR>
                      <a:noFill/>
                    </a:lnR>
                    <a:lnT w="19050" cap="flat" cmpd="sng" algn="ctr">
                      <a:solidFill>
                        <a:srgbClr val="999999"/>
                      </a:solidFill>
                      <a:prstDash val="sysDash"/>
                      <a:round/>
                      <a:headEnd type="none" w="med" len="med"/>
                      <a:tailEnd type="none" w="med" len="med"/>
                    </a:lnT>
                    <a:lnB w="19050" cap="flat" cmpd="sng" algn="ctr">
                      <a:solidFill>
                        <a:srgbClr val="999999"/>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900" dirty="0">
                          <a:solidFill>
                            <a:schemeClr val="tx1"/>
                          </a:solidFill>
                          <a:latin typeface="+mn-ea"/>
                          <a:ea typeface="+mn-ea"/>
                        </a:rPr>
                        <a:t>国务院办公厅</a:t>
                      </a:r>
                    </a:p>
                  </a:txBody>
                  <a:tcPr anchor="ctr">
                    <a:lnL>
                      <a:noFill/>
                    </a:lnL>
                    <a:lnR>
                      <a:noFill/>
                    </a:lnR>
                    <a:lnT w="19050" cap="flat" cmpd="sng" algn="ctr">
                      <a:solidFill>
                        <a:srgbClr val="999999"/>
                      </a:solidFill>
                      <a:prstDash val="sysDash"/>
                      <a:round/>
                      <a:headEnd type="none" w="med" len="med"/>
                      <a:tailEnd type="none" w="med" len="med"/>
                    </a:lnT>
                    <a:lnB w="19050" cap="flat" cmpd="sng" algn="ctr">
                      <a:solidFill>
                        <a:srgbClr val="999999"/>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Clr>
                          <a:schemeClr val="accent1"/>
                        </a:buClr>
                        <a:buFont typeface="Arial" panose="020B0604020202020204" pitchFamily="34" charset="0"/>
                        <a:buChar char="•"/>
                      </a:pPr>
                      <a:r>
                        <a:rPr lang="zh-CN" altLang="en-US" sz="900" dirty="0">
                          <a:solidFill>
                            <a:schemeClr val="tx1"/>
                          </a:solidFill>
                          <a:latin typeface="+mn-ea"/>
                          <a:ea typeface="+mn-ea"/>
                        </a:rPr>
                        <a:t>加强对高龄老年人机能增强和照护、失能老年人用品等的研发</a:t>
                      </a:r>
                      <a:endParaRPr lang="en-US" altLang="zh-CN" sz="900" dirty="0">
                        <a:solidFill>
                          <a:schemeClr val="tx1"/>
                        </a:solidFill>
                        <a:latin typeface="+mn-ea"/>
                        <a:ea typeface="+mn-ea"/>
                      </a:endParaRPr>
                    </a:p>
                    <a:p>
                      <a:pPr marL="171450" indent="-171450" algn="just">
                        <a:buClr>
                          <a:schemeClr val="accent1"/>
                        </a:buClr>
                        <a:buFont typeface="Arial" panose="020B0604020202020204" pitchFamily="34" charset="0"/>
                        <a:buChar char="•"/>
                      </a:pPr>
                      <a:r>
                        <a:rPr lang="zh-CN" altLang="en-US" sz="900" dirty="0">
                          <a:solidFill>
                            <a:schemeClr val="tx1"/>
                          </a:solidFill>
                          <a:latin typeface="+mn-ea"/>
                          <a:ea typeface="+mn-ea"/>
                        </a:rPr>
                        <a:t>研发穿戴式动态心电监测设备和其他生理参数检测设备，发展便携式健康监测设备、自助式健康检测设备等健康监测产品，开发新型信号采集芯片和智能数字医疗终端</a:t>
                      </a:r>
                    </a:p>
                  </a:txBody>
                  <a:tcPr anchor="ctr">
                    <a:lnL>
                      <a:noFill/>
                    </a:lnL>
                    <a:lnR>
                      <a:noFill/>
                    </a:lnR>
                    <a:lnT w="19050" cap="flat" cmpd="sng" algn="ctr">
                      <a:solidFill>
                        <a:srgbClr val="999999"/>
                      </a:solidFill>
                      <a:prstDash val="sysDash"/>
                      <a:round/>
                      <a:headEnd type="none" w="med" len="med"/>
                      <a:tailEnd type="none" w="med" len="med"/>
                    </a:lnT>
                    <a:lnB w="19050" cap="flat" cmpd="sng" algn="ctr">
                      <a:solidFill>
                        <a:srgbClr val="999999"/>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7738042"/>
                  </a:ext>
                </a:extLst>
              </a:tr>
            </a:tbl>
          </a:graphicData>
        </a:graphic>
      </p:graphicFrame>
    </p:spTree>
    <p:custDataLst>
      <p:tags r:id="rId1"/>
    </p:custDataLst>
    <p:extLst>
      <p:ext uri="{BB962C8B-B14F-4D97-AF65-F5344CB8AC3E}">
        <p14:creationId xmlns:p14="http://schemas.microsoft.com/office/powerpoint/2010/main" val="2463969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对象 75" hidden="1">
            <a:extLst>
              <a:ext uri="{FF2B5EF4-FFF2-40B4-BE49-F238E27FC236}">
                <a16:creationId xmlns:a16="http://schemas.microsoft.com/office/drawing/2014/main" id="{310B6CFD-FBF4-AFF2-0487-4B16F4A767B6}"/>
              </a:ext>
            </a:extLst>
          </p:cNvPr>
          <p:cNvGraphicFramePr>
            <a:graphicFrameLocks noChangeAspect="1"/>
          </p:cNvGraphicFramePr>
          <p:nvPr>
            <p:custDataLst>
              <p:tags r:id="rId2"/>
            </p:custDataLst>
            <p:extLst>
              <p:ext uri="{D42A27DB-BD31-4B8C-83A1-F6EECF244321}">
                <p14:modId xmlns:p14="http://schemas.microsoft.com/office/powerpoint/2010/main" val="364796545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幻灯片" r:id="rId27" imgW="7772400" imgH="10058400" progId="TCLayout.ActiveDocument.1">
                  <p:embed/>
                </p:oleObj>
              </mc:Choice>
              <mc:Fallback>
                <p:oleObj name="think-cell 幻灯片" r:id="rId27" imgW="7772400" imgH="10058400" progId="TCLayout.ActiveDocument.1">
                  <p:embed/>
                  <p:pic>
                    <p:nvPicPr>
                      <p:cNvPr id="76" name="对象 75" hidden="1">
                        <a:extLst>
                          <a:ext uri="{FF2B5EF4-FFF2-40B4-BE49-F238E27FC236}">
                            <a16:creationId xmlns:a16="http://schemas.microsoft.com/office/drawing/2014/main" id="{310B6CFD-FBF4-AFF2-0487-4B16F4A767B6}"/>
                          </a:ext>
                        </a:extLst>
                      </p:cNvPr>
                      <p:cNvPicPr/>
                      <p:nvPr/>
                    </p:nvPicPr>
                    <p:blipFill>
                      <a:blip r:embed="rId28"/>
                      <a:stretch>
                        <a:fillRect/>
                      </a:stretch>
                    </p:blipFill>
                    <p:spPr>
                      <a:xfrm>
                        <a:off x="1588" y="1588"/>
                        <a:ext cx="1227" cy="1588"/>
                      </a:xfrm>
                      <a:prstGeom prst="rect">
                        <a:avLst/>
                      </a:prstGeom>
                    </p:spPr>
                  </p:pic>
                </p:oleObj>
              </mc:Fallback>
            </mc:AlternateContent>
          </a:graphicData>
        </a:graphic>
      </p:graphicFrame>
      <p:sp>
        <p:nvSpPr>
          <p:cNvPr id="18" name="文本框 510">
            <a:extLst>
              <a:ext uri="{FF2B5EF4-FFF2-40B4-BE49-F238E27FC236}">
                <a16:creationId xmlns:a16="http://schemas.microsoft.com/office/drawing/2014/main" id="{0DB206D7-0C06-A84C-2C2D-F27573468D7D}"/>
              </a:ext>
            </a:extLst>
          </p:cNvPr>
          <p:cNvSpPr txBox="1"/>
          <p:nvPr/>
        </p:nvSpPr>
        <p:spPr>
          <a:xfrm>
            <a:off x="387782" y="8955421"/>
            <a:ext cx="3243615" cy="200055"/>
          </a:xfrm>
          <a:prstGeom prst="rect">
            <a:avLst/>
          </a:prstGeom>
          <a:noFill/>
        </p:spPr>
        <p:txBody>
          <a:bodyPr wrap="square" lIns="0" rIns="0" rtlCol="0" anchor="t">
            <a:spAutoFit/>
          </a:bodyPr>
          <a:lstStyle/>
          <a:p>
            <a:pPr marL="0" marR="0" lvl="0" indent="0" algn="l" defTabSz="914400" rtl="0" eaLnBrk="1" fontAlgn="auto" latinLnBrk="0" hangingPunct="1">
              <a:lnSpc>
                <a:spcPct val="100000"/>
              </a:lnSpc>
              <a:spcBef>
                <a:spcPts val="0"/>
              </a:spcBef>
              <a:spcAft>
                <a:spcPts val="0"/>
              </a:spcAft>
              <a:buClr>
                <a:prstClr val="white"/>
              </a:buClr>
              <a:buSzPct val="90000"/>
              <a:buFontTx/>
              <a:buNone/>
              <a:tabLst/>
              <a:defRPr/>
            </a:pPr>
            <a:r>
              <a:rPr kumimoji="0" lang="zh-CN" altLang="en-US" sz="700" b="0" i="0" u="none" strike="noStrike" kern="1200" cap="none" spc="0" normalizeH="0" baseline="0" noProof="0" dirty="0">
                <a:ln>
                  <a:noFill/>
                </a:ln>
                <a:solidFill>
                  <a:srgbClr val="797979"/>
                </a:solidFill>
                <a:effectLst/>
                <a:uLnTx/>
                <a:uFillTx/>
                <a:latin typeface="等线" panose="02010600030101010101" pitchFamily="2" charset="-122"/>
                <a:ea typeface="等线" panose="02010600030101010101" pitchFamily="2" charset="-122"/>
                <a:cs typeface="+mn-cs"/>
              </a:rPr>
              <a:t>来源：头豹研究院</a:t>
            </a:r>
            <a:endParaRPr kumimoji="0" lang="zh-CN" altLang="en-US" sz="1100" b="0" i="0" u="none" strike="noStrike" kern="1200" cap="none" spc="0" normalizeH="0" baseline="0" noProof="0" dirty="0">
              <a:ln>
                <a:noFill/>
              </a:ln>
              <a:solidFill>
                <a:srgbClr val="797979"/>
              </a:solidFill>
              <a:effectLst/>
              <a:uLnTx/>
              <a:uFillTx/>
              <a:latin typeface="等线" panose="02010600030101010101" pitchFamily="2" charset="-122"/>
              <a:ea typeface="等线" panose="02010600030101010101" pitchFamily="2" charset="-122"/>
              <a:cs typeface="+mn-cs"/>
            </a:endParaRPr>
          </a:p>
        </p:txBody>
      </p:sp>
      <p:sp>
        <p:nvSpPr>
          <p:cNvPr id="8" name="矩形 8">
            <a:extLst>
              <a:ext uri="{FF2B5EF4-FFF2-40B4-BE49-F238E27FC236}">
                <a16:creationId xmlns:a16="http://schemas.microsoft.com/office/drawing/2014/main" id="{E2A9E1BE-191C-BF54-8D1C-8F0392263600}"/>
              </a:ext>
            </a:extLst>
          </p:cNvPr>
          <p:cNvSpPr/>
          <p:nvPr/>
        </p:nvSpPr>
        <p:spPr>
          <a:xfrm>
            <a:off x="368301" y="644639"/>
            <a:ext cx="152400" cy="237767"/>
          </a:xfrm>
          <a:prstGeom prst="rect">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9" name="矩形 6">
            <a:extLst>
              <a:ext uri="{FF2B5EF4-FFF2-40B4-BE49-F238E27FC236}">
                <a16:creationId xmlns:a16="http://schemas.microsoft.com/office/drawing/2014/main" id="{657BFF79-3EEA-497E-9F04-19FE77207735}"/>
              </a:ext>
            </a:extLst>
          </p:cNvPr>
          <p:cNvSpPr/>
          <p:nvPr/>
        </p:nvSpPr>
        <p:spPr>
          <a:xfrm>
            <a:off x="274568" y="546464"/>
            <a:ext cx="6215132" cy="403252"/>
          </a:xfrm>
          <a:prstGeom prst="rect">
            <a:avLst/>
          </a:prstGeom>
        </p:spPr>
        <p:txBody>
          <a:bodyPr wrap="square" lIns="360000" anchor="ctr">
            <a:spAutoFit/>
          </a:bodyPr>
          <a:lstStyle/>
          <a:p>
            <a:pPr marL="0" marR="0" lvl="0" indent="0" algn="l" defTabSz="913765" rtl="0" eaLnBrk="1" fontAlgn="auto" latinLnBrk="0" hangingPunct="1">
              <a:lnSpc>
                <a:spcPct val="12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第一章</a:t>
            </a:r>
            <a:r>
              <a:rPr kumimoji="0" lang="en-US" altLang="zh-CN"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a:t>
            </a:r>
            <a:r>
              <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综述</a:t>
            </a:r>
            <a:r>
              <a:rPr kumimoji="0" lang="en-US" altLang="zh-CN"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a:t>
            </a:r>
            <a:r>
              <a:rPr lang="zh-CN" altLang="en-US" b="1" dirty="0">
                <a:solidFill>
                  <a:schemeClr val="accent1">
                    <a:lumMod val="75000"/>
                  </a:schemeClr>
                </a:solidFill>
                <a:latin typeface="等线" panose="02010600030101010101" pitchFamily="2" charset="-122"/>
                <a:ea typeface="等线" panose="02010600030101010101" pitchFamily="2" charset="-122"/>
                <a:sym typeface="+mn-lt"/>
              </a:rPr>
              <a:t>投融资环境</a:t>
            </a:r>
            <a:endPar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endParaRPr>
          </a:p>
        </p:txBody>
      </p:sp>
      <p:sp>
        <p:nvSpPr>
          <p:cNvPr id="10" name="矩形 7">
            <a:extLst>
              <a:ext uri="{FF2B5EF4-FFF2-40B4-BE49-F238E27FC236}">
                <a16:creationId xmlns:a16="http://schemas.microsoft.com/office/drawing/2014/main" id="{E5A98416-794E-D222-EB55-B624A759EE91}"/>
              </a:ext>
            </a:extLst>
          </p:cNvPr>
          <p:cNvSpPr/>
          <p:nvPr/>
        </p:nvSpPr>
        <p:spPr>
          <a:xfrm>
            <a:off x="368301" y="958910"/>
            <a:ext cx="6121400" cy="719137"/>
          </a:xfrm>
          <a:prstGeom prst="rect">
            <a:avLst/>
          </a:prstGeom>
          <a:solidFill>
            <a:srgbClr val="F2F2F2"/>
          </a:solidFill>
          <a:ln w="12700" cap="flat" cmpd="sng" algn="ctr">
            <a:noFill/>
            <a:prstDash val="solid"/>
            <a:miter lim="800000"/>
          </a:ln>
          <a:effectLst/>
        </p:spPr>
        <p:txBody>
          <a:bodyPr wrap="square" rIns="90000" rtlCol="0" anchor="ct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0" cap="none" spc="0" normalizeH="0" baseline="0" noProof="0" dirty="0">
                <a:ln>
                  <a:noFill/>
                </a:ln>
                <a:solidFill>
                  <a:prstClr val="black">
                    <a:lumMod val="65000"/>
                    <a:lumOff val="35000"/>
                  </a:prstClr>
                </a:solidFill>
                <a:effectLst/>
                <a:uLnTx/>
                <a:uFillTx/>
                <a:latin typeface="等线" panose="02010600030101010101" pitchFamily="2" charset="-122"/>
                <a:ea typeface="等线" panose="02010600030101010101" pitchFamily="2" charset="-122"/>
                <a:cs typeface="+mn-cs"/>
              </a:rPr>
              <a:t>随着大数据、云计算、智能可穿戴技术的发展，睡眠相关产品的市场普及率逐渐提高，资本投资热度高涨</a:t>
            </a:r>
          </a:p>
        </p:txBody>
      </p:sp>
      <p:grpSp>
        <p:nvGrpSpPr>
          <p:cNvPr id="13" name="组合 12">
            <a:extLst>
              <a:ext uri="{FF2B5EF4-FFF2-40B4-BE49-F238E27FC236}">
                <a16:creationId xmlns:a16="http://schemas.microsoft.com/office/drawing/2014/main" id="{E994EC64-BF4B-9399-DB00-492F558E97A0}"/>
              </a:ext>
            </a:extLst>
          </p:cNvPr>
          <p:cNvGrpSpPr/>
          <p:nvPr/>
        </p:nvGrpSpPr>
        <p:grpSpPr>
          <a:xfrm>
            <a:off x="304690" y="4065588"/>
            <a:ext cx="6188642" cy="506481"/>
            <a:chOff x="304690" y="1998436"/>
            <a:chExt cx="6188642" cy="506906"/>
          </a:xfrm>
        </p:grpSpPr>
        <p:cxnSp>
          <p:nvCxnSpPr>
            <p:cNvPr id="19" name="直接连接符 18">
              <a:extLst>
                <a:ext uri="{FF2B5EF4-FFF2-40B4-BE49-F238E27FC236}">
                  <a16:creationId xmlns:a16="http://schemas.microsoft.com/office/drawing/2014/main" id="{154C2955-F304-1D0C-168D-CC88A2AA64B7}"/>
                </a:ext>
              </a:extLst>
            </p:cNvPr>
            <p:cNvCxnSpPr>
              <a:cxnSpLocks/>
            </p:cNvCxnSpPr>
            <p:nvPr/>
          </p:nvCxnSpPr>
          <p:spPr>
            <a:xfrm>
              <a:off x="373332" y="2257481"/>
              <a:ext cx="612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文本框 24">
              <a:extLst>
                <a:ext uri="{FF2B5EF4-FFF2-40B4-BE49-F238E27FC236}">
                  <a16:creationId xmlns:a16="http://schemas.microsoft.com/office/drawing/2014/main" id="{472803C5-8C60-C0A9-BADB-C10F83515A3F}"/>
                </a:ext>
              </a:extLst>
            </p:cNvPr>
            <p:cNvSpPr txBox="1"/>
            <p:nvPr/>
          </p:nvSpPr>
          <p:spPr>
            <a:xfrm>
              <a:off x="304690" y="1998436"/>
              <a:ext cx="4538773" cy="259045"/>
            </a:xfrm>
            <a:prstGeom prst="rect">
              <a:avLst/>
            </a:prstGeom>
            <a:noFill/>
          </p:spPr>
          <p:txBody>
            <a:bodyPr wrap="square" rtlCol="0">
              <a:spAutoFit/>
            </a:bodyPr>
            <a:lstStyle>
              <a:defPPr>
                <a:defRPr lang="zh-CN"/>
              </a:defPPr>
              <a:lvl1pPr marL="0" algn="l" defTabSz="416560" rtl="0" eaLnBrk="1" latinLnBrk="0" hangingPunct="1">
                <a:defRPr sz="820" kern="1200">
                  <a:solidFill>
                    <a:schemeClr val="tx1"/>
                  </a:solidFill>
                  <a:latin typeface="+mn-lt"/>
                  <a:ea typeface="+mn-ea"/>
                  <a:cs typeface="+mn-cs"/>
                </a:defRPr>
              </a:lvl1pPr>
              <a:lvl2pPr marL="208280" algn="l" defTabSz="416560" rtl="0" eaLnBrk="1" latinLnBrk="0" hangingPunct="1">
                <a:defRPr sz="820" kern="1200">
                  <a:solidFill>
                    <a:schemeClr val="tx1"/>
                  </a:solidFill>
                  <a:latin typeface="+mn-lt"/>
                  <a:ea typeface="+mn-ea"/>
                  <a:cs typeface="+mn-cs"/>
                </a:defRPr>
              </a:lvl2pPr>
              <a:lvl3pPr marL="416560" algn="l" defTabSz="416560" rtl="0" eaLnBrk="1" latinLnBrk="0" hangingPunct="1">
                <a:defRPr sz="820" kern="1200">
                  <a:solidFill>
                    <a:schemeClr val="tx1"/>
                  </a:solidFill>
                  <a:latin typeface="+mn-lt"/>
                  <a:ea typeface="+mn-ea"/>
                  <a:cs typeface="+mn-cs"/>
                </a:defRPr>
              </a:lvl3pPr>
              <a:lvl4pPr marL="625475" algn="l" defTabSz="416560" rtl="0" eaLnBrk="1" latinLnBrk="0" hangingPunct="1">
                <a:defRPr sz="820" kern="1200">
                  <a:solidFill>
                    <a:schemeClr val="tx1"/>
                  </a:solidFill>
                  <a:latin typeface="+mn-lt"/>
                  <a:ea typeface="+mn-ea"/>
                  <a:cs typeface="+mn-cs"/>
                </a:defRPr>
              </a:lvl4pPr>
              <a:lvl5pPr marL="833755" algn="l" defTabSz="416560" rtl="0" eaLnBrk="1" latinLnBrk="0" hangingPunct="1">
                <a:defRPr sz="820" kern="1200">
                  <a:solidFill>
                    <a:schemeClr val="tx1"/>
                  </a:solidFill>
                  <a:latin typeface="+mn-lt"/>
                  <a:ea typeface="+mn-ea"/>
                  <a:cs typeface="+mn-cs"/>
                </a:defRPr>
              </a:lvl5pPr>
              <a:lvl6pPr marL="1042035" algn="l" defTabSz="416560" rtl="0" eaLnBrk="1" latinLnBrk="0" hangingPunct="1">
                <a:defRPr sz="820" kern="1200">
                  <a:solidFill>
                    <a:schemeClr val="tx1"/>
                  </a:solidFill>
                  <a:latin typeface="+mn-lt"/>
                  <a:ea typeface="+mn-ea"/>
                  <a:cs typeface="+mn-cs"/>
                </a:defRPr>
              </a:lvl6pPr>
              <a:lvl7pPr marL="1250315" algn="l" defTabSz="416560" rtl="0" eaLnBrk="1" latinLnBrk="0" hangingPunct="1">
                <a:defRPr sz="820" kern="1200">
                  <a:solidFill>
                    <a:schemeClr val="tx1"/>
                  </a:solidFill>
                  <a:latin typeface="+mn-lt"/>
                  <a:ea typeface="+mn-ea"/>
                  <a:cs typeface="+mn-cs"/>
                </a:defRPr>
              </a:lvl7pPr>
              <a:lvl8pPr marL="1459230" algn="l" defTabSz="416560" rtl="0" eaLnBrk="1" latinLnBrk="0" hangingPunct="1">
                <a:defRPr sz="820" kern="1200">
                  <a:solidFill>
                    <a:schemeClr val="tx1"/>
                  </a:solidFill>
                  <a:latin typeface="+mn-lt"/>
                  <a:ea typeface="+mn-ea"/>
                  <a:cs typeface="+mn-cs"/>
                </a:defRPr>
              </a:lvl8pPr>
              <a:lvl9pPr marL="1667510" algn="l" defTabSz="416560" rtl="0" eaLnBrk="1" latinLnBrk="0" hangingPunct="1">
                <a:defRPr sz="820" kern="1200">
                  <a:solidFill>
                    <a:schemeClr val="tx1"/>
                  </a:solidFill>
                  <a:latin typeface="+mn-lt"/>
                  <a:ea typeface="+mn-ea"/>
                  <a:cs typeface="+mn-cs"/>
                </a:defRPr>
              </a:lvl9pPr>
            </a:lstStyle>
            <a:p>
              <a:pPr algn="just" defTabSz="498475">
                <a:lnSpc>
                  <a:spcPts val="1255"/>
                </a:lnSpc>
                <a:spcBef>
                  <a:spcPts val="360"/>
                </a:spcBef>
                <a:buClr>
                  <a:srgbClr val="E8392A"/>
                </a:buClr>
                <a:defRPr/>
              </a:pPr>
              <a:r>
                <a:rPr lang="zh-CN" altLang="en-US" sz="1100" b="1" dirty="0">
                  <a:latin typeface="+mn-ea"/>
                  <a:cs typeface="+mn-ea"/>
                  <a:sym typeface="+mn-lt"/>
                </a:rPr>
                <a:t>“睡眠”相关投融资情况，</a:t>
              </a:r>
              <a:r>
                <a:rPr lang="en-US" altLang="zh-CN" sz="1100" b="1" dirty="0">
                  <a:latin typeface="+mn-ea"/>
                  <a:cs typeface="+mn-ea"/>
                  <a:sym typeface="+mn-lt"/>
                </a:rPr>
                <a:t>2015-2024H1</a:t>
              </a:r>
            </a:p>
          </p:txBody>
        </p:sp>
        <p:sp>
          <p:nvSpPr>
            <p:cNvPr id="29" name="文本框 28">
              <a:extLst>
                <a:ext uri="{FF2B5EF4-FFF2-40B4-BE49-F238E27FC236}">
                  <a16:creationId xmlns:a16="http://schemas.microsoft.com/office/drawing/2014/main" id="{53AA0890-5AFA-2AAF-0DB2-1D02FC910FE8}"/>
                </a:ext>
              </a:extLst>
            </p:cNvPr>
            <p:cNvSpPr txBox="1"/>
            <p:nvPr/>
          </p:nvSpPr>
          <p:spPr>
            <a:xfrm>
              <a:off x="304690" y="2258914"/>
              <a:ext cx="1851789" cy="246428"/>
            </a:xfrm>
            <a:prstGeom prst="rect">
              <a:avLst/>
            </a:prstGeom>
            <a:noFill/>
          </p:spPr>
          <p:txBody>
            <a:bodyPr wrap="none" rtlCol="0">
              <a:spAutoFit/>
            </a:bodyPr>
            <a:lstStyle/>
            <a:p>
              <a:pPr algn="l"/>
              <a:r>
                <a:rPr kumimoji="1" lang="zh-CN" altLang="en-US" sz="1000" i="1" dirty="0">
                  <a:latin typeface="等线" panose="02010600030101010101" pitchFamily="2" charset="-122"/>
                  <a:ea typeface="等线" panose="02010600030101010101" pitchFamily="2" charset="-122"/>
                </a:rPr>
                <a:t>单位：笔（左）；亿元（右）</a:t>
              </a:r>
            </a:p>
          </p:txBody>
        </p:sp>
      </p:grpSp>
      <p:graphicFrame>
        <p:nvGraphicFramePr>
          <p:cNvPr id="3" name="Chart 3">
            <a:extLst>
              <a:ext uri="{FF2B5EF4-FFF2-40B4-BE49-F238E27FC236}">
                <a16:creationId xmlns:a16="http://schemas.microsoft.com/office/drawing/2014/main" id="{D8887519-56C6-05EE-AC9C-8D05732CFB33}"/>
              </a:ext>
            </a:extLst>
          </p:cNvPr>
          <p:cNvGraphicFramePr/>
          <p:nvPr>
            <p:custDataLst>
              <p:tags r:id="rId3"/>
            </p:custDataLst>
            <p:extLst>
              <p:ext uri="{D42A27DB-BD31-4B8C-83A1-F6EECF244321}">
                <p14:modId xmlns:p14="http://schemas.microsoft.com/office/powerpoint/2010/main" val="4264184738"/>
              </p:ext>
            </p:extLst>
          </p:nvPr>
        </p:nvGraphicFramePr>
        <p:xfrm>
          <a:off x="347663" y="4732338"/>
          <a:ext cx="6265862" cy="2103437"/>
        </p:xfrm>
        <a:graphic>
          <a:graphicData uri="http://schemas.openxmlformats.org/drawingml/2006/chart">
            <c:chart xmlns:c="http://schemas.openxmlformats.org/drawingml/2006/chart" xmlns:r="http://schemas.openxmlformats.org/officeDocument/2006/relationships" r:id="rId29"/>
          </a:graphicData>
        </a:graphic>
      </p:graphicFrame>
      <p:cxnSp>
        <p:nvCxnSpPr>
          <p:cNvPr id="105" name="直接连接符 104">
            <a:extLst>
              <a:ext uri="{FF2B5EF4-FFF2-40B4-BE49-F238E27FC236}">
                <a16:creationId xmlns:a16="http://schemas.microsoft.com/office/drawing/2014/main" id="{9F9D35E8-7C8C-9F65-91EB-3BB2D2A90EB6}"/>
              </a:ext>
            </a:extLst>
          </p:cNvPr>
          <p:cNvCxnSpPr/>
          <p:nvPr>
            <p:custDataLst>
              <p:tags r:id="rId4"/>
            </p:custDataLst>
          </p:nvPr>
        </p:nvCxnSpPr>
        <p:spPr bwMode="auto">
          <a:xfrm>
            <a:off x="2600325" y="6083300"/>
            <a:ext cx="0" cy="36513"/>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6" name="直接连接符 105">
            <a:extLst>
              <a:ext uri="{FF2B5EF4-FFF2-40B4-BE49-F238E27FC236}">
                <a16:creationId xmlns:a16="http://schemas.microsoft.com/office/drawing/2014/main" id="{97752BFB-15BE-FC8C-08A1-2A076305A97F}"/>
              </a:ext>
            </a:extLst>
          </p:cNvPr>
          <p:cNvCxnSpPr/>
          <p:nvPr>
            <p:custDataLst>
              <p:tags r:id="rId5"/>
            </p:custDataLst>
          </p:nvPr>
        </p:nvCxnSpPr>
        <p:spPr bwMode="auto">
          <a:xfrm>
            <a:off x="3167063" y="6478588"/>
            <a:ext cx="0" cy="36513"/>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7" name="直接连接符 106">
            <a:extLst>
              <a:ext uri="{FF2B5EF4-FFF2-40B4-BE49-F238E27FC236}">
                <a16:creationId xmlns:a16="http://schemas.microsoft.com/office/drawing/2014/main" id="{26904A10-6526-DF02-8A66-BD14025C3639}"/>
              </a:ext>
            </a:extLst>
          </p:cNvPr>
          <p:cNvCxnSpPr/>
          <p:nvPr>
            <p:custDataLst>
              <p:tags r:id="rId6"/>
            </p:custDataLst>
          </p:nvPr>
        </p:nvCxnSpPr>
        <p:spPr bwMode="auto">
          <a:xfrm>
            <a:off x="3733800" y="6146800"/>
            <a:ext cx="0" cy="36513"/>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8" name="直接连接符 147">
            <a:extLst>
              <a:ext uri="{FF2B5EF4-FFF2-40B4-BE49-F238E27FC236}">
                <a16:creationId xmlns:a16="http://schemas.microsoft.com/office/drawing/2014/main" id="{D3883AA9-F50F-15F0-CFDE-57BCE1684D5A}"/>
              </a:ext>
            </a:extLst>
          </p:cNvPr>
          <p:cNvCxnSpPr/>
          <p:nvPr>
            <p:custDataLst>
              <p:tags r:id="rId7"/>
            </p:custDataLst>
          </p:nvPr>
        </p:nvCxnSpPr>
        <p:spPr bwMode="auto">
          <a:xfrm>
            <a:off x="5432425" y="6292850"/>
            <a:ext cx="0" cy="36513"/>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2" name="Text Placeholder 2">
            <a:extLst>
              <a:ext uri="{FF2B5EF4-FFF2-40B4-BE49-F238E27FC236}">
                <a16:creationId xmlns:a16="http://schemas.microsoft.com/office/drawing/2014/main" id="{AE6A68B5-B484-E765-6FD5-B5CDCF090ACD}"/>
              </a:ext>
            </a:extLst>
          </p:cNvPr>
          <p:cNvSpPr>
            <a:spLocks noGrp="1"/>
          </p:cNvSpPr>
          <p:nvPr>
            <p:custDataLst>
              <p:tags r:id="rId8"/>
            </p:custDataLst>
          </p:nvPr>
        </p:nvSpPr>
        <p:spPr bwMode="auto">
          <a:xfrm>
            <a:off x="774700" y="6669088"/>
            <a:ext cx="2540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9417E4BC-6601-47AE-83A1-AD88A39C4E77}" type="datetime'''2''''''''''''''''''''''''''''01''5'">
              <a:rPr lang="zh-CN" altLang="en-US" sz="900" smtClean="0">
                <a:latin typeface="等线" panose="02010600030101010101" pitchFamily="2" charset="-122"/>
              </a:rPr>
              <a:pPr/>
              <a:t>2015</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43" name="Text Placeholder 2">
            <a:extLst>
              <a:ext uri="{FF2B5EF4-FFF2-40B4-BE49-F238E27FC236}">
                <a16:creationId xmlns:a16="http://schemas.microsoft.com/office/drawing/2014/main" id="{753EFB38-19E9-D834-767C-03DE060D9E3E}"/>
              </a:ext>
            </a:extLst>
          </p:cNvPr>
          <p:cNvSpPr>
            <a:spLocks noGrp="1"/>
          </p:cNvSpPr>
          <p:nvPr>
            <p:custDataLst>
              <p:tags r:id="rId9"/>
            </p:custDataLst>
          </p:nvPr>
        </p:nvSpPr>
        <p:spPr bwMode="auto">
          <a:xfrm>
            <a:off x="1341438" y="6669088"/>
            <a:ext cx="2540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73709E21-38F8-4EE3-8A63-6A77C49727F1}" type="datetime'''''''''''''2''''''''''''''''''''0''''''1''6'''''''''''''''">
              <a:rPr lang="zh-CN" altLang="en-US" sz="900" smtClean="0">
                <a:latin typeface="等线" panose="02010600030101010101" pitchFamily="2" charset="-122"/>
              </a:rPr>
              <a:pPr/>
              <a:t>2016</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44" name="Text Placeholder 2">
            <a:extLst>
              <a:ext uri="{FF2B5EF4-FFF2-40B4-BE49-F238E27FC236}">
                <a16:creationId xmlns:a16="http://schemas.microsoft.com/office/drawing/2014/main" id="{280D8A6F-78B6-5972-06B1-3E844BA00020}"/>
              </a:ext>
            </a:extLst>
          </p:cNvPr>
          <p:cNvSpPr>
            <a:spLocks noGrp="1"/>
          </p:cNvSpPr>
          <p:nvPr>
            <p:custDataLst>
              <p:tags r:id="rId10"/>
            </p:custDataLst>
          </p:nvPr>
        </p:nvSpPr>
        <p:spPr bwMode="auto">
          <a:xfrm>
            <a:off x="1906588" y="6669088"/>
            <a:ext cx="2540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E219F473-441B-4853-B0EE-DB454CD065C3}" type="datetime'''''''''''''''''2''''''''0''''''1''''''''''7'''''''''''''''''">
              <a:rPr lang="zh-CN" altLang="en-US" sz="900" smtClean="0">
                <a:latin typeface="等线" panose="02010600030101010101" pitchFamily="2" charset="-122"/>
              </a:rPr>
              <a:pPr/>
              <a:t>2017</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53" name="Text Placeholder 2">
            <a:extLst>
              <a:ext uri="{FF2B5EF4-FFF2-40B4-BE49-F238E27FC236}">
                <a16:creationId xmlns:a16="http://schemas.microsoft.com/office/drawing/2014/main" id="{A7C04584-65D4-89C2-2FFB-16FCE58E123F}"/>
              </a:ext>
            </a:extLst>
          </p:cNvPr>
          <p:cNvSpPr>
            <a:spLocks noGrp="1"/>
          </p:cNvSpPr>
          <p:nvPr>
            <p:custDataLst>
              <p:tags r:id="rId11"/>
            </p:custDataLst>
          </p:nvPr>
        </p:nvSpPr>
        <p:spPr bwMode="auto">
          <a:xfrm>
            <a:off x="2473325" y="6669088"/>
            <a:ext cx="2540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40330A90-D9C9-4C02-9033-657F2CA7181A}" type="datetime'''''2''''''''''''''''''''''''''''''''''0''''1''''''''''''8'">
              <a:rPr lang="zh-CN" altLang="en-US" sz="900" smtClean="0">
                <a:latin typeface="等线" panose="02010600030101010101" pitchFamily="2" charset="-122"/>
              </a:rPr>
              <a:pPr/>
              <a:t>2018</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54" name="Text Placeholder 2">
            <a:extLst>
              <a:ext uri="{FF2B5EF4-FFF2-40B4-BE49-F238E27FC236}">
                <a16:creationId xmlns:a16="http://schemas.microsoft.com/office/drawing/2014/main" id="{53A926A8-D2C4-2C52-8637-11B6CAA7F5FA}"/>
              </a:ext>
            </a:extLst>
          </p:cNvPr>
          <p:cNvSpPr>
            <a:spLocks noGrp="1"/>
          </p:cNvSpPr>
          <p:nvPr>
            <p:custDataLst>
              <p:tags r:id="rId12"/>
            </p:custDataLst>
          </p:nvPr>
        </p:nvSpPr>
        <p:spPr bwMode="auto">
          <a:xfrm>
            <a:off x="3040063" y="6669088"/>
            <a:ext cx="2540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AE56B08A-289A-4590-A2A6-D9EA641830FC}" type="datetime'''2''''''''''''''''''0''1''''''9'''''''''''''''''''''">
              <a:rPr lang="zh-CN" altLang="en-US" sz="900" smtClean="0">
                <a:latin typeface="等线" panose="02010600030101010101" pitchFamily="2" charset="-122"/>
              </a:rPr>
              <a:pPr/>
              <a:t>2019</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143" name="Text Placeholder 2">
            <a:extLst>
              <a:ext uri="{FF2B5EF4-FFF2-40B4-BE49-F238E27FC236}">
                <a16:creationId xmlns:a16="http://schemas.microsoft.com/office/drawing/2014/main" id="{616B2A17-D5F3-3EA4-DB23-F521FE865381}"/>
              </a:ext>
            </a:extLst>
          </p:cNvPr>
          <p:cNvSpPr>
            <a:spLocks noGrp="1"/>
          </p:cNvSpPr>
          <p:nvPr>
            <p:custDataLst>
              <p:tags r:id="rId13"/>
            </p:custDataLst>
          </p:nvPr>
        </p:nvSpPr>
        <p:spPr bwMode="gray">
          <a:xfrm>
            <a:off x="3644900" y="6022975"/>
            <a:ext cx="177800" cy="123825"/>
          </a:xfrm>
          <a:prstGeom prst="rect">
            <a:avLst/>
          </a:prstGeom>
          <a:solidFill>
            <a:srgbClr val="6F8DB9"/>
          </a:solidFill>
          <a:ln>
            <a:noFill/>
          </a:ln>
          <a:effectLst/>
        </p:spPr>
        <p:txBody>
          <a:bodyPr vert="horz" wrap="none" lIns="15875" tIns="0" rIns="15875" bIns="0" rtlCol="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A9644EEC-C758-4A00-95EB-B66B57BC80D2}" type="datetime'''''''''''''''''''''''''''''4''.''''''''''''''''9'">
              <a:rPr lang="zh-CN" altLang="en-US" sz="900" smtClean="0">
                <a:solidFill>
                  <a:schemeClr val="bg1"/>
                </a:solidFill>
                <a:effectLst/>
                <a:latin typeface="等线" panose="02010600030101010101" pitchFamily="2" charset="-122"/>
                <a:sym typeface="等线" panose="02010600030101010101" pitchFamily="2" charset="-122"/>
              </a:rPr>
              <a:pPr marL="0" lvl="0" indent="0" algn="ctr">
                <a:spcBef>
                  <a:spcPct val="0"/>
                </a:spcBef>
                <a:spcAft>
                  <a:spcPct val="0"/>
                </a:spcAft>
                <a:buNone/>
              </a:pPr>
              <a:t>4.9</a:t>
            </a:fld>
            <a:endParaRPr lang="zh-CN" altLang="en-US" sz="900" dirty="0">
              <a:solidFill>
                <a:schemeClr val="bg1"/>
              </a:solidFill>
              <a:latin typeface="等线" panose="02010600030101010101" pitchFamily="2" charset="-122"/>
              <a:sym typeface="等线" panose="02010600030101010101" pitchFamily="2" charset="-122"/>
            </a:endParaRPr>
          </a:p>
        </p:txBody>
      </p:sp>
      <p:sp>
        <p:nvSpPr>
          <p:cNvPr id="55" name="Text Placeholder 2">
            <a:extLst>
              <a:ext uri="{FF2B5EF4-FFF2-40B4-BE49-F238E27FC236}">
                <a16:creationId xmlns:a16="http://schemas.microsoft.com/office/drawing/2014/main" id="{2E1D56A2-5881-4E8F-8DF0-95B57D983336}"/>
              </a:ext>
            </a:extLst>
          </p:cNvPr>
          <p:cNvSpPr>
            <a:spLocks noGrp="1"/>
          </p:cNvSpPr>
          <p:nvPr>
            <p:custDataLst>
              <p:tags r:id="rId14"/>
            </p:custDataLst>
          </p:nvPr>
        </p:nvSpPr>
        <p:spPr bwMode="auto">
          <a:xfrm>
            <a:off x="3606800" y="6669088"/>
            <a:ext cx="2540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F7511B56-BDF6-4587-9D48-FF5F559D8EAC}" type="datetime'''''''''''''''''20''''''''''''''2''''''''''0'''''''''''''''">
              <a:rPr lang="zh-CN" altLang="en-US" sz="900" smtClean="0">
                <a:latin typeface="等线" panose="02010600030101010101" pitchFamily="2" charset="-122"/>
              </a:rPr>
              <a:pPr/>
              <a:t>2020</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56" name="Text Placeholder 2">
            <a:extLst>
              <a:ext uri="{FF2B5EF4-FFF2-40B4-BE49-F238E27FC236}">
                <a16:creationId xmlns:a16="http://schemas.microsoft.com/office/drawing/2014/main" id="{2CE8E871-DE0F-2E09-C831-3A4092D0B94D}"/>
              </a:ext>
            </a:extLst>
          </p:cNvPr>
          <p:cNvSpPr>
            <a:spLocks noGrp="1"/>
          </p:cNvSpPr>
          <p:nvPr>
            <p:custDataLst>
              <p:tags r:id="rId15"/>
            </p:custDataLst>
          </p:nvPr>
        </p:nvSpPr>
        <p:spPr bwMode="auto">
          <a:xfrm>
            <a:off x="4171950" y="6669088"/>
            <a:ext cx="2540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2622958B-7883-42F3-962B-55448085B956}" type="datetime'''2''''''''''''''''''''''021'''">
              <a:rPr lang="zh-CN" altLang="en-US" sz="900" smtClean="0">
                <a:latin typeface="等线" panose="02010600030101010101" pitchFamily="2" charset="-122"/>
              </a:rPr>
              <a:pPr/>
              <a:t>2021</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57" name="Text Placeholder 2">
            <a:extLst>
              <a:ext uri="{FF2B5EF4-FFF2-40B4-BE49-F238E27FC236}">
                <a16:creationId xmlns:a16="http://schemas.microsoft.com/office/drawing/2014/main" id="{EF684B2B-F2D6-454C-813C-028009FB803A}"/>
              </a:ext>
            </a:extLst>
          </p:cNvPr>
          <p:cNvSpPr>
            <a:spLocks noGrp="1"/>
          </p:cNvSpPr>
          <p:nvPr>
            <p:custDataLst>
              <p:tags r:id="rId16"/>
            </p:custDataLst>
          </p:nvPr>
        </p:nvSpPr>
        <p:spPr bwMode="auto">
          <a:xfrm>
            <a:off x="4738688" y="6669088"/>
            <a:ext cx="2540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7D0D8505-AD2F-43C5-8B32-B4F904E8901A}" type="datetime'''2''''''''''0''''''''''''2''''''''''''''''''''''''2'''''''">
              <a:rPr lang="zh-CN" altLang="en-US" sz="900" smtClean="0">
                <a:latin typeface="等线" panose="02010600030101010101" pitchFamily="2" charset="-122"/>
              </a:rPr>
              <a:pPr/>
              <a:t>2022</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144" name="Text Placeholder 2">
            <a:extLst>
              <a:ext uri="{FF2B5EF4-FFF2-40B4-BE49-F238E27FC236}">
                <a16:creationId xmlns:a16="http://schemas.microsoft.com/office/drawing/2014/main" id="{C6760FA8-5107-FB0C-C9C3-023AC6429128}"/>
              </a:ext>
            </a:extLst>
          </p:cNvPr>
          <p:cNvSpPr>
            <a:spLocks noGrp="1"/>
          </p:cNvSpPr>
          <p:nvPr>
            <p:custDataLst>
              <p:tags r:id="rId17"/>
            </p:custDataLst>
          </p:nvPr>
        </p:nvSpPr>
        <p:spPr bwMode="gray">
          <a:xfrm>
            <a:off x="5343525" y="6169025"/>
            <a:ext cx="177800" cy="123825"/>
          </a:xfrm>
          <a:prstGeom prst="rect">
            <a:avLst/>
          </a:prstGeom>
          <a:solidFill>
            <a:srgbClr val="6F8DB9"/>
          </a:solidFill>
          <a:ln>
            <a:noFill/>
          </a:ln>
          <a:effectLst/>
        </p:spPr>
        <p:txBody>
          <a:bodyPr vert="horz" wrap="none" lIns="15875" tIns="0" rIns="15875" bIns="0" rtlCol="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DA68825E-0178-4556-B960-3BB44469FE92}" type="datetime'''''''''3''''''.''2'''''''''''">
              <a:rPr lang="zh-CN" altLang="en-US" sz="900" smtClean="0">
                <a:solidFill>
                  <a:schemeClr val="bg1"/>
                </a:solidFill>
                <a:effectLst/>
                <a:latin typeface="等线" panose="02010600030101010101" pitchFamily="2" charset="-122"/>
                <a:sym typeface="等线" panose="02010600030101010101" pitchFamily="2" charset="-122"/>
              </a:rPr>
              <a:pPr marL="0" lvl="0" indent="0" algn="ctr">
                <a:spcBef>
                  <a:spcPct val="0"/>
                </a:spcBef>
                <a:spcAft>
                  <a:spcPct val="0"/>
                </a:spcAft>
                <a:buNone/>
              </a:pPr>
              <a:t>3.2</a:t>
            </a:fld>
            <a:endParaRPr lang="zh-CN" altLang="en-US" sz="900" dirty="0">
              <a:solidFill>
                <a:schemeClr val="bg1"/>
              </a:solidFill>
              <a:latin typeface="等线" panose="02010600030101010101" pitchFamily="2" charset="-122"/>
              <a:sym typeface="等线" panose="02010600030101010101" pitchFamily="2" charset="-122"/>
            </a:endParaRPr>
          </a:p>
        </p:txBody>
      </p:sp>
      <p:sp>
        <p:nvSpPr>
          <p:cNvPr id="58" name="Text Placeholder 2">
            <a:extLst>
              <a:ext uri="{FF2B5EF4-FFF2-40B4-BE49-F238E27FC236}">
                <a16:creationId xmlns:a16="http://schemas.microsoft.com/office/drawing/2014/main" id="{9A6C9820-D452-A934-0D5B-F0387C9DE095}"/>
              </a:ext>
            </a:extLst>
          </p:cNvPr>
          <p:cNvSpPr>
            <a:spLocks noGrp="1"/>
          </p:cNvSpPr>
          <p:nvPr>
            <p:custDataLst>
              <p:tags r:id="rId18"/>
            </p:custDataLst>
          </p:nvPr>
        </p:nvSpPr>
        <p:spPr bwMode="auto">
          <a:xfrm>
            <a:off x="5305425" y="6669088"/>
            <a:ext cx="2540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319BEBD6-9255-4247-916E-B0D1103ED56D}" type="datetime'''''''''''''''2''0''''''''''''''''''23'''''''">
              <a:rPr lang="zh-CN" altLang="en-US" sz="900" smtClean="0">
                <a:latin typeface="等线" panose="02010600030101010101" pitchFamily="2" charset="-122"/>
              </a:rPr>
              <a:pPr/>
              <a:t>2023</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useBgFill="1">
        <p:nvSpPr>
          <p:cNvPr id="104" name="Text Placeholder 2">
            <a:extLst>
              <a:ext uri="{FF2B5EF4-FFF2-40B4-BE49-F238E27FC236}">
                <a16:creationId xmlns:a16="http://schemas.microsoft.com/office/drawing/2014/main" id="{87474081-6DE6-7E4E-9FB0-4646F3DA0411}"/>
              </a:ext>
            </a:extLst>
          </p:cNvPr>
          <p:cNvSpPr>
            <a:spLocks noGrp="1"/>
          </p:cNvSpPr>
          <p:nvPr>
            <p:custDataLst>
              <p:tags r:id="rId19"/>
            </p:custDataLst>
          </p:nvPr>
        </p:nvSpPr>
        <p:spPr bwMode="gray">
          <a:xfrm>
            <a:off x="5908674" y="6181725"/>
            <a:ext cx="177800" cy="123825"/>
          </a:xfrm>
          <a:prstGeom prst="rect">
            <a:avLst/>
          </a:prstGeom>
          <a:ln>
            <a:noFill/>
          </a:ln>
          <a:effectLst/>
        </p:spPr>
        <p:txBody>
          <a:bodyPr vert="horz" wrap="none" lIns="15875" tIns="0" rIns="15875" bIns="0" rtlCol="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195C389D-7696-4218-AE00-8A337E3631E2}" type="datetime'3''.''''''''''''''''1'''''''''''''''''''''''''''''">
              <a:rPr lang="zh-CN" altLang="en-US" sz="900" smtClean="0">
                <a:effectLst/>
                <a:latin typeface="等线" panose="02010600030101010101" pitchFamily="2" charset="-122"/>
              </a:rPr>
              <a:pPr/>
              <a:t>3.1</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59" name="Text Placeholder 2">
            <a:extLst>
              <a:ext uri="{FF2B5EF4-FFF2-40B4-BE49-F238E27FC236}">
                <a16:creationId xmlns:a16="http://schemas.microsoft.com/office/drawing/2014/main" id="{9C460F68-B552-3582-457E-9E67C38E0883}"/>
              </a:ext>
            </a:extLst>
          </p:cNvPr>
          <p:cNvSpPr>
            <a:spLocks noGrp="1"/>
          </p:cNvSpPr>
          <p:nvPr>
            <p:custDataLst>
              <p:tags r:id="rId20"/>
            </p:custDataLst>
          </p:nvPr>
        </p:nvSpPr>
        <p:spPr bwMode="auto">
          <a:xfrm>
            <a:off x="5800725" y="6669088"/>
            <a:ext cx="3937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A965B582-8BDA-48F9-855F-C5D4C63B7AD2}" type="datetime'''''''''2''''''''''''''''''''''''''''024''''''''H''1'''">
              <a:rPr lang="en-US" altLang="en-US" sz="900" smtClean="0">
                <a:latin typeface="等线" panose="02010600030101010101" pitchFamily="2" charset="-122"/>
                <a:ea typeface="等线" panose="02010600030101010101" pitchFamily="2" charset="-122"/>
              </a:rPr>
              <a:pPr/>
              <a:t>2024H1</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cxnSp>
        <p:nvCxnSpPr>
          <p:cNvPr id="50" name="直接连接符 49">
            <a:extLst>
              <a:ext uri="{FF2B5EF4-FFF2-40B4-BE49-F238E27FC236}">
                <a16:creationId xmlns:a16="http://schemas.microsoft.com/office/drawing/2014/main" id="{ED007A2C-50C1-0722-3852-6180728ADD5E}"/>
              </a:ext>
            </a:extLst>
          </p:cNvPr>
          <p:cNvCxnSpPr/>
          <p:nvPr>
            <p:custDataLst>
              <p:tags r:id="rId21"/>
            </p:custDataLst>
          </p:nvPr>
        </p:nvCxnSpPr>
        <p:spPr bwMode="gray">
          <a:xfrm>
            <a:off x="2724150" y="4678363"/>
            <a:ext cx="131763" cy="0"/>
          </a:xfrm>
          <a:prstGeom prst="line">
            <a:avLst/>
          </a:prstGeom>
          <a:ln w="28575" cap="rnd" cmpd="sng" algn="ctr">
            <a:solidFill>
              <a:schemeClr val="accent4"/>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1" name="矩形 50">
            <a:extLst>
              <a:ext uri="{FF2B5EF4-FFF2-40B4-BE49-F238E27FC236}">
                <a16:creationId xmlns:a16="http://schemas.microsoft.com/office/drawing/2014/main" id="{F2C2C563-1576-7F0C-FDBE-BD714D5E7BDD}"/>
              </a:ext>
            </a:extLst>
          </p:cNvPr>
          <p:cNvSpPr/>
          <p:nvPr>
            <p:custDataLst>
              <p:tags r:id="rId22"/>
            </p:custDataLst>
          </p:nvPr>
        </p:nvSpPr>
        <p:spPr bwMode="auto">
          <a:xfrm>
            <a:off x="3479800" y="4618038"/>
            <a:ext cx="160338" cy="120650"/>
          </a:xfrm>
          <a:prstGeom prst="rect">
            <a:avLst/>
          </a:prstGeom>
          <a:solidFill>
            <a:srgbClr val="6F8DB9"/>
          </a:solidFill>
          <a:ln w="12700"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dirty="0">
              <a:solidFill>
                <a:schemeClr val="tx1"/>
              </a:solidFill>
            </a:endParaRPr>
          </a:p>
        </p:txBody>
      </p:sp>
      <p:sp>
        <p:nvSpPr>
          <p:cNvPr id="39" name="Text Placeholder 2">
            <a:extLst>
              <a:ext uri="{FF2B5EF4-FFF2-40B4-BE49-F238E27FC236}">
                <a16:creationId xmlns:a16="http://schemas.microsoft.com/office/drawing/2014/main" id="{1D688C5D-4F5A-1201-C4D3-F311C70D9C48}"/>
              </a:ext>
            </a:extLst>
          </p:cNvPr>
          <p:cNvSpPr>
            <a:spLocks noGrp="1"/>
          </p:cNvSpPr>
          <p:nvPr>
            <p:custDataLst>
              <p:tags r:id="rId23"/>
            </p:custDataLst>
          </p:nvPr>
        </p:nvSpPr>
        <p:spPr bwMode="auto">
          <a:xfrm>
            <a:off x="2921000" y="4624388"/>
            <a:ext cx="4572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spcBef>
                <a:spcPct val="0"/>
              </a:spcBef>
              <a:spcAft>
                <a:spcPct val="0"/>
              </a:spcAft>
              <a:buNone/>
            </a:pPr>
            <a:fld id="{B64D1DA1-7AFA-423E-90EA-ADDD4A785A2C}" type="datetime'''''''投资''''''''''''''''''''''''金''''''''''额'''''''">
              <a:rPr lang="zh-CN" altLang="en-US" sz="900" smtClean="0">
                <a:latin typeface="等线" panose="02010600030101010101" pitchFamily="2" charset="-122"/>
              </a:rPr>
              <a:pPr/>
              <a:t>投资金额</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40" name="Text Placeholder 2">
            <a:extLst>
              <a:ext uri="{FF2B5EF4-FFF2-40B4-BE49-F238E27FC236}">
                <a16:creationId xmlns:a16="http://schemas.microsoft.com/office/drawing/2014/main" id="{B7CF2C8F-EC41-AB74-84C8-624BE9BB9E1B}"/>
              </a:ext>
            </a:extLst>
          </p:cNvPr>
          <p:cNvSpPr>
            <a:spLocks noGrp="1"/>
          </p:cNvSpPr>
          <p:nvPr>
            <p:custDataLst>
              <p:tags r:id="rId24"/>
            </p:custDataLst>
          </p:nvPr>
        </p:nvSpPr>
        <p:spPr bwMode="auto">
          <a:xfrm>
            <a:off x="3690938" y="4624388"/>
            <a:ext cx="4572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spcBef>
                <a:spcPct val="0"/>
              </a:spcBef>
              <a:spcAft>
                <a:spcPct val="0"/>
              </a:spcAft>
              <a:buNone/>
            </a:pPr>
            <a:fld id="{5FC8D9FA-E83E-44EA-A9F5-5FCD109B77AF}" type="datetime'''''''''投''''''''资''数''''量'''''''''''''''">
              <a:rPr lang="zh-CN" altLang="en-US" sz="900" smtClean="0">
                <a:latin typeface="等线" panose="02010600030101010101" pitchFamily="2" charset="-122"/>
              </a:rPr>
              <a:pPr/>
              <a:t>投资数量</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158" name="文本框 24">
            <a:extLst>
              <a:ext uri="{FF2B5EF4-FFF2-40B4-BE49-F238E27FC236}">
                <a16:creationId xmlns:a16="http://schemas.microsoft.com/office/drawing/2014/main" id="{18F2F670-4203-CEF1-5E00-FD508CC970C3}"/>
              </a:ext>
            </a:extLst>
          </p:cNvPr>
          <p:cNvSpPr txBox="1"/>
          <p:nvPr/>
        </p:nvSpPr>
        <p:spPr>
          <a:xfrm>
            <a:off x="1665289" y="2005149"/>
            <a:ext cx="4824412" cy="2030941"/>
          </a:xfrm>
          <a:prstGeom prst="rect">
            <a:avLst/>
          </a:prstGeom>
          <a:noFill/>
        </p:spPr>
        <p:txBody>
          <a:bodyPr wrap="square" rtlCol="0">
            <a:spAutoFit/>
          </a:bodyPr>
          <a:lstStyle/>
          <a:p>
            <a:pPr marL="171450" marR="0" lvl="0" indent="-171450" algn="just" defTabSz="457200" rtl="0" eaLnBrk="1" fontAlgn="auto" latinLnBrk="0" hangingPunct="1">
              <a:lnSpc>
                <a:spcPct val="130000"/>
              </a:lnSpc>
              <a:spcBef>
                <a:spcPts val="600"/>
              </a:spcBef>
              <a:spcAft>
                <a:spcPts val="0"/>
              </a:spcAft>
              <a:buClr>
                <a:schemeClr val="accent1"/>
              </a:buClr>
              <a:buSzTx/>
              <a:buFont typeface="Wingdings" panose="05000000000000000000" pitchFamily="2" charset="2"/>
              <a:buChar char="n"/>
              <a:tabLst/>
              <a:defRPr/>
            </a:pPr>
            <a:r>
              <a:rPr kumimoji="0" lang="zh-CN" altLang="en-US" sz="1000" b="1"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一级市场中，除床垫、枕头等基础睡眠产品外，包括智能穿戴设备、睡眠数字疗法等创新领域逐步受到资本的关注</a:t>
            </a:r>
          </a:p>
          <a:p>
            <a:pPr marL="0" marR="0" lvl="0" indent="0" algn="just" defTabSz="457200" rtl="0" eaLnBrk="1" fontAlgn="auto" latinLnBrk="0" hangingPunct="1">
              <a:lnSpc>
                <a:spcPct val="130000"/>
              </a:lnSpc>
              <a:spcBef>
                <a:spcPts val="600"/>
              </a:spcBef>
              <a:spcAft>
                <a:spcPts val="0"/>
              </a:spcAft>
              <a:buClr>
                <a:srgbClr val="9E7A7A"/>
              </a:buClr>
              <a:buSzTx/>
              <a:buFontTx/>
              <a:buNone/>
              <a:tabLst/>
              <a:defRPr/>
            </a:pPr>
            <a:r>
              <a:rPr kumimoji="0" lang="zh-CN" altLang="en-US"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随着大数据、云计算、智能可穿戴技术的发展，睡眠相关产品的市场普及率逐渐提高，资本投资热度高涨。“睡眠”相关的投融资从</a:t>
            </a:r>
            <a:r>
              <a:rPr kumimoji="0" lang="en-US" altLang="zh-CN"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2015</a:t>
            </a:r>
            <a:r>
              <a:rPr kumimoji="0" lang="zh-CN" altLang="en-US"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年的</a:t>
            </a:r>
            <a:r>
              <a:rPr kumimoji="0" lang="en-US" altLang="zh-CN"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3</a:t>
            </a:r>
            <a:r>
              <a:rPr lang="zh-CN" altLang="en-US" sz="1000" dirty="0">
                <a:latin typeface="DengXian" panose="02010600030101010101" pitchFamily="2" charset="-122"/>
                <a:ea typeface="DengXian" panose="02010600030101010101" pitchFamily="2" charset="-122"/>
                <a:cs typeface="+mn-ea"/>
                <a:sym typeface="+mn-lt"/>
              </a:rPr>
              <a:t>笔共</a:t>
            </a:r>
            <a:r>
              <a:rPr lang="en-US" altLang="zh-CN" sz="1000" dirty="0">
                <a:latin typeface="DengXian" panose="02010600030101010101" pitchFamily="2" charset="-122"/>
                <a:ea typeface="DengXian" panose="02010600030101010101" pitchFamily="2" charset="-122"/>
                <a:cs typeface="+mn-ea"/>
                <a:sym typeface="+mn-lt"/>
              </a:rPr>
              <a:t>0.2</a:t>
            </a:r>
            <a:r>
              <a:rPr lang="zh-CN" altLang="en-US" sz="1000" dirty="0">
                <a:latin typeface="DengXian" panose="02010600030101010101" pitchFamily="2" charset="-122"/>
                <a:ea typeface="DengXian" panose="02010600030101010101" pitchFamily="2" charset="-122"/>
                <a:cs typeface="+mn-ea"/>
                <a:sym typeface="+mn-lt"/>
              </a:rPr>
              <a:t>亿元，发展至</a:t>
            </a:r>
            <a:r>
              <a:rPr lang="en-US" altLang="zh-CN" sz="1000" dirty="0">
                <a:latin typeface="DengXian" panose="02010600030101010101" pitchFamily="2" charset="-122"/>
                <a:ea typeface="DengXian" panose="02010600030101010101" pitchFamily="2" charset="-122"/>
                <a:cs typeface="+mn-ea"/>
                <a:sym typeface="+mn-lt"/>
              </a:rPr>
              <a:t>2024</a:t>
            </a:r>
            <a:r>
              <a:rPr lang="zh-CN" altLang="en-US" sz="1000" dirty="0">
                <a:latin typeface="DengXian" panose="02010600030101010101" pitchFamily="2" charset="-122"/>
                <a:ea typeface="DengXian" panose="02010600030101010101" pitchFamily="2" charset="-122"/>
                <a:cs typeface="+mn-ea"/>
                <a:sym typeface="+mn-lt"/>
              </a:rPr>
              <a:t>年</a:t>
            </a:r>
            <a:r>
              <a:rPr lang="en-US" altLang="zh-CN" sz="1000" dirty="0">
                <a:latin typeface="DengXian" panose="02010600030101010101" pitchFamily="2" charset="-122"/>
                <a:ea typeface="DengXian" panose="02010600030101010101" pitchFamily="2" charset="-122"/>
                <a:cs typeface="+mn-ea"/>
                <a:sym typeface="+mn-lt"/>
              </a:rPr>
              <a:t>H1</a:t>
            </a:r>
            <a:r>
              <a:rPr lang="zh-CN" altLang="en-US" sz="1000" dirty="0">
                <a:latin typeface="DengXian" panose="02010600030101010101" pitchFamily="2" charset="-122"/>
                <a:ea typeface="DengXian" panose="02010600030101010101" pitchFamily="2" charset="-122"/>
                <a:cs typeface="+mn-ea"/>
                <a:sym typeface="+mn-lt"/>
              </a:rPr>
              <a:t>的</a:t>
            </a:r>
            <a:r>
              <a:rPr lang="en-US" altLang="zh-CN" sz="1000" dirty="0">
                <a:latin typeface="DengXian" panose="02010600030101010101" pitchFamily="2" charset="-122"/>
                <a:ea typeface="DengXian" panose="02010600030101010101" pitchFamily="2" charset="-122"/>
                <a:cs typeface="+mn-ea"/>
                <a:sym typeface="+mn-lt"/>
              </a:rPr>
              <a:t>2</a:t>
            </a:r>
            <a:r>
              <a:rPr lang="zh-CN" altLang="en-US" sz="1000" dirty="0">
                <a:latin typeface="DengXian" panose="02010600030101010101" pitchFamily="2" charset="-122"/>
                <a:ea typeface="DengXian" panose="02010600030101010101" pitchFamily="2" charset="-122"/>
                <a:cs typeface="+mn-ea"/>
                <a:sym typeface="+mn-lt"/>
              </a:rPr>
              <a:t>笔共</a:t>
            </a:r>
            <a:r>
              <a:rPr lang="en-US" altLang="zh-CN" sz="1000" dirty="0">
                <a:latin typeface="DengXian" panose="02010600030101010101" pitchFamily="2" charset="-122"/>
                <a:ea typeface="DengXian" panose="02010600030101010101" pitchFamily="2" charset="-122"/>
                <a:cs typeface="+mn-ea"/>
                <a:sym typeface="+mn-lt"/>
              </a:rPr>
              <a:t>3.1</a:t>
            </a:r>
            <a:r>
              <a:rPr lang="zh-CN" altLang="en-US" sz="1000" dirty="0">
                <a:latin typeface="DengXian" panose="02010600030101010101" pitchFamily="2" charset="-122"/>
                <a:ea typeface="DengXian" panose="02010600030101010101" pitchFamily="2" charset="-122"/>
                <a:cs typeface="+mn-ea"/>
                <a:sym typeface="+mn-lt"/>
              </a:rPr>
              <a:t>亿元，可看出单笔金额呈上升趋势。</a:t>
            </a:r>
            <a:endParaRPr kumimoji="0" lang="en-US" altLang="zh-CN"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endParaRPr>
          </a:p>
          <a:p>
            <a:pPr marL="0" marR="0" lvl="0" indent="0" algn="just" defTabSz="457200" rtl="0" eaLnBrk="1" fontAlgn="auto" latinLnBrk="0" hangingPunct="1">
              <a:lnSpc>
                <a:spcPct val="130000"/>
              </a:lnSpc>
              <a:spcBef>
                <a:spcPts val="600"/>
              </a:spcBef>
              <a:spcAft>
                <a:spcPts val="0"/>
              </a:spcAft>
              <a:buClr>
                <a:srgbClr val="9E7A7A"/>
              </a:buClr>
              <a:buSzTx/>
              <a:buFontTx/>
              <a:buNone/>
              <a:tabLst/>
              <a:defRPr/>
            </a:pPr>
            <a:r>
              <a:rPr kumimoji="0" lang="zh-CN" altLang="en-US"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从耳塞眼罩、药物治疗到电子助眠，睡眠产品的边界也在不断拓展。一批睡眠健康企业以数字疗法为切入点，为睡眠障碍患者提供解决方案。</a:t>
            </a:r>
            <a:r>
              <a:rPr kumimoji="0" lang="zh-CN" altLang="en-US" sz="1000" b="1"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如麒盛科技于</a:t>
            </a:r>
            <a:r>
              <a:rPr kumimoji="0" lang="en-US" altLang="zh-CN" sz="1000" b="1"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2022</a:t>
            </a:r>
            <a:r>
              <a:rPr kumimoji="0" lang="zh-CN" altLang="en-US" sz="1000" b="1"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年与上海国科龙晖共同发起设立睡眠数字疗法基金，以期助力公司积极寻找和发掘与公司主营业务相关的具有先进技术，创新技术的优质成长型企业</a:t>
            </a:r>
            <a:r>
              <a:rPr kumimoji="0" lang="zh-CN" altLang="en-US"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a:t>
            </a:r>
          </a:p>
        </p:txBody>
      </p:sp>
      <p:sp>
        <p:nvSpPr>
          <p:cNvPr id="161" name="文本框 24">
            <a:extLst>
              <a:ext uri="{FF2B5EF4-FFF2-40B4-BE49-F238E27FC236}">
                <a16:creationId xmlns:a16="http://schemas.microsoft.com/office/drawing/2014/main" id="{9E61D177-454A-D2C3-EB3F-A58B79816202}"/>
              </a:ext>
            </a:extLst>
          </p:cNvPr>
          <p:cNvSpPr txBox="1"/>
          <p:nvPr/>
        </p:nvSpPr>
        <p:spPr>
          <a:xfrm>
            <a:off x="1665288" y="6802437"/>
            <a:ext cx="4824412" cy="2030941"/>
          </a:xfrm>
          <a:prstGeom prst="rect">
            <a:avLst/>
          </a:prstGeom>
          <a:noFill/>
        </p:spPr>
        <p:txBody>
          <a:bodyPr wrap="square" rtlCol="0">
            <a:spAutoFit/>
          </a:bodyPr>
          <a:lstStyle/>
          <a:p>
            <a:pPr marL="171450" marR="0" lvl="0" indent="-171450" algn="just" defTabSz="457200" rtl="0" eaLnBrk="1" fontAlgn="auto" latinLnBrk="0" hangingPunct="1">
              <a:lnSpc>
                <a:spcPct val="130000"/>
              </a:lnSpc>
              <a:spcBef>
                <a:spcPts val="600"/>
              </a:spcBef>
              <a:spcAft>
                <a:spcPts val="0"/>
              </a:spcAft>
              <a:buClr>
                <a:schemeClr val="accent1"/>
              </a:buClr>
              <a:buSzTx/>
              <a:buFont typeface="Wingdings" panose="05000000000000000000" pitchFamily="2" charset="2"/>
              <a:buChar char="n"/>
              <a:tabLst/>
              <a:defRPr/>
            </a:pPr>
            <a:r>
              <a:rPr kumimoji="0" lang="zh-CN" altLang="en-US" sz="1000" b="1"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截至</a:t>
            </a:r>
            <a:r>
              <a:rPr kumimoji="0" lang="en-US" altLang="zh-CN" sz="1000" b="1"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2024</a:t>
            </a:r>
            <a:r>
              <a:rPr kumimoji="0" lang="zh-CN" altLang="en-US" sz="1000" b="1"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年</a:t>
            </a:r>
            <a:r>
              <a:rPr lang="zh-CN" altLang="en-US" sz="1000" b="1" dirty="0">
                <a:latin typeface="DengXian" panose="02010600030101010101" pitchFamily="2" charset="-122"/>
                <a:ea typeface="DengXian" panose="02010600030101010101" pitchFamily="2" charset="-122"/>
                <a:cs typeface="+mn-ea"/>
                <a:sym typeface="+mn-lt"/>
              </a:rPr>
              <a:t>上半年，“睡眠”相关投融资事件已达</a:t>
            </a:r>
            <a:r>
              <a:rPr lang="en-US" altLang="zh-CN" sz="1000" b="1" dirty="0">
                <a:latin typeface="DengXian" panose="02010600030101010101" pitchFamily="2" charset="-122"/>
                <a:ea typeface="DengXian" panose="02010600030101010101" pitchFamily="2" charset="-122"/>
                <a:cs typeface="+mn-ea"/>
                <a:sym typeface="+mn-lt"/>
              </a:rPr>
              <a:t>2</a:t>
            </a:r>
            <a:r>
              <a:rPr lang="zh-CN" altLang="en-US" sz="1000" b="1" dirty="0">
                <a:latin typeface="DengXian" panose="02010600030101010101" pitchFamily="2" charset="-122"/>
                <a:ea typeface="DengXian" panose="02010600030101010101" pitchFamily="2" charset="-122"/>
                <a:cs typeface="+mn-ea"/>
                <a:sym typeface="+mn-lt"/>
              </a:rPr>
              <a:t>笔，投融资金额达</a:t>
            </a:r>
            <a:r>
              <a:rPr lang="en-US" altLang="zh-CN" sz="1000" b="1" dirty="0">
                <a:latin typeface="DengXian" panose="02010600030101010101" pitchFamily="2" charset="-122"/>
                <a:ea typeface="DengXian" panose="02010600030101010101" pitchFamily="2" charset="-122"/>
                <a:cs typeface="+mn-ea"/>
                <a:sym typeface="+mn-lt"/>
              </a:rPr>
              <a:t>3.1</a:t>
            </a:r>
            <a:r>
              <a:rPr lang="zh-CN" altLang="en-US" sz="1000" b="1" dirty="0">
                <a:latin typeface="DengXian" panose="02010600030101010101" pitchFamily="2" charset="-122"/>
                <a:ea typeface="DengXian" panose="02010600030101010101" pitchFamily="2" charset="-122"/>
                <a:cs typeface="+mn-ea"/>
                <a:sym typeface="+mn-lt"/>
              </a:rPr>
              <a:t>亿元，投融资市场呈上升态势</a:t>
            </a:r>
            <a:endParaRPr kumimoji="0" lang="zh-CN" altLang="en-US" sz="1000" b="1"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endParaRPr>
          </a:p>
          <a:p>
            <a:pPr marL="0" marR="0" lvl="0" indent="0" algn="just" defTabSz="457200" rtl="0" eaLnBrk="1" fontAlgn="auto" latinLnBrk="0" hangingPunct="1">
              <a:lnSpc>
                <a:spcPct val="130000"/>
              </a:lnSpc>
              <a:spcBef>
                <a:spcPts val="600"/>
              </a:spcBef>
              <a:spcAft>
                <a:spcPts val="0"/>
              </a:spcAft>
              <a:buClr>
                <a:srgbClr val="9E7A7A"/>
              </a:buClr>
              <a:buSzTx/>
              <a:buFontTx/>
              <a:buNone/>
              <a:tabLst/>
              <a:defRPr/>
            </a:pPr>
            <a:r>
              <a:rPr lang="zh-CN" altLang="en-US" sz="1000" dirty="0">
                <a:latin typeface="DengXian" panose="02010600030101010101" pitchFamily="2" charset="-122"/>
                <a:ea typeface="DengXian" panose="02010600030101010101" pitchFamily="2" charset="-122"/>
                <a:cs typeface="+mn-ea"/>
                <a:sym typeface="+mn-lt"/>
              </a:rPr>
              <a:t>据不完全统计，</a:t>
            </a:r>
            <a:r>
              <a:rPr lang="en-US" altLang="zh-CN" sz="1000" dirty="0">
                <a:latin typeface="DengXian" panose="02010600030101010101" pitchFamily="2" charset="-122"/>
                <a:ea typeface="DengXian" panose="02010600030101010101" pitchFamily="2" charset="-122"/>
                <a:cs typeface="+mn-ea"/>
                <a:sym typeface="+mn-lt"/>
              </a:rPr>
              <a:t>2024</a:t>
            </a:r>
            <a:r>
              <a:rPr lang="zh-CN" altLang="en-US" sz="1000" dirty="0">
                <a:latin typeface="DengXian" panose="02010600030101010101" pitchFamily="2" charset="-122"/>
                <a:ea typeface="DengXian" panose="02010600030101010101" pitchFamily="2" charset="-122"/>
                <a:cs typeface="+mn-ea"/>
                <a:sym typeface="+mn-lt"/>
              </a:rPr>
              <a:t>年上半年“睡眠”相关领域获得融资的企业有</a:t>
            </a:r>
            <a:r>
              <a:rPr lang="en-US" altLang="zh-CN" sz="1000" dirty="0">
                <a:latin typeface="DengXian" panose="02010600030101010101" pitchFamily="2" charset="-122"/>
                <a:ea typeface="DengXian" panose="02010600030101010101" pitchFamily="2" charset="-122"/>
                <a:cs typeface="+mn-ea"/>
                <a:sym typeface="+mn-lt"/>
              </a:rPr>
              <a:t>2</a:t>
            </a:r>
            <a:r>
              <a:rPr lang="zh-CN" altLang="en-US" sz="1000" dirty="0">
                <a:latin typeface="DengXian" panose="02010600030101010101" pitchFamily="2" charset="-122"/>
                <a:ea typeface="DengXian" panose="02010600030101010101" pitchFamily="2" charset="-122"/>
                <a:cs typeface="+mn-ea"/>
                <a:sym typeface="+mn-lt"/>
              </a:rPr>
              <a:t>家，分别为睡眠管理综合解决方案提供商</a:t>
            </a:r>
            <a:r>
              <a:rPr lang="en-US" altLang="zh-CN" sz="1000" dirty="0" err="1">
                <a:latin typeface="DengXian" panose="02010600030101010101" pitchFamily="2" charset="-122"/>
                <a:ea typeface="DengXian" panose="02010600030101010101" pitchFamily="2" charset="-122"/>
                <a:cs typeface="+mn-ea"/>
                <a:sym typeface="+mn-lt"/>
              </a:rPr>
              <a:t>Onera</a:t>
            </a:r>
            <a:r>
              <a:rPr lang="en-US" altLang="zh-CN" sz="1000" dirty="0">
                <a:latin typeface="DengXian" panose="02010600030101010101" pitchFamily="2" charset="-122"/>
                <a:ea typeface="DengXian" panose="02010600030101010101" pitchFamily="2" charset="-122"/>
                <a:cs typeface="+mn-ea"/>
                <a:sym typeface="+mn-lt"/>
              </a:rPr>
              <a:t> Health</a:t>
            </a:r>
            <a:r>
              <a:rPr lang="zh-CN" altLang="en-US" sz="1000" dirty="0">
                <a:latin typeface="DengXian" panose="02010600030101010101" pitchFamily="2" charset="-122"/>
                <a:ea typeface="DengXian" panose="02010600030101010101" pitchFamily="2" charset="-122"/>
                <a:cs typeface="+mn-ea"/>
                <a:sym typeface="+mn-lt"/>
              </a:rPr>
              <a:t>和</a:t>
            </a:r>
            <a:r>
              <a:rPr lang="en-US" altLang="zh-CN" sz="1000" dirty="0">
                <a:latin typeface="DengXian" panose="02010600030101010101" pitchFamily="2" charset="-122"/>
                <a:ea typeface="DengXian" panose="02010600030101010101" pitchFamily="2" charset="-122"/>
                <a:cs typeface="+mn-ea"/>
                <a:sym typeface="+mn-lt"/>
              </a:rPr>
              <a:t>AI</a:t>
            </a:r>
            <a:r>
              <a:rPr lang="zh-CN" altLang="en-US" sz="1000" dirty="0">
                <a:latin typeface="DengXian" panose="02010600030101010101" pitchFamily="2" charset="-122"/>
                <a:ea typeface="DengXian" panose="02010600030101010101" pitchFamily="2" charset="-122"/>
                <a:cs typeface="+mn-ea"/>
                <a:sym typeface="+mn-lt"/>
              </a:rPr>
              <a:t>睡眠诊断软件研发商</a:t>
            </a:r>
            <a:r>
              <a:rPr lang="en-US" altLang="zh-CN" sz="1000" dirty="0" err="1">
                <a:latin typeface="DengXian" panose="02010600030101010101" pitchFamily="2" charset="-122"/>
                <a:ea typeface="DengXian" panose="02010600030101010101" pitchFamily="2" charset="-122"/>
                <a:cs typeface="+mn-ea"/>
                <a:sym typeface="+mn-lt"/>
              </a:rPr>
              <a:t>HoneyNaps</a:t>
            </a:r>
            <a:r>
              <a:rPr lang="zh-CN" altLang="en-US" sz="1000" dirty="0">
                <a:latin typeface="DengXian" panose="02010600030101010101" pitchFamily="2" charset="-122"/>
                <a:ea typeface="DengXian" panose="02010600030101010101" pitchFamily="2" charset="-122"/>
                <a:cs typeface="+mn-ea"/>
                <a:sym typeface="+mn-lt"/>
              </a:rPr>
              <a:t>，分别获得</a:t>
            </a:r>
            <a:r>
              <a:rPr lang="en-US" altLang="zh-CN" sz="1000" dirty="0">
                <a:latin typeface="DengXian" panose="02010600030101010101" pitchFamily="2" charset="-122"/>
                <a:ea typeface="DengXian" panose="02010600030101010101" pitchFamily="2" charset="-122"/>
                <a:cs typeface="+mn-ea"/>
                <a:sym typeface="+mn-lt"/>
              </a:rPr>
              <a:t>3000</a:t>
            </a:r>
            <a:r>
              <a:rPr lang="zh-CN" altLang="en-US" sz="1000" dirty="0">
                <a:latin typeface="DengXian" panose="02010600030101010101" pitchFamily="2" charset="-122"/>
                <a:ea typeface="DengXian" panose="02010600030101010101" pitchFamily="2" charset="-122"/>
                <a:cs typeface="+mn-ea"/>
                <a:sym typeface="+mn-lt"/>
              </a:rPr>
              <a:t>万欧元的</a:t>
            </a:r>
            <a:r>
              <a:rPr lang="en-US" altLang="zh-CN" sz="1000" dirty="0">
                <a:latin typeface="DengXian" panose="02010600030101010101" pitchFamily="2" charset="-122"/>
                <a:ea typeface="DengXian" panose="02010600030101010101" pitchFamily="2" charset="-122"/>
                <a:cs typeface="+mn-ea"/>
                <a:sym typeface="+mn-lt"/>
              </a:rPr>
              <a:t>C</a:t>
            </a:r>
            <a:r>
              <a:rPr lang="zh-CN" altLang="en-US" sz="1000" dirty="0">
                <a:latin typeface="DengXian" panose="02010600030101010101" pitchFamily="2" charset="-122"/>
                <a:ea typeface="DengXian" panose="02010600030101010101" pitchFamily="2" charset="-122"/>
                <a:cs typeface="+mn-ea"/>
                <a:sym typeface="+mn-lt"/>
              </a:rPr>
              <a:t>轮融资和</a:t>
            </a:r>
            <a:r>
              <a:rPr lang="en-US" altLang="zh-CN" sz="1000" dirty="0">
                <a:latin typeface="DengXian" panose="02010600030101010101" pitchFamily="2" charset="-122"/>
                <a:ea typeface="DengXian" panose="02010600030101010101" pitchFamily="2" charset="-122"/>
                <a:cs typeface="+mn-ea"/>
                <a:sym typeface="+mn-lt"/>
              </a:rPr>
              <a:t>1160</a:t>
            </a:r>
            <a:r>
              <a:rPr lang="zh-CN" altLang="en-US" sz="1000" dirty="0">
                <a:latin typeface="DengXian" panose="02010600030101010101" pitchFamily="2" charset="-122"/>
                <a:ea typeface="DengXian" panose="02010600030101010101" pitchFamily="2" charset="-122"/>
                <a:cs typeface="+mn-ea"/>
                <a:sym typeface="+mn-lt"/>
              </a:rPr>
              <a:t>万美元的</a:t>
            </a:r>
            <a:r>
              <a:rPr lang="en-US" altLang="zh-CN" sz="1000" dirty="0">
                <a:latin typeface="DengXian" panose="02010600030101010101" pitchFamily="2" charset="-122"/>
                <a:ea typeface="DengXian" panose="02010600030101010101" pitchFamily="2" charset="-122"/>
                <a:cs typeface="+mn-ea"/>
                <a:sym typeface="+mn-lt"/>
              </a:rPr>
              <a:t>B</a:t>
            </a:r>
            <a:r>
              <a:rPr lang="zh-CN" altLang="en-US" sz="1000" dirty="0">
                <a:latin typeface="DengXian" panose="02010600030101010101" pitchFamily="2" charset="-122"/>
                <a:ea typeface="DengXian" panose="02010600030101010101" pitchFamily="2" charset="-122"/>
                <a:cs typeface="+mn-ea"/>
                <a:sym typeface="+mn-lt"/>
              </a:rPr>
              <a:t>轮融资。</a:t>
            </a:r>
            <a:endParaRPr lang="en-US" altLang="zh-CN" sz="1000" dirty="0">
              <a:latin typeface="DengXian" panose="02010600030101010101" pitchFamily="2" charset="-122"/>
              <a:ea typeface="DengXian" panose="02010600030101010101" pitchFamily="2" charset="-122"/>
              <a:cs typeface="+mn-ea"/>
              <a:sym typeface="+mn-lt"/>
            </a:endParaRPr>
          </a:p>
          <a:p>
            <a:pPr marL="0" marR="0" lvl="0" indent="0" algn="just" defTabSz="457200" rtl="0" eaLnBrk="1" fontAlgn="auto" latinLnBrk="0" hangingPunct="1">
              <a:lnSpc>
                <a:spcPct val="130000"/>
              </a:lnSpc>
              <a:spcBef>
                <a:spcPts val="600"/>
              </a:spcBef>
              <a:spcAft>
                <a:spcPts val="0"/>
              </a:spcAft>
              <a:buClr>
                <a:srgbClr val="9E7A7A"/>
              </a:buClr>
              <a:buSzTx/>
              <a:buFontTx/>
              <a:buNone/>
              <a:tabLst/>
              <a:defRPr/>
            </a:pPr>
            <a:r>
              <a:rPr kumimoji="0" lang="zh-CN" altLang="en-US"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其中</a:t>
            </a:r>
            <a:r>
              <a:rPr kumimoji="0" lang="en-US" altLang="zh-CN" sz="1000" b="0" i="0" u="none" strike="noStrike" kern="1200" cap="none" spc="0" normalizeH="0" baseline="0" noProof="0" dirty="0" err="1">
                <a:ln>
                  <a:noFill/>
                </a:ln>
                <a:effectLst/>
                <a:uLnTx/>
                <a:uFillTx/>
                <a:latin typeface="DengXian" panose="02010600030101010101" pitchFamily="2" charset="-122"/>
                <a:ea typeface="DengXian" panose="02010600030101010101" pitchFamily="2" charset="-122"/>
                <a:cs typeface="+mn-ea"/>
                <a:sym typeface="+mn-lt"/>
              </a:rPr>
              <a:t>Onera</a:t>
            </a:r>
            <a:r>
              <a:rPr kumimoji="0" lang="en-US" altLang="zh-CN"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 Health</a:t>
            </a:r>
            <a:r>
              <a:rPr kumimoji="0" lang="zh-CN" altLang="en-US"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是一家专注于睡眠管理领域的综合解决方案提供商，致力于提高用户的睡眠质量，该公司计划利用这笔资金加快其第二代多导睡眠图（</a:t>
            </a:r>
            <a:r>
              <a:rPr kumimoji="0" lang="en-US" altLang="zh-CN"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PSG</a:t>
            </a:r>
            <a:r>
              <a:rPr kumimoji="0" lang="zh-CN" altLang="en-US"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）系统在欧洲和美国的审批速度，同时加快制造和部署计划，以满足客户对其创新的自应用、无线端到端解决方案日益增长的需求。</a:t>
            </a:r>
          </a:p>
        </p:txBody>
      </p:sp>
    </p:spTree>
    <p:custDataLst>
      <p:tags r:id="rId1"/>
    </p:custDataLst>
    <p:extLst>
      <p:ext uri="{BB962C8B-B14F-4D97-AF65-F5344CB8AC3E}">
        <p14:creationId xmlns:p14="http://schemas.microsoft.com/office/powerpoint/2010/main" val="1324836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对象 75" hidden="1">
            <a:extLst>
              <a:ext uri="{FF2B5EF4-FFF2-40B4-BE49-F238E27FC236}">
                <a16:creationId xmlns:a16="http://schemas.microsoft.com/office/drawing/2014/main" id="{310B6CFD-FBF4-AFF2-0487-4B16F4A767B6}"/>
              </a:ext>
            </a:extLst>
          </p:cNvPr>
          <p:cNvGraphicFramePr>
            <a:graphicFrameLocks noChangeAspect="1"/>
          </p:cNvGraphicFramePr>
          <p:nvPr>
            <p:custDataLst>
              <p:tags r:id="rId2"/>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幻灯片" r:id="rId14" imgW="7772400" imgH="10058400" progId="TCLayout.ActiveDocument.1">
                  <p:embed/>
                </p:oleObj>
              </mc:Choice>
              <mc:Fallback>
                <p:oleObj name="think-cell 幻灯片" r:id="rId14" imgW="7772400" imgH="10058400" progId="TCLayout.ActiveDocument.1">
                  <p:embed/>
                  <p:pic>
                    <p:nvPicPr>
                      <p:cNvPr id="76" name="对象 75" hidden="1">
                        <a:extLst>
                          <a:ext uri="{FF2B5EF4-FFF2-40B4-BE49-F238E27FC236}">
                            <a16:creationId xmlns:a16="http://schemas.microsoft.com/office/drawing/2014/main" id="{310B6CFD-FBF4-AFF2-0487-4B16F4A767B6}"/>
                          </a:ext>
                        </a:extLst>
                      </p:cNvPr>
                      <p:cNvPicPr/>
                      <p:nvPr/>
                    </p:nvPicPr>
                    <p:blipFill>
                      <a:blip r:embed="rId15"/>
                      <a:stretch>
                        <a:fillRect/>
                      </a:stretch>
                    </p:blipFill>
                    <p:spPr>
                      <a:xfrm>
                        <a:off x="1588" y="1588"/>
                        <a:ext cx="1227" cy="1588"/>
                      </a:xfrm>
                      <a:prstGeom prst="rect">
                        <a:avLst/>
                      </a:prstGeom>
                    </p:spPr>
                  </p:pic>
                </p:oleObj>
              </mc:Fallback>
            </mc:AlternateContent>
          </a:graphicData>
        </a:graphic>
      </p:graphicFrame>
      <p:sp>
        <p:nvSpPr>
          <p:cNvPr id="18" name="文本框 510">
            <a:extLst>
              <a:ext uri="{FF2B5EF4-FFF2-40B4-BE49-F238E27FC236}">
                <a16:creationId xmlns:a16="http://schemas.microsoft.com/office/drawing/2014/main" id="{0DB206D7-0C06-A84C-2C2D-F27573468D7D}"/>
              </a:ext>
            </a:extLst>
          </p:cNvPr>
          <p:cNvSpPr txBox="1"/>
          <p:nvPr/>
        </p:nvSpPr>
        <p:spPr>
          <a:xfrm>
            <a:off x="387782" y="8955421"/>
            <a:ext cx="3243615" cy="200055"/>
          </a:xfrm>
          <a:prstGeom prst="rect">
            <a:avLst/>
          </a:prstGeom>
          <a:noFill/>
        </p:spPr>
        <p:txBody>
          <a:bodyPr wrap="square" lIns="0" rIns="0" rtlCol="0" anchor="t">
            <a:spAutoFit/>
          </a:bodyPr>
          <a:lstStyle/>
          <a:p>
            <a:pPr marL="0" marR="0" lvl="0" indent="0" algn="l" defTabSz="914400" rtl="0" eaLnBrk="1" fontAlgn="auto" latinLnBrk="0" hangingPunct="1">
              <a:lnSpc>
                <a:spcPct val="100000"/>
              </a:lnSpc>
              <a:spcBef>
                <a:spcPts val="0"/>
              </a:spcBef>
              <a:spcAft>
                <a:spcPts val="0"/>
              </a:spcAft>
              <a:buClr>
                <a:prstClr val="white"/>
              </a:buClr>
              <a:buSzPct val="90000"/>
              <a:buFontTx/>
              <a:buNone/>
              <a:tabLst/>
              <a:defRPr/>
            </a:pPr>
            <a:r>
              <a:rPr kumimoji="0" lang="zh-CN" altLang="en-US" sz="700" b="0" i="0" u="none" strike="noStrike" kern="1200" cap="none" spc="0" normalizeH="0" baseline="0" noProof="0" dirty="0">
                <a:ln>
                  <a:noFill/>
                </a:ln>
                <a:solidFill>
                  <a:srgbClr val="797979"/>
                </a:solidFill>
                <a:effectLst/>
                <a:uLnTx/>
                <a:uFillTx/>
                <a:latin typeface="等线" panose="02010600030101010101" pitchFamily="2" charset="-122"/>
                <a:ea typeface="等线" panose="02010600030101010101" pitchFamily="2" charset="-122"/>
                <a:cs typeface="+mn-cs"/>
              </a:rPr>
              <a:t>来源：头豹研究院</a:t>
            </a:r>
            <a:endParaRPr kumimoji="0" lang="zh-CN" altLang="en-US" sz="1100" b="0" i="0" u="none" strike="noStrike" kern="1200" cap="none" spc="0" normalizeH="0" baseline="0" noProof="0" dirty="0">
              <a:ln>
                <a:noFill/>
              </a:ln>
              <a:solidFill>
                <a:srgbClr val="797979"/>
              </a:solidFill>
              <a:effectLst/>
              <a:uLnTx/>
              <a:uFillTx/>
              <a:latin typeface="等线" panose="02010600030101010101" pitchFamily="2" charset="-122"/>
              <a:ea typeface="等线" panose="02010600030101010101" pitchFamily="2" charset="-122"/>
              <a:cs typeface="+mn-cs"/>
            </a:endParaRPr>
          </a:p>
        </p:txBody>
      </p:sp>
      <p:sp>
        <p:nvSpPr>
          <p:cNvPr id="8" name="矩形 8">
            <a:extLst>
              <a:ext uri="{FF2B5EF4-FFF2-40B4-BE49-F238E27FC236}">
                <a16:creationId xmlns:a16="http://schemas.microsoft.com/office/drawing/2014/main" id="{E2A9E1BE-191C-BF54-8D1C-8F0392263600}"/>
              </a:ext>
            </a:extLst>
          </p:cNvPr>
          <p:cNvSpPr/>
          <p:nvPr/>
        </p:nvSpPr>
        <p:spPr>
          <a:xfrm>
            <a:off x="368301" y="644639"/>
            <a:ext cx="152400" cy="237767"/>
          </a:xfrm>
          <a:prstGeom prst="rect">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9" name="矩形 6">
            <a:extLst>
              <a:ext uri="{FF2B5EF4-FFF2-40B4-BE49-F238E27FC236}">
                <a16:creationId xmlns:a16="http://schemas.microsoft.com/office/drawing/2014/main" id="{657BFF79-3EEA-497E-9F04-19FE77207735}"/>
              </a:ext>
            </a:extLst>
          </p:cNvPr>
          <p:cNvSpPr/>
          <p:nvPr/>
        </p:nvSpPr>
        <p:spPr>
          <a:xfrm>
            <a:off x="274568" y="546432"/>
            <a:ext cx="6215132" cy="403316"/>
          </a:xfrm>
          <a:prstGeom prst="rect">
            <a:avLst/>
          </a:prstGeom>
        </p:spPr>
        <p:txBody>
          <a:bodyPr wrap="square" lIns="360000" anchor="ctr">
            <a:spAutoFit/>
          </a:bodyPr>
          <a:lstStyle/>
          <a:p>
            <a:pPr marL="0" marR="0" lvl="0" indent="0" algn="l" defTabSz="913765" rtl="0" eaLnBrk="1" fontAlgn="auto" latinLnBrk="0" hangingPunct="1">
              <a:lnSpc>
                <a:spcPct val="12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第一章</a:t>
            </a:r>
            <a:r>
              <a:rPr kumimoji="0" lang="en-US" altLang="zh-CN"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a:t>
            </a:r>
            <a:r>
              <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综述</a:t>
            </a:r>
            <a:r>
              <a:rPr kumimoji="0" lang="en-US" altLang="zh-CN"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a:t>
            </a:r>
            <a:r>
              <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市场规模</a:t>
            </a:r>
          </a:p>
        </p:txBody>
      </p:sp>
      <p:sp>
        <p:nvSpPr>
          <p:cNvPr id="10" name="矩形 7">
            <a:extLst>
              <a:ext uri="{FF2B5EF4-FFF2-40B4-BE49-F238E27FC236}">
                <a16:creationId xmlns:a16="http://schemas.microsoft.com/office/drawing/2014/main" id="{E5A98416-794E-D222-EB55-B624A759EE91}"/>
              </a:ext>
            </a:extLst>
          </p:cNvPr>
          <p:cNvSpPr/>
          <p:nvPr/>
        </p:nvSpPr>
        <p:spPr>
          <a:xfrm>
            <a:off x="368301" y="958910"/>
            <a:ext cx="6121400" cy="719137"/>
          </a:xfrm>
          <a:prstGeom prst="rect">
            <a:avLst/>
          </a:prstGeom>
          <a:solidFill>
            <a:srgbClr val="F2F2F2"/>
          </a:solidFill>
          <a:ln w="12700" cap="flat" cmpd="sng" algn="ctr">
            <a:noFill/>
            <a:prstDash val="solid"/>
            <a:miter lim="800000"/>
          </a:ln>
          <a:effectLst/>
        </p:spPr>
        <p:txBody>
          <a:bodyPr wrap="square" rIns="90000" rtlCol="0" anchor="ctr">
            <a:noAutofit/>
          </a:bodyPr>
          <a:lstStyle/>
          <a:p>
            <a:pPr algn="just" defTabSz="914400">
              <a:defRPr/>
            </a:pPr>
            <a:r>
              <a:rPr lang="en-US" altLang="zh-CN" sz="1600" b="1" kern="0" dirty="0">
                <a:solidFill>
                  <a:prstClr val="black">
                    <a:lumMod val="65000"/>
                    <a:lumOff val="35000"/>
                  </a:prstClr>
                </a:solidFill>
                <a:latin typeface="等线" panose="02010600030101010101" pitchFamily="2" charset="-122"/>
                <a:ea typeface="等线" panose="02010600030101010101" pitchFamily="2" charset="-122"/>
              </a:rPr>
              <a:t>2021-2023</a:t>
            </a:r>
            <a:r>
              <a:rPr lang="zh-CN" altLang="en-US" sz="1600" b="1" kern="0" dirty="0">
                <a:solidFill>
                  <a:prstClr val="black">
                    <a:lumMod val="65000"/>
                    <a:lumOff val="35000"/>
                  </a:prstClr>
                </a:solidFill>
                <a:latin typeface="等线" panose="02010600030101010101" pitchFamily="2" charset="-122"/>
                <a:ea typeface="等线" panose="02010600030101010101" pitchFamily="2" charset="-122"/>
              </a:rPr>
              <a:t>年，中国睡眠数字疗法行业市场规模由</a:t>
            </a:r>
            <a:r>
              <a:rPr lang="en-US" altLang="zh-CN" sz="1600" b="1" kern="0" dirty="0">
                <a:solidFill>
                  <a:prstClr val="black">
                    <a:lumMod val="65000"/>
                    <a:lumOff val="35000"/>
                  </a:prstClr>
                </a:solidFill>
                <a:latin typeface="等线" panose="02010600030101010101" pitchFamily="2" charset="-122"/>
                <a:ea typeface="等线" panose="02010600030101010101" pitchFamily="2" charset="-122"/>
              </a:rPr>
              <a:t>0.2</a:t>
            </a:r>
            <a:r>
              <a:rPr lang="zh-CN" altLang="en-US" sz="1600" b="1" kern="0" dirty="0">
                <a:solidFill>
                  <a:prstClr val="black">
                    <a:lumMod val="65000"/>
                    <a:lumOff val="35000"/>
                  </a:prstClr>
                </a:solidFill>
                <a:latin typeface="等线" panose="02010600030101010101" pitchFamily="2" charset="-122"/>
                <a:ea typeface="等线" panose="02010600030101010101" pitchFamily="2" charset="-122"/>
              </a:rPr>
              <a:t>亿元增加至</a:t>
            </a:r>
            <a:r>
              <a:rPr lang="en-US" altLang="zh-CN" sz="1600" b="1" kern="0" dirty="0">
                <a:solidFill>
                  <a:prstClr val="black">
                    <a:lumMod val="65000"/>
                    <a:lumOff val="35000"/>
                  </a:prstClr>
                </a:solidFill>
                <a:latin typeface="等线" panose="02010600030101010101" pitchFamily="2" charset="-122"/>
                <a:ea typeface="等线" panose="02010600030101010101" pitchFamily="2" charset="-122"/>
              </a:rPr>
              <a:t>0.9</a:t>
            </a:r>
            <a:r>
              <a:rPr lang="zh-CN" altLang="en-US" sz="1600" b="1" kern="0" dirty="0">
                <a:solidFill>
                  <a:prstClr val="black">
                    <a:lumMod val="65000"/>
                    <a:lumOff val="35000"/>
                  </a:prstClr>
                </a:solidFill>
                <a:latin typeface="等线" panose="02010600030101010101" pitchFamily="2" charset="-122"/>
                <a:ea typeface="等线" panose="02010600030101010101" pitchFamily="2" charset="-122"/>
              </a:rPr>
              <a:t>亿元，年复合增速高达</a:t>
            </a:r>
            <a:r>
              <a:rPr lang="en-US" altLang="zh-CN" sz="1600" b="1" kern="0" dirty="0">
                <a:solidFill>
                  <a:prstClr val="black">
                    <a:lumMod val="65000"/>
                    <a:lumOff val="35000"/>
                  </a:prstClr>
                </a:solidFill>
                <a:latin typeface="等线" panose="02010600030101010101" pitchFamily="2" charset="-122"/>
                <a:ea typeface="等线" panose="02010600030101010101" pitchFamily="2" charset="-122"/>
              </a:rPr>
              <a:t>111.6%</a:t>
            </a:r>
            <a:r>
              <a:rPr lang="zh-CN" altLang="en-US" sz="1600" b="1" kern="0" dirty="0">
                <a:solidFill>
                  <a:prstClr val="black">
                    <a:lumMod val="65000"/>
                    <a:lumOff val="35000"/>
                  </a:prstClr>
                </a:solidFill>
                <a:latin typeface="等线" panose="02010600030101010101" pitchFamily="2" charset="-122"/>
                <a:ea typeface="等线" panose="02010600030101010101" pitchFamily="2" charset="-122"/>
              </a:rPr>
              <a:t>；预计未来到</a:t>
            </a:r>
            <a:r>
              <a:rPr lang="en-US" altLang="zh-CN" sz="1600" b="1" kern="0" dirty="0">
                <a:solidFill>
                  <a:prstClr val="black">
                    <a:lumMod val="65000"/>
                    <a:lumOff val="35000"/>
                  </a:prstClr>
                </a:solidFill>
                <a:latin typeface="等线" panose="02010600030101010101" pitchFamily="2" charset="-122"/>
                <a:ea typeface="等线" panose="02010600030101010101" pitchFamily="2" charset="-122"/>
              </a:rPr>
              <a:t>2028</a:t>
            </a:r>
            <a:r>
              <a:rPr lang="zh-CN" altLang="en-US" sz="1600" b="1" kern="0" dirty="0">
                <a:solidFill>
                  <a:prstClr val="black">
                    <a:lumMod val="65000"/>
                    <a:lumOff val="35000"/>
                  </a:prstClr>
                </a:solidFill>
                <a:latin typeface="等线" panose="02010600030101010101" pitchFamily="2" charset="-122"/>
                <a:ea typeface="等线" panose="02010600030101010101" pitchFamily="2" charset="-122"/>
              </a:rPr>
              <a:t>年市场将进一步增长至</a:t>
            </a:r>
            <a:r>
              <a:rPr lang="en-US" altLang="zh-CN" sz="1600" b="1" kern="0" dirty="0">
                <a:solidFill>
                  <a:prstClr val="black">
                    <a:lumMod val="65000"/>
                    <a:lumOff val="35000"/>
                  </a:prstClr>
                </a:solidFill>
                <a:latin typeface="等线" panose="02010600030101010101" pitchFamily="2" charset="-122"/>
                <a:ea typeface="等线" panose="02010600030101010101" pitchFamily="2" charset="-122"/>
              </a:rPr>
              <a:t>34.6</a:t>
            </a:r>
            <a:r>
              <a:rPr lang="zh-CN" altLang="en-US" sz="1600" b="1" kern="0" dirty="0">
                <a:solidFill>
                  <a:prstClr val="black">
                    <a:lumMod val="65000"/>
                    <a:lumOff val="35000"/>
                  </a:prstClr>
                </a:solidFill>
                <a:latin typeface="等线" panose="02010600030101010101" pitchFamily="2" charset="-122"/>
                <a:ea typeface="等线" panose="02010600030101010101" pitchFamily="2" charset="-122"/>
              </a:rPr>
              <a:t>亿元</a:t>
            </a:r>
          </a:p>
        </p:txBody>
      </p:sp>
      <p:grpSp>
        <p:nvGrpSpPr>
          <p:cNvPr id="71" name="组合 70">
            <a:extLst>
              <a:ext uri="{FF2B5EF4-FFF2-40B4-BE49-F238E27FC236}">
                <a16:creationId xmlns:a16="http://schemas.microsoft.com/office/drawing/2014/main" id="{9D736806-86CD-9113-4C5B-D4E97A28D389}"/>
              </a:ext>
            </a:extLst>
          </p:cNvPr>
          <p:cNvGrpSpPr/>
          <p:nvPr/>
        </p:nvGrpSpPr>
        <p:grpSpPr>
          <a:xfrm>
            <a:off x="304690" y="4777890"/>
            <a:ext cx="6188642" cy="506552"/>
            <a:chOff x="304690" y="1998436"/>
            <a:chExt cx="6188642" cy="506838"/>
          </a:xfrm>
        </p:grpSpPr>
        <p:cxnSp>
          <p:nvCxnSpPr>
            <p:cNvPr id="72" name="直接连接符 71">
              <a:extLst>
                <a:ext uri="{FF2B5EF4-FFF2-40B4-BE49-F238E27FC236}">
                  <a16:creationId xmlns:a16="http://schemas.microsoft.com/office/drawing/2014/main" id="{7CFA6B86-5F0B-4818-8049-669F79903A7A}"/>
                </a:ext>
              </a:extLst>
            </p:cNvPr>
            <p:cNvCxnSpPr>
              <a:cxnSpLocks/>
            </p:cNvCxnSpPr>
            <p:nvPr/>
          </p:nvCxnSpPr>
          <p:spPr>
            <a:xfrm>
              <a:off x="373332" y="2257481"/>
              <a:ext cx="612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3" name="文本框 24">
              <a:extLst>
                <a:ext uri="{FF2B5EF4-FFF2-40B4-BE49-F238E27FC236}">
                  <a16:creationId xmlns:a16="http://schemas.microsoft.com/office/drawing/2014/main" id="{A98BA24D-2D3A-880C-6BBB-55078CBC3560}"/>
                </a:ext>
              </a:extLst>
            </p:cNvPr>
            <p:cNvSpPr txBox="1"/>
            <p:nvPr/>
          </p:nvSpPr>
          <p:spPr>
            <a:xfrm>
              <a:off x="304690" y="1998436"/>
              <a:ext cx="4538773" cy="259045"/>
            </a:xfrm>
            <a:prstGeom prst="rect">
              <a:avLst/>
            </a:prstGeom>
            <a:noFill/>
          </p:spPr>
          <p:txBody>
            <a:bodyPr wrap="square" rtlCol="0">
              <a:spAutoFit/>
            </a:bodyPr>
            <a:lstStyle>
              <a:defPPr>
                <a:defRPr lang="zh-CN"/>
              </a:defPPr>
              <a:lvl1pPr marL="0" algn="l" defTabSz="416560" rtl="0" eaLnBrk="1" latinLnBrk="0" hangingPunct="1">
                <a:defRPr sz="820" kern="1200">
                  <a:solidFill>
                    <a:schemeClr val="tx1"/>
                  </a:solidFill>
                  <a:latin typeface="+mn-lt"/>
                  <a:ea typeface="+mn-ea"/>
                  <a:cs typeface="+mn-cs"/>
                </a:defRPr>
              </a:lvl1pPr>
              <a:lvl2pPr marL="208280" algn="l" defTabSz="416560" rtl="0" eaLnBrk="1" latinLnBrk="0" hangingPunct="1">
                <a:defRPr sz="820" kern="1200">
                  <a:solidFill>
                    <a:schemeClr val="tx1"/>
                  </a:solidFill>
                  <a:latin typeface="+mn-lt"/>
                  <a:ea typeface="+mn-ea"/>
                  <a:cs typeface="+mn-cs"/>
                </a:defRPr>
              </a:lvl2pPr>
              <a:lvl3pPr marL="416560" algn="l" defTabSz="416560" rtl="0" eaLnBrk="1" latinLnBrk="0" hangingPunct="1">
                <a:defRPr sz="820" kern="1200">
                  <a:solidFill>
                    <a:schemeClr val="tx1"/>
                  </a:solidFill>
                  <a:latin typeface="+mn-lt"/>
                  <a:ea typeface="+mn-ea"/>
                  <a:cs typeface="+mn-cs"/>
                </a:defRPr>
              </a:lvl3pPr>
              <a:lvl4pPr marL="625475" algn="l" defTabSz="416560" rtl="0" eaLnBrk="1" latinLnBrk="0" hangingPunct="1">
                <a:defRPr sz="820" kern="1200">
                  <a:solidFill>
                    <a:schemeClr val="tx1"/>
                  </a:solidFill>
                  <a:latin typeface="+mn-lt"/>
                  <a:ea typeface="+mn-ea"/>
                  <a:cs typeface="+mn-cs"/>
                </a:defRPr>
              </a:lvl4pPr>
              <a:lvl5pPr marL="833755" algn="l" defTabSz="416560" rtl="0" eaLnBrk="1" latinLnBrk="0" hangingPunct="1">
                <a:defRPr sz="820" kern="1200">
                  <a:solidFill>
                    <a:schemeClr val="tx1"/>
                  </a:solidFill>
                  <a:latin typeface="+mn-lt"/>
                  <a:ea typeface="+mn-ea"/>
                  <a:cs typeface="+mn-cs"/>
                </a:defRPr>
              </a:lvl5pPr>
              <a:lvl6pPr marL="1042035" algn="l" defTabSz="416560" rtl="0" eaLnBrk="1" latinLnBrk="0" hangingPunct="1">
                <a:defRPr sz="820" kern="1200">
                  <a:solidFill>
                    <a:schemeClr val="tx1"/>
                  </a:solidFill>
                  <a:latin typeface="+mn-lt"/>
                  <a:ea typeface="+mn-ea"/>
                  <a:cs typeface="+mn-cs"/>
                </a:defRPr>
              </a:lvl6pPr>
              <a:lvl7pPr marL="1250315" algn="l" defTabSz="416560" rtl="0" eaLnBrk="1" latinLnBrk="0" hangingPunct="1">
                <a:defRPr sz="820" kern="1200">
                  <a:solidFill>
                    <a:schemeClr val="tx1"/>
                  </a:solidFill>
                  <a:latin typeface="+mn-lt"/>
                  <a:ea typeface="+mn-ea"/>
                  <a:cs typeface="+mn-cs"/>
                </a:defRPr>
              </a:lvl7pPr>
              <a:lvl8pPr marL="1459230" algn="l" defTabSz="416560" rtl="0" eaLnBrk="1" latinLnBrk="0" hangingPunct="1">
                <a:defRPr sz="820" kern="1200">
                  <a:solidFill>
                    <a:schemeClr val="tx1"/>
                  </a:solidFill>
                  <a:latin typeface="+mn-lt"/>
                  <a:ea typeface="+mn-ea"/>
                  <a:cs typeface="+mn-cs"/>
                </a:defRPr>
              </a:lvl8pPr>
              <a:lvl9pPr marL="1667510" algn="l" defTabSz="416560" rtl="0" eaLnBrk="1" latinLnBrk="0" hangingPunct="1">
                <a:defRPr sz="820" kern="1200">
                  <a:solidFill>
                    <a:schemeClr val="tx1"/>
                  </a:solidFill>
                  <a:latin typeface="+mn-lt"/>
                  <a:ea typeface="+mn-ea"/>
                  <a:cs typeface="+mn-cs"/>
                </a:defRPr>
              </a:lvl9pPr>
            </a:lstStyle>
            <a:p>
              <a:pPr algn="just" defTabSz="498475">
                <a:lnSpc>
                  <a:spcPts val="1255"/>
                </a:lnSpc>
                <a:spcBef>
                  <a:spcPts val="360"/>
                </a:spcBef>
                <a:buClr>
                  <a:srgbClr val="E8392A"/>
                </a:buClr>
                <a:defRPr/>
              </a:pPr>
              <a:r>
                <a:rPr lang="zh-CN" altLang="en-US" sz="1100" b="1" dirty="0">
                  <a:latin typeface="+mn-ea"/>
                  <a:cs typeface="+mn-ea"/>
                  <a:sym typeface="+mn-lt"/>
                </a:rPr>
                <a:t>中国睡眠数字疗法市场规模，</a:t>
              </a:r>
              <a:r>
                <a:rPr lang="en-US" altLang="zh-CN" sz="1100" b="1" dirty="0">
                  <a:latin typeface="+mn-ea"/>
                  <a:cs typeface="+mn-ea"/>
                  <a:sym typeface="+mn-lt"/>
                </a:rPr>
                <a:t>2021-2028E</a:t>
              </a:r>
            </a:p>
          </p:txBody>
        </p:sp>
        <p:sp>
          <p:nvSpPr>
            <p:cNvPr id="74" name="文本框 73">
              <a:extLst>
                <a:ext uri="{FF2B5EF4-FFF2-40B4-BE49-F238E27FC236}">
                  <a16:creationId xmlns:a16="http://schemas.microsoft.com/office/drawing/2014/main" id="{6BF44259-DB4D-7A0B-9C1E-1199919AD227}"/>
                </a:ext>
              </a:extLst>
            </p:cNvPr>
            <p:cNvSpPr txBox="1"/>
            <p:nvPr/>
          </p:nvSpPr>
          <p:spPr>
            <a:xfrm>
              <a:off x="304690" y="2258914"/>
              <a:ext cx="825867" cy="246360"/>
            </a:xfrm>
            <a:prstGeom prst="rect">
              <a:avLst/>
            </a:prstGeom>
            <a:noFill/>
          </p:spPr>
          <p:txBody>
            <a:bodyPr wrap="none" rtlCol="0">
              <a:spAutoFit/>
            </a:bodyPr>
            <a:lstStyle/>
            <a:p>
              <a:pPr algn="l"/>
              <a:r>
                <a:rPr kumimoji="1" lang="zh-CN" altLang="en-US" sz="1000" i="1" dirty="0">
                  <a:latin typeface="等线" panose="02010600030101010101" pitchFamily="2" charset="-122"/>
                  <a:ea typeface="等线" panose="02010600030101010101" pitchFamily="2" charset="-122"/>
                </a:rPr>
                <a:t>单位：亿元</a:t>
              </a:r>
            </a:p>
          </p:txBody>
        </p:sp>
      </p:grpSp>
      <p:sp>
        <p:nvSpPr>
          <p:cNvPr id="75" name="文本框 24">
            <a:extLst>
              <a:ext uri="{FF2B5EF4-FFF2-40B4-BE49-F238E27FC236}">
                <a16:creationId xmlns:a16="http://schemas.microsoft.com/office/drawing/2014/main" id="{30355468-B862-2004-E8F7-781F37B79721}"/>
              </a:ext>
            </a:extLst>
          </p:cNvPr>
          <p:cNvSpPr txBox="1"/>
          <p:nvPr/>
        </p:nvSpPr>
        <p:spPr>
          <a:xfrm>
            <a:off x="1665289" y="2005149"/>
            <a:ext cx="4824412" cy="2708049"/>
          </a:xfrm>
          <a:prstGeom prst="rect">
            <a:avLst/>
          </a:prstGeom>
          <a:noFill/>
        </p:spPr>
        <p:txBody>
          <a:bodyPr wrap="square" rtlCol="0">
            <a:spAutoFit/>
          </a:bodyPr>
          <a:lstStyle/>
          <a:p>
            <a:pPr marL="171450" marR="0" lvl="0" indent="-171450" algn="just" defTabSz="457200" rtl="0" eaLnBrk="1" fontAlgn="auto" latinLnBrk="0" hangingPunct="1">
              <a:lnSpc>
                <a:spcPct val="130000"/>
              </a:lnSpc>
              <a:spcBef>
                <a:spcPts val="600"/>
              </a:spcBef>
              <a:spcAft>
                <a:spcPts val="0"/>
              </a:spcAft>
              <a:buClr>
                <a:schemeClr val="accent1"/>
              </a:buClr>
              <a:buSzTx/>
              <a:buFont typeface="Wingdings" panose="05000000000000000000" pitchFamily="2" charset="2"/>
              <a:buChar char="n"/>
              <a:tabLst/>
              <a:defRPr/>
            </a:pPr>
            <a:r>
              <a:rPr lang="zh-CN" altLang="en-US" sz="1000" b="1" dirty="0">
                <a:latin typeface="DengXian" panose="02010600030101010101" pitchFamily="2" charset="-122"/>
                <a:ea typeface="DengXian" panose="02010600030101010101" pitchFamily="2" charset="-122"/>
                <a:cs typeface="+mn-ea"/>
                <a:sym typeface="+mn-lt"/>
              </a:rPr>
              <a:t>睡眠数字疗法凭借其个性化、便捷性、科学支持、自我管理、减少药物依赖、多维度治疗、数据可视化和改善医患沟通等优点获得市场关注，市场空间显著增长</a:t>
            </a:r>
            <a:endParaRPr lang="en-US" altLang="zh-CN" sz="1000" b="1" dirty="0">
              <a:latin typeface="DengXian" panose="02010600030101010101" pitchFamily="2" charset="-122"/>
              <a:ea typeface="DengXian" panose="02010600030101010101" pitchFamily="2" charset="-122"/>
              <a:cs typeface="+mn-ea"/>
              <a:sym typeface="+mn-lt"/>
            </a:endParaRPr>
          </a:p>
          <a:p>
            <a:pPr marR="0" lvl="0" algn="just" defTabSz="457200" rtl="0" eaLnBrk="1" fontAlgn="auto" latinLnBrk="0" hangingPunct="1">
              <a:lnSpc>
                <a:spcPct val="130000"/>
              </a:lnSpc>
              <a:spcBef>
                <a:spcPts val="600"/>
              </a:spcBef>
              <a:spcAft>
                <a:spcPts val="0"/>
              </a:spcAft>
              <a:buClr>
                <a:schemeClr val="accent1"/>
              </a:buClr>
              <a:buSzTx/>
              <a:tabLst/>
              <a:defRPr/>
            </a:pPr>
            <a:r>
              <a:rPr lang="en-US" altLang="zh-CN" sz="1000" dirty="0">
                <a:latin typeface="DengXian" panose="02010600030101010101" pitchFamily="2" charset="-122"/>
                <a:ea typeface="DengXian" panose="02010600030101010101" pitchFamily="2" charset="-122"/>
                <a:cs typeface="+mn-ea"/>
                <a:sym typeface="+mn-lt"/>
              </a:rPr>
              <a:t>2021-2023</a:t>
            </a:r>
            <a:r>
              <a:rPr lang="zh-CN" altLang="en-US" sz="1000" dirty="0">
                <a:latin typeface="DengXian" panose="02010600030101010101" pitchFamily="2" charset="-122"/>
                <a:ea typeface="DengXian" panose="02010600030101010101" pitchFamily="2" charset="-122"/>
                <a:cs typeface="+mn-ea"/>
                <a:sym typeface="+mn-lt"/>
              </a:rPr>
              <a:t>年，中国睡眠数字疗法行业市场规模由</a:t>
            </a:r>
            <a:r>
              <a:rPr lang="en-US" altLang="zh-CN" sz="1000" dirty="0">
                <a:latin typeface="DengXian" panose="02010600030101010101" pitchFamily="2" charset="-122"/>
                <a:ea typeface="DengXian" panose="02010600030101010101" pitchFamily="2" charset="-122"/>
                <a:cs typeface="+mn-ea"/>
                <a:sym typeface="+mn-lt"/>
              </a:rPr>
              <a:t>0.2</a:t>
            </a:r>
            <a:r>
              <a:rPr lang="zh-CN" altLang="en-US" sz="1000" dirty="0">
                <a:latin typeface="DengXian" panose="02010600030101010101" pitchFamily="2" charset="-122"/>
                <a:ea typeface="DengXian" panose="02010600030101010101" pitchFamily="2" charset="-122"/>
                <a:cs typeface="+mn-ea"/>
                <a:sym typeface="+mn-lt"/>
              </a:rPr>
              <a:t>亿元增加至</a:t>
            </a:r>
            <a:r>
              <a:rPr lang="en-US" altLang="zh-CN" sz="1000" dirty="0">
                <a:latin typeface="DengXian" panose="02010600030101010101" pitchFamily="2" charset="-122"/>
                <a:ea typeface="DengXian" panose="02010600030101010101" pitchFamily="2" charset="-122"/>
                <a:cs typeface="+mn-ea"/>
                <a:sym typeface="+mn-lt"/>
              </a:rPr>
              <a:t>0.9</a:t>
            </a:r>
            <a:r>
              <a:rPr lang="zh-CN" altLang="en-US" sz="1000" dirty="0">
                <a:latin typeface="DengXian" panose="02010600030101010101" pitchFamily="2" charset="-122"/>
                <a:ea typeface="DengXian" panose="02010600030101010101" pitchFamily="2" charset="-122"/>
                <a:cs typeface="+mn-ea"/>
                <a:sym typeface="+mn-lt"/>
              </a:rPr>
              <a:t>亿元，年复合增速高达</a:t>
            </a:r>
            <a:r>
              <a:rPr lang="en-US" altLang="zh-CN" sz="1000" dirty="0">
                <a:latin typeface="DengXian" panose="02010600030101010101" pitchFamily="2" charset="-122"/>
                <a:ea typeface="DengXian" panose="02010600030101010101" pitchFamily="2" charset="-122"/>
                <a:cs typeface="+mn-ea"/>
                <a:sym typeface="+mn-lt"/>
              </a:rPr>
              <a:t>111.6%</a:t>
            </a:r>
            <a:r>
              <a:rPr lang="zh-CN" altLang="en-US" sz="1000" dirty="0">
                <a:latin typeface="DengXian" panose="02010600030101010101" pitchFamily="2" charset="-122"/>
                <a:ea typeface="DengXian" panose="02010600030101010101" pitchFamily="2" charset="-122"/>
                <a:cs typeface="+mn-ea"/>
                <a:sym typeface="+mn-lt"/>
              </a:rPr>
              <a:t>；预计未来到</a:t>
            </a:r>
            <a:r>
              <a:rPr lang="en-US" altLang="zh-CN" sz="1000" dirty="0">
                <a:latin typeface="DengXian" panose="02010600030101010101" pitchFamily="2" charset="-122"/>
                <a:ea typeface="DengXian" panose="02010600030101010101" pitchFamily="2" charset="-122"/>
                <a:cs typeface="+mn-ea"/>
                <a:sym typeface="+mn-lt"/>
              </a:rPr>
              <a:t>2028</a:t>
            </a:r>
            <a:r>
              <a:rPr lang="zh-CN" altLang="en-US" sz="1000" dirty="0">
                <a:latin typeface="DengXian" panose="02010600030101010101" pitchFamily="2" charset="-122"/>
                <a:ea typeface="DengXian" panose="02010600030101010101" pitchFamily="2" charset="-122"/>
                <a:cs typeface="+mn-ea"/>
                <a:sym typeface="+mn-lt"/>
              </a:rPr>
              <a:t>年市场将进一步增长至</a:t>
            </a:r>
            <a:r>
              <a:rPr lang="en-US" altLang="zh-CN" sz="1000" dirty="0">
                <a:latin typeface="DengXian" panose="02010600030101010101" pitchFamily="2" charset="-122"/>
                <a:ea typeface="DengXian" panose="02010600030101010101" pitchFamily="2" charset="-122"/>
                <a:cs typeface="+mn-ea"/>
                <a:sym typeface="+mn-lt"/>
              </a:rPr>
              <a:t>34.6</a:t>
            </a:r>
            <a:r>
              <a:rPr lang="zh-CN" altLang="en-US" sz="1000" dirty="0">
                <a:latin typeface="DengXian" panose="02010600030101010101" pitchFamily="2" charset="-122"/>
                <a:ea typeface="DengXian" panose="02010600030101010101" pitchFamily="2" charset="-122"/>
                <a:cs typeface="+mn-ea"/>
                <a:sym typeface="+mn-lt"/>
              </a:rPr>
              <a:t>亿元，</a:t>
            </a:r>
            <a:r>
              <a:rPr lang="en-US" altLang="zh-CN" sz="1000" dirty="0">
                <a:latin typeface="DengXian" panose="02010600030101010101" pitchFamily="2" charset="-122"/>
                <a:ea typeface="DengXian" panose="02010600030101010101" pitchFamily="2" charset="-122"/>
                <a:cs typeface="+mn-ea"/>
                <a:sym typeface="+mn-lt"/>
              </a:rPr>
              <a:t>2023-2028</a:t>
            </a:r>
            <a:r>
              <a:rPr lang="zh-CN" altLang="en-US" sz="1000" dirty="0">
                <a:latin typeface="DengXian" panose="02010600030101010101" pitchFamily="2" charset="-122"/>
                <a:ea typeface="DengXian" panose="02010600030101010101" pitchFamily="2" charset="-122"/>
                <a:cs typeface="+mn-ea"/>
                <a:sym typeface="+mn-lt"/>
              </a:rPr>
              <a:t>年的年复合增速达</a:t>
            </a:r>
            <a:r>
              <a:rPr lang="en-US" altLang="zh-CN" sz="1000" dirty="0">
                <a:latin typeface="DengXian" panose="02010600030101010101" pitchFamily="2" charset="-122"/>
                <a:ea typeface="DengXian" panose="02010600030101010101" pitchFamily="2" charset="-122"/>
                <a:cs typeface="+mn-ea"/>
                <a:sym typeface="+mn-lt"/>
              </a:rPr>
              <a:t>109.7%</a:t>
            </a:r>
            <a:r>
              <a:rPr lang="zh-CN" altLang="en-US" sz="1000" dirty="0">
                <a:latin typeface="DengXian" panose="02010600030101010101" pitchFamily="2" charset="-122"/>
                <a:ea typeface="DengXian" panose="02010600030101010101" pitchFamily="2" charset="-122"/>
                <a:cs typeface="+mn-ea"/>
                <a:sym typeface="+mn-lt"/>
              </a:rPr>
              <a:t>。</a:t>
            </a:r>
            <a:endParaRPr lang="en-US" altLang="zh-CN" sz="1000" dirty="0">
              <a:latin typeface="DengXian" panose="02010600030101010101" pitchFamily="2" charset="-122"/>
              <a:ea typeface="DengXian" panose="02010600030101010101" pitchFamily="2" charset="-122"/>
              <a:cs typeface="+mn-ea"/>
              <a:sym typeface="+mn-lt"/>
            </a:endParaRPr>
          </a:p>
          <a:p>
            <a:pPr marR="0" lvl="0" algn="just" defTabSz="457200" rtl="0" eaLnBrk="1" fontAlgn="auto" latinLnBrk="0" hangingPunct="1">
              <a:lnSpc>
                <a:spcPct val="130000"/>
              </a:lnSpc>
              <a:spcBef>
                <a:spcPts val="600"/>
              </a:spcBef>
              <a:spcAft>
                <a:spcPts val="0"/>
              </a:spcAft>
              <a:buClr>
                <a:schemeClr val="accent1"/>
              </a:buClr>
              <a:buSzTx/>
              <a:tabLst/>
              <a:defRPr/>
            </a:pPr>
            <a:r>
              <a:rPr lang="zh-CN" altLang="en-US" sz="1000" dirty="0">
                <a:latin typeface="DengXian" panose="02010600030101010101" pitchFamily="2" charset="-122"/>
                <a:ea typeface="DengXian" panose="02010600030101010101" pitchFamily="2" charset="-122"/>
                <a:cs typeface="+mn-ea"/>
                <a:sym typeface="+mn-lt"/>
              </a:rPr>
              <a:t>过去几年，随着国民健康意识的提升、产品制造技术升级、国家政策支持和国民消费升级，中国睡眠经济市场快速发展，</a:t>
            </a:r>
            <a:r>
              <a:rPr lang="en-US" altLang="zh-CN" sz="1000" dirty="0">
                <a:latin typeface="DengXian" panose="02010600030101010101" pitchFamily="2" charset="-122"/>
                <a:ea typeface="DengXian" panose="02010600030101010101" pitchFamily="2" charset="-122"/>
                <a:cs typeface="+mn-ea"/>
                <a:sym typeface="+mn-lt"/>
              </a:rPr>
              <a:t>CBT-I</a:t>
            </a:r>
            <a:r>
              <a:rPr lang="zh-CN" altLang="en-US" sz="1000" dirty="0">
                <a:latin typeface="DengXian" panose="02010600030101010101" pitchFamily="2" charset="-122"/>
                <a:ea typeface="DengXian" panose="02010600030101010101" pitchFamily="2" charset="-122"/>
                <a:cs typeface="+mn-ea"/>
                <a:sym typeface="+mn-lt"/>
              </a:rPr>
              <a:t>中的睡眠卫生教育、放松训练和刺激控制疗法被</a:t>
            </a:r>
            <a:r>
              <a:rPr lang="en-US" altLang="zh-CN" sz="1000" dirty="0">
                <a:latin typeface="DengXian" panose="02010600030101010101" pitchFamily="2" charset="-122"/>
                <a:ea typeface="DengXian" panose="02010600030101010101" pitchFamily="2" charset="-122"/>
                <a:cs typeface="+mn-ea"/>
                <a:sym typeface="+mn-lt"/>
              </a:rPr>
              <a:t>2017</a:t>
            </a:r>
            <a:r>
              <a:rPr lang="zh-CN" altLang="en-US" sz="1000" dirty="0">
                <a:latin typeface="DengXian" panose="02010600030101010101" pitchFamily="2" charset="-122"/>
                <a:ea typeface="DengXian" panose="02010600030101010101" pitchFamily="2" charset="-122"/>
                <a:cs typeface="+mn-ea"/>
                <a:sym typeface="+mn-lt"/>
              </a:rPr>
              <a:t>版</a:t>
            </a:r>
            <a:r>
              <a:rPr lang="en-US" altLang="zh-CN" sz="1000" dirty="0">
                <a:latin typeface="DengXian" panose="02010600030101010101" pitchFamily="2" charset="-122"/>
                <a:ea typeface="DengXian" panose="02010600030101010101" pitchFamily="2" charset="-122"/>
                <a:cs typeface="+mn-ea"/>
                <a:sym typeface="+mn-lt"/>
              </a:rPr>
              <a:t>《</a:t>
            </a:r>
            <a:r>
              <a:rPr lang="zh-CN" altLang="en-US" sz="1000" dirty="0">
                <a:latin typeface="DengXian" panose="02010600030101010101" pitchFamily="2" charset="-122"/>
                <a:ea typeface="DengXian" panose="02010600030101010101" pitchFamily="2" charset="-122"/>
                <a:cs typeface="+mn-ea"/>
                <a:sym typeface="+mn-lt"/>
              </a:rPr>
              <a:t>中国成人失眠诊断与治疗指南</a:t>
            </a:r>
            <a:r>
              <a:rPr lang="en-US" altLang="zh-CN" sz="1000" dirty="0">
                <a:latin typeface="DengXian" panose="02010600030101010101" pitchFamily="2" charset="-122"/>
                <a:ea typeface="DengXian" panose="02010600030101010101" pitchFamily="2" charset="-122"/>
                <a:cs typeface="+mn-ea"/>
                <a:sym typeface="+mn-lt"/>
              </a:rPr>
              <a:t>》</a:t>
            </a:r>
            <a:r>
              <a:rPr lang="zh-CN" altLang="en-US" sz="1000" dirty="0">
                <a:latin typeface="DengXian" panose="02010600030101010101" pitchFamily="2" charset="-122"/>
                <a:ea typeface="DengXian" panose="02010600030101010101" pitchFamily="2" charset="-122"/>
                <a:cs typeface="+mn-ea"/>
                <a:sym typeface="+mn-lt"/>
              </a:rPr>
              <a:t>列为</a:t>
            </a:r>
            <a:r>
              <a:rPr lang="en-US" altLang="zh-CN" sz="1000" dirty="0">
                <a:latin typeface="DengXian" panose="02010600030101010101" pitchFamily="2" charset="-122"/>
                <a:ea typeface="DengXian" panose="02010600030101010101" pitchFamily="2" charset="-122"/>
                <a:cs typeface="+mn-ea"/>
                <a:sym typeface="+mn-lt"/>
              </a:rPr>
              <a:t>Ⅰ</a:t>
            </a:r>
            <a:r>
              <a:rPr lang="zh-CN" altLang="en-US" sz="1000" dirty="0">
                <a:latin typeface="DengXian" panose="02010600030101010101" pitchFamily="2" charset="-122"/>
                <a:ea typeface="DengXian" panose="02010600030101010101" pitchFamily="2" charset="-122"/>
                <a:cs typeface="+mn-ea"/>
                <a:sym typeface="+mn-lt"/>
              </a:rPr>
              <a:t>级推荐，助推睡眠数字疗法市场的快速发展，但消费终端对于软件的购买意识仍相对较弱。</a:t>
            </a:r>
            <a:endParaRPr lang="en-US" altLang="zh-CN" sz="1000" dirty="0">
              <a:latin typeface="DengXian" panose="02010600030101010101" pitchFamily="2" charset="-122"/>
              <a:ea typeface="DengXian" panose="02010600030101010101" pitchFamily="2" charset="-122"/>
              <a:cs typeface="+mn-ea"/>
              <a:sym typeface="+mn-lt"/>
            </a:endParaRPr>
          </a:p>
          <a:p>
            <a:pPr marR="0" lvl="0" algn="just" defTabSz="457200" rtl="0" eaLnBrk="1" fontAlgn="auto" latinLnBrk="0" hangingPunct="1">
              <a:lnSpc>
                <a:spcPct val="130000"/>
              </a:lnSpc>
              <a:spcBef>
                <a:spcPts val="600"/>
              </a:spcBef>
              <a:spcAft>
                <a:spcPts val="0"/>
              </a:spcAft>
              <a:buClr>
                <a:schemeClr val="accent1"/>
              </a:buClr>
              <a:buSzTx/>
              <a:tabLst/>
              <a:defRPr/>
            </a:pPr>
            <a:r>
              <a:rPr lang="zh-CN" altLang="en-US" sz="1000" dirty="0">
                <a:latin typeface="DengXian" panose="02010600030101010101" pitchFamily="2" charset="-122"/>
                <a:ea typeface="DengXian" panose="02010600030101010101" pitchFamily="2" charset="-122"/>
                <a:cs typeface="+mn-ea"/>
                <a:sym typeface="+mn-lt"/>
              </a:rPr>
              <a:t>未来随着患者接受度的不断提升、商业模式转变为企业到医院的方式，医疗保健机构及医院或将成为数字疗法的主要采用者及提供者，有助于提高数字疗法产品的整体安全性及有效性，进一步提高数字疗法的应用渗透率，推动行业快速增长。</a:t>
            </a:r>
            <a:endParaRPr lang="en-US" altLang="zh-CN" sz="1000" dirty="0">
              <a:latin typeface="DengXian" panose="02010600030101010101" pitchFamily="2" charset="-122"/>
              <a:ea typeface="DengXian" panose="02010600030101010101" pitchFamily="2" charset="-122"/>
              <a:cs typeface="+mn-ea"/>
              <a:sym typeface="+mn-lt"/>
            </a:endParaRPr>
          </a:p>
        </p:txBody>
      </p:sp>
      <p:graphicFrame>
        <p:nvGraphicFramePr>
          <p:cNvPr id="20" name="表格 19">
            <a:extLst>
              <a:ext uri="{FF2B5EF4-FFF2-40B4-BE49-F238E27FC236}">
                <a16:creationId xmlns:a16="http://schemas.microsoft.com/office/drawing/2014/main" id="{54AC1DEE-A96C-7D8C-6600-A42BB25EE362}"/>
              </a:ext>
            </a:extLst>
          </p:cNvPr>
          <p:cNvGraphicFramePr>
            <a:graphicFrameLocks noGrp="1"/>
          </p:cNvGraphicFramePr>
          <p:nvPr/>
        </p:nvGraphicFramePr>
        <p:xfrm>
          <a:off x="1741488" y="5319017"/>
          <a:ext cx="3375024" cy="830262"/>
        </p:xfrm>
        <a:graphic>
          <a:graphicData uri="http://schemas.openxmlformats.org/drawingml/2006/table">
            <a:tbl>
              <a:tblPr firstRow="1" bandRow="1">
                <a:tableStyleId>{5C22544A-7EE6-4342-B048-85BDC9FD1C3A}</a:tableStyleId>
              </a:tblPr>
              <a:tblGrid>
                <a:gridCol w="1687512">
                  <a:extLst>
                    <a:ext uri="{9D8B030D-6E8A-4147-A177-3AD203B41FA5}">
                      <a16:colId xmlns:a16="http://schemas.microsoft.com/office/drawing/2014/main" val="3573358070"/>
                    </a:ext>
                  </a:extLst>
                </a:gridCol>
                <a:gridCol w="1687512">
                  <a:extLst>
                    <a:ext uri="{9D8B030D-6E8A-4147-A177-3AD203B41FA5}">
                      <a16:colId xmlns:a16="http://schemas.microsoft.com/office/drawing/2014/main" val="4027289595"/>
                    </a:ext>
                  </a:extLst>
                </a:gridCol>
              </a:tblGrid>
              <a:tr h="276754">
                <a:tc>
                  <a:txBody>
                    <a:bodyPr/>
                    <a:lstStyle/>
                    <a:p>
                      <a:pPr algn="ctr"/>
                      <a:r>
                        <a:rPr lang="zh-CN" altLang="en-US" sz="900" dirty="0">
                          <a:solidFill>
                            <a:schemeClr val="tx1"/>
                          </a:solidFill>
                          <a:latin typeface="+mn-ea"/>
                          <a:ea typeface="+mn-ea"/>
                        </a:rPr>
                        <a:t>时期</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900" dirty="0">
                          <a:solidFill>
                            <a:schemeClr val="tx1"/>
                          </a:solidFill>
                          <a:latin typeface="+mn-ea"/>
                          <a:ea typeface="+mn-ea"/>
                        </a:rPr>
                        <a:t>年复合增长率</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915628"/>
                  </a:ext>
                </a:extLst>
              </a:tr>
              <a:tr h="276754">
                <a:tc>
                  <a:txBody>
                    <a:bodyPr/>
                    <a:lstStyle/>
                    <a:p>
                      <a:pPr algn="ctr"/>
                      <a:r>
                        <a:rPr lang="en-US" altLang="zh-CN" sz="900" dirty="0">
                          <a:solidFill>
                            <a:schemeClr val="tx1"/>
                          </a:solidFill>
                          <a:latin typeface="+mn-ea"/>
                          <a:ea typeface="+mn-ea"/>
                        </a:rPr>
                        <a:t>2021-2023</a:t>
                      </a:r>
                      <a:endParaRPr lang="zh-CN" altLang="en-US" sz="900" dirty="0">
                        <a:solidFill>
                          <a:schemeClr val="tx1"/>
                        </a:solidFill>
                        <a:latin typeface="+mn-ea"/>
                        <a:ea typeface="+mn-ea"/>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US" altLang="zh-CN" sz="900" dirty="0">
                          <a:solidFill>
                            <a:schemeClr val="tx1"/>
                          </a:solidFill>
                          <a:latin typeface="+mn-ea"/>
                          <a:ea typeface="+mn-ea"/>
                        </a:rPr>
                        <a:t>111.6%</a:t>
                      </a:r>
                      <a:endParaRPr lang="zh-CN" altLang="en-US" sz="900" dirty="0">
                        <a:solidFill>
                          <a:schemeClr val="tx1"/>
                        </a:solidFill>
                        <a:latin typeface="+mn-ea"/>
                        <a:ea typeface="+mn-ea"/>
                      </a:endParaRP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586665509"/>
                  </a:ext>
                </a:extLst>
              </a:tr>
              <a:tr h="276754">
                <a:tc>
                  <a:txBody>
                    <a:bodyPr/>
                    <a:lstStyle/>
                    <a:p>
                      <a:pPr algn="ctr"/>
                      <a:r>
                        <a:rPr lang="en-US" altLang="zh-CN" sz="900" dirty="0">
                          <a:solidFill>
                            <a:schemeClr val="tx1"/>
                          </a:solidFill>
                          <a:latin typeface="+mn-ea"/>
                          <a:ea typeface="+mn-ea"/>
                        </a:rPr>
                        <a:t>2023-2028E</a:t>
                      </a:r>
                      <a:endParaRPr lang="zh-CN" altLang="en-US" sz="900" dirty="0">
                        <a:solidFill>
                          <a:schemeClr val="tx1"/>
                        </a:solidFill>
                        <a:latin typeface="+mn-ea"/>
                        <a:ea typeface="+mn-ea"/>
                      </a:endParaRPr>
                    </a:p>
                  </a:txBody>
                  <a:tcPr anchor="ctr">
                    <a:lnB w="12700" cap="flat" cmpd="sng" algn="ctr">
                      <a:solidFill>
                        <a:schemeClr val="tx1"/>
                      </a:solidFill>
                      <a:prstDash val="solid"/>
                      <a:round/>
                      <a:headEnd type="none" w="med" len="med"/>
                      <a:tailEnd type="none" w="med" len="med"/>
                    </a:lnB>
                    <a:noFill/>
                  </a:tcPr>
                </a:tc>
                <a:tc>
                  <a:txBody>
                    <a:bodyPr/>
                    <a:lstStyle/>
                    <a:p>
                      <a:pPr algn="ctr"/>
                      <a:r>
                        <a:rPr lang="en-US" altLang="zh-CN" sz="900" dirty="0">
                          <a:solidFill>
                            <a:schemeClr val="tx1"/>
                          </a:solidFill>
                          <a:latin typeface="+mn-ea"/>
                          <a:ea typeface="+mn-ea"/>
                        </a:rPr>
                        <a:t>109.7%</a:t>
                      </a:r>
                      <a:endParaRPr lang="zh-CN" altLang="en-US" sz="900" dirty="0">
                        <a:solidFill>
                          <a:schemeClr val="tx1"/>
                        </a:solidFill>
                        <a:latin typeface="+mn-ea"/>
                        <a:ea typeface="+mn-ea"/>
                      </a:endParaRP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8597398"/>
                  </a:ext>
                </a:extLst>
              </a:tr>
            </a:tbl>
          </a:graphicData>
        </a:graphic>
      </p:graphicFrame>
      <p:graphicFrame>
        <p:nvGraphicFramePr>
          <p:cNvPr id="145" name="Chart 3">
            <a:extLst>
              <a:ext uri="{FF2B5EF4-FFF2-40B4-BE49-F238E27FC236}">
                <a16:creationId xmlns:a16="http://schemas.microsoft.com/office/drawing/2014/main" id="{51BD0942-28D8-0750-0C87-974DE188AC94}"/>
              </a:ext>
            </a:extLst>
          </p:cNvPr>
          <p:cNvGraphicFramePr/>
          <p:nvPr>
            <p:custDataLst>
              <p:tags r:id="rId3"/>
            </p:custDataLst>
          </p:nvPr>
        </p:nvGraphicFramePr>
        <p:xfrm>
          <a:off x="304800" y="6107113"/>
          <a:ext cx="6289675" cy="2792412"/>
        </p:xfrm>
        <a:graphic>
          <a:graphicData uri="http://schemas.openxmlformats.org/drawingml/2006/chart">
            <c:chart xmlns:c="http://schemas.openxmlformats.org/drawingml/2006/chart" xmlns:r="http://schemas.openxmlformats.org/officeDocument/2006/relationships" r:id="rId16"/>
          </a:graphicData>
        </a:graphic>
      </p:graphicFrame>
      <p:sp>
        <p:nvSpPr>
          <p:cNvPr id="92" name="Text Placeholder 2">
            <a:extLst>
              <a:ext uri="{FF2B5EF4-FFF2-40B4-BE49-F238E27FC236}">
                <a16:creationId xmlns:a16="http://schemas.microsoft.com/office/drawing/2014/main" id="{BE06618A-2116-97EF-126F-EAB785CAE770}"/>
              </a:ext>
            </a:extLst>
          </p:cNvPr>
          <p:cNvSpPr>
            <a:spLocks noGrp="1"/>
          </p:cNvSpPr>
          <p:nvPr>
            <p:custDataLst>
              <p:tags r:id="rId4"/>
            </p:custDataLst>
          </p:nvPr>
        </p:nvSpPr>
        <p:spPr bwMode="auto">
          <a:xfrm>
            <a:off x="642938" y="8732838"/>
            <a:ext cx="2540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75647208-44BF-470C-95B4-1DDD02ECD26D}" type="datetime'''''''''2''''''''''''''''0''''''''''''''''2''1'''''''''''">
              <a:rPr lang="zh-CN" altLang="en-US" sz="900" smtClean="0">
                <a:latin typeface="等线" panose="02010600030101010101" pitchFamily="2" charset="-122"/>
              </a:rPr>
              <a:pPr/>
              <a:t>2021</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93" name="Text Placeholder 2">
            <a:extLst>
              <a:ext uri="{FF2B5EF4-FFF2-40B4-BE49-F238E27FC236}">
                <a16:creationId xmlns:a16="http://schemas.microsoft.com/office/drawing/2014/main" id="{B2DAA4B1-7265-8EE9-C3A5-010B0D78475C}"/>
              </a:ext>
            </a:extLst>
          </p:cNvPr>
          <p:cNvSpPr>
            <a:spLocks noGrp="1"/>
          </p:cNvSpPr>
          <p:nvPr>
            <p:custDataLst>
              <p:tags r:id="rId5"/>
            </p:custDataLst>
          </p:nvPr>
        </p:nvSpPr>
        <p:spPr bwMode="auto">
          <a:xfrm>
            <a:off x="1408113" y="8732838"/>
            <a:ext cx="2540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F2E32C35-9DDB-43F2-980A-39F4B6467316}" type="datetime'2''0''''''''''''''''''''''''''''''''''''''2''''''''''''''2'''">
              <a:rPr lang="zh-CN" altLang="en-US" sz="900" smtClean="0">
                <a:latin typeface="等线" panose="02010600030101010101" pitchFamily="2" charset="-122"/>
              </a:rPr>
              <a:pPr/>
              <a:t>2022</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94" name="Text Placeholder 2">
            <a:extLst>
              <a:ext uri="{FF2B5EF4-FFF2-40B4-BE49-F238E27FC236}">
                <a16:creationId xmlns:a16="http://schemas.microsoft.com/office/drawing/2014/main" id="{6848A5E7-46C3-920A-2F9C-80B039258516}"/>
              </a:ext>
            </a:extLst>
          </p:cNvPr>
          <p:cNvSpPr>
            <a:spLocks noGrp="1"/>
          </p:cNvSpPr>
          <p:nvPr>
            <p:custDataLst>
              <p:tags r:id="rId6"/>
            </p:custDataLst>
          </p:nvPr>
        </p:nvSpPr>
        <p:spPr bwMode="auto">
          <a:xfrm>
            <a:off x="2174875" y="8732838"/>
            <a:ext cx="2540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7638871A-8150-423E-95D3-DD8663CB5603}" type="datetime'''''''''''''''''''''''''''''''''20''''''2''''''3'''''''">
              <a:rPr lang="zh-CN" altLang="en-US" sz="900" smtClean="0">
                <a:latin typeface="等线" panose="02010600030101010101" pitchFamily="2" charset="-122"/>
              </a:rPr>
              <a:pPr/>
              <a:t>2023</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95" name="Text Placeholder 2">
            <a:extLst>
              <a:ext uri="{FF2B5EF4-FFF2-40B4-BE49-F238E27FC236}">
                <a16:creationId xmlns:a16="http://schemas.microsoft.com/office/drawing/2014/main" id="{DB798832-B402-F224-26B1-910307A11D09}"/>
              </a:ext>
            </a:extLst>
          </p:cNvPr>
          <p:cNvSpPr>
            <a:spLocks noGrp="1"/>
          </p:cNvSpPr>
          <p:nvPr>
            <p:custDataLst>
              <p:tags r:id="rId7"/>
            </p:custDataLst>
          </p:nvPr>
        </p:nvSpPr>
        <p:spPr bwMode="auto">
          <a:xfrm>
            <a:off x="2911475" y="8732838"/>
            <a:ext cx="31115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0AA69586-0B70-4330-8033-780D48E9F4D0}" type="datetime'''''''''2''0''''''''''''''''''''''''2''''''''''''4''E'''''''''">
              <a:rPr lang="en-US" altLang="en-US" sz="900" smtClean="0">
                <a:latin typeface="等线" panose="02010600030101010101" pitchFamily="2" charset="-122"/>
                <a:ea typeface="等线" panose="02010600030101010101" pitchFamily="2" charset="-122"/>
              </a:rPr>
              <a:pPr/>
              <a:t>2024E</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96" name="Text Placeholder 2">
            <a:extLst>
              <a:ext uri="{FF2B5EF4-FFF2-40B4-BE49-F238E27FC236}">
                <a16:creationId xmlns:a16="http://schemas.microsoft.com/office/drawing/2014/main" id="{3F90CA7D-E87F-AEE8-0C30-E8A18C3FB3A6}"/>
              </a:ext>
            </a:extLst>
          </p:cNvPr>
          <p:cNvSpPr>
            <a:spLocks noGrp="1"/>
          </p:cNvSpPr>
          <p:nvPr>
            <p:custDataLst>
              <p:tags r:id="rId8"/>
            </p:custDataLst>
          </p:nvPr>
        </p:nvSpPr>
        <p:spPr bwMode="auto">
          <a:xfrm>
            <a:off x="3676650" y="8732838"/>
            <a:ext cx="31115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82EDBBA7-06AC-4445-B441-0C8C3AE90AE1}" type="datetime'''''''''''''2''''''''''''0''''2''''''''5''''''''''''''E'''">
              <a:rPr lang="en-US" altLang="en-US" sz="900" smtClean="0">
                <a:latin typeface="等线" panose="02010600030101010101" pitchFamily="2" charset="-122"/>
                <a:ea typeface="等线" panose="02010600030101010101" pitchFamily="2" charset="-122"/>
              </a:rPr>
              <a:pPr/>
              <a:t>2025E</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97" name="Text Placeholder 2">
            <a:extLst>
              <a:ext uri="{FF2B5EF4-FFF2-40B4-BE49-F238E27FC236}">
                <a16:creationId xmlns:a16="http://schemas.microsoft.com/office/drawing/2014/main" id="{4360FDAB-7EE6-E0C3-04AB-8B2EFD2FE8B8}"/>
              </a:ext>
            </a:extLst>
          </p:cNvPr>
          <p:cNvSpPr>
            <a:spLocks noGrp="1"/>
          </p:cNvSpPr>
          <p:nvPr>
            <p:custDataLst>
              <p:tags r:id="rId9"/>
            </p:custDataLst>
          </p:nvPr>
        </p:nvSpPr>
        <p:spPr bwMode="auto">
          <a:xfrm>
            <a:off x="4441825" y="8732838"/>
            <a:ext cx="31115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9A7EB04E-6495-42AD-B88E-A2996C569CD0}" type="datetime'''''''''''''''''''''''''''2''''''''0''''''''2''''''6''''''E'">
              <a:rPr lang="en-US" altLang="en-US" sz="900" smtClean="0">
                <a:latin typeface="等线" panose="02010600030101010101" pitchFamily="2" charset="-122"/>
                <a:ea typeface="等线" panose="02010600030101010101" pitchFamily="2" charset="-122"/>
              </a:rPr>
              <a:pPr/>
              <a:t>2026E</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98" name="Text Placeholder 2">
            <a:extLst>
              <a:ext uri="{FF2B5EF4-FFF2-40B4-BE49-F238E27FC236}">
                <a16:creationId xmlns:a16="http://schemas.microsoft.com/office/drawing/2014/main" id="{EA7EF825-195E-0366-7DBA-30CE9075F1F7}"/>
              </a:ext>
            </a:extLst>
          </p:cNvPr>
          <p:cNvSpPr>
            <a:spLocks noGrp="1"/>
          </p:cNvSpPr>
          <p:nvPr>
            <p:custDataLst>
              <p:tags r:id="rId10"/>
            </p:custDataLst>
          </p:nvPr>
        </p:nvSpPr>
        <p:spPr bwMode="auto">
          <a:xfrm>
            <a:off x="5208588" y="8732838"/>
            <a:ext cx="31115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63032638-BF9C-49C2-97B4-51958DCDD700}" type="datetime'''''2''''0''''''''''''''''''2''7''E'''''''''''''''''''''">
              <a:rPr lang="en-US" altLang="en-US" sz="900" smtClean="0">
                <a:latin typeface="等线" panose="02010600030101010101" pitchFamily="2" charset="-122"/>
                <a:ea typeface="等线" panose="02010600030101010101" pitchFamily="2" charset="-122"/>
              </a:rPr>
              <a:pPr/>
              <a:t>2027E</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99" name="Text Placeholder 2">
            <a:extLst>
              <a:ext uri="{FF2B5EF4-FFF2-40B4-BE49-F238E27FC236}">
                <a16:creationId xmlns:a16="http://schemas.microsoft.com/office/drawing/2014/main" id="{C66F922B-A6CE-3752-5B9F-DE4A2C514887}"/>
              </a:ext>
            </a:extLst>
          </p:cNvPr>
          <p:cNvSpPr>
            <a:spLocks noGrp="1"/>
          </p:cNvSpPr>
          <p:nvPr>
            <p:custDataLst>
              <p:tags r:id="rId11"/>
            </p:custDataLst>
          </p:nvPr>
        </p:nvSpPr>
        <p:spPr bwMode="auto">
          <a:xfrm>
            <a:off x="5973763" y="8732838"/>
            <a:ext cx="31115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8744EB1E-FD81-4ED1-97AC-43673E99984C}" type="datetime'20''''''''2''''''8''''''''''''''''''E'''''''''''''''">
              <a:rPr lang="en-US" altLang="en-US" sz="900" smtClean="0">
                <a:latin typeface="等线" panose="02010600030101010101" pitchFamily="2" charset="-122"/>
                <a:ea typeface="等线" panose="02010600030101010101" pitchFamily="2" charset="-122"/>
              </a:rPr>
              <a:pPr/>
              <a:t>2028E</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Tree>
    <p:custDataLst>
      <p:tags r:id="rId1"/>
    </p:custDataLst>
    <p:extLst>
      <p:ext uri="{BB962C8B-B14F-4D97-AF65-F5344CB8AC3E}">
        <p14:creationId xmlns:p14="http://schemas.microsoft.com/office/powerpoint/2010/main" val="3500977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hink-cell data - do not delete" hidden="1">
            <a:extLst>
              <a:ext uri="{FF2B5EF4-FFF2-40B4-BE49-F238E27FC236}">
                <a16:creationId xmlns:a16="http://schemas.microsoft.com/office/drawing/2014/main" id="{4D29C97B-C0FC-E435-6471-B479E4CA952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307" imgH="307" progId="TCLayout.ActiveDocument.1">
                  <p:embed/>
                </p:oleObj>
              </mc:Choice>
              <mc:Fallback>
                <p:oleObj name="think-cell 幻灯片" r:id="rId3" imgW="307" imgH="307" progId="TCLayout.ActiveDocument.1">
                  <p:embed/>
                  <p:pic>
                    <p:nvPicPr>
                      <p:cNvPr id="16" name="think-cell data - do not delete" hidden="1">
                        <a:extLst>
                          <a:ext uri="{FF2B5EF4-FFF2-40B4-BE49-F238E27FC236}">
                            <a16:creationId xmlns:a16="http://schemas.microsoft.com/office/drawing/2014/main" id="{4D29C97B-C0FC-E435-6471-B479E4CA952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图片 9">
            <a:extLst>
              <a:ext uri="{FF2B5EF4-FFF2-40B4-BE49-F238E27FC236}">
                <a16:creationId xmlns:a16="http://schemas.microsoft.com/office/drawing/2014/main" id="{AF2D6BE0-D8D7-8EBF-F31E-A8D02BF7E039}"/>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l="1946" r="78960"/>
          <a:stretch/>
        </p:blipFill>
        <p:spPr>
          <a:xfrm>
            <a:off x="4020740" y="0"/>
            <a:ext cx="2837260" cy="9906000"/>
          </a:xfrm>
          <a:prstGeom prst="rect">
            <a:avLst/>
          </a:prstGeom>
        </p:spPr>
      </p:pic>
      <p:cxnSp>
        <p:nvCxnSpPr>
          <p:cNvPr id="20" name="直接连接符 19">
            <a:extLst>
              <a:ext uri="{FF2B5EF4-FFF2-40B4-BE49-F238E27FC236}">
                <a16:creationId xmlns:a16="http://schemas.microsoft.com/office/drawing/2014/main" id="{A42E00FF-37FF-2230-585D-6891EC7408E4}"/>
              </a:ext>
            </a:extLst>
          </p:cNvPr>
          <p:cNvCxnSpPr>
            <a:cxnSpLocks/>
          </p:cNvCxnSpPr>
          <p:nvPr/>
        </p:nvCxnSpPr>
        <p:spPr>
          <a:xfrm>
            <a:off x="413468" y="2995215"/>
            <a:ext cx="3463256" cy="0"/>
          </a:xfrm>
          <a:prstGeom prst="line">
            <a:avLst/>
          </a:prstGeom>
          <a:ln w="34925">
            <a:solidFill>
              <a:schemeClr val="accent1"/>
            </a:solidFill>
          </a:ln>
        </p:spPr>
        <p:style>
          <a:lnRef idx="1">
            <a:schemeClr val="accent3"/>
          </a:lnRef>
          <a:fillRef idx="0">
            <a:schemeClr val="accent3"/>
          </a:fillRef>
          <a:effectRef idx="0">
            <a:schemeClr val="accent3"/>
          </a:effectRef>
          <a:fontRef idx="minor">
            <a:schemeClr val="tx1"/>
          </a:fontRef>
        </p:style>
      </p:cxnSp>
      <p:sp>
        <p:nvSpPr>
          <p:cNvPr id="12" name="iṧḷíḓê">
            <a:extLst>
              <a:ext uri="{FF2B5EF4-FFF2-40B4-BE49-F238E27FC236}">
                <a16:creationId xmlns:a16="http://schemas.microsoft.com/office/drawing/2014/main" id="{4FEDBA6D-5F36-4818-BB58-0038B59FD1E0}"/>
              </a:ext>
            </a:extLst>
          </p:cNvPr>
          <p:cNvSpPr/>
          <p:nvPr/>
        </p:nvSpPr>
        <p:spPr>
          <a:xfrm>
            <a:off x="4020740" y="4"/>
            <a:ext cx="2837260" cy="9905996"/>
          </a:xfrm>
          <a:prstGeom prst="rect">
            <a:avLst/>
          </a:prstGeom>
          <a:gradFill flip="none" rotWithShape="1">
            <a:gsLst>
              <a:gs pos="90000">
                <a:srgbClr val="FDFBFB">
                  <a:alpha val="95000"/>
                </a:srgbClr>
              </a:gs>
              <a:gs pos="0">
                <a:srgbClr val="9E7979">
                  <a:lumMod val="5000"/>
                  <a:lumOff val="95000"/>
                  <a:alpha val="0"/>
                </a:srgbClr>
              </a:gs>
              <a:gs pos="100000">
                <a:srgbClr val="FDFCFC"/>
              </a:gs>
              <a:gs pos="70000">
                <a:srgbClr val="FCFAFA">
                  <a:alpha val="25000"/>
                </a:srgbClr>
              </a:gs>
            </a:gsLst>
            <a:lin ang="10800000" scaled="1"/>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等线"/>
              <a:ea typeface="等线" panose="02010600030101010101" pitchFamily="2" charset="-122"/>
              <a:cs typeface="+mn-cs"/>
            </a:endParaRPr>
          </a:p>
        </p:txBody>
      </p:sp>
      <p:sp>
        <p:nvSpPr>
          <p:cNvPr id="19" name="文本框 18">
            <a:extLst>
              <a:ext uri="{FF2B5EF4-FFF2-40B4-BE49-F238E27FC236}">
                <a16:creationId xmlns:a16="http://schemas.microsoft.com/office/drawing/2014/main" id="{3E58CA55-ABCD-E209-F306-914915DB6698}"/>
              </a:ext>
            </a:extLst>
          </p:cNvPr>
          <p:cNvSpPr txBox="1"/>
          <p:nvPr/>
        </p:nvSpPr>
        <p:spPr>
          <a:xfrm>
            <a:off x="413467" y="1057523"/>
            <a:ext cx="6444533" cy="1852623"/>
          </a:xfrm>
          <a:prstGeom prst="rect">
            <a:avLst/>
          </a:prstGeom>
          <a:noFill/>
        </p:spPr>
        <p:txBody>
          <a:bodyPr wrap="square" rtlCol="0">
            <a:spAutoFit/>
          </a:bodyPr>
          <a:lstStyle/>
          <a:p>
            <a:pPr marL="0" marR="0" lvl="0" indent="0" algn="just" defTabSz="457200" rtl="0" eaLnBrk="1" fontAlgn="auto" latinLnBrk="0" hangingPunct="1">
              <a:lnSpc>
                <a:spcPct val="120000"/>
              </a:lnSpc>
              <a:spcBef>
                <a:spcPts val="0"/>
              </a:spcBef>
              <a:spcAft>
                <a:spcPts val="98"/>
              </a:spcAft>
              <a:buClrTx/>
              <a:buSzTx/>
              <a:buFontTx/>
              <a:buNone/>
              <a:tabLst/>
              <a:defRPr/>
            </a:pPr>
            <a:r>
              <a:rPr kumimoji="0" lang="en-US" altLang="zh-CN" sz="3200" b="1" i="1" u="none" strike="noStrike" kern="1200" cap="none" spc="0" normalizeH="0" baseline="0" noProof="0" dirty="0">
                <a:ln>
                  <a:noFill/>
                </a:ln>
                <a:solidFill>
                  <a:schemeClr val="accent1"/>
                </a:solidFill>
                <a:effectLst/>
                <a:uLnTx/>
                <a:uFillTx/>
                <a:latin typeface="等线" panose="02010600030101010101" pitchFamily="2" charset="-122"/>
                <a:ea typeface="等线" panose="02010600030101010101" pitchFamily="2" charset="-122"/>
                <a:cs typeface="+mn-ea"/>
                <a:sym typeface="+mn-lt"/>
              </a:rPr>
              <a:t>Chapter 2</a:t>
            </a:r>
          </a:p>
          <a:p>
            <a:pPr marL="0" marR="0" lvl="0" indent="0" algn="just" defTabSz="457200" rtl="0" eaLnBrk="1" fontAlgn="auto" latinLnBrk="0" hangingPunct="1">
              <a:lnSpc>
                <a:spcPct val="120000"/>
              </a:lnSpc>
              <a:spcBef>
                <a:spcPts val="0"/>
              </a:spcBef>
              <a:spcAft>
                <a:spcPts val="98"/>
              </a:spcAft>
              <a:buClrTx/>
              <a:buSzTx/>
              <a:buFontTx/>
              <a:buNone/>
              <a:tabLst/>
              <a:defRPr/>
            </a:pPr>
            <a:r>
              <a:rPr kumimoji="0" lang="zh-CN" altLang="en-US" sz="3200" b="1" i="1" u="none" strike="noStrike" kern="1200" cap="none" spc="0" normalizeH="0" baseline="0" noProof="0" dirty="0">
                <a:ln>
                  <a:noFill/>
                </a:ln>
                <a:solidFill>
                  <a:schemeClr val="accent1"/>
                </a:solidFill>
                <a:effectLst/>
                <a:uLnTx/>
                <a:uFillTx/>
                <a:latin typeface="等线" panose="02010600030101010101" pitchFamily="2" charset="-122"/>
                <a:ea typeface="等线" panose="02010600030101010101" pitchFamily="2" charset="-122"/>
                <a:cs typeface="+mn-ea"/>
                <a:sym typeface="+mn-lt"/>
              </a:rPr>
              <a:t>中国睡眠</a:t>
            </a:r>
            <a:r>
              <a:rPr lang="zh-CN" altLang="en-US" sz="3200" b="1" i="1" dirty="0">
                <a:solidFill>
                  <a:schemeClr val="accent1"/>
                </a:solidFill>
                <a:latin typeface="等线" panose="02010600030101010101" pitchFamily="2" charset="-122"/>
                <a:ea typeface="等线" panose="02010600030101010101" pitchFamily="2" charset="-122"/>
                <a:cs typeface="+mn-ea"/>
                <a:sym typeface="+mn-lt"/>
              </a:rPr>
              <a:t>数字疗法</a:t>
            </a:r>
            <a:r>
              <a:rPr kumimoji="0" lang="zh-CN" altLang="en-US" sz="3200" b="1" i="1" u="none" strike="noStrike" kern="1200" cap="none" spc="0" normalizeH="0" baseline="0" noProof="0" dirty="0">
                <a:ln>
                  <a:noFill/>
                </a:ln>
                <a:solidFill>
                  <a:schemeClr val="accent1"/>
                </a:solidFill>
                <a:effectLst/>
                <a:uLnTx/>
                <a:uFillTx/>
                <a:latin typeface="等线" panose="02010600030101010101" pitchFamily="2" charset="-122"/>
                <a:ea typeface="等线" panose="02010600030101010101" pitchFamily="2" charset="-122"/>
                <a:cs typeface="+mn-ea"/>
                <a:sym typeface="+mn-lt"/>
              </a:rPr>
              <a:t>行业</a:t>
            </a:r>
            <a:endParaRPr kumimoji="0" lang="en-US" altLang="zh-CN" sz="3200" b="1" i="1" u="none" strike="noStrike" kern="1200" cap="none" spc="0" normalizeH="0" baseline="0" noProof="0" dirty="0">
              <a:ln>
                <a:noFill/>
              </a:ln>
              <a:solidFill>
                <a:schemeClr val="accent1"/>
              </a:solidFill>
              <a:effectLst/>
              <a:uLnTx/>
              <a:uFillTx/>
              <a:latin typeface="等线" panose="02010600030101010101" pitchFamily="2" charset="-122"/>
              <a:ea typeface="等线" panose="02010600030101010101" pitchFamily="2" charset="-122"/>
              <a:cs typeface="+mn-ea"/>
              <a:sym typeface="+mn-lt"/>
            </a:endParaRPr>
          </a:p>
          <a:p>
            <a:pPr marL="0" marR="0" lvl="0" indent="0" algn="just" defTabSz="457200" rtl="0" eaLnBrk="1" fontAlgn="auto" latinLnBrk="0" hangingPunct="1">
              <a:lnSpc>
                <a:spcPct val="120000"/>
              </a:lnSpc>
              <a:spcBef>
                <a:spcPts val="0"/>
              </a:spcBef>
              <a:spcAft>
                <a:spcPts val="98"/>
              </a:spcAft>
              <a:buClrTx/>
              <a:buSzTx/>
              <a:buFontTx/>
              <a:buNone/>
              <a:tabLst/>
              <a:defRPr/>
            </a:pPr>
            <a:r>
              <a:rPr kumimoji="0" lang="zh-CN" altLang="en-US" sz="3200" b="1" i="1" u="none" strike="noStrike" kern="1200" cap="none" spc="0" normalizeH="0" baseline="0" noProof="0" dirty="0">
                <a:ln>
                  <a:noFill/>
                </a:ln>
                <a:solidFill>
                  <a:schemeClr val="accent1"/>
                </a:solidFill>
                <a:effectLst/>
                <a:uLnTx/>
                <a:uFillTx/>
                <a:latin typeface="等线" panose="02010600030101010101" pitchFamily="2" charset="-122"/>
                <a:ea typeface="等线" panose="02010600030101010101" pitchFamily="2" charset="-122"/>
                <a:cs typeface="+mn-ea"/>
                <a:sym typeface="+mn-lt"/>
              </a:rPr>
              <a:t>产业链分析</a:t>
            </a:r>
          </a:p>
        </p:txBody>
      </p:sp>
      <p:sp>
        <p:nvSpPr>
          <p:cNvPr id="8" name="文本框 7">
            <a:extLst>
              <a:ext uri="{FF2B5EF4-FFF2-40B4-BE49-F238E27FC236}">
                <a16:creationId xmlns:a16="http://schemas.microsoft.com/office/drawing/2014/main" id="{4FA9CA41-664E-A526-90EB-48E9498751B5}"/>
              </a:ext>
            </a:extLst>
          </p:cNvPr>
          <p:cNvSpPr txBox="1"/>
          <p:nvPr/>
        </p:nvSpPr>
        <p:spPr>
          <a:xfrm>
            <a:off x="544618" y="3827046"/>
            <a:ext cx="3620003" cy="1403846"/>
          </a:xfrm>
          <a:prstGeom prst="rect">
            <a:avLst/>
          </a:prstGeom>
          <a:noFill/>
        </p:spPr>
        <p:txBody>
          <a:bodyPr wrap="square" rtlCol="0" anchor="t">
            <a:spAutoFit/>
          </a:bodyPr>
          <a:lstStyle/>
          <a:p>
            <a:pPr marL="177305" marR="0" lvl="0" indent="-177305" algn="just" defTabSz="945631" rtl="0" eaLnBrk="1" fontAlgn="auto" latinLnBrk="0" hangingPunct="1">
              <a:lnSpc>
                <a:spcPct val="120000"/>
              </a:lnSpc>
              <a:spcBef>
                <a:spcPts val="717"/>
              </a:spcBef>
              <a:spcAft>
                <a:spcPts val="0"/>
              </a:spcAft>
              <a:buClrTx/>
              <a:buSzPct val="90000"/>
              <a:buFont typeface="Wingdings" panose="05000000000000000000" pitchFamily="2" charset="2"/>
              <a:buChar char="q"/>
              <a:tabLst/>
              <a:defRPr/>
            </a:pPr>
            <a:r>
              <a:rPr kumimoji="0" lang="zh-CN" altLang="en-US" sz="1434" b="1" i="0" u="none" strike="noStrike" kern="1200" cap="none" spc="0" normalizeH="0" baseline="0" noProof="0" dirty="0">
                <a:ln>
                  <a:noFill/>
                </a:ln>
                <a:solidFill>
                  <a:prstClr val="black">
                    <a:lumMod val="75000"/>
                    <a:lumOff val="25000"/>
                  </a:prstClr>
                </a:solidFill>
                <a:effectLst/>
                <a:uLnTx/>
                <a:uFillTx/>
                <a:latin typeface="等线" panose="02010600030101010101" pitchFamily="2" charset="-122"/>
                <a:ea typeface="等线" panose="02010600030101010101" pitchFamily="2" charset="-122"/>
                <a:cs typeface="+mn-cs"/>
              </a:rPr>
              <a:t>产业链图谱</a:t>
            </a:r>
            <a:endParaRPr kumimoji="0" lang="en-US" altLang="zh-CN" sz="1434" b="1" i="0" u="none" strike="noStrike" kern="1200" cap="none" spc="0" normalizeH="0" baseline="0" noProof="0" dirty="0">
              <a:ln>
                <a:noFill/>
              </a:ln>
              <a:solidFill>
                <a:prstClr val="black">
                  <a:lumMod val="75000"/>
                  <a:lumOff val="25000"/>
                </a:prstClr>
              </a:solidFill>
              <a:effectLst/>
              <a:uLnTx/>
              <a:uFillTx/>
              <a:latin typeface="等线" panose="02010600030101010101" pitchFamily="2" charset="-122"/>
              <a:ea typeface="等线" panose="02010600030101010101" pitchFamily="2" charset="-122"/>
              <a:cs typeface="+mn-cs"/>
            </a:endParaRPr>
          </a:p>
          <a:p>
            <a:pPr marL="177305" marR="0" lvl="0" indent="-177305" algn="just" defTabSz="945631" rtl="0" eaLnBrk="1" fontAlgn="auto" latinLnBrk="0" hangingPunct="1">
              <a:lnSpc>
                <a:spcPct val="120000"/>
              </a:lnSpc>
              <a:spcBef>
                <a:spcPts val="717"/>
              </a:spcBef>
              <a:spcAft>
                <a:spcPts val="0"/>
              </a:spcAft>
              <a:buClrTx/>
              <a:buSzPct val="90000"/>
              <a:buFont typeface="Wingdings" panose="05000000000000000000" pitchFamily="2" charset="2"/>
              <a:buChar char="q"/>
              <a:tabLst/>
              <a:defRPr/>
            </a:pPr>
            <a:r>
              <a:rPr kumimoji="0" lang="zh-CN" altLang="en-US" sz="1434" b="1" i="0" u="none" strike="noStrike" kern="1200" cap="none" spc="0" normalizeH="0" baseline="0" noProof="0" dirty="0">
                <a:ln>
                  <a:noFill/>
                </a:ln>
                <a:solidFill>
                  <a:prstClr val="black">
                    <a:lumMod val="75000"/>
                    <a:lumOff val="25000"/>
                  </a:prstClr>
                </a:solidFill>
                <a:effectLst/>
                <a:uLnTx/>
                <a:uFillTx/>
                <a:latin typeface="等线" panose="02010600030101010101" pitchFamily="2" charset="-122"/>
                <a:ea typeface="等线" panose="02010600030101010101" pitchFamily="2" charset="-122"/>
                <a:cs typeface="+mn-cs"/>
              </a:rPr>
              <a:t>产业链上游</a:t>
            </a:r>
            <a:endParaRPr kumimoji="0" lang="en-US" altLang="zh-CN" sz="1434" b="1" i="0" u="none" strike="noStrike" kern="1200" cap="none" spc="0" normalizeH="0" baseline="0" noProof="0" dirty="0">
              <a:ln>
                <a:noFill/>
              </a:ln>
              <a:solidFill>
                <a:prstClr val="black">
                  <a:lumMod val="75000"/>
                  <a:lumOff val="25000"/>
                </a:prstClr>
              </a:solidFill>
              <a:effectLst/>
              <a:uLnTx/>
              <a:uFillTx/>
              <a:latin typeface="等线" panose="02010600030101010101" pitchFamily="2" charset="-122"/>
              <a:ea typeface="等线" panose="02010600030101010101" pitchFamily="2" charset="-122"/>
              <a:cs typeface="+mn-cs"/>
            </a:endParaRPr>
          </a:p>
          <a:p>
            <a:pPr marL="177305" marR="0" lvl="0" indent="-177305" algn="just" defTabSz="945631" rtl="0" eaLnBrk="1" fontAlgn="auto" latinLnBrk="0" hangingPunct="1">
              <a:lnSpc>
                <a:spcPct val="120000"/>
              </a:lnSpc>
              <a:spcBef>
                <a:spcPts val="717"/>
              </a:spcBef>
              <a:spcAft>
                <a:spcPts val="0"/>
              </a:spcAft>
              <a:buClrTx/>
              <a:buSzPct val="90000"/>
              <a:buFont typeface="Wingdings" panose="05000000000000000000" pitchFamily="2" charset="2"/>
              <a:buChar char="q"/>
              <a:tabLst/>
              <a:defRPr/>
            </a:pPr>
            <a:r>
              <a:rPr kumimoji="0" lang="zh-CN" altLang="en-US" sz="1434" b="1" i="0" u="none" strike="noStrike" kern="1200" cap="none" spc="0" normalizeH="0" baseline="0" noProof="0" dirty="0">
                <a:ln>
                  <a:noFill/>
                </a:ln>
                <a:solidFill>
                  <a:prstClr val="black">
                    <a:lumMod val="75000"/>
                    <a:lumOff val="25000"/>
                  </a:prstClr>
                </a:solidFill>
                <a:effectLst/>
                <a:uLnTx/>
                <a:uFillTx/>
                <a:latin typeface="等线" panose="02010600030101010101" pitchFamily="2" charset="-122"/>
                <a:ea typeface="等线" panose="02010600030101010101" pitchFamily="2" charset="-122"/>
                <a:cs typeface="+mn-cs"/>
              </a:rPr>
              <a:t>产业链中游</a:t>
            </a:r>
            <a:endParaRPr kumimoji="0" lang="en-US" altLang="zh-CN" sz="1434" b="1" i="0" u="none" strike="noStrike" kern="1200" cap="none" spc="0" normalizeH="0" baseline="0" noProof="0" dirty="0">
              <a:ln>
                <a:noFill/>
              </a:ln>
              <a:solidFill>
                <a:prstClr val="black">
                  <a:lumMod val="75000"/>
                  <a:lumOff val="25000"/>
                </a:prstClr>
              </a:solidFill>
              <a:effectLst/>
              <a:uLnTx/>
              <a:uFillTx/>
              <a:latin typeface="等线" panose="02010600030101010101" pitchFamily="2" charset="-122"/>
              <a:ea typeface="等线" panose="02010600030101010101" pitchFamily="2" charset="-122"/>
              <a:cs typeface="+mn-cs"/>
            </a:endParaRPr>
          </a:p>
          <a:p>
            <a:pPr marL="177305" marR="0" lvl="0" indent="-177305" algn="just" defTabSz="945631" rtl="0" eaLnBrk="1" fontAlgn="auto" latinLnBrk="0" hangingPunct="1">
              <a:lnSpc>
                <a:spcPct val="120000"/>
              </a:lnSpc>
              <a:spcBef>
                <a:spcPts val="717"/>
              </a:spcBef>
              <a:spcAft>
                <a:spcPts val="0"/>
              </a:spcAft>
              <a:buClrTx/>
              <a:buSzPct val="90000"/>
              <a:buFont typeface="Wingdings" panose="05000000000000000000" pitchFamily="2" charset="2"/>
              <a:buChar char="q"/>
              <a:tabLst/>
              <a:defRPr/>
            </a:pPr>
            <a:r>
              <a:rPr lang="zh-CN" altLang="en-US" sz="1434" b="1" dirty="0">
                <a:solidFill>
                  <a:prstClr val="black">
                    <a:lumMod val="75000"/>
                    <a:lumOff val="25000"/>
                  </a:prstClr>
                </a:solidFill>
                <a:latin typeface="等线" panose="02010600030101010101" pitchFamily="2" charset="-122"/>
                <a:ea typeface="等线" panose="02010600030101010101" pitchFamily="2" charset="-122"/>
              </a:rPr>
              <a:t>产业链下游</a:t>
            </a:r>
            <a:endParaRPr kumimoji="0" lang="en-US" altLang="zh-CN" sz="1434" b="1" i="0" u="none" strike="noStrike" kern="1200" cap="none" spc="0" normalizeH="0" baseline="0" noProof="0" dirty="0">
              <a:ln>
                <a:noFill/>
              </a:ln>
              <a:solidFill>
                <a:prstClr val="black">
                  <a:lumMod val="75000"/>
                  <a:lumOff val="25000"/>
                </a:prstClr>
              </a:solidFill>
              <a:effectLst/>
              <a:uLnTx/>
              <a:uFillTx/>
              <a:latin typeface="等线" panose="02010600030101010101" pitchFamily="2" charset="-122"/>
              <a:ea typeface="等线" panose="02010600030101010101" pitchFamily="2" charset="-122"/>
              <a:cs typeface="+mn-cs"/>
            </a:endParaRPr>
          </a:p>
        </p:txBody>
      </p:sp>
      <p:pic>
        <p:nvPicPr>
          <p:cNvPr id="9" name="图片 8">
            <a:extLst>
              <a:ext uri="{FF2B5EF4-FFF2-40B4-BE49-F238E27FC236}">
                <a16:creationId xmlns:a16="http://schemas.microsoft.com/office/drawing/2014/main" id="{081C0813-E39A-3C66-334E-4A6AB5B48896}"/>
              </a:ext>
            </a:extLst>
          </p:cNvPr>
          <p:cNvPicPr>
            <a:picLocks noChangeAspect="1"/>
          </p:cNvPicPr>
          <p:nvPr/>
        </p:nvPicPr>
        <p:blipFill>
          <a:blip r:embed="rId6"/>
          <a:stretch>
            <a:fillRect/>
          </a:stretch>
        </p:blipFill>
        <p:spPr>
          <a:xfrm>
            <a:off x="2859437" y="9283700"/>
            <a:ext cx="1139126" cy="311150"/>
          </a:xfrm>
          <a:prstGeom prst="rect">
            <a:avLst/>
          </a:prstGeom>
        </p:spPr>
      </p:pic>
    </p:spTree>
    <p:extLst>
      <p:ext uri="{BB962C8B-B14F-4D97-AF65-F5344CB8AC3E}">
        <p14:creationId xmlns:p14="http://schemas.microsoft.com/office/powerpoint/2010/main" val="2264404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对象 75" hidden="1">
            <a:extLst>
              <a:ext uri="{FF2B5EF4-FFF2-40B4-BE49-F238E27FC236}">
                <a16:creationId xmlns:a16="http://schemas.microsoft.com/office/drawing/2014/main" id="{310B6CFD-FBF4-AFF2-0487-4B16F4A767B6}"/>
              </a:ext>
            </a:extLst>
          </p:cNvPr>
          <p:cNvGraphicFramePr>
            <a:graphicFrameLocks noChangeAspect="1"/>
          </p:cNvGraphicFramePr>
          <p:nvPr>
            <p:custDataLst>
              <p:tags r:id="rId2"/>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幻灯片" r:id="rId13" imgW="7772400" imgH="10058400" progId="TCLayout.ActiveDocument.1">
                  <p:embed/>
                </p:oleObj>
              </mc:Choice>
              <mc:Fallback>
                <p:oleObj name="think-cell 幻灯片" r:id="rId13" imgW="7772400" imgH="10058400" progId="TCLayout.ActiveDocument.1">
                  <p:embed/>
                  <p:pic>
                    <p:nvPicPr>
                      <p:cNvPr id="76" name="对象 75" hidden="1">
                        <a:extLst>
                          <a:ext uri="{FF2B5EF4-FFF2-40B4-BE49-F238E27FC236}">
                            <a16:creationId xmlns:a16="http://schemas.microsoft.com/office/drawing/2014/main" id="{310B6CFD-FBF4-AFF2-0487-4B16F4A767B6}"/>
                          </a:ext>
                        </a:extLst>
                      </p:cNvPr>
                      <p:cNvPicPr/>
                      <p:nvPr/>
                    </p:nvPicPr>
                    <p:blipFill>
                      <a:blip r:embed="rId14"/>
                      <a:stretch>
                        <a:fillRect/>
                      </a:stretch>
                    </p:blipFill>
                    <p:spPr>
                      <a:xfrm>
                        <a:off x="1588" y="1588"/>
                        <a:ext cx="1227" cy="1588"/>
                      </a:xfrm>
                      <a:prstGeom prst="rect">
                        <a:avLst/>
                      </a:prstGeom>
                    </p:spPr>
                  </p:pic>
                </p:oleObj>
              </mc:Fallback>
            </mc:AlternateContent>
          </a:graphicData>
        </a:graphic>
      </p:graphicFrame>
      <p:sp>
        <p:nvSpPr>
          <p:cNvPr id="18" name="文本框 510">
            <a:extLst>
              <a:ext uri="{FF2B5EF4-FFF2-40B4-BE49-F238E27FC236}">
                <a16:creationId xmlns:a16="http://schemas.microsoft.com/office/drawing/2014/main" id="{0DB206D7-0C06-A84C-2C2D-F27573468D7D}"/>
              </a:ext>
            </a:extLst>
          </p:cNvPr>
          <p:cNvSpPr txBox="1"/>
          <p:nvPr/>
        </p:nvSpPr>
        <p:spPr>
          <a:xfrm>
            <a:off x="387782" y="8955421"/>
            <a:ext cx="3243615" cy="200055"/>
          </a:xfrm>
          <a:prstGeom prst="rect">
            <a:avLst/>
          </a:prstGeom>
          <a:noFill/>
        </p:spPr>
        <p:txBody>
          <a:bodyPr wrap="square" lIns="0" rIns="0" rtlCol="0" anchor="t">
            <a:spAutoFit/>
          </a:bodyPr>
          <a:lstStyle/>
          <a:p>
            <a:pPr marL="0" marR="0" lvl="0" indent="0" algn="l" defTabSz="914400" rtl="0" eaLnBrk="1" fontAlgn="auto" latinLnBrk="0" hangingPunct="1">
              <a:lnSpc>
                <a:spcPct val="100000"/>
              </a:lnSpc>
              <a:spcBef>
                <a:spcPts val="0"/>
              </a:spcBef>
              <a:spcAft>
                <a:spcPts val="0"/>
              </a:spcAft>
              <a:buClr>
                <a:prstClr val="white"/>
              </a:buClr>
              <a:buSzPct val="90000"/>
              <a:buFontTx/>
              <a:buNone/>
              <a:tabLst/>
              <a:defRPr/>
            </a:pPr>
            <a:r>
              <a:rPr kumimoji="0" lang="zh-CN" altLang="en-US" sz="700" b="0" i="0" u="none" strike="noStrike" kern="1200" cap="none" spc="0" normalizeH="0" baseline="0" noProof="0" dirty="0">
                <a:ln>
                  <a:noFill/>
                </a:ln>
                <a:solidFill>
                  <a:srgbClr val="797979"/>
                </a:solidFill>
                <a:effectLst/>
                <a:uLnTx/>
                <a:uFillTx/>
                <a:latin typeface="等线" panose="02010600030101010101" pitchFamily="2" charset="-122"/>
                <a:ea typeface="等线" panose="02010600030101010101" pitchFamily="2" charset="-122"/>
                <a:cs typeface="+mn-cs"/>
              </a:rPr>
              <a:t>来源：头豹研究院</a:t>
            </a:r>
            <a:endParaRPr kumimoji="0" lang="zh-CN" altLang="en-US" sz="1100" b="0" i="0" u="none" strike="noStrike" kern="1200" cap="none" spc="0" normalizeH="0" baseline="0" noProof="0" dirty="0">
              <a:ln>
                <a:noFill/>
              </a:ln>
              <a:solidFill>
                <a:srgbClr val="797979"/>
              </a:solidFill>
              <a:effectLst/>
              <a:uLnTx/>
              <a:uFillTx/>
              <a:latin typeface="等线" panose="02010600030101010101" pitchFamily="2" charset="-122"/>
              <a:ea typeface="等线" panose="02010600030101010101" pitchFamily="2" charset="-122"/>
              <a:cs typeface="+mn-cs"/>
            </a:endParaRPr>
          </a:p>
        </p:txBody>
      </p:sp>
      <p:sp>
        <p:nvSpPr>
          <p:cNvPr id="8" name="矩形 8">
            <a:extLst>
              <a:ext uri="{FF2B5EF4-FFF2-40B4-BE49-F238E27FC236}">
                <a16:creationId xmlns:a16="http://schemas.microsoft.com/office/drawing/2014/main" id="{E2A9E1BE-191C-BF54-8D1C-8F0392263600}"/>
              </a:ext>
            </a:extLst>
          </p:cNvPr>
          <p:cNvSpPr/>
          <p:nvPr/>
        </p:nvSpPr>
        <p:spPr>
          <a:xfrm>
            <a:off x="368301" y="644639"/>
            <a:ext cx="152400" cy="237767"/>
          </a:xfrm>
          <a:prstGeom prst="rect">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9" name="矩形 6">
            <a:extLst>
              <a:ext uri="{FF2B5EF4-FFF2-40B4-BE49-F238E27FC236}">
                <a16:creationId xmlns:a16="http://schemas.microsoft.com/office/drawing/2014/main" id="{657BFF79-3EEA-497E-9F04-19FE77207735}"/>
              </a:ext>
            </a:extLst>
          </p:cNvPr>
          <p:cNvSpPr/>
          <p:nvPr/>
        </p:nvSpPr>
        <p:spPr>
          <a:xfrm>
            <a:off x="274568" y="546432"/>
            <a:ext cx="6215132" cy="403316"/>
          </a:xfrm>
          <a:prstGeom prst="rect">
            <a:avLst/>
          </a:prstGeom>
        </p:spPr>
        <p:txBody>
          <a:bodyPr wrap="square" lIns="360000" anchor="ctr">
            <a:spAutoFit/>
          </a:bodyPr>
          <a:lstStyle/>
          <a:p>
            <a:pPr marL="0" marR="0" lvl="0" indent="0" algn="l" defTabSz="913765" rtl="0" eaLnBrk="1" fontAlgn="auto" latinLnBrk="0" hangingPunct="1">
              <a:lnSpc>
                <a:spcPct val="12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第二章</a:t>
            </a:r>
            <a:r>
              <a:rPr kumimoji="0" lang="en-US" altLang="zh-CN"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a:t>
            </a:r>
            <a:r>
              <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产业链分析</a:t>
            </a:r>
            <a:r>
              <a:rPr kumimoji="0" lang="en-US" altLang="zh-CN"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a:t>
            </a:r>
            <a:r>
              <a:rPr lang="zh-CN" altLang="en-US" b="1" dirty="0">
                <a:solidFill>
                  <a:schemeClr val="accent1">
                    <a:lumMod val="75000"/>
                  </a:schemeClr>
                </a:solidFill>
                <a:latin typeface="等线" panose="02010600030101010101" pitchFamily="2" charset="-122"/>
                <a:ea typeface="等线" panose="02010600030101010101" pitchFamily="2" charset="-122"/>
                <a:sym typeface="+mn-lt"/>
              </a:rPr>
              <a:t>产业链图谱</a:t>
            </a:r>
            <a:endPar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endParaRPr>
          </a:p>
        </p:txBody>
      </p:sp>
      <p:sp>
        <p:nvSpPr>
          <p:cNvPr id="10" name="矩形 7">
            <a:extLst>
              <a:ext uri="{FF2B5EF4-FFF2-40B4-BE49-F238E27FC236}">
                <a16:creationId xmlns:a16="http://schemas.microsoft.com/office/drawing/2014/main" id="{E5A98416-794E-D222-EB55-B624A759EE91}"/>
              </a:ext>
            </a:extLst>
          </p:cNvPr>
          <p:cNvSpPr/>
          <p:nvPr/>
        </p:nvSpPr>
        <p:spPr>
          <a:xfrm>
            <a:off x="368301" y="958910"/>
            <a:ext cx="6121400" cy="719137"/>
          </a:xfrm>
          <a:prstGeom prst="rect">
            <a:avLst/>
          </a:prstGeom>
          <a:solidFill>
            <a:srgbClr val="F2F2F2"/>
          </a:solidFill>
          <a:ln w="12700" cap="flat" cmpd="sng" algn="ctr">
            <a:noFill/>
            <a:prstDash val="solid"/>
            <a:miter lim="800000"/>
          </a:ln>
          <a:effectLst/>
        </p:spPr>
        <p:txBody>
          <a:bodyPr wrap="square" rIns="90000" rtlCol="0" anchor="ctr">
            <a:noAutofit/>
          </a:bodyPr>
          <a:lstStyle/>
          <a:p>
            <a:pPr algn="just" defTabSz="914400">
              <a:defRPr/>
            </a:pPr>
            <a:r>
              <a:rPr lang="zh-CN" altLang="en-US" sz="1600" b="1" kern="0" dirty="0">
                <a:solidFill>
                  <a:prstClr val="black">
                    <a:lumMod val="65000"/>
                    <a:lumOff val="35000"/>
                  </a:prstClr>
                </a:solidFill>
                <a:latin typeface="等线" panose="02010600030101010101" pitchFamily="2" charset="-122"/>
                <a:ea typeface="等线" panose="02010600030101010101" pitchFamily="2" charset="-122"/>
              </a:rPr>
              <a:t>睡眠监测类设备产业链上游为原材料、零件供应商，中游为睡眠数字疗法解决方案提供商，下游为终端销售及用户</a:t>
            </a:r>
          </a:p>
        </p:txBody>
      </p:sp>
      <p:grpSp>
        <p:nvGrpSpPr>
          <p:cNvPr id="2" name="组合 1">
            <a:extLst>
              <a:ext uri="{FF2B5EF4-FFF2-40B4-BE49-F238E27FC236}">
                <a16:creationId xmlns:a16="http://schemas.microsoft.com/office/drawing/2014/main" id="{46D2B5BF-7F05-31DC-00FB-63F84851BA66}"/>
              </a:ext>
            </a:extLst>
          </p:cNvPr>
          <p:cNvGrpSpPr/>
          <p:nvPr/>
        </p:nvGrpSpPr>
        <p:grpSpPr>
          <a:xfrm>
            <a:off x="304690" y="1998436"/>
            <a:ext cx="6188642" cy="259045"/>
            <a:chOff x="304690" y="1998436"/>
            <a:chExt cx="6188642" cy="259045"/>
          </a:xfrm>
        </p:grpSpPr>
        <p:cxnSp>
          <p:nvCxnSpPr>
            <p:cNvPr id="4" name="直接连接符 3">
              <a:extLst>
                <a:ext uri="{FF2B5EF4-FFF2-40B4-BE49-F238E27FC236}">
                  <a16:creationId xmlns:a16="http://schemas.microsoft.com/office/drawing/2014/main" id="{D44675F2-C4EF-92A4-E9F9-BE17C0322C8B}"/>
                </a:ext>
              </a:extLst>
            </p:cNvPr>
            <p:cNvCxnSpPr>
              <a:cxnSpLocks/>
            </p:cNvCxnSpPr>
            <p:nvPr/>
          </p:nvCxnSpPr>
          <p:spPr>
            <a:xfrm>
              <a:off x="373332" y="2257481"/>
              <a:ext cx="612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文本框 24">
              <a:extLst>
                <a:ext uri="{FF2B5EF4-FFF2-40B4-BE49-F238E27FC236}">
                  <a16:creationId xmlns:a16="http://schemas.microsoft.com/office/drawing/2014/main" id="{910F5FE4-5237-1416-2A17-534C61529AC1}"/>
                </a:ext>
              </a:extLst>
            </p:cNvPr>
            <p:cNvSpPr txBox="1"/>
            <p:nvPr/>
          </p:nvSpPr>
          <p:spPr>
            <a:xfrm>
              <a:off x="304690" y="1998436"/>
              <a:ext cx="4538773" cy="259045"/>
            </a:xfrm>
            <a:prstGeom prst="rect">
              <a:avLst/>
            </a:prstGeom>
            <a:noFill/>
          </p:spPr>
          <p:txBody>
            <a:bodyPr wrap="square" rtlCol="0">
              <a:spAutoFit/>
            </a:bodyPr>
            <a:lstStyle>
              <a:defPPr>
                <a:defRPr lang="zh-CN"/>
              </a:defPPr>
              <a:lvl1pPr marL="0" algn="l" defTabSz="416560" rtl="0" eaLnBrk="1" latinLnBrk="0" hangingPunct="1">
                <a:defRPr sz="820" kern="1200">
                  <a:solidFill>
                    <a:schemeClr val="tx1"/>
                  </a:solidFill>
                  <a:latin typeface="+mn-lt"/>
                  <a:ea typeface="+mn-ea"/>
                  <a:cs typeface="+mn-cs"/>
                </a:defRPr>
              </a:lvl1pPr>
              <a:lvl2pPr marL="208280" algn="l" defTabSz="416560" rtl="0" eaLnBrk="1" latinLnBrk="0" hangingPunct="1">
                <a:defRPr sz="820" kern="1200">
                  <a:solidFill>
                    <a:schemeClr val="tx1"/>
                  </a:solidFill>
                  <a:latin typeface="+mn-lt"/>
                  <a:ea typeface="+mn-ea"/>
                  <a:cs typeface="+mn-cs"/>
                </a:defRPr>
              </a:lvl2pPr>
              <a:lvl3pPr marL="416560" algn="l" defTabSz="416560" rtl="0" eaLnBrk="1" latinLnBrk="0" hangingPunct="1">
                <a:defRPr sz="820" kern="1200">
                  <a:solidFill>
                    <a:schemeClr val="tx1"/>
                  </a:solidFill>
                  <a:latin typeface="+mn-lt"/>
                  <a:ea typeface="+mn-ea"/>
                  <a:cs typeface="+mn-cs"/>
                </a:defRPr>
              </a:lvl3pPr>
              <a:lvl4pPr marL="625475" algn="l" defTabSz="416560" rtl="0" eaLnBrk="1" latinLnBrk="0" hangingPunct="1">
                <a:defRPr sz="820" kern="1200">
                  <a:solidFill>
                    <a:schemeClr val="tx1"/>
                  </a:solidFill>
                  <a:latin typeface="+mn-lt"/>
                  <a:ea typeface="+mn-ea"/>
                  <a:cs typeface="+mn-cs"/>
                </a:defRPr>
              </a:lvl4pPr>
              <a:lvl5pPr marL="833755" algn="l" defTabSz="416560" rtl="0" eaLnBrk="1" latinLnBrk="0" hangingPunct="1">
                <a:defRPr sz="820" kern="1200">
                  <a:solidFill>
                    <a:schemeClr val="tx1"/>
                  </a:solidFill>
                  <a:latin typeface="+mn-lt"/>
                  <a:ea typeface="+mn-ea"/>
                  <a:cs typeface="+mn-cs"/>
                </a:defRPr>
              </a:lvl5pPr>
              <a:lvl6pPr marL="1042035" algn="l" defTabSz="416560" rtl="0" eaLnBrk="1" latinLnBrk="0" hangingPunct="1">
                <a:defRPr sz="820" kern="1200">
                  <a:solidFill>
                    <a:schemeClr val="tx1"/>
                  </a:solidFill>
                  <a:latin typeface="+mn-lt"/>
                  <a:ea typeface="+mn-ea"/>
                  <a:cs typeface="+mn-cs"/>
                </a:defRPr>
              </a:lvl6pPr>
              <a:lvl7pPr marL="1250315" algn="l" defTabSz="416560" rtl="0" eaLnBrk="1" latinLnBrk="0" hangingPunct="1">
                <a:defRPr sz="820" kern="1200">
                  <a:solidFill>
                    <a:schemeClr val="tx1"/>
                  </a:solidFill>
                  <a:latin typeface="+mn-lt"/>
                  <a:ea typeface="+mn-ea"/>
                  <a:cs typeface="+mn-cs"/>
                </a:defRPr>
              </a:lvl7pPr>
              <a:lvl8pPr marL="1459230" algn="l" defTabSz="416560" rtl="0" eaLnBrk="1" latinLnBrk="0" hangingPunct="1">
                <a:defRPr sz="820" kern="1200">
                  <a:solidFill>
                    <a:schemeClr val="tx1"/>
                  </a:solidFill>
                  <a:latin typeface="+mn-lt"/>
                  <a:ea typeface="+mn-ea"/>
                  <a:cs typeface="+mn-cs"/>
                </a:defRPr>
              </a:lvl8pPr>
              <a:lvl9pPr marL="1667510" algn="l" defTabSz="416560" rtl="0" eaLnBrk="1" latinLnBrk="0" hangingPunct="1">
                <a:defRPr sz="820" kern="1200">
                  <a:solidFill>
                    <a:schemeClr val="tx1"/>
                  </a:solidFill>
                  <a:latin typeface="+mn-lt"/>
                  <a:ea typeface="+mn-ea"/>
                  <a:cs typeface="+mn-cs"/>
                </a:defRPr>
              </a:lvl9pPr>
            </a:lstStyle>
            <a:p>
              <a:pPr algn="just" defTabSz="498475">
                <a:lnSpc>
                  <a:spcPts val="1255"/>
                </a:lnSpc>
                <a:spcBef>
                  <a:spcPts val="360"/>
                </a:spcBef>
                <a:buClr>
                  <a:srgbClr val="E8392A"/>
                </a:buClr>
                <a:defRPr/>
              </a:pPr>
              <a:r>
                <a:rPr lang="zh-CN" altLang="en-US" sz="1100" b="1" dirty="0">
                  <a:latin typeface="+mn-ea"/>
                  <a:cs typeface="+mn-ea"/>
                  <a:sym typeface="+mn-lt"/>
                </a:rPr>
                <a:t>睡眠数字疗法行业产业链图谱</a:t>
              </a:r>
              <a:endParaRPr lang="en-US" altLang="zh-CN" sz="1100" b="1" dirty="0">
                <a:latin typeface="+mn-ea"/>
                <a:cs typeface="+mn-ea"/>
                <a:sym typeface="+mn-lt"/>
              </a:endParaRPr>
            </a:p>
          </p:txBody>
        </p:sp>
      </p:grpSp>
      <p:grpSp>
        <p:nvGrpSpPr>
          <p:cNvPr id="121" name="组合 120">
            <a:extLst>
              <a:ext uri="{FF2B5EF4-FFF2-40B4-BE49-F238E27FC236}">
                <a16:creationId xmlns:a16="http://schemas.microsoft.com/office/drawing/2014/main" id="{2FB75A7A-C272-6732-ACD4-F0CA09096822}"/>
              </a:ext>
            </a:extLst>
          </p:cNvPr>
          <p:cNvGrpSpPr/>
          <p:nvPr/>
        </p:nvGrpSpPr>
        <p:grpSpPr>
          <a:xfrm>
            <a:off x="370975" y="2363590"/>
            <a:ext cx="6116050" cy="1819353"/>
            <a:chOff x="370987" y="2143506"/>
            <a:chExt cx="6130026" cy="1819353"/>
          </a:xfrm>
        </p:grpSpPr>
        <p:sp>
          <p:nvSpPr>
            <p:cNvPr id="148" name="文本框 24">
              <a:extLst>
                <a:ext uri="{FF2B5EF4-FFF2-40B4-BE49-F238E27FC236}">
                  <a16:creationId xmlns:a16="http://schemas.microsoft.com/office/drawing/2014/main" id="{F7195851-5102-1147-FDF8-276DD44FAEBC}"/>
                </a:ext>
              </a:extLst>
            </p:cNvPr>
            <p:cNvSpPr txBox="1"/>
            <p:nvPr/>
          </p:nvSpPr>
          <p:spPr>
            <a:xfrm>
              <a:off x="774701" y="2402619"/>
              <a:ext cx="2131448" cy="233397"/>
            </a:xfrm>
            <a:prstGeom prst="rect">
              <a:avLst/>
            </a:prstGeom>
            <a:noFill/>
          </p:spPr>
          <p:txBody>
            <a:bodyPr wrap="square" rtlCol="0">
              <a:spAutoFit/>
            </a:bodyPr>
            <a:lstStyle/>
            <a:p>
              <a:pPr algn="just">
                <a:lnSpc>
                  <a:spcPts val="1050"/>
                </a:lnSpc>
                <a:spcBef>
                  <a:spcPts val="300"/>
                </a:spcBef>
                <a:buClr>
                  <a:srgbClr val="E8392A"/>
                </a:buClr>
              </a:pPr>
              <a:r>
                <a:rPr lang="zh-CN" altLang="en-US" sz="1000" b="1" dirty="0">
                  <a:latin typeface="等线" panose="02010600030101010101" pitchFamily="2" charset="-122"/>
                  <a:ea typeface="等线" panose="02010600030101010101" pitchFamily="2" charset="-122"/>
                  <a:cs typeface="+mn-ea"/>
                  <a:sym typeface="+mn-lt"/>
                </a:rPr>
                <a:t>上游原材料、零件供应商</a:t>
              </a:r>
              <a:endParaRPr lang="en-US" altLang="zh-CN" sz="1000" b="1" dirty="0">
                <a:latin typeface="等线" panose="02010600030101010101" pitchFamily="2" charset="-122"/>
                <a:ea typeface="等线" panose="02010600030101010101" pitchFamily="2" charset="-122"/>
                <a:cs typeface="+mn-ea"/>
                <a:sym typeface="+mn-lt"/>
              </a:endParaRPr>
            </a:p>
          </p:txBody>
        </p:sp>
        <p:sp>
          <p:nvSpPr>
            <p:cNvPr id="149" name="矩形 148">
              <a:extLst>
                <a:ext uri="{FF2B5EF4-FFF2-40B4-BE49-F238E27FC236}">
                  <a16:creationId xmlns:a16="http://schemas.microsoft.com/office/drawing/2014/main" id="{EA62D918-3CBC-3E3E-7298-99312320DFE7}"/>
                </a:ext>
              </a:extLst>
            </p:cNvPr>
            <p:cNvSpPr/>
            <p:nvPr/>
          </p:nvSpPr>
          <p:spPr>
            <a:xfrm>
              <a:off x="766352" y="2285111"/>
              <a:ext cx="5734661" cy="1677748"/>
            </a:xfrm>
            <a:prstGeom prst="rect">
              <a:avLst/>
            </a:prstGeom>
            <a:noFill/>
            <a:ln w="12700" cap="flat" cmpd="sng" algn="ctr">
              <a:solidFill>
                <a:schemeClr val="accent1"/>
              </a:solidFill>
              <a:prstDash val="sys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0" name="文本框 149">
              <a:extLst>
                <a:ext uri="{FF2B5EF4-FFF2-40B4-BE49-F238E27FC236}">
                  <a16:creationId xmlns:a16="http://schemas.microsoft.com/office/drawing/2014/main" id="{C7DE8D82-7456-564E-E47F-46179C69802A}"/>
                </a:ext>
              </a:extLst>
            </p:cNvPr>
            <p:cNvSpPr txBox="1"/>
            <p:nvPr/>
          </p:nvSpPr>
          <p:spPr>
            <a:xfrm>
              <a:off x="1841435" y="2143506"/>
              <a:ext cx="3468921" cy="265073"/>
            </a:xfrm>
            <a:prstGeom prst="rect">
              <a:avLst/>
            </a:prstGeom>
            <a:solidFill>
              <a:schemeClr val="accent5"/>
            </a:solidFill>
            <a:ln w="12700" cap="flat" cmpd="sng" algn="ctr">
              <a:solidFill>
                <a:schemeClr val="accent5"/>
              </a:solidFill>
              <a:prstDash val="solid"/>
              <a:miter lim="800000"/>
            </a:ln>
            <a:effectLst/>
          </p:spPr>
          <p:txBody>
            <a:bodyPr wrap="square" rtlCol="0">
              <a:spAutoFit/>
            </a:bodyPr>
            <a:lstStyle/>
            <a:p>
              <a:pPr marL="0" marR="0" lvl="0" indent="0" algn="ctr" defTabSz="914400" rtl="0" eaLnBrk="1" fontAlgn="auto" latinLnBrk="0" hangingPunct="1">
                <a:lnSpc>
                  <a:spcPct val="120000"/>
                </a:lnSpc>
                <a:spcBef>
                  <a:spcPts val="0"/>
                </a:spcBef>
                <a:spcAft>
                  <a:spcPts val="98"/>
                </a:spcAft>
                <a:buClrTx/>
                <a:buSzTx/>
                <a:buFontTx/>
                <a:buNone/>
                <a:tabLst/>
                <a:defRPr/>
              </a:pPr>
              <a:r>
                <a:rPr lang="zh-CN" altLang="en-US" sz="1000" b="1" kern="0" dirty="0">
                  <a:solidFill>
                    <a:schemeClr val="bg1"/>
                  </a:solidFill>
                  <a:latin typeface="等线" panose="02010600030101010101" pitchFamily="2" charset="-122"/>
                  <a:ea typeface="等线" panose="02010600030101010101" pitchFamily="2" charset="-122"/>
                  <a:sym typeface="+mn-lt"/>
                </a:rPr>
                <a:t>睡眠数字疗法</a:t>
              </a:r>
              <a:r>
                <a:rPr lang="zh-CN" altLang="en-US" sz="900" b="1" kern="0" dirty="0">
                  <a:solidFill>
                    <a:schemeClr val="bg1"/>
                  </a:solidFill>
                  <a:latin typeface="等线" panose="02010600030101010101" pitchFamily="2" charset="-122"/>
                  <a:ea typeface="等线" panose="02010600030101010101" pitchFamily="2" charset="-122"/>
                  <a:sym typeface="+mn-lt"/>
                </a:rPr>
                <a:t>行业上游供应商</a:t>
              </a:r>
            </a:p>
          </p:txBody>
        </p:sp>
        <p:sp>
          <p:nvSpPr>
            <p:cNvPr id="151" name="矩形 150">
              <a:extLst>
                <a:ext uri="{FF2B5EF4-FFF2-40B4-BE49-F238E27FC236}">
                  <a16:creationId xmlns:a16="http://schemas.microsoft.com/office/drawing/2014/main" id="{8A3A0F8D-42DE-C033-6D08-50B23338BB42}"/>
                </a:ext>
              </a:extLst>
            </p:cNvPr>
            <p:cNvSpPr/>
            <p:nvPr/>
          </p:nvSpPr>
          <p:spPr>
            <a:xfrm>
              <a:off x="370987" y="2143507"/>
              <a:ext cx="241253" cy="1813688"/>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16875" rtl="0" eaLnBrk="1" fontAlgn="auto" latinLnBrk="0" hangingPunct="1">
                <a:lnSpc>
                  <a:spcPct val="100000"/>
                </a:lnSpc>
                <a:spcBef>
                  <a:spcPts val="0"/>
                </a:spcBef>
                <a:spcAft>
                  <a:spcPts val="0"/>
                </a:spcAft>
                <a:buClrTx/>
                <a:buSzTx/>
                <a:buFontTx/>
                <a:buNone/>
                <a:tabLst/>
                <a:defRPr/>
              </a:pPr>
              <a:r>
                <a:rPr kumimoji="1" lang="zh-CN" altLang="en-US" sz="1000" b="1" dirty="0">
                  <a:solidFill>
                    <a:prstClr val="white"/>
                  </a:solidFill>
                  <a:latin typeface="+mn-ea"/>
                </a:rPr>
                <a:t>上游</a:t>
              </a:r>
              <a:r>
                <a:rPr kumimoji="1" lang="en-US" altLang="zh-CN" sz="1000" b="1" dirty="0">
                  <a:solidFill>
                    <a:prstClr val="white"/>
                  </a:solidFill>
                  <a:latin typeface="+mn-ea"/>
                </a:rPr>
                <a:t>——</a:t>
              </a:r>
              <a:r>
                <a:rPr kumimoji="1" lang="zh-CN" altLang="en-US" sz="1000" b="1" dirty="0">
                  <a:solidFill>
                    <a:prstClr val="white"/>
                  </a:solidFill>
                  <a:latin typeface="+mn-ea"/>
                </a:rPr>
                <a:t>供应商</a:t>
              </a:r>
              <a:endParaRPr kumimoji="1" lang="zh-CN" altLang="en-US" sz="1000" b="1" i="0" u="none" strike="noStrike" kern="1200" cap="none" spc="0" normalizeH="0" baseline="0" noProof="0" dirty="0">
                <a:ln>
                  <a:noFill/>
                </a:ln>
                <a:solidFill>
                  <a:prstClr val="white"/>
                </a:solidFill>
                <a:effectLst/>
                <a:uLnTx/>
                <a:uFillTx/>
                <a:latin typeface="+mn-ea"/>
                <a:cs typeface="+mn-cs"/>
              </a:endParaRPr>
            </a:p>
          </p:txBody>
        </p:sp>
        <p:cxnSp>
          <p:nvCxnSpPr>
            <p:cNvPr id="152" name="直接连接符 243">
              <a:extLst>
                <a:ext uri="{FF2B5EF4-FFF2-40B4-BE49-F238E27FC236}">
                  <a16:creationId xmlns:a16="http://schemas.microsoft.com/office/drawing/2014/main" id="{1EE6E931-41CE-D16E-C0A6-D6E237FB9788}"/>
                </a:ext>
              </a:extLst>
            </p:cNvPr>
            <p:cNvCxnSpPr>
              <a:cxnSpLocks/>
            </p:cNvCxnSpPr>
            <p:nvPr/>
          </p:nvCxnSpPr>
          <p:spPr>
            <a:xfrm>
              <a:off x="802197" y="2580949"/>
              <a:ext cx="5698816" cy="0"/>
            </a:xfrm>
            <a:prstGeom prst="line">
              <a:avLst/>
            </a:prstGeom>
            <a:noFill/>
            <a:ln w="6350" cap="flat" cmpd="sng" algn="ctr">
              <a:solidFill>
                <a:sysClr val="window" lastClr="FFFFFF">
                  <a:lumMod val="75000"/>
                </a:sysClr>
              </a:solidFill>
              <a:prstDash val="solid"/>
              <a:miter lim="800000"/>
            </a:ln>
            <a:effectLst/>
          </p:spPr>
        </p:cxnSp>
      </p:grpSp>
      <p:sp>
        <p:nvSpPr>
          <p:cNvPr id="122" name="矩形: 圆角 8">
            <a:extLst>
              <a:ext uri="{FF2B5EF4-FFF2-40B4-BE49-F238E27FC236}">
                <a16:creationId xmlns:a16="http://schemas.microsoft.com/office/drawing/2014/main" id="{4924BD0D-D25B-D215-923D-F1DC4CE3176B}"/>
              </a:ext>
            </a:extLst>
          </p:cNvPr>
          <p:cNvSpPr/>
          <p:nvPr/>
        </p:nvSpPr>
        <p:spPr>
          <a:xfrm>
            <a:off x="2752389" y="2960936"/>
            <a:ext cx="1762321" cy="490443"/>
          </a:xfrm>
          <a:prstGeom prst="roundRect">
            <a:avLst>
              <a:gd name="adj" fmla="val 5995"/>
            </a:avLst>
          </a:prstGeom>
          <a:noFill/>
          <a:ln w="127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latin typeface="+mn-ea"/>
            </a:endParaRPr>
          </a:p>
        </p:txBody>
      </p:sp>
      <p:sp>
        <p:nvSpPr>
          <p:cNvPr id="123" name="矩形 122">
            <a:extLst>
              <a:ext uri="{FF2B5EF4-FFF2-40B4-BE49-F238E27FC236}">
                <a16:creationId xmlns:a16="http://schemas.microsoft.com/office/drawing/2014/main" id="{EFC3B8D6-B1DB-BBE8-5449-97F2BA326E79}"/>
              </a:ext>
            </a:extLst>
          </p:cNvPr>
          <p:cNvSpPr/>
          <p:nvPr/>
        </p:nvSpPr>
        <p:spPr>
          <a:xfrm>
            <a:off x="3120167" y="2855213"/>
            <a:ext cx="1026765" cy="19857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300">
              <a:lnSpc>
                <a:spcPct val="90000"/>
              </a:lnSpc>
              <a:spcBef>
                <a:spcPct val="0"/>
              </a:spcBef>
              <a:spcAft>
                <a:spcPct val="35000"/>
              </a:spcAft>
            </a:pPr>
            <a:r>
              <a:rPr lang="zh-CN" altLang="en-US" sz="700" b="1" dirty="0">
                <a:solidFill>
                  <a:schemeClr val="bg1"/>
                </a:solidFill>
                <a:latin typeface="+mn-ea"/>
              </a:rPr>
              <a:t>软硬件设备制造商</a:t>
            </a:r>
          </a:p>
        </p:txBody>
      </p:sp>
      <p:sp>
        <p:nvSpPr>
          <p:cNvPr id="125" name="文本框 124">
            <a:extLst>
              <a:ext uri="{FF2B5EF4-FFF2-40B4-BE49-F238E27FC236}">
                <a16:creationId xmlns:a16="http://schemas.microsoft.com/office/drawing/2014/main" id="{1BEA16A4-B0FB-3231-597A-2765DA8525AD}"/>
              </a:ext>
            </a:extLst>
          </p:cNvPr>
          <p:cNvSpPr txBox="1"/>
          <p:nvPr/>
        </p:nvSpPr>
        <p:spPr>
          <a:xfrm>
            <a:off x="770350" y="2799494"/>
            <a:ext cx="1973709" cy="1411156"/>
          </a:xfrm>
          <a:prstGeom prst="rect">
            <a:avLst/>
          </a:prstGeom>
          <a:noFill/>
        </p:spPr>
        <p:txBody>
          <a:bodyPr wrap="square" rtlCol="0" anchor="ctr">
            <a:spAutoFit/>
          </a:bodyPr>
          <a:lstStyle/>
          <a:p>
            <a:pPr marL="171450" indent="-171450" algn="l">
              <a:lnSpc>
                <a:spcPct val="120000"/>
              </a:lnSpc>
              <a:spcBef>
                <a:spcPts val="600"/>
              </a:spcBef>
              <a:buClr>
                <a:schemeClr val="accent1"/>
              </a:buClr>
              <a:buFont typeface="Wingdings" pitchFamily="2" charset="2"/>
              <a:buChar char="Ø"/>
            </a:pPr>
            <a:r>
              <a:rPr lang="zh-CN" altLang="en-US" sz="900" dirty="0">
                <a:latin typeface="+mn-ea"/>
              </a:rPr>
              <a:t>产业链上游的软件硬件设备制造商、 医疗云平台服务商 、 药械厂商 、 网络运营商及科研机构等多方企机构为数字疗法企业提供技术平台 、 药械制造等服务。由于数字疗法几乎不涉及动物实验相关的临床前研究，试验成本远低于传统药物</a:t>
            </a:r>
          </a:p>
        </p:txBody>
      </p:sp>
      <p:sp>
        <p:nvSpPr>
          <p:cNvPr id="126" name="矩形: 圆角 8">
            <a:extLst>
              <a:ext uri="{FF2B5EF4-FFF2-40B4-BE49-F238E27FC236}">
                <a16:creationId xmlns:a16="http://schemas.microsoft.com/office/drawing/2014/main" id="{433B1B88-38FC-FBDB-0BFC-C6368B03F71E}"/>
              </a:ext>
            </a:extLst>
          </p:cNvPr>
          <p:cNvSpPr/>
          <p:nvPr/>
        </p:nvSpPr>
        <p:spPr>
          <a:xfrm>
            <a:off x="4674312" y="2957868"/>
            <a:ext cx="1762321" cy="493245"/>
          </a:xfrm>
          <a:prstGeom prst="roundRect">
            <a:avLst>
              <a:gd name="adj" fmla="val 5995"/>
            </a:avLst>
          </a:prstGeom>
          <a:noFill/>
          <a:ln w="127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latin typeface="+mn-ea"/>
            </a:endParaRPr>
          </a:p>
        </p:txBody>
      </p:sp>
      <p:sp>
        <p:nvSpPr>
          <p:cNvPr id="127" name="矩形 126">
            <a:extLst>
              <a:ext uri="{FF2B5EF4-FFF2-40B4-BE49-F238E27FC236}">
                <a16:creationId xmlns:a16="http://schemas.microsoft.com/office/drawing/2014/main" id="{2E3D35FA-DAD9-8A33-8205-79C59BDE7EEA}"/>
              </a:ext>
            </a:extLst>
          </p:cNvPr>
          <p:cNvSpPr/>
          <p:nvPr/>
        </p:nvSpPr>
        <p:spPr>
          <a:xfrm>
            <a:off x="5066687" y="2852145"/>
            <a:ext cx="977571" cy="19857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300">
              <a:lnSpc>
                <a:spcPct val="90000"/>
              </a:lnSpc>
              <a:spcBef>
                <a:spcPct val="0"/>
              </a:spcBef>
              <a:spcAft>
                <a:spcPct val="35000"/>
              </a:spcAft>
            </a:pPr>
            <a:r>
              <a:rPr lang="zh-CN" altLang="en-US" sz="700" b="1" dirty="0">
                <a:solidFill>
                  <a:schemeClr val="bg1"/>
                </a:solidFill>
                <a:latin typeface="+mn-ea"/>
              </a:rPr>
              <a:t>医疗云平台服务商</a:t>
            </a:r>
          </a:p>
        </p:txBody>
      </p:sp>
      <p:grpSp>
        <p:nvGrpSpPr>
          <p:cNvPr id="23" name="组合 22">
            <a:extLst>
              <a:ext uri="{FF2B5EF4-FFF2-40B4-BE49-F238E27FC236}">
                <a16:creationId xmlns:a16="http://schemas.microsoft.com/office/drawing/2014/main" id="{3C8BCAA5-5979-9D8A-4B3D-6FCFCA266BA7}"/>
              </a:ext>
            </a:extLst>
          </p:cNvPr>
          <p:cNvGrpSpPr/>
          <p:nvPr/>
        </p:nvGrpSpPr>
        <p:grpSpPr>
          <a:xfrm>
            <a:off x="368300" y="6190078"/>
            <a:ext cx="6128282" cy="1443945"/>
            <a:chOff x="368300" y="6001756"/>
            <a:chExt cx="6128282" cy="1443945"/>
          </a:xfrm>
        </p:grpSpPr>
        <p:grpSp>
          <p:nvGrpSpPr>
            <p:cNvPr id="186" name="组合 185">
              <a:extLst>
                <a:ext uri="{FF2B5EF4-FFF2-40B4-BE49-F238E27FC236}">
                  <a16:creationId xmlns:a16="http://schemas.microsoft.com/office/drawing/2014/main" id="{AFA5331B-8BA5-2E2F-9B99-14AF9CA52B51}"/>
                </a:ext>
              </a:extLst>
            </p:cNvPr>
            <p:cNvGrpSpPr/>
            <p:nvPr/>
          </p:nvGrpSpPr>
          <p:grpSpPr>
            <a:xfrm>
              <a:off x="368300" y="6001756"/>
              <a:ext cx="6128282" cy="1443945"/>
              <a:chOff x="368300" y="6315846"/>
              <a:chExt cx="6128282" cy="1443444"/>
            </a:xfrm>
          </p:grpSpPr>
          <p:sp>
            <p:nvSpPr>
              <p:cNvPr id="206" name="矩形 205">
                <a:extLst>
                  <a:ext uri="{FF2B5EF4-FFF2-40B4-BE49-F238E27FC236}">
                    <a16:creationId xmlns:a16="http://schemas.microsoft.com/office/drawing/2014/main" id="{46B255DA-47B2-6E32-7008-4466F7BD475A}"/>
                  </a:ext>
                </a:extLst>
              </p:cNvPr>
              <p:cNvSpPr/>
              <p:nvPr/>
            </p:nvSpPr>
            <p:spPr>
              <a:xfrm>
                <a:off x="368300" y="6315847"/>
                <a:ext cx="254749" cy="1443443"/>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16875" rtl="0" eaLnBrk="1" fontAlgn="auto" latinLnBrk="0" hangingPunct="1">
                  <a:lnSpc>
                    <a:spcPct val="100000"/>
                  </a:lnSpc>
                  <a:spcBef>
                    <a:spcPts val="0"/>
                  </a:spcBef>
                  <a:spcAft>
                    <a:spcPts val="0"/>
                  </a:spcAft>
                  <a:buClrTx/>
                  <a:buSzTx/>
                  <a:buFontTx/>
                  <a:buNone/>
                  <a:tabLst/>
                  <a:defRPr/>
                </a:pPr>
                <a:r>
                  <a:rPr kumimoji="1" lang="zh-CN" altLang="en-US" sz="1000" b="1" i="0" u="none" strike="noStrike" kern="1200" cap="none" spc="0" normalizeH="0" baseline="0" noProof="0" dirty="0">
                    <a:ln>
                      <a:noFill/>
                    </a:ln>
                    <a:solidFill>
                      <a:prstClr val="white"/>
                    </a:solidFill>
                    <a:effectLst/>
                    <a:uLnTx/>
                    <a:uFillTx/>
                    <a:latin typeface="+mn-ea"/>
                    <a:cs typeface="+mn-cs"/>
                  </a:rPr>
                  <a:t>下游</a:t>
                </a:r>
                <a:r>
                  <a:rPr kumimoji="1" lang="en-US" altLang="zh-CN" sz="1000" b="1" i="0" u="none" strike="noStrike" kern="1200" cap="none" spc="0" normalizeH="0" baseline="0" noProof="0" dirty="0">
                    <a:ln>
                      <a:noFill/>
                    </a:ln>
                    <a:solidFill>
                      <a:prstClr val="white"/>
                    </a:solidFill>
                    <a:effectLst/>
                    <a:uLnTx/>
                    <a:uFillTx/>
                    <a:latin typeface="+mn-ea"/>
                    <a:cs typeface="+mn-cs"/>
                  </a:rPr>
                  <a:t>——</a:t>
                </a:r>
                <a:r>
                  <a:rPr kumimoji="1" lang="zh-CN" altLang="en-US" sz="1000" b="1" i="0" u="none" strike="noStrike" kern="1200" cap="none" spc="0" normalizeH="0" baseline="0" noProof="0" dirty="0">
                    <a:ln>
                      <a:noFill/>
                    </a:ln>
                    <a:solidFill>
                      <a:prstClr val="white"/>
                    </a:solidFill>
                    <a:effectLst/>
                    <a:uLnTx/>
                    <a:uFillTx/>
                    <a:latin typeface="+mn-ea"/>
                    <a:cs typeface="+mn-cs"/>
                  </a:rPr>
                  <a:t>应用领域</a:t>
                </a:r>
              </a:p>
            </p:txBody>
          </p:sp>
          <p:sp>
            <p:nvSpPr>
              <p:cNvPr id="207" name="矩形 206">
                <a:extLst>
                  <a:ext uri="{FF2B5EF4-FFF2-40B4-BE49-F238E27FC236}">
                    <a16:creationId xmlns:a16="http://schemas.microsoft.com/office/drawing/2014/main" id="{AF1DA1D4-7D9C-E692-D512-53F80C930371}"/>
                  </a:ext>
                </a:extLst>
              </p:cNvPr>
              <p:cNvSpPr/>
              <p:nvPr/>
            </p:nvSpPr>
            <p:spPr>
              <a:xfrm>
                <a:off x="761922" y="6458925"/>
                <a:ext cx="5734660" cy="1300365"/>
              </a:xfrm>
              <a:prstGeom prst="rect">
                <a:avLst/>
              </a:prstGeom>
              <a:noFill/>
              <a:ln w="12700" cap="flat" cmpd="sng" algn="ctr">
                <a:solidFill>
                  <a:schemeClr val="accent1"/>
                </a:solidFill>
                <a:prstDash val="sys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8" name="文本框 207">
                <a:extLst>
                  <a:ext uri="{FF2B5EF4-FFF2-40B4-BE49-F238E27FC236}">
                    <a16:creationId xmlns:a16="http://schemas.microsoft.com/office/drawing/2014/main" id="{9DB52D9B-21A1-2EF5-65D5-33AA5D8D8E84}"/>
                  </a:ext>
                </a:extLst>
              </p:cNvPr>
              <p:cNvSpPr txBox="1"/>
              <p:nvPr/>
            </p:nvSpPr>
            <p:spPr>
              <a:xfrm>
                <a:off x="1828114" y="6315846"/>
                <a:ext cx="3468922" cy="265073"/>
              </a:xfrm>
              <a:prstGeom prst="rect">
                <a:avLst/>
              </a:prstGeom>
              <a:solidFill>
                <a:schemeClr val="accent4"/>
              </a:solidFill>
              <a:ln w="12700" cap="flat" cmpd="sng" algn="ctr">
                <a:solidFill>
                  <a:schemeClr val="accent4"/>
                </a:solidFill>
                <a:prstDash val="solid"/>
                <a:miter lim="800000"/>
              </a:ln>
              <a:effectLst/>
            </p:spPr>
            <p:txBody>
              <a:bodyPr wrap="square" rtlCol="0">
                <a:spAutoFit/>
              </a:bodyPr>
              <a:lstStyle/>
              <a:p>
                <a:pPr marL="0" marR="0" lvl="0" indent="0" algn="ctr" defTabSz="914400" rtl="0" eaLnBrk="1" fontAlgn="auto" latinLnBrk="0" hangingPunct="1">
                  <a:lnSpc>
                    <a:spcPct val="120000"/>
                  </a:lnSpc>
                  <a:spcBef>
                    <a:spcPts val="0"/>
                  </a:spcBef>
                  <a:spcAft>
                    <a:spcPts val="98"/>
                  </a:spcAft>
                  <a:buClrTx/>
                  <a:buSzTx/>
                  <a:buFontTx/>
                  <a:buNone/>
                  <a:tabLst/>
                  <a:defRPr/>
                </a:pPr>
                <a:r>
                  <a:rPr lang="zh-CN" altLang="en-US" sz="1000" b="1" kern="0" dirty="0">
                    <a:solidFill>
                      <a:schemeClr val="bg1"/>
                    </a:solidFill>
                    <a:latin typeface="等线" panose="02010600030101010101" pitchFamily="2" charset="-122"/>
                    <a:ea typeface="等线" panose="02010600030101010101" pitchFamily="2" charset="-122"/>
                    <a:sym typeface="+mn-lt"/>
                  </a:rPr>
                  <a:t>睡眠数字疗法</a:t>
                </a:r>
                <a:r>
                  <a:rPr kumimoji="0" lang="zh-CN" altLang="en-US" sz="1000" b="1" i="0" u="none" strike="noStrike" kern="0" cap="none" spc="0" normalizeH="0" baseline="0" noProof="0" dirty="0">
                    <a:ln>
                      <a:noFill/>
                    </a:ln>
                    <a:solidFill>
                      <a:schemeClr val="bg1"/>
                    </a:solidFill>
                    <a:effectLst/>
                    <a:uLnTx/>
                    <a:uFillTx/>
                    <a:latin typeface="等线" panose="02010600030101010101" pitchFamily="2" charset="-122"/>
                    <a:ea typeface="等线" panose="02010600030101010101" pitchFamily="2" charset="-122"/>
                    <a:cs typeface="+mn-cs"/>
                    <a:sym typeface="+mn-lt"/>
                  </a:rPr>
                  <a:t>行业的销售终端</a:t>
                </a:r>
              </a:p>
            </p:txBody>
          </p:sp>
          <p:cxnSp>
            <p:nvCxnSpPr>
              <p:cNvPr id="209" name="直接连接符 246">
                <a:extLst>
                  <a:ext uri="{FF2B5EF4-FFF2-40B4-BE49-F238E27FC236}">
                    <a16:creationId xmlns:a16="http://schemas.microsoft.com/office/drawing/2014/main" id="{B516C99B-9272-66BF-2D91-E0408EC8E93C}"/>
                  </a:ext>
                </a:extLst>
              </p:cNvPr>
              <p:cNvCxnSpPr>
                <a:cxnSpLocks/>
              </p:cNvCxnSpPr>
              <p:nvPr/>
            </p:nvCxnSpPr>
            <p:spPr>
              <a:xfrm>
                <a:off x="766026" y="6774130"/>
                <a:ext cx="5698816" cy="0"/>
              </a:xfrm>
              <a:prstGeom prst="line">
                <a:avLst/>
              </a:prstGeom>
              <a:noFill/>
              <a:ln w="6350" cap="flat" cmpd="sng" algn="ctr">
                <a:solidFill>
                  <a:sysClr val="window" lastClr="FFFFFF">
                    <a:lumMod val="75000"/>
                  </a:sysClr>
                </a:solidFill>
                <a:prstDash val="solid"/>
                <a:miter lim="800000"/>
              </a:ln>
              <a:effectLst/>
            </p:spPr>
          </p:cxnSp>
          <p:sp>
            <p:nvSpPr>
              <p:cNvPr id="210" name="文本框 24">
                <a:extLst>
                  <a:ext uri="{FF2B5EF4-FFF2-40B4-BE49-F238E27FC236}">
                    <a16:creationId xmlns:a16="http://schemas.microsoft.com/office/drawing/2014/main" id="{8060B0F4-503D-0D34-7CDE-5DFC72B7B1F6}"/>
                  </a:ext>
                </a:extLst>
              </p:cNvPr>
              <p:cNvSpPr txBox="1"/>
              <p:nvPr/>
            </p:nvSpPr>
            <p:spPr>
              <a:xfrm>
                <a:off x="770270" y="6591538"/>
                <a:ext cx="2345758" cy="233316"/>
              </a:xfrm>
              <a:prstGeom prst="rect">
                <a:avLst/>
              </a:prstGeom>
              <a:noFill/>
            </p:spPr>
            <p:txBody>
              <a:bodyPr wrap="square" rtlCol="0">
                <a:spAutoFit/>
              </a:bodyPr>
              <a:lstStyle/>
              <a:p>
                <a:pPr algn="just">
                  <a:lnSpc>
                    <a:spcPts val="1050"/>
                  </a:lnSpc>
                  <a:spcBef>
                    <a:spcPts val="300"/>
                  </a:spcBef>
                  <a:buClr>
                    <a:srgbClr val="E8392A"/>
                  </a:buClr>
                </a:pPr>
                <a:r>
                  <a:rPr lang="zh-CN" altLang="en-US" sz="1000" b="1" dirty="0">
                    <a:solidFill>
                      <a:srgbClr val="333333"/>
                    </a:solidFill>
                    <a:latin typeface="等线" panose="02010600030101010101" pitchFamily="2" charset="-122"/>
                    <a:ea typeface="等线" panose="02010600030101010101" pitchFamily="2" charset="-122"/>
                    <a:cs typeface="+mn-ea"/>
                    <a:sym typeface="+mn-lt"/>
                  </a:rPr>
                  <a:t>销售终端及用户</a:t>
                </a:r>
                <a:endParaRPr lang="en-US" altLang="zh-CN" sz="1000" b="1" dirty="0">
                  <a:solidFill>
                    <a:srgbClr val="333333"/>
                  </a:solidFill>
                  <a:latin typeface="等线" panose="02010600030101010101" pitchFamily="2" charset="-122"/>
                  <a:ea typeface="等线" panose="02010600030101010101" pitchFamily="2" charset="-122"/>
                  <a:cs typeface="+mn-ea"/>
                  <a:sym typeface="+mn-lt"/>
                </a:endParaRPr>
              </a:p>
            </p:txBody>
          </p:sp>
        </p:grpSp>
        <p:sp>
          <p:nvSpPr>
            <p:cNvPr id="19" name="矩形 18">
              <a:extLst>
                <a:ext uri="{FF2B5EF4-FFF2-40B4-BE49-F238E27FC236}">
                  <a16:creationId xmlns:a16="http://schemas.microsoft.com/office/drawing/2014/main" id="{D122454B-E97E-B512-1480-B779BF246D66}"/>
                </a:ext>
              </a:extLst>
            </p:cNvPr>
            <p:cNvSpPr/>
            <p:nvPr/>
          </p:nvSpPr>
          <p:spPr>
            <a:xfrm>
              <a:off x="913010" y="6706653"/>
              <a:ext cx="1212298" cy="42843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300">
                <a:lnSpc>
                  <a:spcPct val="90000"/>
                </a:lnSpc>
                <a:spcBef>
                  <a:spcPct val="0"/>
                </a:spcBef>
                <a:spcAft>
                  <a:spcPct val="35000"/>
                </a:spcAft>
              </a:pPr>
              <a:r>
                <a:rPr lang="zh-CN" altLang="en-US" sz="800" b="1" dirty="0">
                  <a:solidFill>
                    <a:schemeClr val="bg1"/>
                  </a:solidFill>
                  <a:latin typeface="+mn-ea"/>
                </a:rPr>
                <a:t>医疗机构</a:t>
              </a:r>
            </a:p>
          </p:txBody>
        </p:sp>
        <p:sp>
          <p:nvSpPr>
            <p:cNvPr id="20" name="矩形 19">
              <a:extLst>
                <a:ext uri="{FF2B5EF4-FFF2-40B4-BE49-F238E27FC236}">
                  <a16:creationId xmlns:a16="http://schemas.microsoft.com/office/drawing/2014/main" id="{0CCBBF31-EF4F-C4EE-9845-F017C91BCB5A}"/>
                </a:ext>
              </a:extLst>
            </p:cNvPr>
            <p:cNvSpPr/>
            <p:nvPr/>
          </p:nvSpPr>
          <p:spPr>
            <a:xfrm>
              <a:off x="2320295" y="6706653"/>
              <a:ext cx="1212298" cy="42843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300">
                <a:lnSpc>
                  <a:spcPct val="90000"/>
                </a:lnSpc>
                <a:spcBef>
                  <a:spcPct val="0"/>
                </a:spcBef>
                <a:spcAft>
                  <a:spcPct val="35000"/>
                </a:spcAft>
              </a:pPr>
              <a:r>
                <a:rPr lang="zh-CN" altLang="en-US" sz="800" b="1" dirty="0">
                  <a:solidFill>
                    <a:schemeClr val="bg1"/>
                  </a:solidFill>
                  <a:latin typeface="+mn-ea"/>
                </a:rPr>
                <a:t>药械企业</a:t>
              </a:r>
            </a:p>
          </p:txBody>
        </p:sp>
        <p:sp>
          <p:nvSpPr>
            <p:cNvPr id="21" name="矩形 20">
              <a:extLst>
                <a:ext uri="{FF2B5EF4-FFF2-40B4-BE49-F238E27FC236}">
                  <a16:creationId xmlns:a16="http://schemas.microsoft.com/office/drawing/2014/main" id="{2E0F542F-BF79-64E7-D0CB-8483D15F65DC}"/>
                </a:ext>
              </a:extLst>
            </p:cNvPr>
            <p:cNvSpPr/>
            <p:nvPr/>
          </p:nvSpPr>
          <p:spPr>
            <a:xfrm>
              <a:off x="3727580" y="6706653"/>
              <a:ext cx="1212298" cy="42843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300">
                <a:lnSpc>
                  <a:spcPct val="90000"/>
                </a:lnSpc>
                <a:spcBef>
                  <a:spcPct val="0"/>
                </a:spcBef>
                <a:spcAft>
                  <a:spcPct val="35000"/>
                </a:spcAft>
              </a:pPr>
              <a:r>
                <a:rPr lang="zh-CN" altLang="en-US" sz="800" b="1" dirty="0">
                  <a:solidFill>
                    <a:schemeClr val="bg1"/>
                  </a:solidFill>
                  <a:latin typeface="+mn-ea"/>
                </a:rPr>
                <a:t>支付方</a:t>
              </a:r>
            </a:p>
          </p:txBody>
        </p:sp>
        <p:sp>
          <p:nvSpPr>
            <p:cNvPr id="22" name="矩形 21">
              <a:extLst>
                <a:ext uri="{FF2B5EF4-FFF2-40B4-BE49-F238E27FC236}">
                  <a16:creationId xmlns:a16="http://schemas.microsoft.com/office/drawing/2014/main" id="{FB952DD1-0904-2A75-D9FF-E3147B8D78BE}"/>
                </a:ext>
              </a:extLst>
            </p:cNvPr>
            <p:cNvSpPr/>
            <p:nvPr/>
          </p:nvSpPr>
          <p:spPr>
            <a:xfrm>
              <a:off x="5134866" y="6706653"/>
              <a:ext cx="1212298" cy="42843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300">
                <a:lnSpc>
                  <a:spcPct val="90000"/>
                </a:lnSpc>
                <a:spcBef>
                  <a:spcPct val="0"/>
                </a:spcBef>
                <a:spcAft>
                  <a:spcPct val="35000"/>
                </a:spcAft>
              </a:pPr>
              <a:r>
                <a:rPr lang="zh-CN" altLang="en-US" sz="800" b="1" dirty="0">
                  <a:solidFill>
                    <a:schemeClr val="bg1"/>
                  </a:solidFill>
                  <a:latin typeface="+mn-ea"/>
                </a:rPr>
                <a:t>患者</a:t>
              </a:r>
            </a:p>
          </p:txBody>
        </p:sp>
      </p:grpSp>
      <p:sp>
        <p:nvSpPr>
          <p:cNvPr id="27" name="文本框 24">
            <a:extLst>
              <a:ext uri="{FF2B5EF4-FFF2-40B4-BE49-F238E27FC236}">
                <a16:creationId xmlns:a16="http://schemas.microsoft.com/office/drawing/2014/main" id="{350412A5-BD12-1760-B713-FD2AC8B128DE}"/>
              </a:ext>
            </a:extLst>
          </p:cNvPr>
          <p:cNvSpPr txBox="1"/>
          <p:nvPr/>
        </p:nvSpPr>
        <p:spPr>
          <a:xfrm>
            <a:off x="368300" y="7687074"/>
            <a:ext cx="6121400" cy="1153777"/>
          </a:xfrm>
          <a:prstGeom prst="rect">
            <a:avLst/>
          </a:prstGeom>
          <a:noFill/>
        </p:spPr>
        <p:txBody>
          <a:bodyPr wrap="square" rtlCol="0">
            <a:spAutoFit/>
          </a:bodyPr>
          <a:lstStyle/>
          <a:p>
            <a:pPr marL="171450" indent="-171450" algn="just">
              <a:lnSpc>
                <a:spcPct val="130000"/>
              </a:lnSpc>
              <a:spcBef>
                <a:spcPts val="600"/>
              </a:spcBef>
              <a:buClr>
                <a:schemeClr val="accent1"/>
              </a:buClr>
              <a:buFont typeface="Wingdings" panose="05000000000000000000" pitchFamily="2" charset="2"/>
              <a:buChar char="n"/>
              <a:defRPr/>
            </a:pPr>
            <a:r>
              <a:rPr kumimoji="0" lang="zh-CN" altLang="en-US" sz="1000" b="1"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产业链上游为原材料、零件供应商，中游为睡眠数字疗法解决方案提供商，下游为终端销售及用户</a:t>
            </a:r>
          </a:p>
          <a:p>
            <a:pPr algn="just">
              <a:lnSpc>
                <a:spcPct val="130000"/>
              </a:lnSpc>
              <a:spcBef>
                <a:spcPts val="600"/>
              </a:spcBef>
              <a:buClr>
                <a:schemeClr val="accent1"/>
              </a:buClr>
              <a:defRPr/>
            </a:pPr>
            <a:r>
              <a:rPr kumimoji="0" lang="zh-CN" altLang="en-US" sz="100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睡眠数字疗法产业链由上游的技术研发与设备制造、中游的数字疗法平台与软件开发及服务运营，以及下游的医疗机构应用与患者服务三个主要环节构成。上游负责技术创新与设备生产，中游则聚焦于平台搭建、软件开发与服务推广，而下游则负责将数字疗法服务应用于临床，直接服务于患者，三者共同推动整个产业链的协同发展。</a:t>
            </a:r>
          </a:p>
        </p:txBody>
      </p:sp>
      <p:sp>
        <p:nvSpPr>
          <p:cNvPr id="3" name="矩形: 圆角 8">
            <a:extLst>
              <a:ext uri="{FF2B5EF4-FFF2-40B4-BE49-F238E27FC236}">
                <a16:creationId xmlns:a16="http://schemas.microsoft.com/office/drawing/2014/main" id="{07CC716A-DBEC-2FDE-4A7E-93529D571EE7}"/>
              </a:ext>
            </a:extLst>
          </p:cNvPr>
          <p:cNvSpPr/>
          <p:nvPr/>
        </p:nvSpPr>
        <p:spPr>
          <a:xfrm>
            <a:off x="2752389" y="3622717"/>
            <a:ext cx="1762321" cy="490443"/>
          </a:xfrm>
          <a:prstGeom prst="roundRect">
            <a:avLst>
              <a:gd name="adj" fmla="val 5995"/>
            </a:avLst>
          </a:prstGeom>
          <a:noFill/>
          <a:ln w="127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latin typeface="+mn-ea"/>
            </a:endParaRPr>
          </a:p>
        </p:txBody>
      </p:sp>
      <p:sp>
        <p:nvSpPr>
          <p:cNvPr id="6" name="矩形 5">
            <a:extLst>
              <a:ext uri="{FF2B5EF4-FFF2-40B4-BE49-F238E27FC236}">
                <a16:creationId xmlns:a16="http://schemas.microsoft.com/office/drawing/2014/main" id="{349C5AD4-CB8B-7917-6D43-EC22912DE9FC}"/>
              </a:ext>
            </a:extLst>
          </p:cNvPr>
          <p:cNvSpPr/>
          <p:nvPr/>
        </p:nvSpPr>
        <p:spPr>
          <a:xfrm>
            <a:off x="3193067" y="3516994"/>
            <a:ext cx="880964" cy="19857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300">
              <a:lnSpc>
                <a:spcPct val="90000"/>
              </a:lnSpc>
              <a:spcBef>
                <a:spcPct val="0"/>
              </a:spcBef>
              <a:spcAft>
                <a:spcPct val="35000"/>
              </a:spcAft>
            </a:pPr>
            <a:r>
              <a:rPr lang="zh-CN" altLang="en-US" sz="700" b="1" dirty="0">
                <a:solidFill>
                  <a:schemeClr val="bg1"/>
                </a:solidFill>
                <a:latin typeface="+mn-ea"/>
              </a:rPr>
              <a:t>网络运营商</a:t>
            </a:r>
          </a:p>
        </p:txBody>
      </p:sp>
      <p:sp>
        <p:nvSpPr>
          <p:cNvPr id="7" name="矩形: 圆角 8">
            <a:extLst>
              <a:ext uri="{FF2B5EF4-FFF2-40B4-BE49-F238E27FC236}">
                <a16:creationId xmlns:a16="http://schemas.microsoft.com/office/drawing/2014/main" id="{A2B57E3A-39C1-AE53-A4E7-373DF5839CBA}"/>
              </a:ext>
            </a:extLst>
          </p:cNvPr>
          <p:cNvSpPr/>
          <p:nvPr/>
        </p:nvSpPr>
        <p:spPr>
          <a:xfrm>
            <a:off x="4668540" y="3621750"/>
            <a:ext cx="1762321" cy="490443"/>
          </a:xfrm>
          <a:prstGeom prst="roundRect">
            <a:avLst>
              <a:gd name="adj" fmla="val 5995"/>
            </a:avLst>
          </a:prstGeom>
          <a:noFill/>
          <a:ln w="127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latin typeface="+mn-ea"/>
            </a:endParaRPr>
          </a:p>
        </p:txBody>
      </p:sp>
      <p:sp>
        <p:nvSpPr>
          <p:cNvPr id="11" name="矩形 10">
            <a:extLst>
              <a:ext uri="{FF2B5EF4-FFF2-40B4-BE49-F238E27FC236}">
                <a16:creationId xmlns:a16="http://schemas.microsoft.com/office/drawing/2014/main" id="{40098259-7D96-21B2-5345-65C34A0D120B}"/>
              </a:ext>
            </a:extLst>
          </p:cNvPr>
          <p:cNvSpPr/>
          <p:nvPr/>
        </p:nvSpPr>
        <p:spPr>
          <a:xfrm>
            <a:off x="5109218" y="3516027"/>
            <a:ext cx="880964" cy="19857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300">
              <a:lnSpc>
                <a:spcPct val="90000"/>
              </a:lnSpc>
              <a:spcBef>
                <a:spcPct val="0"/>
              </a:spcBef>
              <a:spcAft>
                <a:spcPct val="35000"/>
              </a:spcAft>
            </a:pPr>
            <a:r>
              <a:rPr lang="zh-CN" altLang="en-US" sz="700" b="1" dirty="0">
                <a:solidFill>
                  <a:schemeClr val="bg1"/>
                </a:solidFill>
                <a:latin typeface="+mn-ea"/>
              </a:rPr>
              <a:t>药械企业</a:t>
            </a:r>
          </a:p>
        </p:txBody>
      </p:sp>
      <p:pic>
        <p:nvPicPr>
          <p:cNvPr id="13" name="Picture 2" descr="智能手环">
            <a:extLst>
              <a:ext uri="{FF2B5EF4-FFF2-40B4-BE49-F238E27FC236}">
                <a16:creationId xmlns:a16="http://schemas.microsoft.com/office/drawing/2014/main" id="{720E1520-74C6-FAB8-C0FC-BAFA27D393C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799549" y="3084445"/>
            <a:ext cx="393518" cy="1169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uawei logo">
            <a:extLst>
              <a:ext uri="{FF2B5EF4-FFF2-40B4-BE49-F238E27FC236}">
                <a16:creationId xmlns:a16="http://schemas.microsoft.com/office/drawing/2014/main" id="{96B83893-35E7-EF4B-660E-51B7B4DFD2AD}"/>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276296" y="3084822"/>
            <a:ext cx="489835" cy="1104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9B36EF6-3E1A-E1C0-531D-F9CB9656F452}"/>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849361" y="3082093"/>
            <a:ext cx="645441" cy="1139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reo倍轻松官网 - 便携按摩器/迷你头皮/头部/眼部/颈椎/颈部按摩仪">
            <a:extLst>
              <a:ext uri="{FF2B5EF4-FFF2-40B4-BE49-F238E27FC236}">
                <a16:creationId xmlns:a16="http://schemas.microsoft.com/office/drawing/2014/main" id="{2A3B47B7-8CE6-FE97-619E-A930077C595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05781" y="3269979"/>
            <a:ext cx="406525" cy="121783"/>
          </a:xfrm>
          <a:prstGeom prst="rect">
            <a:avLst/>
          </a:prstGeom>
          <a:noFill/>
          <a:extLst>
            <a:ext uri="{909E8E84-426E-40DD-AFC4-6F175D3DCCD1}">
              <a14:hiddenFill xmlns:a14="http://schemas.microsoft.com/office/drawing/2010/main">
                <a:solidFill>
                  <a:srgbClr val="FFFFFF"/>
                </a:solidFill>
              </a14:hiddenFill>
            </a:ext>
          </a:extLst>
        </p:spPr>
      </p:pic>
      <p:pic>
        <p:nvPicPr>
          <p:cNvPr id="28" name="图片 27">
            <a:extLst>
              <a:ext uri="{FF2B5EF4-FFF2-40B4-BE49-F238E27FC236}">
                <a16:creationId xmlns:a16="http://schemas.microsoft.com/office/drawing/2014/main" id="{D9818C40-55EC-2534-16E3-0DC0CAC6D4A7}"/>
              </a:ext>
            </a:extLst>
          </p:cNvPr>
          <p:cNvPicPr>
            <a:picLocks noChangeAspect="1"/>
          </p:cNvPicPr>
          <p:nvPr/>
        </p:nvPicPr>
        <p:blipFill>
          <a:blip r:embed="rId19"/>
          <a:stretch>
            <a:fillRect/>
          </a:stretch>
        </p:blipFill>
        <p:spPr>
          <a:xfrm>
            <a:off x="3275851" y="3271479"/>
            <a:ext cx="676277" cy="119544"/>
          </a:xfrm>
          <a:prstGeom prst="rect">
            <a:avLst/>
          </a:prstGeom>
        </p:spPr>
      </p:pic>
      <p:pic>
        <p:nvPicPr>
          <p:cNvPr id="1036" name="Picture 12">
            <a:extLst>
              <a:ext uri="{FF2B5EF4-FFF2-40B4-BE49-F238E27FC236}">
                <a16:creationId xmlns:a16="http://schemas.microsoft.com/office/drawing/2014/main" id="{3AA4E3BC-F927-F8C8-D999-6B1843995874}"/>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015673" y="3267387"/>
            <a:ext cx="406525" cy="124050"/>
          </a:xfrm>
          <a:prstGeom prst="rect">
            <a:avLst/>
          </a:prstGeom>
          <a:noFill/>
          <a:extLst>
            <a:ext uri="{909E8E84-426E-40DD-AFC4-6F175D3DCCD1}">
              <a14:hiddenFill xmlns:a14="http://schemas.microsoft.com/office/drawing/2010/main">
                <a:solidFill>
                  <a:srgbClr val="FFFFFF"/>
                </a:solidFill>
              </a14:hiddenFill>
            </a:ext>
          </a:extLst>
        </p:spPr>
      </p:pic>
      <p:pic>
        <p:nvPicPr>
          <p:cNvPr id="30" name="图片 29">
            <a:extLst>
              <a:ext uri="{FF2B5EF4-FFF2-40B4-BE49-F238E27FC236}">
                <a16:creationId xmlns:a16="http://schemas.microsoft.com/office/drawing/2014/main" id="{4831952D-3105-A0D2-5C41-140A574EE489}"/>
              </a:ext>
            </a:extLst>
          </p:cNvPr>
          <p:cNvPicPr>
            <a:picLocks noChangeAspect="1"/>
          </p:cNvPicPr>
          <p:nvPr/>
        </p:nvPicPr>
        <p:blipFill>
          <a:blip r:embed="rId21"/>
          <a:stretch>
            <a:fillRect/>
          </a:stretch>
        </p:blipFill>
        <p:spPr>
          <a:xfrm>
            <a:off x="4729790" y="3136190"/>
            <a:ext cx="542842" cy="191000"/>
          </a:xfrm>
          <a:prstGeom prst="rect">
            <a:avLst/>
          </a:prstGeom>
        </p:spPr>
      </p:pic>
      <p:pic>
        <p:nvPicPr>
          <p:cNvPr id="31" name="Picture 16" descr="阿里云_百度百科">
            <a:extLst>
              <a:ext uri="{FF2B5EF4-FFF2-40B4-BE49-F238E27FC236}">
                <a16:creationId xmlns:a16="http://schemas.microsoft.com/office/drawing/2014/main" id="{8A481A93-D4DC-A905-C18A-9584A1739F09}"/>
              </a:ext>
            </a:extLst>
          </p:cNvPr>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l="7905" t="39797" r="8662" b="40102"/>
          <a:stretch/>
        </p:blipFill>
        <p:spPr bwMode="auto">
          <a:xfrm>
            <a:off x="5294339" y="3146016"/>
            <a:ext cx="728854" cy="17560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0" descr="腾讯云_百度百科">
            <a:extLst>
              <a:ext uri="{FF2B5EF4-FFF2-40B4-BE49-F238E27FC236}">
                <a16:creationId xmlns:a16="http://schemas.microsoft.com/office/drawing/2014/main" id="{7CC444AA-80DE-AC4E-F756-219DB7056D3C}"/>
              </a:ext>
            </a:extLst>
          </p:cNvPr>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l="12664" t="10127" r="11205" b="10348"/>
          <a:stretch/>
        </p:blipFill>
        <p:spPr bwMode="auto">
          <a:xfrm>
            <a:off x="6106309" y="3100793"/>
            <a:ext cx="294336" cy="30746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2" descr="中国移动欢迎您">
            <a:extLst>
              <a:ext uri="{FF2B5EF4-FFF2-40B4-BE49-F238E27FC236}">
                <a16:creationId xmlns:a16="http://schemas.microsoft.com/office/drawing/2014/main" id="{378B7BC3-0F1B-3D9E-5F08-F31039F02822}"/>
              </a:ext>
            </a:extLst>
          </p:cNvPr>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l="39939"/>
          <a:stretch/>
        </p:blipFill>
        <p:spPr bwMode="auto">
          <a:xfrm>
            <a:off x="2794042" y="3820882"/>
            <a:ext cx="534818" cy="16260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a:extLst>
              <a:ext uri="{FF2B5EF4-FFF2-40B4-BE49-F238E27FC236}">
                <a16:creationId xmlns:a16="http://schemas.microsoft.com/office/drawing/2014/main" id="{D66D446D-71D4-E9C1-0AD0-4C7C386460E5}"/>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341155" y="3820911"/>
            <a:ext cx="585403" cy="172233"/>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中国电信">
            <a:extLst>
              <a:ext uri="{FF2B5EF4-FFF2-40B4-BE49-F238E27FC236}">
                <a16:creationId xmlns:a16="http://schemas.microsoft.com/office/drawing/2014/main" id="{2F89B70C-D947-7130-250F-69831DDA01C7}"/>
              </a:ext>
            </a:extLst>
          </p:cNvPr>
          <p:cNvPicPr>
            <a:picLocks noChangeAspect="1" noChangeArrowheads="1"/>
          </p:cNvPicPr>
          <p:nvPr/>
        </p:nvPicPr>
        <p:blipFill rotWithShape="1">
          <a:blip r:embed="rId26" cstate="print">
            <a:extLst>
              <a:ext uri="{28A0092B-C50C-407E-A947-70E740481C1C}">
                <a14:useLocalDpi xmlns:a14="http://schemas.microsoft.com/office/drawing/2010/main" val="0"/>
              </a:ext>
            </a:extLst>
          </a:blip>
          <a:srcRect l="8696" t="14884" r="12694" b="13931"/>
          <a:stretch/>
        </p:blipFill>
        <p:spPr bwMode="auto">
          <a:xfrm>
            <a:off x="3938852" y="3811197"/>
            <a:ext cx="560165" cy="18197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8">
            <a:extLst>
              <a:ext uri="{FF2B5EF4-FFF2-40B4-BE49-F238E27FC236}">
                <a16:creationId xmlns:a16="http://schemas.microsoft.com/office/drawing/2014/main" id="{CA137D45-D923-6954-50A0-8EFC2E1030AC}"/>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731751" y="3767045"/>
            <a:ext cx="580012" cy="13020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4" descr="深圳迈瑞生物医疗电子股份有限公司">
            <a:extLst>
              <a:ext uri="{FF2B5EF4-FFF2-40B4-BE49-F238E27FC236}">
                <a16:creationId xmlns:a16="http://schemas.microsoft.com/office/drawing/2014/main" id="{166558AF-9A12-704E-73DA-8900BE09B962}"/>
              </a:ext>
            </a:extLst>
          </p:cNvPr>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l="3582" t="16739" r="2901" b="3168"/>
          <a:stretch/>
        </p:blipFill>
        <p:spPr bwMode="auto">
          <a:xfrm>
            <a:off x="4729790" y="3942115"/>
            <a:ext cx="580013" cy="12557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6" descr="乐普医疗标志logo图片-诗宸标志设计">
            <a:extLst>
              <a:ext uri="{FF2B5EF4-FFF2-40B4-BE49-F238E27FC236}">
                <a16:creationId xmlns:a16="http://schemas.microsoft.com/office/drawing/2014/main" id="{C1ECA098-AA59-D964-1E06-DB6AAD892298}"/>
              </a:ext>
            </a:extLst>
          </p:cNvPr>
          <p:cNvPicPr>
            <a:picLocks noChangeAspect="1" noChangeArrowheads="1"/>
          </p:cNvPicPr>
          <p:nvPr/>
        </p:nvPicPr>
        <p:blipFill rotWithShape="1">
          <a:blip r:embed="rId29" cstate="print">
            <a:extLst>
              <a:ext uri="{28A0092B-C50C-407E-A947-70E740481C1C}">
                <a14:useLocalDpi xmlns:a14="http://schemas.microsoft.com/office/drawing/2010/main" val="0"/>
              </a:ext>
            </a:extLst>
          </a:blip>
          <a:srcRect l="22292" t="29920" r="17613" b="30463"/>
          <a:stretch/>
        </p:blipFill>
        <p:spPr bwMode="auto">
          <a:xfrm>
            <a:off x="5357485" y="3765087"/>
            <a:ext cx="301853" cy="13266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8" descr="華潤三九- 維基百科，自由的百科全書">
            <a:extLst>
              <a:ext uri="{FF2B5EF4-FFF2-40B4-BE49-F238E27FC236}">
                <a16:creationId xmlns:a16="http://schemas.microsoft.com/office/drawing/2014/main" id="{29DCCD46-F07D-6FEF-C246-C5DD97470A19}"/>
              </a:ext>
            </a:extLst>
          </p:cNvPr>
          <p:cNvPicPr>
            <a:picLocks noChangeAspect="1" noChangeArrowheads="1"/>
          </p:cNvPicPr>
          <p:nvPr/>
        </p:nvPicPr>
        <p:blipFill rotWithShape="1">
          <a:blip r:embed="rId30" cstate="print">
            <a:extLst>
              <a:ext uri="{28A0092B-C50C-407E-A947-70E740481C1C}">
                <a14:useLocalDpi xmlns:a14="http://schemas.microsoft.com/office/drawing/2010/main" val="0"/>
              </a:ext>
            </a:extLst>
          </a:blip>
          <a:srcRect l="8963" t="17463" r="9634" b="17592"/>
          <a:stretch/>
        </p:blipFill>
        <p:spPr bwMode="auto">
          <a:xfrm>
            <a:off x="5348117" y="3935080"/>
            <a:ext cx="311221" cy="13295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descr="联影_招聘_集团_人才_校招_管培">
            <a:extLst>
              <a:ext uri="{FF2B5EF4-FFF2-40B4-BE49-F238E27FC236}">
                <a16:creationId xmlns:a16="http://schemas.microsoft.com/office/drawing/2014/main" id="{1485E311-BF1E-85E1-552E-587DE5537F6B}"/>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713262" y="3767075"/>
            <a:ext cx="698803" cy="13648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4" descr="鱼跃医疗官方网站">
            <a:extLst>
              <a:ext uri="{FF2B5EF4-FFF2-40B4-BE49-F238E27FC236}">
                <a16:creationId xmlns:a16="http://schemas.microsoft.com/office/drawing/2014/main" id="{9F051DA9-9DAD-5F5B-B58B-F400DB44A718}"/>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5713262" y="3945318"/>
            <a:ext cx="687383" cy="117190"/>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正岸健康logo">
            <a:extLst>
              <a:ext uri="{FF2B5EF4-FFF2-40B4-BE49-F238E27FC236}">
                <a16:creationId xmlns:a16="http://schemas.microsoft.com/office/drawing/2014/main" id="{8621416F-F5F2-42AF-53AB-67525B69CF7F}"/>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5726686" y="5059676"/>
            <a:ext cx="649158" cy="22447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a:extLst>
              <a:ext uri="{FF2B5EF4-FFF2-40B4-BE49-F238E27FC236}">
                <a16:creationId xmlns:a16="http://schemas.microsoft.com/office/drawing/2014/main" id="{C3CC806E-D687-EB2A-2410-D8CBB84CC7E8}"/>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709876" y="5384793"/>
            <a:ext cx="682779" cy="224475"/>
          </a:xfrm>
          <a:prstGeom prst="rect">
            <a:avLst/>
          </a:prstGeom>
          <a:noFill/>
          <a:extLst>
            <a:ext uri="{909E8E84-426E-40DD-AFC4-6F175D3DCCD1}">
              <a14:hiddenFill xmlns:a14="http://schemas.microsoft.com/office/drawing/2010/main">
                <a:solidFill>
                  <a:srgbClr val="FFFFFF"/>
                </a:solidFill>
              </a14:hiddenFill>
            </a:ext>
          </a:extLst>
        </p:spPr>
      </p:pic>
      <p:pic>
        <p:nvPicPr>
          <p:cNvPr id="46" name="图片 45">
            <a:extLst>
              <a:ext uri="{FF2B5EF4-FFF2-40B4-BE49-F238E27FC236}">
                <a16:creationId xmlns:a16="http://schemas.microsoft.com/office/drawing/2014/main" id="{C580485F-F7CB-CAA1-57CF-86891F1F0DB4}"/>
              </a:ext>
            </a:extLst>
          </p:cNvPr>
          <p:cNvPicPr>
            <a:picLocks noChangeAspect="1"/>
          </p:cNvPicPr>
          <p:nvPr/>
        </p:nvPicPr>
        <p:blipFill>
          <a:blip r:embed="rId35"/>
          <a:stretch>
            <a:fillRect/>
          </a:stretch>
        </p:blipFill>
        <p:spPr>
          <a:xfrm>
            <a:off x="5269408" y="5709910"/>
            <a:ext cx="1120853" cy="213496"/>
          </a:xfrm>
          <a:prstGeom prst="rect">
            <a:avLst/>
          </a:prstGeom>
        </p:spPr>
      </p:pic>
      <p:pic>
        <p:nvPicPr>
          <p:cNvPr id="48" name="图片 47">
            <a:extLst>
              <a:ext uri="{FF2B5EF4-FFF2-40B4-BE49-F238E27FC236}">
                <a16:creationId xmlns:a16="http://schemas.microsoft.com/office/drawing/2014/main" id="{E1A1CBF0-BBE4-954B-F8D5-E2D48E1436E1}"/>
              </a:ext>
            </a:extLst>
          </p:cNvPr>
          <p:cNvPicPr>
            <a:picLocks noChangeAspect="1"/>
          </p:cNvPicPr>
          <p:nvPr/>
        </p:nvPicPr>
        <p:blipFill>
          <a:blip r:embed="rId36"/>
          <a:stretch>
            <a:fillRect/>
          </a:stretch>
        </p:blipFill>
        <p:spPr>
          <a:xfrm>
            <a:off x="4477467" y="5036311"/>
            <a:ext cx="1179662" cy="247838"/>
          </a:xfrm>
          <a:prstGeom prst="rect">
            <a:avLst/>
          </a:prstGeom>
        </p:spPr>
      </p:pic>
      <p:pic>
        <p:nvPicPr>
          <p:cNvPr id="1078" name="Picture 54">
            <a:extLst>
              <a:ext uri="{FF2B5EF4-FFF2-40B4-BE49-F238E27FC236}">
                <a16:creationId xmlns:a16="http://schemas.microsoft.com/office/drawing/2014/main" id="{9501161B-58BE-8D18-3E2B-042BFB1D6B27}"/>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4505218" y="5383550"/>
            <a:ext cx="1073288" cy="241135"/>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descr="睡眠博士_百度百科">
            <a:extLst>
              <a:ext uri="{FF2B5EF4-FFF2-40B4-BE49-F238E27FC236}">
                <a16:creationId xmlns:a16="http://schemas.microsoft.com/office/drawing/2014/main" id="{1C176206-8009-9475-7646-9ABBAB280422}"/>
              </a:ext>
            </a:extLst>
          </p:cNvPr>
          <p:cNvPicPr>
            <a:picLocks noChangeAspect="1" noChangeArrowheads="1"/>
          </p:cNvPicPr>
          <p:nvPr/>
        </p:nvPicPr>
        <p:blipFill rotWithShape="1">
          <a:blip r:embed="rId38" cstate="print">
            <a:extLst>
              <a:ext uri="{28A0092B-C50C-407E-A947-70E740481C1C}">
                <a14:useLocalDpi xmlns:a14="http://schemas.microsoft.com/office/drawing/2010/main" val="0"/>
              </a:ext>
            </a:extLst>
          </a:blip>
          <a:srcRect t="36536" b="31796"/>
          <a:stretch/>
        </p:blipFill>
        <p:spPr bwMode="auto">
          <a:xfrm>
            <a:off x="4422198" y="5661920"/>
            <a:ext cx="918413" cy="2908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8" name="Chart 3">
            <a:extLst>
              <a:ext uri="{FF2B5EF4-FFF2-40B4-BE49-F238E27FC236}">
                <a16:creationId xmlns:a16="http://schemas.microsoft.com/office/drawing/2014/main" id="{075C5659-F2E8-A95A-9688-8C760684B5C0}"/>
              </a:ext>
            </a:extLst>
          </p:cNvPr>
          <p:cNvGraphicFramePr/>
          <p:nvPr>
            <p:custDataLst>
              <p:tags r:id="rId3"/>
            </p:custDataLst>
          </p:nvPr>
        </p:nvGraphicFramePr>
        <p:xfrm>
          <a:off x="2573338" y="4895850"/>
          <a:ext cx="2024062" cy="1192213"/>
        </p:xfrm>
        <a:graphic>
          <a:graphicData uri="http://schemas.openxmlformats.org/drawingml/2006/chart">
            <c:chart xmlns:c="http://schemas.openxmlformats.org/drawingml/2006/chart" xmlns:r="http://schemas.openxmlformats.org/officeDocument/2006/relationships" r:id="rId39"/>
          </a:graphicData>
        </a:graphic>
      </p:graphicFrame>
      <p:sp>
        <p:nvSpPr>
          <p:cNvPr id="54" name="Text Placeholder 2">
            <a:extLst>
              <a:ext uri="{FF2B5EF4-FFF2-40B4-BE49-F238E27FC236}">
                <a16:creationId xmlns:a16="http://schemas.microsoft.com/office/drawing/2014/main" id="{8A358E66-3C94-9030-FC12-B0B90D4F2ECB}"/>
              </a:ext>
            </a:extLst>
          </p:cNvPr>
          <p:cNvSpPr>
            <a:spLocks noGrp="1"/>
          </p:cNvSpPr>
          <p:nvPr>
            <p:custDataLst>
              <p:tags r:id="rId4"/>
            </p:custDataLst>
          </p:nvPr>
        </p:nvSpPr>
        <p:spPr bwMode="auto">
          <a:xfrm>
            <a:off x="2859088" y="5953125"/>
            <a:ext cx="203200" cy="952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93174EED-8386-4370-BCF3-5C05A9B56887}" type="datetime'''''''''''''''''2''''0''''''''''''''2''''0'''''''''''''''''">
              <a:rPr lang="zh-CN" altLang="en-US" sz="700" smtClean="0">
                <a:latin typeface="等线" panose="02010600030101010101" pitchFamily="2" charset="-122"/>
                <a:ea typeface="等线" panose="02010600030101010101" pitchFamily="2" charset="-122"/>
                <a:sym typeface="等线" panose="02010600030101010101" pitchFamily="2" charset="-122"/>
              </a:rPr>
              <a:pPr/>
              <a:t>2020</a:t>
            </a:fld>
            <a:endParaRPr lang="zh-CN" altLang="en-US" sz="700" dirty="0">
              <a:latin typeface="等线" panose="02010600030101010101" pitchFamily="2" charset="-122"/>
              <a:ea typeface="等线" panose="02010600030101010101" pitchFamily="2" charset="-122"/>
              <a:sym typeface="等线" panose="02010600030101010101" pitchFamily="2" charset="-122"/>
            </a:endParaRPr>
          </a:p>
        </p:txBody>
      </p:sp>
      <p:sp>
        <p:nvSpPr>
          <p:cNvPr id="59" name="Text Placeholder 2">
            <a:extLst>
              <a:ext uri="{FF2B5EF4-FFF2-40B4-BE49-F238E27FC236}">
                <a16:creationId xmlns:a16="http://schemas.microsoft.com/office/drawing/2014/main" id="{34A242CD-5D0D-84F1-4D2A-A564FDF0BEF8}"/>
              </a:ext>
            </a:extLst>
          </p:cNvPr>
          <p:cNvSpPr>
            <a:spLocks noGrp="1"/>
          </p:cNvSpPr>
          <p:nvPr>
            <p:custDataLst>
              <p:tags r:id="rId5"/>
            </p:custDataLst>
          </p:nvPr>
        </p:nvSpPr>
        <p:spPr bwMode="auto">
          <a:xfrm>
            <a:off x="3170238" y="5953125"/>
            <a:ext cx="203200" cy="952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0F654563-61F8-445A-83D1-58C9FB7BFB91}" type="datetime'''''''2''0''''''''''''''''''''2''1'''">
              <a:rPr lang="zh-CN" altLang="en-US" sz="700" smtClean="0">
                <a:latin typeface="等线" panose="02010600030101010101" pitchFamily="2" charset="-122"/>
                <a:ea typeface="等线" panose="02010600030101010101" pitchFamily="2" charset="-122"/>
                <a:sym typeface="等线" panose="02010600030101010101" pitchFamily="2" charset="-122"/>
              </a:rPr>
              <a:pPr/>
              <a:t>2021</a:t>
            </a:fld>
            <a:endParaRPr lang="zh-CN" altLang="en-US" sz="700" dirty="0">
              <a:latin typeface="等线" panose="02010600030101010101" pitchFamily="2" charset="-122"/>
              <a:ea typeface="等线" panose="02010600030101010101" pitchFamily="2" charset="-122"/>
              <a:sym typeface="等线" panose="02010600030101010101" pitchFamily="2" charset="-122"/>
            </a:endParaRPr>
          </a:p>
        </p:txBody>
      </p:sp>
      <p:sp>
        <p:nvSpPr>
          <p:cNvPr id="56" name="Text Placeholder 2">
            <a:extLst>
              <a:ext uri="{FF2B5EF4-FFF2-40B4-BE49-F238E27FC236}">
                <a16:creationId xmlns:a16="http://schemas.microsoft.com/office/drawing/2014/main" id="{F21C82DB-E505-BF52-D835-30C3FE566550}"/>
              </a:ext>
            </a:extLst>
          </p:cNvPr>
          <p:cNvSpPr>
            <a:spLocks noGrp="1"/>
          </p:cNvSpPr>
          <p:nvPr>
            <p:custDataLst>
              <p:tags r:id="rId6"/>
            </p:custDataLst>
          </p:nvPr>
        </p:nvSpPr>
        <p:spPr bwMode="auto">
          <a:xfrm>
            <a:off x="3482975" y="5953125"/>
            <a:ext cx="203200" cy="952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D7FF3A05-6BC9-4603-B092-041432451609}" type="datetime'''''''2''''''''''''''''''''''0''''2''''''''''''''''''''2'">
              <a:rPr lang="zh-CN" altLang="en-US" sz="700" smtClean="0">
                <a:latin typeface="等线" panose="02010600030101010101" pitchFamily="2" charset="-122"/>
                <a:ea typeface="等线" panose="02010600030101010101" pitchFamily="2" charset="-122"/>
                <a:sym typeface="等线" panose="02010600030101010101" pitchFamily="2" charset="-122"/>
              </a:rPr>
              <a:pPr/>
              <a:t>2022</a:t>
            </a:fld>
            <a:endParaRPr lang="zh-CN" altLang="en-US" sz="700" dirty="0">
              <a:latin typeface="等线" panose="02010600030101010101" pitchFamily="2" charset="-122"/>
              <a:ea typeface="等线" panose="02010600030101010101" pitchFamily="2" charset="-122"/>
              <a:sym typeface="等线" panose="02010600030101010101" pitchFamily="2" charset="-122"/>
            </a:endParaRPr>
          </a:p>
        </p:txBody>
      </p:sp>
      <p:sp>
        <p:nvSpPr>
          <p:cNvPr id="57" name="Text Placeholder 2">
            <a:extLst>
              <a:ext uri="{FF2B5EF4-FFF2-40B4-BE49-F238E27FC236}">
                <a16:creationId xmlns:a16="http://schemas.microsoft.com/office/drawing/2014/main" id="{52C398E6-1CA0-2860-53F8-336901097C00}"/>
              </a:ext>
            </a:extLst>
          </p:cNvPr>
          <p:cNvSpPr>
            <a:spLocks noGrp="1"/>
          </p:cNvSpPr>
          <p:nvPr>
            <p:custDataLst>
              <p:tags r:id="rId7"/>
            </p:custDataLst>
          </p:nvPr>
        </p:nvSpPr>
        <p:spPr bwMode="auto">
          <a:xfrm>
            <a:off x="3794125" y="5953125"/>
            <a:ext cx="203200" cy="952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3B76B28A-8549-465A-ABA2-438522B59EB8}" type="datetime'''''2''''''''''''''''''''''''''''''0''2''''''''''''''''''''3'">
              <a:rPr lang="zh-CN" altLang="en-US" sz="700" smtClean="0">
                <a:latin typeface="等线" panose="02010600030101010101" pitchFamily="2" charset="-122"/>
                <a:ea typeface="等线" panose="02010600030101010101" pitchFamily="2" charset="-122"/>
                <a:sym typeface="等线" panose="02010600030101010101" pitchFamily="2" charset="-122"/>
              </a:rPr>
              <a:pPr/>
              <a:t>2023</a:t>
            </a:fld>
            <a:endParaRPr lang="zh-CN" altLang="en-US" sz="700" dirty="0">
              <a:latin typeface="等线" panose="02010600030101010101" pitchFamily="2" charset="-122"/>
              <a:ea typeface="等线" panose="02010600030101010101" pitchFamily="2" charset="-122"/>
              <a:sym typeface="等线" panose="02010600030101010101" pitchFamily="2" charset="-122"/>
            </a:endParaRPr>
          </a:p>
        </p:txBody>
      </p:sp>
      <p:sp>
        <p:nvSpPr>
          <p:cNvPr id="58" name="Text Placeholder 2">
            <a:extLst>
              <a:ext uri="{FF2B5EF4-FFF2-40B4-BE49-F238E27FC236}">
                <a16:creationId xmlns:a16="http://schemas.microsoft.com/office/drawing/2014/main" id="{3ED4206A-6A8A-CD7B-D0DF-093A4803F3BF}"/>
              </a:ext>
            </a:extLst>
          </p:cNvPr>
          <p:cNvSpPr>
            <a:spLocks noGrp="1"/>
          </p:cNvSpPr>
          <p:nvPr>
            <p:custDataLst>
              <p:tags r:id="rId8"/>
            </p:custDataLst>
          </p:nvPr>
        </p:nvSpPr>
        <p:spPr bwMode="auto">
          <a:xfrm>
            <a:off x="4048125" y="5953125"/>
            <a:ext cx="317500" cy="952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FE3360AF-8A60-4318-B85F-6A0BDD1380BA}" type="datetime'''''''''''''2''''''0''2''''''''4''''''''''Q''''''1'''">
              <a:rPr lang="en-US" altLang="en-US" sz="700" smtClean="0">
                <a:latin typeface="等线" panose="02010600030101010101" pitchFamily="2" charset="-122"/>
                <a:ea typeface="等线" panose="02010600030101010101" pitchFamily="2" charset="-122"/>
                <a:sym typeface="等线" panose="02010600030101010101" pitchFamily="2" charset="-122"/>
              </a:rPr>
              <a:pPr/>
              <a:t>2024Q1</a:t>
            </a:fld>
            <a:endParaRPr lang="zh-CN" altLang="en-US" sz="700" dirty="0">
              <a:latin typeface="等线" panose="02010600030101010101" pitchFamily="2" charset="-122"/>
              <a:ea typeface="等线" panose="02010600030101010101" pitchFamily="2" charset="-122"/>
              <a:sym typeface="等线" panose="02010600030101010101" pitchFamily="2" charset="-122"/>
            </a:endParaRPr>
          </a:p>
        </p:txBody>
      </p:sp>
      <p:sp>
        <p:nvSpPr>
          <p:cNvPr id="60" name="矩形 59">
            <a:extLst>
              <a:ext uri="{FF2B5EF4-FFF2-40B4-BE49-F238E27FC236}">
                <a16:creationId xmlns:a16="http://schemas.microsoft.com/office/drawing/2014/main" id="{86F8183F-7097-BE20-D4E6-48C587945BA3}"/>
              </a:ext>
            </a:extLst>
          </p:cNvPr>
          <p:cNvSpPr/>
          <p:nvPr>
            <p:custDataLst>
              <p:tags r:id="rId9"/>
            </p:custDataLst>
          </p:nvPr>
        </p:nvSpPr>
        <p:spPr bwMode="auto">
          <a:xfrm>
            <a:off x="2957513" y="4838700"/>
            <a:ext cx="125413" cy="93663"/>
          </a:xfrm>
          <a:prstGeom prst="rect">
            <a:avLst/>
          </a:prstGeom>
          <a:solidFill>
            <a:schemeClr val="accent1"/>
          </a:solidFill>
          <a:ln w="12700"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dirty="0">
              <a:solidFill>
                <a:schemeClr val="tx1"/>
              </a:solidFill>
            </a:endParaRPr>
          </a:p>
        </p:txBody>
      </p:sp>
      <p:sp>
        <p:nvSpPr>
          <p:cNvPr id="62" name="Text Placeholder 2">
            <a:extLst>
              <a:ext uri="{FF2B5EF4-FFF2-40B4-BE49-F238E27FC236}">
                <a16:creationId xmlns:a16="http://schemas.microsoft.com/office/drawing/2014/main" id="{B299BB72-B6D3-7ED5-B2A3-0C2826CA7535}"/>
              </a:ext>
            </a:extLst>
          </p:cNvPr>
          <p:cNvSpPr>
            <a:spLocks noGrp="1"/>
          </p:cNvSpPr>
          <p:nvPr>
            <p:custDataLst>
              <p:tags r:id="rId10"/>
            </p:custDataLst>
          </p:nvPr>
        </p:nvSpPr>
        <p:spPr bwMode="auto">
          <a:xfrm>
            <a:off x="3133725" y="4843463"/>
            <a:ext cx="1079500" cy="952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spcBef>
                <a:spcPct val="0"/>
              </a:spcBef>
              <a:spcAft>
                <a:spcPct val="0"/>
              </a:spcAft>
              <a:buNone/>
            </a:pPr>
            <a:fld id="{48299827-1B35-4C85-B579-3D6E4DB3DFA6}" type="datetime'''''''''累''计专利申''请（''''''''20''''''1''6''''''''年''''''起）'">
              <a:rPr lang="zh-CN" altLang="en-US" sz="700" smtClean="0">
                <a:latin typeface="等线" panose="02010600030101010101" pitchFamily="2" charset="-122"/>
                <a:ea typeface="等线" panose="02010600030101010101" pitchFamily="2" charset="-122"/>
                <a:sym typeface="等线" panose="02010600030101010101" pitchFamily="2" charset="-122"/>
              </a:rPr>
              <a:pPr/>
              <a:t>累计专利申请（2016年起）</a:t>
            </a:fld>
            <a:endParaRPr lang="zh-CN" altLang="en-US" sz="700" dirty="0">
              <a:latin typeface="等线" panose="02010600030101010101" pitchFamily="2" charset="-122"/>
              <a:ea typeface="等线" panose="02010600030101010101" pitchFamily="2" charset="-122"/>
              <a:sym typeface="等线" panose="02010600030101010101" pitchFamily="2" charset="-122"/>
            </a:endParaRPr>
          </a:p>
        </p:txBody>
      </p:sp>
      <p:grpSp>
        <p:nvGrpSpPr>
          <p:cNvPr id="153" name="组合 152">
            <a:extLst>
              <a:ext uri="{FF2B5EF4-FFF2-40B4-BE49-F238E27FC236}">
                <a16:creationId xmlns:a16="http://schemas.microsoft.com/office/drawing/2014/main" id="{FB213D4F-2460-1988-F0EC-D85262A047F7}"/>
              </a:ext>
            </a:extLst>
          </p:cNvPr>
          <p:cNvGrpSpPr/>
          <p:nvPr/>
        </p:nvGrpSpPr>
        <p:grpSpPr>
          <a:xfrm>
            <a:off x="368300" y="4293220"/>
            <a:ext cx="6126615" cy="1765300"/>
            <a:chOff x="368300" y="4160457"/>
            <a:chExt cx="6126615" cy="1765300"/>
          </a:xfrm>
        </p:grpSpPr>
        <p:grpSp>
          <p:nvGrpSpPr>
            <p:cNvPr id="154" name="组合 153">
              <a:extLst>
                <a:ext uri="{FF2B5EF4-FFF2-40B4-BE49-F238E27FC236}">
                  <a16:creationId xmlns:a16="http://schemas.microsoft.com/office/drawing/2014/main" id="{DB181213-BE51-EB35-59CF-AF6138E2AD05}"/>
                </a:ext>
              </a:extLst>
            </p:cNvPr>
            <p:cNvGrpSpPr/>
            <p:nvPr/>
          </p:nvGrpSpPr>
          <p:grpSpPr>
            <a:xfrm>
              <a:off x="368300" y="4160457"/>
              <a:ext cx="6126615" cy="1765300"/>
              <a:chOff x="368300" y="4327482"/>
              <a:chExt cx="6126615" cy="1765516"/>
            </a:xfrm>
          </p:grpSpPr>
          <p:sp>
            <p:nvSpPr>
              <p:cNvPr id="180" name="矩形 179">
                <a:extLst>
                  <a:ext uri="{FF2B5EF4-FFF2-40B4-BE49-F238E27FC236}">
                    <a16:creationId xmlns:a16="http://schemas.microsoft.com/office/drawing/2014/main" id="{F2FED3AE-5B18-2480-CB8C-D3BC17B5A828}"/>
                  </a:ext>
                </a:extLst>
              </p:cNvPr>
              <p:cNvSpPr/>
              <p:nvPr/>
            </p:nvSpPr>
            <p:spPr>
              <a:xfrm>
                <a:off x="368300" y="4327482"/>
                <a:ext cx="252840" cy="17655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16875" rtl="0" eaLnBrk="1" fontAlgn="auto" latinLnBrk="0" hangingPunct="1">
                  <a:lnSpc>
                    <a:spcPct val="100000"/>
                  </a:lnSpc>
                  <a:spcBef>
                    <a:spcPts val="0"/>
                  </a:spcBef>
                  <a:spcAft>
                    <a:spcPts val="0"/>
                  </a:spcAft>
                  <a:buClrTx/>
                  <a:buSzTx/>
                  <a:buFontTx/>
                  <a:buNone/>
                  <a:tabLst/>
                  <a:defRPr/>
                </a:pPr>
                <a:r>
                  <a:rPr kumimoji="1" lang="zh-CN" altLang="en-US" sz="1000" b="1" i="0" u="none" strike="noStrike" kern="1200" cap="none" spc="0" normalizeH="0" baseline="0" noProof="0" dirty="0">
                    <a:ln>
                      <a:noFill/>
                    </a:ln>
                    <a:solidFill>
                      <a:prstClr val="white"/>
                    </a:solidFill>
                    <a:effectLst/>
                    <a:uLnTx/>
                    <a:uFillTx/>
                    <a:latin typeface="+mn-ea"/>
                    <a:cs typeface="+mn-cs"/>
                  </a:rPr>
                  <a:t>中游</a:t>
                </a:r>
                <a:r>
                  <a:rPr kumimoji="1" lang="en-US" altLang="zh-CN" sz="1000" b="1" i="0" u="none" strike="noStrike" kern="1200" cap="none" spc="0" normalizeH="0" baseline="0" noProof="0" dirty="0">
                    <a:ln>
                      <a:noFill/>
                    </a:ln>
                    <a:solidFill>
                      <a:prstClr val="white"/>
                    </a:solidFill>
                    <a:effectLst/>
                    <a:uLnTx/>
                    <a:uFillTx/>
                    <a:latin typeface="+mn-ea"/>
                    <a:cs typeface="+mn-cs"/>
                  </a:rPr>
                  <a:t>——</a:t>
                </a:r>
                <a:r>
                  <a:rPr kumimoji="1" lang="zh-CN" altLang="en-US" sz="1000" b="1" i="0" u="none" strike="noStrike" kern="1200" cap="none" spc="0" normalizeH="0" baseline="0" noProof="0" dirty="0">
                    <a:ln>
                      <a:noFill/>
                    </a:ln>
                    <a:solidFill>
                      <a:prstClr val="white"/>
                    </a:solidFill>
                    <a:effectLst/>
                    <a:uLnTx/>
                    <a:uFillTx/>
                    <a:latin typeface="+mn-ea"/>
                    <a:cs typeface="+mn-cs"/>
                  </a:rPr>
                  <a:t>制造商</a:t>
                </a:r>
              </a:p>
            </p:txBody>
          </p:sp>
          <p:sp>
            <p:nvSpPr>
              <p:cNvPr id="181" name="矩形 180">
                <a:extLst>
                  <a:ext uri="{FF2B5EF4-FFF2-40B4-BE49-F238E27FC236}">
                    <a16:creationId xmlns:a16="http://schemas.microsoft.com/office/drawing/2014/main" id="{4857080B-4240-4F2A-ABE3-A5CA39AB96A9}"/>
                  </a:ext>
                </a:extLst>
              </p:cNvPr>
              <p:cNvSpPr/>
              <p:nvPr/>
            </p:nvSpPr>
            <p:spPr>
              <a:xfrm>
                <a:off x="760255" y="4469028"/>
                <a:ext cx="5734660" cy="1623969"/>
              </a:xfrm>
              <a:prstGeom prst="rect">
                <a:avLst/>
              </a:prstGeom>
              <a:noFill/>
              <a:ln w="12700" cap="flat" cmpd="sng" algn="ctr">
                <a:solidFill>
                  <a:schemeClr val="accent1"/>
                </a:solidFill>
                <a:prstDash val="sys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2" name="文本框 181">
                <a:extLst>
                  <a:ext uri="{FF2B5EF4-FFF2-40B4-BE49-F238E27FC236}">
                    <a16:creationId xmlns:a16="http://schemas.microsoft.com/office/drawing/2014/main" id="{5EB42BAA-29A9-6900-61ED-708784A0B978}"/>
                  </a:ext>
                </a:extLst>
              </p:cNvPr>
              <p:cNvSpPr txBox="1"/>
              <p:nvPr/>
            </p:nvSpPr>
            <p:spPr>
              <a:xfrm>
                <a:off x="1803711" y="4327482"/>
                <a:ext cx="3468921" cy="265073"/>
              </a:xfrm>
              <a:prstGeom prst="rect">
                <a:avLst/>
              </a:prstGeom>
              <a:solidFill>
                <a:schemeClr val="accent1"/>
              </a:solidFill>
              <a:ln w="12700" cap="flat" cmpd="sng" algn="ctr">
                <a:solidFill>
                  <a:schemeClr val="accent1"/>
                </a:solidFill>
                <a:prstDash val="solid"/>
                <a:miter lim="800000"/>
              </a:ln>
              <a:effectLst/>
            </p:spPr>
            <p:txBody>
              <a:bodyPr wrap="square" rtlCol="0">
                <a:spAutoFit/>
              </a:bodyPr>
              <a:lstStyle/>
              <a:p>
                <a:pPr marL="0" marR="0" lvl="0" indent="0" algn="ctr" defTabSz="914400" rtl="0" eaLnBrk="1" fontAlgn="auto" latinLnBrk="0" hangingPunct="1">
                  <a:lnSpc>
                    <a:spcPct val="120000"/>
                  </a:lnSpc>
                  <a:spcBef>
                    <a:spcPts val="0"/>
                  </a:spcBef>
                  <a:spcAft>
                    <a:spcPts val="98"/>
                  </a:spcAft>
                  <a:buClrTx/>
                  <a:buSzTx/>
                  <a:buFontTx/>
                  <a:buNone/>
                  <a:tabLst/>
                  <a:defRPr/>
                </a:pPr>
                <a:r>
                  <a:rPr lang="zh-CN" altLang="en-US" sz="1000" b="1" kern="0" dirty="0">
                    <a:solidFill>
                      <a:schemeClr val="bg1"/>
                    </a:solidFill>
                    <a:latin typeface="等线" panose="02010600030101010101" pitchFamily="2" charset="-122"/>
                    <a:ea typeface="等线" panose="02010600030101010101" pitchFamily="2" charset="-122"/>
                    <a:sym typeface="+mn-lt"/>
                  </a:rPr>
                  <a:t>睡眠数字疗法</a:t>
                </a:r>
                <a:r>
                  <a:rPr kumimoji="0" lang="zh-CN" altLang="en-US" sz="1000" b="1" i="0" u="none" strike="noStrike" kern="0" cap="none" spc="0" normalizeH="0" baseline="0" noProof="0" dirty="0">
                    <a:ln>
                      <a:noFill/>
                    </a:ln>
                    <a:solidFill>
                      <a:schemeClr val="bg1"/>
                    </a:solidFill>
                    <a:effectLst/>
                    <a:uLnTx/>
                    <a:uFillTx/>
                    <a:latin typeface="+mn-ea"/>
                    <a:cs typeface="+mn-cs"/>
                    <a:sym typeface="+mn-lt"/>
                  </a:rPr>
                  <a:t>行业制造、生产商</a:t>
                </a:r>
                <a:endParaRPr kumimoji="0" lang="en-CA" sz="1000" b="1" i="0" u="none" strike="noStrike" kern="0" cap="none" spc="0" normalizeH="0" baseline="0" noProof="0" dirty="0">
                  <a:ln>
                    <a:noFill/>
                  </a:ln>
                  <a:solidFill>
                    <a:schemeClr val="bg1"/>
                  </a:solidFill>
                  <a:effectLst/>
                  <a:uLnTx/>
                  <a:uFillTx/>
                  <a:latin typeface="+mn-ea"/>
                  <a:cs typeface="+mn-cs"/>
                  <a:sym typeface="+mn-lt"/>
                </a:endParaRPr>
              </a:p>
            </p:txBody>
          </p:sp>
          <p:sp>
            <p:nvSpPr>
              <p:cNvPr id="183" name="文本框 24">
                <a:extLst>
                  <a:ext uri="{FF2B5EF4-FFF2-40B4-BE49-F238E27FC236}">
                    <a16:creationId xmlns:a16="http://schemas.microsoft.com/office/drawing/2014/main" id="{9B057BCF-89EC-EE8A-B916-6A5CCEFA83E7}"/>
                  </a:ext>
                </a:extLst>
              </p:cNvPr>
              <p:cNvSpPr txBox="1"/>
              <p:nvPr/>
            </p:nvSpPr>
            <p:spPr>
              <a:xfrm>
                <a:off x="783966" y="4575241"/>
                <a:ext cx="2556654" cy="233397"/>
              </a:xfrm>
              <a:prstGeom prst="rect">
                <a:avLst/>
              </a:prstGeom>
              <a:noFill/>
            </p:spPr>
            <p:txBody>
              <a:bodyPr wrap="square" rtlCol="0">
                <a:spAutoFit/>
              </a:bodyPr>
              <a:lstStyle/>
              <a:p>
                <a:pPr algn="just">
                  <a:lnSpc>
                    <a:spcPts val="1050"/>
                  </a:lnSpc>
                  <a:spcBef>
                    <a:spcPts val="300"/>
                  </a:spcBef>
                  <a:buClr>
                    <a:srgbClr val="E8392A"/>
                  </a:buClr>
                </a:pPr>
                <a:r>
                  <a:rPr lang="zh-CN" altLang="en-US" sz="1000" b="1" dirty="0">
                    <a:solidFill>
                      <a:srgbClr val="333333"/>
                    </a:solidFill>
                    <a:latin typeface="等线" panose="02010600030101010101" pitchFamily="2" charset="-122"/>
                    <a:ea typeface="等线" panose="02010600030101010101" pitchFamily="2" charset="-122"/>
                    <a:cs typeface="+mn-ea"/>
                    <a:sym typeface="+mn-lt"/>
                  </a:rPr>
                  <a:t>睡眠数字疗法解决方案提供商</a:t>
                </a:r>
                <a:endParaRPr lang="en-US" altLang="zh-CN" sz="1000" b="1" dirty="0">
                  <a:solidFill>
                    <a:srgbClr val="333333"/>
                  </a:solidFill>
                  <a:latin typeface="等线" panose="02010600030101010101" pitchFamily="2" charset="-122"/>
                  <a:ea typeface="等线" panose="02010600030101010101" pitchFamily="2" charset="-122"/>
                  <a:cs typeface="+mn-ea"/>
                  <a:sym typeface="+mn-lt"/>
                </a:endParaRPr>
              </a:p>
            </p:txBody>
          </p:sp>
          <p:cxnSp>
            <p:nvCxnSpPr>
              <p:cNvPr id="184" name="直接连接符 245">
                <a:extLst>
                  <a:ext uri="{FF2B5EF4-FFF2-40B4-BE49-F238E27FC236}">
                    <a16:creationId xmlns:a16="http://schemas.microsoft.com/office/drawing/2014/main" id="{AA6A7F3D-1F6F-2A50-A518-1B228714796E}"/>
                  </a:ext>
                </a:extLst>
              </p:cNvPr>
              <p:cNvCxnSpPr>
                <a:cxnSpLocks/>
              </p:cNvCxnSpPr>
              <p:nvPr/>
            </p:nvCxnSpPr>
            <p:spPr>
              <a:xfrm>
                <a:off x="773363" y="4763098"/>
                <a:ext cx="5698816" cy="0"/>
              </a:xfrm>
              <a:prstGeom prst="line">
                <a:avLst/>
              </a:prstGeom>
              <a:noFill/>
              <a:ln w="6350" cap="flat" cmpd="sng" algn="ctr">
                <a:solidFill>
                  <a:sysClr val="window" lastClr="FFFFFF">
                    <a:lumMod val="75000"/>
                  </a:sysClr>
                </a:solidFill>
                <a:prstDash val="solid"/>
                <a:miter lim="800000"/>
              </a:ln>
              <a:effectLst/>
            </p:spPr>
          </p:cxnSp>
        </p:grpSp>
        <p:sp>
          <p:nvSpPr>
            <p:cNvPr id="157" name="矩形: 圆角 8">
              <a:extLst>
                <a:ext uri="{FF2B5EF4-FFF2-40B4-BE49-F238E27FC236}">
                  <a16:creationId xmlns:a16="http://schemas.microsoft.com/office/drawing/2014/main" id="{C6EDADFC-E3EB-EC98-E024-6726A989DC4C}"/>
                </a:ext>
              </a:extLst>
            </p:cNvPr>
            <p:cNvSpPr/>
            <p:nvPr/>
          </p:nvSpPr>
          <p:spPr>
            <a:xfrm>
              <a:off x="4400550" y="4737550"/>
              <a:ext cx="2030311" cy="1105526"/>
            </a:xfrm>
            <a:prstGeom prst="roundRect">
              <a:avLst>
                <a:gd name="adj" fmla="val 5995"/>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latin typeface="+mn-ea"/>
              </a:endParaRPr>
            </a:p>
          </p:txBody>
        </p:sp>
        <p:sp>
          <p:nvSpPr>
            <p:cNvPr id="158" name="矩形 157">
              <a:extLst>
                <a:ext uri="{FF2B5EF4-FFF2-40B4-BE49-F238E27FC236}">
                  <a16:creationId xmlns:a16="http://schemas.microsoft.com/office/drawing/2014/main" id="{BDD254A4-4EB3-ADB0-D760-843ABEFE308F}"/>
                </a:ext>
              </a:extLst>
            </p:cNvPr>
            <p:cNvSpPr/>
            <p:nvPr/>
          </p:nvSpPr>
          <p:spPr>
            <a:xfrm>
              <a:off x="4787754" y="4644974"/>
              <a:ext cx="1255902" cy="19857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300">
                <a:lnSpc>
                  <a:spcPct val="90000"/>
                </a:lnSpc>
                <a:spcBef>
                  <a:spcPct val="0"/>
                </a:spcBef>
                <a:spcAft>
                  <a:spcPct val="35000"/>
                </a:spcAft>
              </a:pPr>
              <a:r>
                <a:rPr lang="zh-CN" altLang="en-US" sz="700" b="1" dirty="0">
                  <a:solidFill>
                    <a:schemeClr val="bg1"/>
                  </a:solidFill>
                  <a:latin typeface="+mn-ea"/>
                </a:rPr>
                <a:t>睡眠解决方案提供商</a:t>
              </a:r>
            </a:p>
          </p:txBody>
        </p:sp>
        <p:sp>
          <p:nvSpPr>
            <p:cNvPr id="159" name="文本框 158">
              <a:extLst>
                <a:ext uri="{FF2B5EF4-FFF2-40B4-BE49-F238E27FC236}">
                  <a16:creationId xmlns:a16="http://schemas.microsoft.com/office/drawing/2014/main" id="{CD4867AF-074F-112F-42FC-257CC0A992E0}"/>
                </a:ext>
              </a:extLst>
            </p:cNvPr>
            <p:cNvSpPr txBox="1"/>
            <p:nvPr/>
          </p:nvSpPr>
          <p:spPr>
            <a:xfrm>
              <a:off x="760983" y="4640388"/>
              <a:ext cx="2086994" cy="1244956"/>
            </a:xfrm>
            <a:prstGeom prst="rect">
              <a:avLst/>
            </a:prstGeom>
            <a:noFill/>
          </p:spPr>
          <p:txBody>
            <a:bodyPr wrap="square" rtlCol="0" anchor="ctr">
              <a:spAutoFit/>
            </a:bodyPr>
            <a:lstStyle/>
            <a:p>
              <a:pPr marL="171450" indent="-171450">
                <a:lnSpc>
                  <a:spcPct val="120000"/>
                </a:lnSpc>
                <a:spcBef>
                  <a:spcPts val="600"/>
                </a:spcBef>
                <a:buClr>
                  <a:schemeClr val="accent1"/>
                </a:buClr>
                <a:buFont typeface="Wingdings" pitchFamily="2" charset="2"/>
                <a:buChar char="Ø"/>
              </a:pPr>
              <a:r>
                <a:rPr lang="zh-CN" altLang="en-US" sz="900" b="0" i="0" dirty="0">
                  <a:effectLst/>
                  <a:latin typeface="-apple-system"/>
                </a:rPr>
                <a:t>睡眠数字疗法解决方案提供商是产业链中的核心环节，</a:t>
              </a:r>
              <a:r>
                <a:rPr lang="zh-CN" altLang="en-US" sz="900" b="1" i="0" dirty="0">
                  <a:effectLst/>
                  <a:latin typeface="-apple-system"/>
                </a:rPr>
                <a:t>截至</a:t>
              </a:r>
              <a:r>
                <a:rPr lang="en-US" altLang="zh-CN" sz="900" b="1" i="0" dirty="0">
                  <a:effectLst/>
                  <a:latin typeface="-apple-system"/>
                </a:rPr>
                <a:t>2024</a:t>
              </a:r>
              <a:r>
                <a:rPr lang="zh-CN" altLang="en-US" sz="900" b="1" i="0" dirty="0">
                  <a:effectLst/>
                  <a:latin typeface="-apple-system"/>
                </a:rPr>
                <a:t>年第一季度，中国“睡眠”相关专利数量达</a:t>
              </a:r>
              <a:r>
                <a:rPr lang="en-US" altLang="zh-CN" sz="900" b="1" i="0" dirty="0">
                  <a:effectLst/>
                  <a:latin typeface="-apple-system"/>
                </a:rPr>
                <a:t>16,043</a:t>
              </a:r>
              <a:r>
                <a:rPr lang="zh-CN" altLang="en-US" sz="900" b="1" i="0" dirty="0">
                  <a:effectLst/>
                  <a:latin typeface="-apple-system"/>
                </a:rPr>
                <a:t>项</a:t>
              </a:r>
              <a:r>
                <a:rPr lang="zh-CN" altLang="en-US" sz="900" b="0" i="0" dirty="0">
                  <a:effectLst/>
                  <a:latin typeface="-apple-system"/>
                </a:rPr>
                <a:t>，包括但不限于先进的睡眠监测系统、智能化的睡眠辅助设备以及设计更为人性化、功能更加完善的抱枕、床垫等寝具产品</a:t>
              </a:r>
              <a:endParaRPr lang="zh-CN" altLang="en-US" sz="900" dirty="0">
                <a:latin typeface="+mn-ea"/>
              </a:endParaRPr>
            </a:p>
          </p:txBody>
        </p:sp>
      </p:grpSp>
    </p:spTree>
    <p:custDataLst>
      <p:tags r:id="rId1"/>
    </p:custDataLst>
    <p:extLst>
      <p:ext uri="{BB962C8B-B14F-4D97-AF65-F5344CB8AC3E}">
        <p14:creationId xmlns:p14="http://schemas.microsoft.com/office/powerpoint/2010/main" val="4047847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对象 75" hidden="1">
            <a:extLst>
              <a:ext uri="{FF2B5EF4-FFF2-40B4-BE49-F238E27FC236}">
                <a16:creationId xmlns:a16="http://schemas.microsoft.com/office/drawing/2014/main" id="{310B6CFD-FBF4-AFF2-0487-4B16F4A767B6}"/>
              </a:ext>
            </a:extLst>
          </p:cNvPr>
          <p:cNvGraphicFramePr>
            <a:graphicFrameLocks noChangeAspect="1"/>
          </p:cNvGraphicFramePr>
          <p:nvPr>
            <p:custDataLst>
              <p:tags r:id="rId2"/>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幻灯片" r:id="rId34" imgW="7772400" imgH="10058400" progId="TCLayout.ActiveDocument.1">
                  <p:embed/>
                </p:oleObj>
              </mc:Choice>
              <mc:Fallback>
                <p:oleObj name="think-cell 幻灯片" r:id="rId34" imgW="7772400" imgH="10058400" progId="TCLayout.ActiveDocument.1">
                  <p:embed/>
                  <p:pic>
                    <p:nvPicPr>
                      <p:cNvPr id="76" name="对象 75" hidden="1">
                        <a:extLst>
                          <a:ext uri="{FF2B5EF4-FFF2-40B4-BE49-F238E27FC236}">
                            <a16:creationId xmlns:a16="http://schemas.microsoft.com/office/drawing/2014/main" id="{310B6CFD-FBF4-AFF2-0487-4B16F4A767B6}"/>
                          </a:ext>
                        </a:extLst>
                      </p:cNvPr>
                      <p:cNvPicPr/>
                      <p:nvPr/>
                    </p:nvPicPr>
                    <p:blipFill>
                      <a:blip r:embed="rId35"/>
                      <a:stretch>
                        <a:fillRect/>
                      </a:stretch>
                    </p:blipFill>
                    <p:spPr>
                      <a:xfrm>
                        <a:off x="1588" y="1588"/>
                        <a:ext cx="1227" cy="1588"/>
                      </a:xfrm>
                      <a:prstGeom prst="rect">
                        <a:avLst/>
                      </a:prstGeom>
                    </p:spPr>
                  </p:pic>
                </p:oleObj>
              </mc:Fallback>
            </mc:AlternateContent>
          </a:graphicData>
        </a:graphic>
      </p:graphicFrame>
      <p:sp>
        <p:nvSpPr>
          <p:cNvPr id="18" name="文本框 510">
            <a:extLst>
              <a:ext uri="{FF2B5EF4-FFF2-40B4-BE49-F238E27FC236}">
                <a16:creationId xmlns:a16="http://schemas.microsoft.com/office/drawing/2014/main" id="{0DB206D7-0C06-A84C-2C2D-F27573468D7D}"/>
              </a:ext>
            </a:extLst>
          </p:cNvPr>
          <p:cNvSpPr txBox="1"/>
          <p:nvPr/>
        </p:nvSpPr>
        <p:spPr>
          <a:xfrm>
            <a:off x="387782" y="8955421"/>
            <a:ext cx="3243615" cy="200055"/>
          </a:xfrm>
          <a:prstGeom prst="rect">
            <a:avLst/>
          </a:prstGeom>
          <a:noFill/>
        </p:spPr>
        <p:txBody>
          <a:bodyPr wrap="square" lIns="0" rIns="0" rtlCol="0" anchor="t">
            <a:spAutoFit/>
          </a:bodyPr>
          <a:lstStyle/>
          <a:p>
            <a:pPr marL="0" marR="0" lvl="0" indent="0" algn="l" defTabSz="914400" rtl="0" eaLnBrk="1" fontAlgn="auto" latinLnBrk="0" hangingPunct="1">
              <a:lnSpc>
                <a:spcPct val="100000"/>
              </a:lnSpc>
              <a:spcBef>
                <a:spcPts val="0"/>
              </a:spcBef>
              <a:spcAft>
                <a:spcPts val="0"/>
              </a:spcAft>
              <a:buClr>
                <a:prstClr val="white"/>
              </a:buClr>
              <a:buSzPct val="90000"/>
              <a:buFontTx/>
              <a:buNone/>
              <a:tabLst/>
              <a:defRPr/>
            </a:pPr>
            <a:r>
              <a:rPr kumimoji="0" lang="zh-CN" altLang="en-US" sz="700" b="0" i="0" u="none" strike="noStrike" kern="1200" cap="none" spc="0" normalizeH="0" baseline="0" noProof="0" dirty="0">
                <a:ln>
                  <a:noFill/>
                </a:ln>
                <a:solidFill>
                  <a:srgbClr val="797979"/>
                </a:solidFill>
                <a:effectLst/>
                <a:uLnTx/>
                <a:uFillTx/>
                <a:latin typeface="等线" panose="02010600030101010101" pitchFamily="2" charset="-122"/>
                <a:ea typeface="等线" panose="02010600030101010101" pitchFamily="2" charset="-122"/>
                <a:cs typeface="+mn-cs"/>
              </a:rPr>
              <a:t>来源：</a:t>
            </a:r>
            <a:r>
              <a:rPr lang="zh-CN" altLang="en-US" sz="700" dirty="0">
                <a:solidFill>
                  <a:srgbClr val="797979"/>
                </a:solidFill>
                <a:latin typeface="等线" panose="02010600030101010101" pitchFamily="2" charset="-122"/>
                <a:ea typeface="等线" panose="02010600030101010101" pitchFamily="2" charset="-122"/>
              </a:rPr>
              <a:t>工信部</a:t>
            </a:r>
            <a:r>
              <a:rPr kumimoji="0" lang="zh-CN" altLang="en-US" sz="700" b="0" i="0" u="none" strike="noStrike" kern="1200" cap="none" spc="0" normalizeH="0" baseline="0" noProof="0" dirty="0">
                <a:ln>
                  <a:noFill/>
                </a:ln>
                <a:solidFill>
                  <a:srgbClr val="797979"/>
                </a:solidFill>
                <a:effectLst/>
                <a:uLnTx/>
                <a:uFillTx/>
                <a:latin typeface="等线" panose="02010600030101010101" pitchFamily="2" charset="-122"/>
                <a:ea typeface="等线" panose="02010600030101010101" pitchFamily="2" charset="-122"/>
                <a:cs typeface="+mn-cs"/>
              </a:rPr>
              <a:t>，头豹研究院</a:t>
            </a:r>
            <a:endParaRPr kumimoji="0" lang="zh-CN" altLang="en-US" sz="1100" b="0" i="0" u="none" strike="noStrike" kern="1200" cap="none" spc="0" normalizeH="0" baseline="0" noProof="0" dirty="0">
              <a:ln>
                <a:noFill/>
              </a:ln>
              <a:solidFill>
                <a:srgbClr val="797979"/>
              </a:solidFill>
              <a:effectLst/>
              <a:uLnTx/>
              <a:uFillTx/>
              <a:latin typeface="等线" panose="02010600030101010101" pitchFamily="2" charset="-122"/>
              <a:ea typeface="等线" panose="02010600030101010101" pitchFamily="2" charset="-122"/>
              <a:cs typeface="+mn-cs"/>
            </a:endParaRPr>
          </a:p>
        </p:txBody>
      </p:sp>
      <p:sp>
        <p:nvSpPr>
          <p:cNvPr id="8" name="矩形 8">
            <a:extLst>
              <a:ext uri="{FF2B5EF4-FFF2-40B4-BE49-F238E27FC236}">
                <a16:creationId xmlns:a16="http://schemas.microsoft.com/office/drawing/2014/main" id="{E2A9E1BE-191C-BF54-8D1C-8F0392263600}"/>
              </a:ext>
            </a:extLst>
          </p:cNvPr>
          <p:cNvSpPr/>
          <p:nvPr/>
        </p:nvSpPr>
        <p:spPr>
          <a:xfrm>
            <a:off x="368301" y="644639"/>
            <a:ext cx="152400" cy="237767"/>
          </a:xfrm>
          <a:prstGeom prst="rect">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9" name="矩形 6">
            <a:extLst>
              <a:ext uri="{FF2B5EF4-FFF2-40B4-BE49-F238E27FC236}">
                <a16:creationId xmlns:a16="http://schemas.microsoft.com/office/drawing/2014/main" id="{657BFF79-3EEA-497E-9F04-19FE77207735}"/>
              </a:ext>
            </a:extLst>
          </p:cNvPr>
          <p:cNvSpPr/>
          <p:nvPr/>
        </p:nvSpPr>
        <p:spPr>
          <a:xfrm>
            <a:off x="274568" y="546432"/>
            <a:ext cx="6215132" cy="403316"/>
          </a:xfrm>
          <a:prstGeom prst="rect">
            <a:avLst/>
          </a:prstGeom>
        </p:spPr>
        <p:txBody>
          <a:bodyPr wrap="square" lIns="360000" anchor="ctr">
            <a:spAutoFit/>
          </a:bodyPr>
          <a:lstStyle/>
          <a:p>
            <a:pPr marL="0" marR="0" lvl="0" indent="0" algn="l" defTabSz="913765" rtl="0" eaLnBrk="1" fontAlgn="auto" latinLnBrk="0" hangingPunct="1">
              <a:lnSpc>
                <a:spcPct val="12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第二章</a:t>
            </a:r>
            <a:r>
              <a:rPr kumimoji="0" lang="en-US" altLang="zh-CN"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a:t>
            </a:r>
            <a:r>
              <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产业链分析</a:t>
            </a:r>
            <a:r>
              <a:rPr kumimoji="0" lang="en-US" altLang="zh-CN"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a:t>
            </a:r>
            <a:r>
              <a:rPr lang="zh-CN" altLang="en-US" b="1" dirty="0">
                <a:solidFill>
                  <a:schemeClr val="accent1">
                    <a:lumMod val="75000"/>
                  </a:schemeClr>
                </a:solidFill>
                <a:latin typeface="等线" panose="02010600030101010101" pitchFamily="2" charset="-122"/>
                <a:ea typeface="等线" panose="02010600030101010101" pitchFamily="2" charset="-122"/>
                <a:sym typeface="+mn-lt"/>
              </a:rPr>
              <a:t>产业链上游</a:t>
            </a:r>
            <a:endPar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endParaRPr>
          </a:p>
        </p:txBody>
      </p:sp>
      <p:sp>
        <p:nvSpPr>
          <p:cNvPr id="10" name="矩形 7">
            <a:extLst>
              <a:ext uri="{FF2B5EF4-FFF2-40B4-BE49-F238E27FC236}">
                <a16:creationId xmlns:a16="http://schemas.microsoft.com/office/drawing/2014/main" id="{E5A98416-794E-D222-EB55-B624A759EE91}"/>
              </a:ext>
            </a:extLst>
          </p:cNvPr>
          <p:cNvSpPr/>
          <p:nvPr/>
        </p:nvSpPr>
        <p:spPr>
          <a:xfrm>
            <a:off x="368301" y="958910"/>
            <a:ext cx="6121400" cy="719137"/>
          </a:xfrm>
          <a:prstGeom prst="rect">
            <a:avLst/>
          </a:prstGeom>
          <a:solidFill>
            <a:srgbClr val="F2F2F2"/>
          </a:solidFill>
          <a:ln w="12700" cap="flat" cmpd="sng" algn="ctr">
            <a:noFill/>
            <a:prstDash val="solid"/>
            <a:miter lim="800000"/>
          </a:ln>
          <a:effectLst/>
        </p:spPr>
        <p:txBody>
          <a:bodyPr wrap="square" rIns="90000" rtlCol="0" anchor="ctr">
            <a:noAutofit/>
          </a:bodyPr>
          <a:lstStyle/>
          <a:p>
            <a:pPr algn="just" defTabSz="914400">
              <a:defRPr/>
            </a:pPr>
            <a:r>
              <a:rPr lang="zh-CN" altLang="en-US" sz="1600" b="1" kern="0" dirty="0">
                <a:solidFill>
                  <a:prstClr val="black">
                    <a:lumMod val="65000"/>
                    <a:lumOff val="35000"/>
                  </a:prstClr>
                </a:solidFill>
                <a:latin typeface="等线" panose="02010600030101010101" pitchFamily="2" charset="-122"/>
                <a:ea typeface="等线" panose="02010600030101010101" pitchFamily="2" charset="-122"/>
              </a:rPr>
              <a:t>中国软件和信息技术服务业运行稳步向好，</a:t>
            </a:r>
            <a:r>
              <a:rPr lang="en-US" altLang="zh-CN" sz="1600" b="1" kern="0" dirty="0">
                <a:solidFill>
                  <a:prstClr val="black">
                    <a:lumMod val="65000"/>
                    <a:lumOff val="35000"/>
                  </a:prstClr>
                </a:solidFill>
                <a:latin typeface="等线" panose="02010600030101010101" pitchFamily="2" charset="-122"/>
                <a:ea typeface="等线" panose="02010600030101010101" pitchFamily="2" charset="-122"/>
              </a:rPr>
              <a:t>2014-2023</a:t>
            </a:r>
            <a:r>
              <a:rPr lang="zh-CN" altLang="en-US" sz="1600" b="1" kern="0" dirty="0">
                <a:solidFill>
                  <a:prstClr val="black">
                    <a:lumMod val="65000"/>
                    <a:lumOff val="35000"/>
                  </a:prstClr>
                </a:solidFill>
                <a:latin typeface="等线" panose="02010600030101010101" pitchFamily="2" charset="-122"/>
                <a:ea typeface="等线" panose="02010600030101010101" pitchFamily="2" charset="-122"/>
              </a:rPr>
              <a:t>年中国软件业务收入由</a:t>
            </a:r>
            <a:r>
              <a:rPr lang="en-US" altLang="zh-CN" sz="1600" b="1" kern="0" dirty="0">
                <a:solidFill>
                  <a:prstClr val="black">
                    <a:lumMod val="65000"/>
                    <a:lumOff val="35000"/>
                  </a:prstClr>
                </a:solidFill>
                <a:latin typeface="等线" panose="02010600030101010101" pitchFamily="2" charset="-122"/>
                <a:ea typeface="等线" panose="02010600030101010101" pitchFamily="2" charset="-122"/>
              </a:rPr>
              <a:t>37,026</a:t>
            </a:r>
            <a:r>
              <a:rPr lang="zh-CN" altLang="en-US" sz="1600" b="1" kern="0" dirty="0">
                <a:solidFill>
                  <a:prstClr val="black">
                    <a:lumMod val="65000"/>
                    <a:lumOff val="35000"/>
                  </a:prstClr>
                </a:solidFill>
                <a:latin typeface="等线" panose="02010600030101010101" pitchFamily="2" charset="-122"/>
                <a:ea typeface="等线" panose="02010600030101010101" pitchFamily="2" charset="-122"/>
              </a:rPr>
              <a:t>亿元增加至</a:t>
            </a:r>
            <a:r>
              <a:rPr lang="en-US" altLang="zh-CN" sz="1600" b="1" kern="0" dirty="0">
                <a:solidFill>
                  <a:prstClr val="black">
                    <a:lumMod val="65000"/>
                    <a:lumOff val="35000"/>
                  </a:prstClr>
                </a:solidFill>
                <a:latin typeface="等线" panose="02010600030101010101" pitchFamily="2" charset="-122"/>
                <a:ea typeface="等线" panose="02010600030101010101" pitchFamily="2" charset="-122"/>
              </a:rPr>
              <a:t>123,258</a:t>
            </a:r>
            <a:r>
              <a:rPr lang="zh-CN" altLang="en-US" sz="1600" b="1" kern="0" dirty="0">
                <a:solidFill>
                  <a:prstClr val="black">
                    <a:lumMod val="65000"/>
                    <a:lumOff val="35000"/>
                  </a:prstClr>
                </a:solidFill>
                <a:latin typeface="等线" panose="02010600030101010101" pitchFamily="2" charset="-122"/>
                <a:ea typeface="等线" panose="02010600030101010101" pitchFamily="2" charset="-122"/>
              </a:rPr>
              <a:t>亿元，</a:t>
            </a:r>
            <a:r>
              <a:rPr lang="en-US" altLang="zh-CN" sz="1600" b="1" kern="0" dirty="0">
                <a:solidFill>
                  <a:prstClr val="black">
                    <a:lumMod val="65000"/>
                    <a:lumOff val="35000"/>
                  </a:prstClr>
                </a:solidFill>
                <a:latin typeface="等线" panose="02010600030101010101" pitchFamily="2" charset="-122"/>
                <a:ea typeface="等线" panose="02010600030101010101" pitchFamily="2" charset="-122"/>
              </a:rPr>
              <a:t>2024</a:t>
            </a:r>
            <a:r>
              <a:rPr lang="zh-CN" altLang="en-US" sz="1600" b="1" kern="0" dirty="0">
                <a:solidFill>
                  <a:prstClr val="black">
                    <a:lumMod val="65000"/>
                    <a:lumOff val="35000"/>
                  </a:prstClr>
                </a:solidFill>
                <a:latin typeface="等线" panose="02010600030101010101" pitchFamily="2" charset="-122"/>
                <a:ea typeface="等线" panose="02010600030101010101" pitchFamily="2" charset="-122"/>
              </a:rPr>
              <a:t>年上半年实现收入</a:t>
            </a:r>
            <a:r>
              <a:rPr lang="en-US" altLang="zh-CN" sz="1600" b="1" kern="0" dirty="0">
                <a:solidFill>
                  <a:prstClr val="black">
                    <a:lumMod val="65000"/>
                    <a:lumOff val="35000"/>
                  </a:prstClr>
                </a:solidFill>
                <a:latin typeface="等线" panose="02010600030101010101" pitchFamily="2" charset="-122"/>
                <a:ea typeface="等线" panose="02010600030101010101" pitchFamily="2" charset="-122"/>
              </a:rPr>
              <a:t>62,350</a:t>
            </a:r>
            <a:r>
              <a:rPr lang="zh-CN" altLang="en-US" sz="1600" b="1" kern="0" dirty="0">
                <a:solidFill>
                  <a:prstClr val="black">
                    <a:lumMod val="65000"/>
                    <a:lumOff val="35000"/>
                  </a:prstClr>
                </a:solidFill>
                <a:latin typeface="等线" panose="02010600030101010101" pitchFamily="2" charset="-122"/>
                <a:ea typeface="等线" panose="02010600030101010101" pitchFamily="2" charset="-122"/>
              </a:rPr>
              <a:t>亿元</a:t>
            </a:r>
            <a:endParaRPr kumimoji="0" lang="zh-CN" altLang="en-US" sz="1600" b="1" i="0" u="none" strike="noStrike" kern="0" cap="none" spc="0" normalizeH="0" baseline="0" noProof="0" dirty="0">
              <a:ln>
                <a:noFill/>
              </a:ln>
              <a:solidFill>
                <a:prstClr val="black">
                  <a:lumMod val="65000"/>
                  <a:lumOff val="35000"/>
                </a:prstClr>
              </a:solidFill>
              <a:effectLst/>
              <a:uLnTx/>
              <a:uFillTx/>
              <a:latin typeface="等线" panose="02010600030101010101" pitchFamily="2" charset="-122"/>
              <a:ea typeface="等线" panose="02010600030101010101" pitchFamily="2" charset="-122"/>
              <a:cs typeface="+mn-cs"/>
            </a:endParaRPr>
          </a:p>
        </p:txBody>
      </p:sp>
      <p:grpSp>
        <p:nvGrpSpPr>
          <p:cNvPr id="146" name="组合 145">
            <a:extLst>
              <a:ext uri="{FF2B5EF4-FFF2-40B4-BE49-F238E27FC236}">
                <a16:creationId xmlns:a16="http://schemas.microsoft.com/office/drawing/2014/main" id="{EAF37051-C7B5-A794-A0E0-2FBC82ABEA70}"/>
              </a:ext>
            </a:extLst>
          </p:cNvPr>
          <p:cNvGrpSpPr/>
          <p:nvPr/>
        </p:nvGrpSpPr>
        <p:grpSpPr>
          <a:xfrm>
            <a:off x="304690" y="4862285"/>
            <a:ext cx="6188642" cy="506552"/>
            <a:chOff x="304690" y="1998436"/>
            <a:chExt cx="6188642" cy="506838"/>
          </a:xfrm>
        </p:grpSpPr>
        <p:cxnSp>
          <p:nvCxnSpPr>
            <p:cNvPr id="147" name="直接连接符 146">
              <a:extLst>
                <a:ext uri="{FF2B5EF4-FFF2-40B4-BE49-F238E27FC236}">
                  <a16:creationId xmlns:a16="http://schemas.microsoft.com/office/drawing/2014/main" id="{9812C2FB-A69A-3279-79FF-03CAFF0C3414}"/>
                </a:ext>
              </a:extLst>
            </p:cNvPr>
            <p:cNvCxnSpPr>
              <a:cxnSpLocks/>
            </p:cNvCxnSpPr>
            <p:nvPr/>
          </p:nvCxnSpPr>
          <p:spPr>
            <a:xfrm>
              <a:off x="373332" y="2257481"/>
              <a:ext cx="612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8" name="文本框 24">
              <a:extLst>
                <a:ext uri="{FF2B5EF4-FFF2-40B4-BE49-F238E27FC236}">
                  <a16:creationId xmlns:a16="http://schemas.microsoft.com/office/drawing/2014/main" id="{EEC1AD05-601E-D222-A9F8-9C669D39E8D2}"/>
                </a:ext>
              </a:extLst>
            </p:cNvPr>
            <p:cNvSpPr txBox="1"/>
            <p:nvPr/>
          </p:nvSpPr>
          <p:spPr>
            <a:xfrm>
              <a:off x="304690" y="1998436"/>
              <a:ext cx="4538773" cy="259045"/>
            </a:xfrm>
            <a:prstGeom prst="rect">
              <a:avLst/>
            </a:prstGeom>
            <a:noFill/>
          </p:spPr>
          <p:txBody>
            <a:bodyPr wrap="square" rtlCol="0">
              <a:spAutoFit/>
            </a:bodyPr>
            <a:lstStyle>
              <a:defPPr>
                <a:defRPr lang="zh-CN"/>
              </a:defPPr>
              <a:lvl1pPr marL="0" algn="l" defTabSz="416560" rtl="0" eaLnBrk="1" latinLnBrk="0" hangingPunct="1">
                <a:defRPr sz="820" kern="1200">
                  <a:solidFill>
                    <a:schemeClr val="tx1"/>
                  </a:solidFill>
                  <a:latin typeface="+mn-lt"/>
                  <a:ea typeface="+mn-ea"/>
                  <a:cs typeface="+mn-cs"/>
                </a:defRPr>
              </a:lvl1pPr>
              <a:lvl2pPr marL="208280" algn="l" defTabSz="416560" rtl="0" eaLnBrk="1" latinLnBrk="0" hangingPunct="1">
                <a:defRPr sz="820" kern="1200">
                  <a:solidFill>
                    <a:schemeClr val="tx1"/>
                  </a:solidFill>
                  <a:latin typeface="+mn-lt"/>
                  <a:ea typeface="+mn-ea"/>
                  <a:cs typeface="+mn-cs"/>
                </a:defRPr>
              </a:lvl2pPr>
              <a:lvl3pPr marL="416560" algn="l" defTabSz="416560" rtl="0" eaLnBrk="1" latinLnBrk="0" hangingPunct="1">
                <a:defRPr sz="820" kern="1200">
                  <a:solidFill>
                    <a:schemeClr val="tx1"/>
                  </a:solidFill>
                  <a:latin typeface="+mn-lt"/>
                  <a:ea typeface="+mn-ea"/>
                  <a:cs typeface="+mn-cs"/>
                </a:defRPr>
              </a:lvl3pPr>
              <a:lvl4pPr marL="625475" algn="l" defTabSz="416560" rtl="0" eaLnBrk="1" latinLnBrk="0" hangingPunct="1">
                <a:defRPr sz="820" kern="1200">
                  <a:solidFill>
                    <a:schemeClr val="tx1"/>
                  </a:solidFill>
                  <a:latin typeface="+mn-lt"/>
                  <a:ea typeface="+mn-ea"/>
                  <a:cs typeface="+mn-cs"/>
                </a:defRPr>
              </a:lvl4pPr>
              <a:lvl5pPr marL="833755" algn="l" defTabSz="416560" rtl="0" eaLnBrk="1" latinLnBrk="0" hangingPunct="1">
                <a:defRPr sz="820" kern="1200">
                  <a:solidFill>
                    <a:schemeClr val="tx1"/>
                  </a:solidFill>
                  <a:latin typeface="+mn-lt"/>
                  <a:ea typeface="+mn-ea"/>
                  <a:cs typeface="+mn-cs"/>
                </a:defRPr>
              </a:lvl5pPr>
              <a:lvl6pPr marL="1042035" algn="l" defTabSz="416560" rtl="0" eaLnBrk="1" latinLnBrk="0" hangingPunct="1">
                <a:defRPr sz="820" kern="1200">
                  <a:solidFill>
                    <a:schemeClr val="tx1"/>
                  </a:solidFill>
                  <a:latin typeface="+mn-lt"/>
                  <a:ea typeface="+mn-ea"/>
                  <a:cs typeface="+mn-cs"/>
                </a:defRPr>
              </a:lvl6pPr>
              <a:lvl7pPr marL="1250315" algn="l" defTabSz="416560" rtl="0" eaLnBrk="1" latinLnBrk="0" hangingPunct="1">
                <a:defRPr sz="820" kern="1200">
                  <a:solidFill>
                    <a:schemeClr val="tx1"/>
                  </a:solidFill>
                  <a:latin typeface="+mn-lt"/>
                  <a:ea typeface="+mn-ea"/>
                  <a:cs typeface="+mn-cs"/>
                </a:defRPr>
              </a:lvl7pPr>
              <a:lvl8pPr marL="1459230" algn="l" defTabSz="416560" rtl="0" eaLnBrk="1" latinLnBrk="0" hangingPunct="1">
                <a:defRPr sz="820" kern="1200">
                  <a:solidFill>
                    <a:schemeClr val="tx1"/>
                  </a:solidFill>
                  <a:latin typeface="+mn-lt"/>
                  <a:ea typeface="+mn-ea"/>
                  <a:cs typeface="+mn-cs"/>
                </a:defRPr>
              </a:lvl8pPr>
              <a:lvl9pPr marL="1667510" algn="l" defTabSz="416560" rtl="0" eaLnBrk="1" latinLnBrk="0" hangingPunct="1">
                <a:defRPr sz="820" kern="1200">
                  <a:solidFill>
                    <a:schemeClr val="tx1"/>
                  </a:solidFill>
                  <a:latin typeface="+mn-lt"/>
                  <a:ea typeface="+mn-ea"/>
                  <a:cs typeface="+mn-cs"/>
                </a:defRPr>
              </a:lvl9pPr>
            </a:lstStyle>
            <a:p>
              <a:pPr algn="just" defTabSz="498475">
                <a:lnSpc>
                  <a:spcPts val="1255"/>
                </a:lnSpc>
                <a:spcBef>
                  <a:spcPts val="360"/>
                </a:spcBef>
                <a:buClr>
                  <a:srgbClr val="E8392A"/>
                </a:buClr>
                <a:defRPr/>
              </a:pPr>
              <a:r>
                <a:rPr lang="zh-CN" altLang="en-US" sz="1100" b="1" dirty="0">
                  <a:latin typeface="+mn-ea"/>
                  <a:cs typeface="+mn-ea"/>
                  <a:sym typeface="+mn-lt"/>
                </a:rPr>
                <a:t>中国软件业务收入情况，</a:t>
              </a:r>
              <a:r>
                <a:rPr lang="en-US" altLang="zh-CN" sz="1100" b="1" dirty="0">
                  <a:latin typeface="+mn-ea"/>
                  <a:cs typeface="+mn-ea"/>
                  <a:sym typeface="+mn-lt"/>
                </a:rPr>
                <a:t>2014-2024H1</a:t>
              </a:r>
            </a:p>
          </p:txBody>
        </p:sp>
        <p:sp>
          <p:nvSpPr>
            <p:cNvPr id="149" name="文本框 148">
              <a:extLst>
                <a:ext uri="{FF2B5EF4-FFF2-40B4-BE49-F238E27FC236}">
                  <a16:creationId xmlns:a16="http://schemas.microsoft.com/office/drawing/2014/main" id="{BE0B24F3-6553-81FB-9B99-7FB3395558FF}"/>
                </a:ext>
              </a:extLst>
            </p:cNvPr>
            <p:cNvSpPr txBox="1"/>
            <p:nvPr/>
          </p:nvSpPr>
          <p:spPr>
            <a:xfrm>
              <a:off x="304690" y="2258914"/>
              <a:ext cx="1018227" cy="246360"/>
            </a:xfrm>
            <a:prstGeom prst="rect">
              <a:avLst/>
            </a:prstGeom>
            <a:noFill/>
          </p:spPr>
          <p:txBody>
            <a:bodyPr wrap="none" rtlCol="0">
              <a:spAutoFit/>
            </a:bodyPr>
            <a:lstStyle/>
            <a:p>
              <a:pPr algn="l"/>
              <a:r>
                <a:rPr kumimoji="1" lang="zh-CN" altLang="en-US" sz="1000" i="1" dirty="0">
                  <a:latin typeface="等线" panose="02010600030101010101" pitchFamily="2" charset="-122"/>
                  <a:ea typeface="等线" panose="02010600030101010101" pitchFamily="2" charset="-122"/>
                </a:rPr>
                <a:t>单位：亿元；</a:t>
              </a:r>
              <a:r>
                <a:rPr kumimoji="1" lang="en-US" altLang="zh-CN" sz="1000" i="1" dirty="0">
                  <a:latin typeface="等线" panose="02010600030101010101" pitchFamily="2" charset="-122"/>
                  <a:ea typeface="等线" panose="02010600030101010101" pitchFamily="2" charset="-122"/>
                </a:rPr>
                <a:t>%</a:t>
              </a:r>
              <a:endParaRPr kumimoji="1" lang="zh-CN" altLang="en-US" sz="1000" i="1" dirty="0">
                <a:latin typeface="等线" panose="02010600030101010101" pitchFamily="2" charset="-122"/>
                <a:ea typeface="等线" panose="02010600030101010101" pitchFamily="2" charset="-122"/>
              </a:endParaRPr>
            </a:p>
          </p:txBody>
        </p:sp>
      </p:grpSp>
      <p:sp>
        <p:nvSpPr>
          <p:cNvPr id="150" name="文本框 24">
            <a:extLst>
              <a:ext uri="{FF2B5EF4-FFF2-40B4-BE49-F238E27FC236}">
                <a16:creationId xmlns:a16="http://schemas.microsoft.com/office/drawing/2014/main" id="{C0442F20-A1AE-FD3A-668E-1015ED7EB064}"/>
              </a:ext>
            </a:extLst>
          </p:cNvPr>
          <p:cNvSpPr txBox="1"/>
          <p:nvPr/>
        </p:nvSpPr>
        <p:spPr>
          <a:xfrm>
            <a:off x="1665289" y="2005149"/>
            <a:ext cx="4824412" cy="2908104"/>
          </a:xfrm>
          <a:prstGeom prst="rect">
            <a:avLst/>
          </a:prstGeom>
          <a:noFill/>
        </p:spPr>
        <p:txBody>
          <a:bodyPr wrap="square" rtlCol="0">
            <a:spAutoFit/>
          </a:bodyPr>
          <a:lstStyle/>
          <a:p>
            <a:pPr marL="171450" marR="0" lvl="0" indent="-171450" algn="just" defTabSz="457200" rtl="0" eaLnBrk="1" fontAlgn="auto" latinLnBrk="0" hangingPunct="1">
              <a:lnSpc>
                <a:spcPct val="130000"/>
              </a:lnSpc>
              <a:spcBef>
                <a:spcPts val="600"/>
              </a:spcBef>
              <a:spcAft>
                <a:spcPts val="0"/>
              </a:spcAft>
              <a:buClr>
                <a:schemeClr val="accent1"/>
              </a:buClr>
              <a:buSzTx/>
              <a:buFont typeface="Wingdings" panose="05000000000000000000" pitchFamily="2" charset="2"/>
              <a:buChar char="n"/>
              <a:tabLst/>
              <a:defRPr/>
            </a:pPr>
            <a:r>
              <a:rPr kumimoji="0" lang="zh-CN" altLang="en-US" sz="1000" b="1"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在睡眠数字疗法行业的上游环节中，软件与平台开发为核心环节之一，中国软件和信息技术服务业运行稳步向好，软件业务收入高速增长，盈利能力保持稳定</a:t>
            </a:r>
          </a:p>
          <a:p>
            <a:pPr marL="0" marR="0" lvl="0" indent="0" algn="just" defTabSz="457200" rtl="0" eaLnBrk="1" fontAlgn="auto" latinLnBrk="0" hangingPunct="1">
              <a:lnSpc>
                <a:spcPct val="130000"/>
              </a:lnSpc>
              <a:spcBef>
                <a:spcPts val="600"/>
              </a:spcBef>
              <a:spcAft>
                <a:spcPts val="0"/>
              </a:spcAft>
              <a:buClr>
                <a:srgbClr val="9E7A7A"/>
              </a:buClr>
              <a:buSzTx/>
              <a:buFontTx/>
              <a:buNone/>
              <a:tabLst/>
              <a:defRPr/>
            </a:pPr>
            <a:r>
              <a:rPr kumimoji="0" lang="zh-CN" altLang="en-US"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软件是数字疗法的核心载体，通过软件程序，可为患者提供基于循证医学证据的数字化诊疗措施，包括心理教育、放松训练、刺激控制疗法、睡眠限制疗法和认知疗法等，帮助患者改善睡眠质量。软件与平台开发是推动睡眠数字疗法技术创新的重要力量。随着技术的不断进步，新的软件平台和治疗方法将不断涌现，为睡眠障碍患者提供更多选择。</a:t>
            </a:r>
            <a:endParaRPr kumimoji="0" lang="en-US" altLang="zh-CN"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endParaRPr>
          </a:p>
          <a:p>
            <a:pPr marL="0" marR="0" lvl="0" indent="0" algn="just" defTabSz="457200" rtl="0" eaLnBrk="1" fontAlgn="auto" latinLnBrk="0" hangingPunct="1">
              <a:lnSpc>
                <a:spcPct val="130000"/>
              </a:lnSpc>
              <a:spcBef>
                <a:spcPts val="600"/>
              </a:spcBef>
              <a:spcAft>
                <a:spcPts val="0"/>
              </a:spcAft>
              <a:buClr>
                <a:srgbClr val="9E7A7A"/>
              </a:buClr>
              <a:buSzTx/>
              <a:buFontTx/>
              <a:buNone/>
              <a:tabLst/>
              <a:defRPr/>
            </a:pPr>
            <a:r>
              <a:rPr kumimoji="0" lang="zh-CN" altLang="en-US"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中国软件和信息技术服务业运行稳步向好，</a:t>
            </a:r>
            <a:r>
              <a:rPr kumimoji="0" lang="en-US" altLang="zh-CN"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2014-2023</a:t>
            </a:r>
            <a:r>
              <a:rPr kumimoji="0" lang="zh-CN" altLang="en-US"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年中国软件业务收入由</a:t>
            </a:r>
            <a:r>
              <a:rPr kumimoji="0" lang="en-US" altLang="zh-CN"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37,026</a:t>
            </a:r>
            <a:r>
              <a:rPr lang="zh-CN" altLang="en-US" sz="1000" dirty="0">
                <a:latin typeface="DengXian" panose="02010600030101010101" pitchFamily="2" charset="-122"/>
                <a:ea typeface="DengXian" panose="02010600030101010101" pitchFamily="2" charset="-122"/>
                <a:cs typeface="+mn-ea"/>
                <a:sym typeface="+mn-lt"/>
              </a:rPr>
              <a:t>亿元增加至</a:t>
            </a:r>
            <a:r>
              <a:rPr lang="en-US" altLang="zh-CN" sz="1000" dirty="0">
                <a:latin typeface="DengXian" panose="02010600030101010101" pitchFamily="2" charset="-122"/>
                <a:ea typeface="DengXian" panose="02010600030101010101" pitchFamily="2" charset="-122"/>
                <a:cs typeface="+mn-ea"/>
                <a:sym typeface="+mn-lt"/>
              </a:rPr>
              <a:t>123,258</a:t>
            </a:r>
            <a:r>
              <a:rPr lang="zh-CN" altLang="en-US" sz="1000" dirty="0">
                <a:latin typeface="DengXian" panose="02010600030101010101" pitchFamily="2" charset="-122"/>
                <a:ea typeface="DengXian" panose="02010600030101010101" pitchFamily="2" charset="-122"/>
                <a:cs typeface="+mn-ea"/>
                <a:sym typeface="+mn-lt"/>
              </a:rPr>
              <a:t>亿元，</a:t>
            </a:r>
            <a:r>
              <a:rPr lang="en-US" altLang="zh-CN" sz="1000" dirty="0">
                <a:latin typeface="DengXian" panose="02010600030101010101" pitchFamily="2" charset="-122"/>
                <a:ea typeface="DengXian" panose="02010600030101010101" pitchFamily="2" charset="-122"/>
                <a:cs typeface="+mn-ea"/>
                <a:sym typeface="+mn-lt"/>
              </a:rPr>
              <a:t>2024</a:t>
            </a:r>
            <a:r>
              <a:rPr lang="zh-CN" altLang="en-US" sz="1000" dirty="0">
                <a:latin typeface="DengXian" panose="02010600030101010101" pitchFamily="2" charset="-122"/>
                <a:ea typeface="DengXian" panose="02010600030101010101" pitchFamily="2" charset="-122"/>
                <a:cs typeface="+mn-ea"/>
                <a:sym typeface="+mn-lt"/>
              </a:rPr>
              <a:t>年上半年实现收入</a:t>
            </a:r>
            <a:r>
              <a:rPr lang="en-US" altLang="zh-CN" sz="1000" dirty="0">
                <a:latin typeface="DengXian" panose="02010600030101010101" pitchFamily="2" charset="-122"/>
                <a:ea typeface="DengXian" panose="02010600030101010101" pitchFamily="2" charset="-122"/>
                <a:cs typeface="+mn-ea"/>
                <a:sym typeface="+mn-lt"/>
              </a:rPr>
              <a:t>62,350</a:t>
            </a:r>
            <a:r>
              <a:rPr lang="zh-CN" altLang="en-US" sz="1000" dirty="0">
                <a:latin typeface="DengXian" panose="02010600030101010101" pitchFamily="2" charset="-122"/>
                <a:ea typeface="DengXian" panose="02010600030101010101" pitchFamily="2" charset="-122"/>
                <a:cs typeface="+mn-ea"/>
                <a:sym typeface="+mn-lt"/>
              </a:rPr>
              <a:t>亿元，整体呈平稳上涨状态。其中</a:t>
            </a:r>
            <a:r>
              <a:rPr lang="en-US" altLang="zh-CN" sz="1000" dirty="0">
                <a:latin typeface="DengXian" panose="02010600030101010101" pitchFamily="2" charset="-122"/>
                <a:ea typeface="DengXian" panose="02010600030101010101" pitchFamily="2" charset="-122"/>
                <a:cs typeface="+mn-ea"/>
                <a:sym typeface="+mn-lt"/>
              </a:rPr>
              <a:t>2024</a:t>
            </a:r>
            <a:r>
              <a:rPr lang="zh-CN" altLang="en-US" sz="1000" dirty="0">
                <a:latin typeface="DengXian" panose="02010600030101010101" pitchFamily="2" charset="-122"/>
                <a:ea typeface="DengXian" panose="02010600030101010101" pitchFamily="2" charset="-122"/>
                <a:cs typeface="+mn-ea"/>
                <a:sym typeface="+mn-lt"/>
              </a:rPr>
              <a:t>年上半年软件业利润总额</a:t>
            </a:r>
            <a:r>
              <a:rPr lang="en-US" altLang="zh-CN" sz="1000" dirty="0">
                <a:latin typeface="DengXian" panose="02010600030101010101" pitchFamily="2" charset="-122"/>
                <a:ea typeface="DengXian" panose="02010600030101010101" pitchFamily="2" charset="-122"/>
                <a:cs typeface="+mn-ea"/>
                <a:sym typeface="+mn-lt"/>
              </a:rPr>
              <a:t>7347</a:t>
            </a:r>
            <a:r>
              <a:rPr lang="zh-CN" altLang="en-US" sz="1000" dirty="0">
                <a:latin typeface="DengXian" panose="02010600030101010101" pitchFamily="2" charset="-122"/>
                <a:ea typeface="DengXian" panose="02010600030101010101" pitchFamily="2" charset="-122"/>
                <a:cs typeface="+mn-ea"/>
                <a:sym typeface="+mn-lt"/>
              </a:rPr>
              <a:t>亿元，同比增长</a:t>
            </a:r>
            <a:r>
              <a:rPr lang="en-US" altLang="zh-CN" sz="1000" dirty="0">
                <a:latin typeface="DengXian" panose="02010600030101010101" pitchFamily="2" charset="-122"/>
                <a:ea typeface="DengXian" panose="02010600030101010101" pitchFamily="2" charset="-122"/>
                <a:cs typeface="+mn-ea"/>
                <a:sym typeface="+mn-lt"/>
              </a:rPr>
              <a:t>15.7%</a:t>
            </a:r>
            <a:r>
              <a:rPr lang="zh-CN" altLang="en-US" sz="1000" dirty="0">
                <a:latin typeface="DengXian" panose="02010600030101010101" pitchFamily="2" charset="-122"/>
                <a:ea typeface="DengXian" panose="02010600030101010101" pitchFamily="2" charset="-122"/>
                <a:cs typeface="+mn-ea"/>
                <a:sym typeface="+mn-lt"/>
              </a:rPr>
              <a:t>；软件业务出口</a:t>
            </a:r>
            <a:r>
              <a:rPr lang="en-US" altLang="zh-CN" sz="1000" dirty="0">
                <a:latin typeface="DengXian" panose="02010600030101010101" pitchFamily="2" charset="-122"/>
                <a:ea typeface="DengXian" panose="02010600030101010101" pitchFamily="2" charset="-122"/>
                <a:cs typeface="+mn-ea"/>
                <a:sym typeface="+mn-lt"/>
              </a:rPr>
              <a:t>254.6</a:t>
            </a:r>
            <a:r>
              <a:rPr lang="zh-CN" altLang="en-US" sz="1000" dirty="0">
                <a:latin typeface="DengXian" panose="02010600030101010101" pitchFamily="2" charset="-122"/>
                <a:ea typeface="DengXian" panose="02010600030101010101" pitchFamily="2" charset="-122"/>
                <a:cs typeface="+mn-ea"/>
                <a:sym typeface="+mn-lt"/>
              </a:rPr>
              <a:t>亿美元，同比增长</a:t>
            </a:r>
            <a:r>
              <a:rPr lang="en-US" altLang="zh-CN" sz="1000" dirty="0">
                <a:latin typeface="DengXian" panose="02010600030101010101" pitchFamily="2" charset="-122"/>
                <a:ea typeface="DengXian" panose="02010600030101010101" pitchFamily="2" charset="-122"/>
                <a:cs typeface="+mn-ea"/>
                <a:sym typeface="+mn-lt"/>
              </a:rPr>
              <a:t>0.6%</a:t>
            </a:r>
            <a:r>
              <a:rPr lang="zh-CN" altLang="en-US" sz="1000" dirty="0">
                <a:latin typeface="DengXian" panose="02010600030101010101" pitchFamily="2" charset="-122"/>
                <a:ea typeface="DengXian" panose="02010600030101010101" pitchFamily="2" charset="-122"/>
                <a:cs typeface="+mn-ea"/>
                <a:sym typeface="+mn-lt"/>
              </a:rPr>
              <a:t>，增速实现由负转正。</a:t>
            </a:r>
            <a:endParaRPr lang="en-US" altLang="zh-CN" sz="1000" dirty="0">
              <a:latin typeface="DengXian" panose="02010600030101010101" pitchFamily="2" charset="-122"/>
              <a:ea typeface="DengXian" panose="02010600030101010101" pitchFamily="2" charset="-122"/>
              <a:cs typeface="+mn-ea"/>
              <a:sym typeface="+mn-lt"/>
            </a:endParaRPr>
          </a:p>
          <a:p>
            <a:pPr marL="0" marR="0" lvl="0" indent="0" algn="just" defTabSz="457200" rtl="0" eaLnBrk="1" fontAlgn="auto" latinLnBrk="0" hangingPunct="1">
              <a:lnSpc>
                <a:spcPct val="130000"/>
              </a:lnSpc>
              <a:spcBef>
                <a:spcPts val="600"/>
              </a:spcBef>
              <a:spcAft>
                <a:spcPts val="0"/>
              </a:spcAft>
              <a:buClr>
                <a:srgbClr val="9E7A7A"/>
              </a:buClr>
              <a:buSzTx/>
              <a:buFontTx/>
              <a:buNone/>
              <a:tabLst/>
              <a:defRPr/>
            </a:pPr>
            <a:r>
              <a:rPr kumimoji="0" lang="zh-CN" altLang="en-US"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上游端软件业务的稳定发展推动行业创新与发展以及实现远程医疗与健康管理等方面促进了整个行业的进步和发展。</a:t>
            </a:r>
            <a:endParaRPr kumimoji="0" lang="en-US" altLang="zh-CN"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endParaRPr>
          </a:p>
        </p:txBody>
      </p:sp>
      <p:graphicFrame>
        <p:nvGraphicFramePr>
          <p:cNvPr id="168" name="Chart 3">
            <a:extLst>
              <a:ext uri="{FF2B5EF4-FFF2-40B4-BE49-F238E27FC236}">
                <a16:creationId xmlns:a16="http://schemas.microsoft.com/office/drawing/2014/main" id="{7803BA6F-FF43-A0A0-5498-BADB8F39B53F}"/>
              </a:ext>
            </a:extLst>
          </p:cNvPr>
          <p:cNvGraphicFramePr/>
          <p:nvPr>
            <p:custDataLst>
              <p:tags r:id="rId3"/>
            </p:custDataLst>
          </p:nvPr>
        </p:nvGraphicFramePr>
        <p:xfrm>
          <a:off x="247650" y="5529263"/>
          <a:ext cx="6356350" cy="3368675"/>
        </p:xfrm>
        <a:graphic>
          <a:graphicData uri="http://schemas.openxmlformats.org/drawingml/2006/chart">
            <c:chart xmlns:c="http://schemas.openxmlformats.org/drawingml/2006/chart" xmlns:r="http://schemas.openxmlformats.org/officeDocument/2006/relationships" r:id="rId36"/>
          </a:graphicData>
        </a:graphic>
      </p:graphicFrame>
      <p:cxnSp>
        <p:nvCxnSpPr>
          <p:cNvPr id="166" name="直接连接符 165">
            <a:extLst>
              <a:ext uri="{FF2B5EF4-FFF2-40B4-BE49-F238E27FC236}">
                <a16:creationId xmlns:a16="http://schemas.microsoft.com/office/drawing/2014/main" id="{E089C8E6-1501-437D-9307-B156CB697A66}"/>
              </a:ext>
            </a:extLst>
          </p:cNvPr>
          <p:cNvCxnSpPr/>
          <p:nvPr>
            <p:custDataLst>
              <p:tags r:id="rId4"/>
            </p:custDataLst>
          </p:nvPr>
        </p:nvCxnSpPr>
        <p:spPr bwMode="auto">
          <a:xfrm>
            <a:off x="3065463" y="8050213"/>
            <a:ext cx="0" cy="36512"/>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7" name="直接连接符 166">
            <a:extLst>
              <a:ext uri="{FF2B5EF4-FFF2-40B4-BE49-F238E27FC236}">
                <a16:creationId xmlns:a16="http://schemas.microsoft.com/office/drawing/2014/main" id="{4CC78084-7577-2E35-051A-67A80D331331}"/>
              </a:ext>
            </a:extLst>
          </p:cNvPr>
          <p:cNvCxnSpPr/>
          <p:nvPr>
            <p:custDataLst>
              <p:tags r:id="rId5"/>
            </p:custDataLst>
          </p:nvPr>
        </p:nvCxnSpPr>
        <p:spPr bwMode="auto">
          <a:xfrm>
            <a:off x="4051300" y="7853363"/>
            <a:ext cx="0" cy="36512"/>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4" name="Text Placeholder 2">
            <a:extLst>
              <a:ext uri="{FF2B5EF4-FFF2-40B4-BE49-F238E27FC236}">
                <a16:creationId xmlns:a16="http://schemas.microsoft.com/office/drawing/2014/main" id="{C36DC208-FFFB-C87E-28A5-022E43A4A87E}"/>
              </a:ext>
            </a:extLst>
          </p:cNvPr>
          <p:cNvSpPr>
            <a:spLocks noGrp="1"/>
          </p:cNvSpPr>
          <p:nvPr>
            <p:custDataLst>
              <p:tags r:id="rId6"/>
            </p:custDataLst>
          </p:nvPr>
        </p:nvSpPr>
        <p:spPr bwMode="auto">
          <a:xfrm>
            <a:off x="965200" y="8731250"/>
            <a:ext cx="2540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B0BA8D8F-5329-4E04-8405-B443B992025A}" type="datetime'''2''''''0''''''''''''''''''''''''''''''''1''''''''4'">
              <a:rPr lang="zh-CN" altLang="en-US" sz="900" smtClean="0">
                <a:latin typeface="等线" panose="02010600030101010101" pitchFamily="2" charset="-122"/>
                <a:ea typeface="等线" panose="02010600030101010101" pitchFamily="2" charset="-122"/>
                <a:sym typeface="等线" panose="02010600030101010101" pitchFamily="2" charset="-122"/>
              </a:rPr>
              <a:pPr/>
              <a:t>2014</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15" name="Text Placeholder 2">
            <a:extLst>
              <a:ext uri="{FF2B5EF4-FFF2-40B4-BE49-F238E27FC236}">
                <a16:creationId xmlns:a16="http://schemas.microsoft.com/office/drawing/2014/main" id="{6DCD626A-0845-D7BA-7CB7-934E0D33F0DD}"/>
              </a:ext>
            </a:extLst>
          </p:cNvPr>
          <p:cNvSpPr>
            <a:spLocks noGrp="1"/>
          </p:cNvSpPr>
          <p:nvPr>
            <p:custDataLst>
              <p:tags r:id="rId7"/>
            </p:custDataLst>
          </p:nvPr>
        </p:nvSpPr>
        <p:spPr bwMode="auto">
          <a:xfrm>
            <a:off x="1457325" y="8731250"/>
            <a:ext cx="2540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C67D5463-51A7-4337-9C10-5CA77C7C7229}" type="datetime'''''''''''''''''''''''''''''''''''2''''0''1''''5'''''''">
              <a:rPr lang="zh-CN" altLang="en-US" sz="900" smtClean="0">
                <a:latin typeface="等线" panose="02010600030101010101" pitchFamily="2" charset="-122"/>
                <a:ea typeface="等线" panose="02010600030101010101" pitchFamily="2" charset="-122"/>
                <a:sym typeface="等线" panose="02010600030101010101" pitchFamily="2" charset="-122"/>
              </a:rPr>
              <a:pPr/>
              <a:t>2015</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19" name="Text Placeholder 2">
            <a:extLst>
              <a:ext uri="{FF2B5EF4-FFF2-40B4-BE49-F238E27FC236}">
                <a16:creationId xmlns:a16="http://schemas.microsoft.com/office/drawing/2014/main" id="{6C17E8D8-DDAA-08CF-867D-7A9646232D39}"/>
              </a:ext>
            </a:extLst>
          </p:cNvPr>
          <p:cNvSpPr>
            <a:spLocks noGrp="1"/>
          </p:cNvSpPr>
          <p:nvPr>
            <p:custDataLst>
              <p:tags r:id="rId8"/>
            </p:custDataLst>
          </p:nvPr>
        </p:nvSpPr>
        <p:spPr bwMode="auto">
          <a:xfrm>
            <a:off x="1951038" y="8731250"/>
            <a:ext cx="2540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0EED790B-E576-4E53-844B-18464699E670}" type="datetime'''''''''''2''''''''''''''''''''''01''''6'''''">
              <a:rPr lang="zh-CN" altLang="en-US" sz="900" smtClean="0">
                <a:latin typeface="等线" panose="02010600030101010101" pitchFamily="2" charset="-122"/>
                <a:ea typeface="等线" panose="02010600030101010101" pitchFamily="2" charset="-122"/>
                <a:sym typeface="等线" panose="02010600030101010101" pitchFamily="2" charset="-122"/>
              </a:rPr>
              <a:pPr/>
              <a:t>2016</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34" name="Text Placeholder 2">
            <a:extLst>
              <a:ext uri="{FF2B5EF4-FFF2-40B4-BE49-F238E27FC236}">
                <a16:creationId xmlns:a16="http://schemas.microsoft.com/office/drawing/2014/main" id="{549433A6-5E99-2B66-9F55-D4AF8C420ACA}"/>
              </a:ext>
            </a:extLst>
          </p:cNvPr>
          <p:cNvSpPr>
            <a:spLocks noGrp="1"/>
          </p:cNvSpPr>
          <p:nvPr>
            <p:custDataLst>
              <p:tags r:id="rId9"/>
            </p:custDataLst>
          </p:nvPr>
        </p:nvSpPr>
        <p:spPr bwMode="auto">
          <a:xfrm>
            <a:off x="2444750" y="8731250"/>
            <a:ext cx="2540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EFFD4C66-05BB-4CD8-9DE5-E23B08F4CEF2}" type="datetime'20''''''''''''''''''1''''''''''''''''''''''''''''''7'''">
              <a:rPr lang="zh-CN" altLang="en-US" sz="900" smtClean="0">
                <a:latin typeface="等线" panose="02010600030101010101" pitchFamily="2" charset="-122"/>
                <a:ea typeface="等线" panose="02010600030101010101" pitchFamily="2" charset="-122"/>
                <a:sym typeface="等线" panose="02010600030101010101" pitchFamily="2" charset="-122"/>
              </a:rPr>
              <a:pPr/>
              <a:t>2017</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36" name="Text Placeholder 2">
            <a:extLst>
              <a:ext uri="{FF2B5EF4-FFF2-40B4-BE49-F238E27FC236}">
                <a16:creationId xmlns:a16="http://schemas.microsoft.com/office/drawing/2014/main" id="{EFF69295-15A1-229F-8E84-BC15E89A1A88}"/>
              </a:ext>
            </a:extLst>
          </p:cNvPr>
          <p:cNvSpPr>
            <a:spLocks noGrp="1"/>
          </p:cNvSpPr>
          <p:nvPr>
            <p:custDataLst>
              <p:tags r:id="rId10"/>
            </p:custDataLst>
          </p:nvPr>
        </p:nvSpPr>
        <p:spPr bwMode="auto">
          <a:xfrm>
            <a:off x="2938463" y="8731250"/>
            <a:ext cx="2540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083A7D46-CF06-45CD-985E-B814D64C1291}" type="datetime'''''''2''''''''0''''1''''''''''''''''''''''''''''''''''8'">
              <a:rPr lang="zh-CN" altLang="en-US" sz="900" smtClean="0">
                <a:latin typeface="等线" panose="02010600030101010101" pitchFamily="2" charset="-122"/>
                <a:ea typeface="等线" panose="02010600030101010101" pitchFamily="2" charset="-122"/>
                <a:sym typeface="等线" panose="02010600030101010101" pitchFamily="2" charset="-122"/>
              </a:rPr>
              <a:pPr/>
              <a:t>2018</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37" name="Text Placeholder 2">
            <a:extLst>
              <a:ext uri="{FF2B5EF4-FFF2-40B4-BE49-F238E27FC236}">
                <a16:creationId xmlns:a16="http://schemas.microsoft.com/office/drawing/2014/main" id="{1AC9D195-5190-0CB0-DA62-425B25833287}"/>
              </a:ext>
            </a:extLst>
          </p:cNvPr>
          <p:cNvSpPr>
            <a:spLocks noGrp="1"/>
          </p:cNvSpPr>
          <p:nvPr>
            <p:custDataLst>
              <p:tags r:id="rId11"/>
            </p:custDataLst>
          </p:nvPr>
        </p:nvSpPr>
        <p:spPr bwMode="auto">
          <a:xfrm>
            <a:off x="3430588" y="8731250"/>
            <a:ext cx="2540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13658034-886C-4F89-98B3-78DB989F2A50}" type="datetime'''''''''''''''''''2''''0''''''''''1''''9'''''''">
              <a:rPr lang="zh-CN" altLang="en-US" sz="900" smtClean="0">
                <a:latin typeface="等线" panose="02010600030101010101" pitchFamily="2" charset="-122"/>
                <a:ea typeface="等线" panose="02010600030101010101" pitchFamily="2" charset="-122"/>
                <a:sym typeface="等线" panose="02010600030101010101" pitchFamily="2" charset="-122"/>
              </a:rPr>
              <a:pPr/>
              <a:t>2019</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38" name="Text Placeholder 2">
            <a:extLst>
              <a:ext uri="{FF2B5EF4-FFF2-40B4-BE49-F238E27FC236}">
                <a16:creationId xmlns:a16="http://schemas.microsoft.com/office/drawing/2014/main" id="{C01534F7-90C8-E00B-15D0-2C0FAB02F0D2}"/>
              </a:ext>
            </a:extLst>
          </p:cNvPr>
          <p:cNvSpPr>
            <a:spLocks noGrp="1"/>
          </p:cNvSpPr>
          <p:nvPr>
            <p:custDataLst>
              <p:tags r:id="rId12"/>
            </p:custDataLst>
          </p:nvPr>
        </p:nvSpPr>
        <p:spPr bwMode="auto">
          <a:xfrm>
            <a:off x="3924300" y="8731250"/>
            <a:ext cx="2540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8A7611A1-E779-4925-B594-3F7D8DAB7EC1}" type="datetime'2''''''''''''''0''''''''''''2''''''''''''0'">
              <a:rPr lang="zh-CN" altLang="en-US" sz="900" smtClean="0">
                <a:latin typeface="等线" panose="02010600030101010101" pitchFamily="2" charset="-122"/>
                <a:ea typeface="等线" panose="02010600030101010101" pitchFamily="2" charset="-122"/>
                <a:sym typeface="等线" panose="02010600030101010101" pitchFamily="2" charset="-122"/>
              </a:rPr>
              <a:pPr/>
              <a:t>2020</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39" name="Text Placeholder 2">
            <a:extLst>
              <a:ext uri="{FF2B5EF4-FFF2-40B4-BE49-F238E27FC236}">
                <a16:creationId xmlns:a16="http://schemas.microsoft.com/office/drawing/2014/main" id="{99CC2A68-C632-B5CF-667B-1BDA7C702F05}"/>
              </a:ext>
            </a:extLst>
          </p:cNvPr>
          <p:cNvSpPr>
            <a:spLocks noGrp="1"/>
          </p:cNvSpPr>
          <p:nvPr>
            <p:custDataLst>
              <p:tags r:id="rId13"/>
            </p:custDataLst>
          </p:nvPr>
        </p:nvSpPr>
        <p:spPr bwMode="auto">
          <a:xfrm>
            <a:off x="4418013" y="8731250"/>
            <a:ext cx="2540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D090AD51-90A0-4D4A-9B5C-F9E8748BD5D5}" type="datetime'''''''''''''20''''''''''''''''''''''''2''1'''''''''''''''">
              <a:rPr lang="zh-CN" altLang="en-US" sz="900" smtClean="0">
                <a:latin typeface="等线" panose="02010600030101010101" pitchFamily="2" charset="-122"/>
                <a:ea typeface="等线" panose="02010600030101010101" pitchFamily="2" charset="-122"/>
                <a:sym typeface="等线" panose="02010600030101010101" pitchFamily="2" charset="-122"/>
              </a:rPr>
              <a:pPr/>
              <a:t>2021</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40" name="Text Placeholder 2">
            <a:extLst>
              <a:ext uri="{FF2B5EF4-FFF2-40B4-BE49-F238E27FC236}">
                <a16:creationId xmlns:a16="http://schemas.microsoft.com/office/drawing/2014/main" id="{728E2AF4-27CF-BAB3-8425-39C3F96C9CC5}"/>
              </a:ext>
            </a:extLst>
          </p:cNvPr>
          <p:cNvSpPr>
            <a:spLocks noGrp="1"/>
          </p:cNvSpPr>
          <p:nvPr>
            <p:custDataLst>
              <p:tags r:id="rId14"/>
            </p:custDataLst>
          </p:nvPr>
        </p:nvSpPr>
        <p:spPr bwMode="auto">
          <a:xfrm>
            <a:off x="4911725" y="8731250"/>
            <a:ext cx="2540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3D3A3305-865B-42A3-B9D1-779D4DF7EEE6}" type="datetime'''''''''''''''''''''''''''''2''''''''''0''''''2''''2'''''''">
              <a:rPr lang="zh-CN" altLang="en-US" sz="900" smtClean="0">
                <a:latin typeface="等线" panose="02010600030101010101" pitchFamily="2" charset="-122"/>
                <a:ea typeface="等线" panose="02010600030101010101" pitchFamily="2" charset="-122"/>
                <a:sym typeface="等线" panose="02010600030101010101" pitchFamily="2" charset="-122"/>
              </a:rPr>
              <a:pPr/>
              <a:t>2022</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41" name="Text Placeholder 2">
            <a:extLst>
              <a:ext uri="{FF2B5EF4-FFF2-40B4-BE49-F238E27FC236}">
                <a16:creationId xmlns:a16="http://schemas.microsoft.com/office/drawing/2014/main" id="{934A846F-F689-24FB-505E-8A6E47686C6C}"/>
              </a:ext>
            </a:extLst>
          </p:cNvPr>
          <p:cNvSpPr>
            <a:spLocks noGrp="1"/>
          </p:cNvSpPr>
          <p:nvPr>
            <p:custDataLst>
              <p:tags r:id="rId15"/>
            </p:custDataLst>
          </p:nvPr>
        </p:nvSpPr>
        <p:spPr bwMode="auto">
          <a:xfrm>
            <a:off x="5403850" y="8731250"/>
            <a:ext cx="2540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620C537E-C53E-429E-A5EF-A5477C421BBF}" type="datetime'''''''202''''''''''''''''''''''''''''3'''">
              <a:rPr lang="zh-CN" altLang="en-US" sz="900" smtClean="0">
                <a:latin typeface="等线" panose="02010600030101010101" pitchFamily="2" charset="-122"/>
                <a:ea typeface="等线" panose="02010600030101010101" pitchFamily="2" charset="-122"/>
                <a:sym typeface="等线" panose="02010600030101010101" pitchFamily="2" charset="-122"/>
              </a:rPr>
              <a:pPr/>
              <a:t>2023</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42" name="Text Placeholder 2">
            <a:extLst>
              <a:ext uri="{FF2B5EF4-FFF2-40B4-BE49-F238E27FC236}">
                <a16:creationId xmlns:a16="http://schemas.microsoft.com/office/drawing/2014/main" id="{A50EFEBA-F5F4-9872-E2D0-037806F28CD2}"/>
              </a:ext>
            </a:extLst>
          </p:cNvPr>
          <p:cNvSpPr>
            <a:spLocks noGrp="1"/>
          </p:cNvSpPr>
          <p:nvPr>
            <p:custDataLst>
              <p:tags r:id="rId16"/>
            </p:custDataLst>
          </p:nvPr>
        </p:nvSpPr>
        <p:spPr bwMode="auto">
          <a:xfrm>
            <a:off x="5827713" y="8731250"/>
            <a:ext cx="3937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DA35D5F4-3775-4201-BDD0-04B81A4F5812}" type="datetime'''2''''''''''''0''''''''''''2''4''H''''1'''''''''''''''">
              <a:rPr lang="en-US" altLang="en-US" sz="900" smtClean="0">
                <a:latin typeface="等线" panose="02010600030101010101" pitchFamily="2" charset="-122"/>
                <a:ea typeface="等线" panose="02010600030101010101" pitchFamily="2" charset="-122"/>
                <a:sym typeface="等线" panose="02010600030101010101" pitchFamily="2" charset="-122"/>
              </a:rPr>
              <a:pPr/>
              <a:t>2024H1</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useBgFill="1">
        <p:nvSpPr>
          <p:cNvPr id="135" name="Text Placeholder 2">
            <a:extLst>
              <a:ext uri="{FF2B5EF4-FFF2-40B4-BE49-F238E27FC236}">
                <a16:creationId xmlns:a16="http://schemas.microsoft.com/office/drawing/2014/main" id="{1AB8D4DD-5B56-DB47-B40D-520642C7F4B6}"/>
              </a:ext>
            </a:extLst>
          </p:cNvPr>
          <p:cNvSpPr>
            <a:spLocks noGrp="1"/>
          </p:cNvSpPr>
          <p:nvPr>
            <p:custDataLst>
              <p:tags r:id="rId17"/>
            </p:custDataLst>
          </p:nvPr>
        </p:nvSpPr>
        <p:spPr bwMode="gray">
          <a:xfrm>
            <a:off x="1438275" y="7113588"/>
            <a:ext cx="295275" cy="123825"/>
          </a:xfrm>
          <a:prstGeom prst="rect">
            <a:avLst/>
          </a:prstGeom>
          <a:ln>
            <a:noFill/>
          </a:ln>
          <a:effectLst/>
        </p:spPr>
        <p:txBody>
          <a:bodyPr vert="horz" wrap="none" lIns="15875" tIns="0" rIns="15875" bIns="0" rtlCol="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945E97E4-E6B4-4D4F-8CB4-903BDC7374D5}" type="datetime'''''''1''5''.''''''''''''''''7''''%'''''''''''''''''''''">
              <a:rPr lang="en-US" altLang="en-US" sz="900" smtClean="0">
                <a:effectLst/>
                <a:latin typeface="等线" panose="02010600030101010101" pitchFamily="2" charset="-122"/>
                <a:ea typeface="等线" panose="02010600030101010101" pitchFamily="2" charset="-122"/>
              </a:rPr>
              <a:pPr/>
              <a:t>15.7%</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136" name="Text Placeholder 2">
            <a:extLst>
              <a:ext uri="{FF2B5EF4-FFF2-40B4-BE49-F238E27FC236}">
                <a16:creationId xmlns:a16="http://schemas.microsoft.com/office/drawing/2014/main" id="{CD4FCF80-0E7A-CC0F-0349-5B95CAE8F1A6}"/>
              </a:ext>
            </a:extLst>
          </p:cNvPr>
          <p:cNvSpPr>
            <a:spLocks noGrp="1"/>
          </p:cNvSpPr>
          <p:nvPr>
            <p:custDataLst>
              <p:tags r:id="rId18"/>
            </p:custDataLst>
          </p:nvPr>
        </p:nvSpPr>
        <p:spPr bwMode="gray">
          <a:xfrm>
            <a:off x="2917825" y="7926388"/>
            <a:ext cx="295275" cy="123825"/>
          </a:xfrm>
          <a:prstGeom prst="rect">
            <a:avLst/>
          </a:prstGeom>
          <a:solidFill>
            <a:schemeClr val="accent1"/>
          </a:solidFill>
          <a:ln>
            <a:noFill/>
          </a:ln>
          <a:effectLst/>
        </p:spPr>
        <p:txBody>
          <a:bodyPr vert="horz" wrap="none" lIns="15875" tIns="0" rIns="15875" bIns="0" rtlCol="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4EF72EAC-18D9-42C3-BCB8-051D4D19E89A}" type="datetime'''12''''''''''''''''''''''''''''.''''''4''''''%'''''''''''''">
              <a:rPr lang="en-US" altLang="en-US" sz="900" smtClean="0">
                <a:solidFill>
                  <a:schemeClr val="bg1"/>
                </a:solidFill>
                <a:effectLst/>
                <a:latin typeface="等线" panose="02010600030101010101" pitchFamily="2" charset="-122"/>
                <a:ea typeface="等线" panose="02010600030101010101" pitchFamily="2" charset="-122"/>
              </a:rPr>
              <a:pPr/>
              <a:t>12.4%</a:t>
            </a:fld>
            <a:endParaRPr lang="zh-CN" altLang="en-US" sz="900" dirty="0">
              <a:solidFill>
                <a:schemeClr val="bg1"/>
              </a:solidFill>
              <a:latin typeface="等线" panose="02010600030101010101" pitchFamily="2" charset="-122"/>
              <a:ea typeface="等线" panose="02010600030101010101" pitchFamily="2" charset="-122"/>
              <a:sym typeface="等线" panose="02010600030101010101" pitchFamily="2" charset="-122"/>
            </a:endParaRPr>
          </a:p>
        </p:txBody>
      </p:sp>
      <p:sp>
        <p:nvSpPr>
          <p:cNvPr id="137" name="Text Placeholder 2">
            <a:extLst>
              <a:ext uri="{FF2B5EF4-FFF2-40B4-BE49-F238E27FC236}">
                <a16:creationId xmlns:a16="http://schemas.microsoft.com/office/drawing/2014/main" id="{6EE1E168-8C53-432B-D358-09A8B8293852}"/>
              </a:ext>
            </a:extLst>
          </p:cNvPr>
          <p:cNvSpPr>
            <a:spLocks noGrp="1"/>
          </p:cNvSpPr>
          <p:nvPr>
            <p:custDataLst>
              <p:tags r:id="rId19"/>
            </p:custDataLst>
          </p:nvPr>
        </p:nvSpPr>
        <p:spPr bwMode="gray">
          <a:xfrm>
            <a:off x="3903663" y="7729538"/>
            <a:ext cx="295275" cy="123825"/>
          </a:xfrm>
          <a:prstGeom prst="rect">
            <a:avLst/>
          </a:prstGeom>
          <a:solidFill>
            <a:schemeClr val="accent1"/>
          </a:solidFill>
          <a:ln>
            <a:noFill/>
          </a:ln>
          <a:effectLst/>
        </p:spPr>
        <p:txBody>
          <a:bodyPr vert="horz" wrap="none" lIns="15875" tIns="0" rIns="15875" bIns="0" rtlCol="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52326A61-A3EE-43AE-B0C7-1C5AB9D7C738}" type="datetime'''''''''''''''1''''''''''''''''''''''3''''''.''''''2''''''''%'">
              <a:rPr lang="en-US" altLang="en-US" sz="900" smtClean="0">
                <a:solidFill>
                  <a:schemeClr val="bg1"/>
                </a:solidFill>
                <a:effectLst/>
                <a:latin typeface="等线" panose="02010600030101010101" pitchFamily="2" charset="-122"/>
                <a:ea typeface="等线" panose="02010600030101010101" pitchFamily="2" charset="-122"/>
              </a:rPr>
              <a:pPr/>
              <a:t>13.2%</a:t>
            </a:fld>
            <a:endParaRPr lang="zh-CN" altLang="en-US" sz="900" dirty="0">
              <a:solidFill>
                <a:schemeClr val="bg1"/>
              </a:solidFill>
              <a:latin typeface="等线" panose="02010600030101010101" pitchFamily="2" charset="-122"/>
              <a:ea typeface="等线" panose="02010600030101010101" pitchFamily="2" charset="-122"/>
              <a:sym typeface="等线" panose="02010600030101010101" pitchFamily="2" charset="-122"/>
            </a:endParaRPr>
          </a:p>
        </p:txBody>
      </p:sp>
      <p:sp useBgFill="1">
        <p:nvSpPr>
          <p:cNvPr id="138" name="Text Placeholder 2">
            <a:extLst>
              <a:ext uri="{FF2B5EF4-FFF2-40B4-BE49-F238E27FC236}">
                <a16:creationId xmlns:a16="http://schemas.microsoft.com/office/drawing/2014/main" id="{995FE30F-F930-BD9C-108E-C1F19D5A301E}"/>
              </a:ext>
            </a:extLst>
          </p:cNvPr>
          <p:cNvSpPr>
            <a:spLocks noGrp="1"/>
          </p:cNvSpPr>
          <p:nvPr>
            <p:custDataLst>
              <p:tags r:id="rId20"/>
            </p:custDataLst>
          </p:nvPr>
        </p:nvSpPr>
        <p:spPr bwMode="gray">
          <a:xfrm>
            <a:off x="4891088" y="7804150"/>
            <a:ext cx="295275" cy="123825"/>
          </a:xfrm>
          <a:prstGeom prst="rect">
            <a:avLst/>
          </a:prstGeom>
          <a:ln>
            <a:noFill/>
          </a:ln>
          <a:effectLst/>
        </p:spPr>
        <p:txBody>
          <a:bodyPr vert="horz" wrap="none" lIns="15875" tIns="0" rIns="15875" bIns="0" rtlCol="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DCAD0B15-E7B5-4752-BBEA-8B5B584E97EB}" type="datetime'''''''''''1''''''''''''''''''''''''2''''''.9''%'''''''''''''">
              <a:rPr lang="en-US" altLang="en-US" sz="900" smtClean="0">
                <a:effectLst/>
                <a:latin typeface="等线" panose="02010600030101010101" pitchFamily="2" charset="-122"/>
                <a:ea typeface="等线" panose="02010600030101010101" pitchFamily="2" charset="-122"/>
              </a:rPr>
              <a:pPr/>
              <a:t>12.9%</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152" name="Text Placeholder 2">
            <a:extLst>
              <a:ext uri="{FF2B5EF4-FFF2-40B4-BE49-F238E27FC236}">
                <a16:creationId xmlns:a16="http://schemas.microsoft.com/office/drawing/2014/main" id="{5053FAB9-F5FD-D7BF-116E-CF52A803FCEE}"/>
              </a:ext>
            </a:extLst>
          </p:cNvPr>
          <p:cNvSpPr>
            <a:spLocks noGrp="1"/>
          </p:cNvSpPr>
          <p:nvPr>
            <p:custDataLst>
              <p:tags r:id="rId21"/>
            </p:custDataLst>
          </p:nvPr>
        </p:nvSpPr>
        <p:spPr bwMode="gray">
          <a:xfrm>
            <a:off x="944563" y="5781675"/>
            <a:ext cx="295275"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54DF95E7-B366-4C1A-B5E3-4C0BE221A03F}" type="datetime'''''''''''''''2''1''''''.1''''''''''''''''''''''''''''%'''">
              <a:rPr lang="en-US" altLang="en-US" sz="900" smtClean="0">
                <a:effectLst/>
                <a:latin typeface="等线" panose="02010600030101010101" pitchFamily="2" charset="-122"/>
                <a:ea typeface="等线" panose="02010600030101010101" pitchFamily="2" charset="-122"/>
                <a:sym typeface="等线" panose="02010600030101010101" pitchFamily="2" charset="-122"/>
              </a:rPr>
              <a:pPr marL="0" lvl="0" indent="0" algn="ctr">
                <a:spcBef>
                  <a:spcPct val="0"/>
                </a:spcBef>
                <a:spcAft>
                  <a:spcPct val="0"/>
                </a:spcAft>
                <a:buNone/>
              </a:pPr>
              <a:t>21.1%</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useBgFill="1">
        <p:nvSpPr>
          <p:cNvPr id="153" name="Text Placeholder 2">
            <a:extLst>
              <a:ext uri="{FF2B5EF4-FFF2-40B4-BE49-F238E27FC236}">
                <a16:creationId xmlns:a16="http://schemas.microsoft.com/office/drawing/2014/main" id="{54B697A9-31F3-0A32-4B75-6321D6B21458}"/>
              </a:ext>
            </a:extLst>
          </p:cNvPr>
          <p:cNvSpPr>
            <a:spLocks noGrp="1"/>
          </p:cNvSpPr>
          <p:nvPr>
            <p:custDataLst>
              <p:tags r:id="rId22"/>
            </p:custDataLst>
          </p:nvPr>
        </p:nvSpPr>
        <p:spPr bwMode="gray">
          <a:xfrm>
            <a:off x="1930400" y="7877175"/>
            <a:ext cx="295275" cy="123825"/>
          </a:xfrm>
          <a:prstGeom prst="rect">
            <a:avLst/>
          </a:prstGeom>
          <a:ln>
            <a:noFill/>
          </a:ln>
          <a:effectLst/>
        </p:spPr>
        <p:txBody>
          <a:bodyPr vert="horz" wrap="none" lIns="15875" tIns="0" rIns="15875" bIns="0" rtlCol="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40FC8CF2-1A85-4F6B-938E-898F1C5C5B58}" type="datetime'''1''''''2''''''''''.''''''''''''''6''''''''''''%'''''''''''''">
              <a:rPr lang="en-US" altLang="en-US" sz="900" smtClean="0">
                <a:effectLst/>
                <a:latin typeface="等线" panose="02010600030101010101" pitchFamily="2" charset="-122"/>
                <a:ea typeface="等线" panose="02010600030101010101" pitchFamily="2" charset="-122"/>
                <a:sym typeface="等线" panose="02010600030101010101" pitchFamily="2" charset="-122"/>
              </a:rPr>
              <a:pPr marL="0" lvl="0" indent="0" algn="ctr">
                <a:spcBef>
                  <a:spcPct val="0"/>
                </a:spcBef>
                <a:spcAft>
                  <a:spcPct val="0"/>
                </a:spcAft>
                <a:buNone/>
              </a:pPr>
              <a:t>12.6%</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154" name="Text Placeholder 2">
            <a:extLst>
              <a:ext uri="{FF2B5EF4-FFF2-40B4-BE49-F238E27FC236}">
                <a16:creationId xmlns:a16="http://schemas.microsoft.com/office/drawing/2014/main" id="{E6EE9C72-616F-0E7E-F0C6-E05708C06E58}"/>
              </a:ext>
            </a:extLst>
          </p:cNvPr>
          <p:cNvSpPr>
            <a:spLocks noGrp="1"/>
          </p:cNvSpPr>
          <p:nvPr>
            <p:custDataLst>
              <p:tags r:id="rId23"/>
            </p:custDataLst>
          </p:nvPr>
        </p:nvSpPr>
        <p:spPr bwMode="gray">
          <a:xfrm>
            <a:off x="2424113" y="7483475"/>
            <a:ext cx="295275"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BB527160-4C5B-45D0-809C-0681D0CB21C0}" type="datetime'''''''''''''''''''''''''1''''''''4''''''.''2''''%'''''''">
              <a:rPr lang="en-US" altLang="en-US" sz="900" smtClean="0">
                <a:solidFill>
                  <a:schemeClr val="bg1"/>
                </a:solidFill>
                <a:effectLst/>
                <a:latin typeface="等线" panose="02010600030101010101" pitchFamily="2" charset="-122"/>
                <a:ea typeface="等线" panose="02010600030101010101" pitchFamily="2" charset="-122"/>
                <a:sym typeface="等线" panose="02010600030101010101" pitchFamily="2" charset="-122"/>
              </a:rPr>
              <a:pPr marL="0" lvl="0" indent="0" algn="ctr">
                <a:spcBef>
                  <a:spcPct val="0"/>
                </a:spcBef>
                <a:spcAft>
                  <a:spcPct val="0"/>
                </a:spcAft>
                <a:buNone/>
              </a:pPr>
              <a:t>14.2%</a:t>
            </a:fld>
            <a:endParaRPr lang="zh-CN" altLang="en-US" sz="900" dirty="0">
              <a:solidFill>
                <a:schemeClr val="bg1"/>
              </a:solidFill>
              <a:latin typeface="等线" panose="02010600030101010101" pitchFamily="2" charset="-122"/>
              <a:ea typeface="等线" panose="02010600030101010101" pitchFamily="2" charset="-122"/>
              <a:sym typeface="等线" panose="02010600030101010101" pitchFamily="2" charset="-122"/>
            </a:endParaRPr>
          </a:p>
        </p:txBody>
      </p:sp>
      <p:sp>
        <p:nvSpPr>
          <p:cNvPr id="155" name="Text Placeholder 2">
            <a:extLst>
              <a:ext uri="{FF2B5EF4-FFF2-40B4-BE49-F238E27FC236}">
                <a16:creationId xmlns:a16="http://schemas.microsoft.com/office/drawing/2014/main" id="{9911FBE6-A848-194B-54C7-FFA9972B4882}"/>
              </a:ext>
            </a:extLst>
          </p:cNvPr>
          <p:cNvSpPr>
            <a:spLocks noGrp="1"/>
          </p:cNvSpPr>
          <p:nvPr>
            <p:custDataLst>
              <p:tags r:id="rId24"/>
            </p:custDataLst>
          </p:nvPr>
        </p:nvSpPr>
        <p:spPr bwMode="gray">
          <a:xfrm>
            <a:off x="3411538" y="6940550"/>
            <a:ext cx="295275"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52836477-B637-43E2-AE95-E4E144420998}" type="datetime'''''''''''1''''6.''''''''4''''''''%'''''''''''''''''''''''''">
              <a:rPr lang="en-US" altLang="en-US" sz="900" smtClean="0">
                <a:effectLst/>
                <a:latin typeface="等线" panose="02010600030101010101" pitchFamily="2" charset="-122"/>
                <a:ea typeface="等线" panose="02010600030101010101" pitchFamily="2" charset="-122"/>
                <a:sym typeface="等线" panose="02010600030101010101" pitchFamily="2" charset="-122"/>
              </a:rPr>
              <a:pPr marL="0" lvl="0" indent="0" algn="ctr">
                <a:spcBef>
                  <a:spcPct val="0"/>
                </a:spcBef>
                <a:spcAft>
                  <a:spcPct val="0"/>
                </a:spcAft>
                <a:buNone/>
              </a:pPr>
              <a:t>16.4%</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156" name="Text Placeholder 2">
            <a:extLst>
              <a:ext uri="{FF2B5EF4-FFF2-40B4-BE49-F238E27FC236}">
                <a16:creationId xmlns:a16="http://schemas.microsoft.com/office/drawing/2014/main" id="{25961DF9-DBFA-8046-FA6D-46E3DECF3F51}"/>
              </a:ext>
            </a:extLst>
          </p:cNvPr>
          <p:cNvSpPr>
            <a:spLocks noGrp="1"/>
          </p:cNvSpPr>
          <p:nvPr>
            <p:custDataLst>
              <p:tags r:id="rId25"/>
            </p:custDataLst>
          </p:nvPr>
        </p:nvSpPr>
        <p:spPr bwMode="gray">
          <a:xfrm>
            <a:off x="4397375" y="6767513"/>
            <a:ext cx="295275" cy="1238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746FE9DE-7B70-450B-9D48-A7D67B279329}" type="datetime'''''''''''''''''''''1''''''''''''''''''7''.''''''1''%'''''">
              <a:rPr lang="en-US" altLang="en-US" sz="900" smtClean="0">
                <a:solidFill>
                  <a:schemeClr val="bg1"/>
                </a:solidFill>
                <a:effectLst/>
                <a:latin typeface="等线" panose="02010600030101010101" pitchFamily="2" charset="-122"/>
                <a:ea typeface="等线" panose="02010600030101010101" pitchFamily="2" charset="-122"/>
                <a:sym typeface="等线" panose="02010600030101010101" pitchFamily="2" charset="-122"/>
              </a:rPr>
              <a:pPr marL="0" lvl="0" indent="0" algn="ctr">
                <a:spcBef>
                  <a:spcPct val="0"/>
                </a:spcBef>
                <a:spcAft>
                  <a:spcPct val="0"/>
                </a:spcAft>
                <a:buNone/>
              </a:pPr>
              <a:t>17.1%</a:t>
            </a:fld>
            <a:endParaRPr lang="zh-CN" altLang="en-US" sz="900" dirty="0">
              <a:solidFill>
                <a:schemeClr val="bg1"/>
              </a:solidFill>
              <a:latin typeface="等线" panose="02010600030101010101" pitchFamily="2" charset="-122"/>
              <a:ea typeface="等线" panose="02010600030101010101" pitchFamily="2" charset="-122"/>
              <a:sym typeface="等线" panose="02010600030101010101" pitchFamily="2" charset="-122"/>
            </a:endParaRPr>
          </a:p>
        </p:txBody>
      </p:sp>
      <p:sp>
        <p:nvSpPr>
          <p:cNvPr id="157" name="Text Placeholder 2">
            <a:extLst>
              <a:ext uri="{FF2B5EF4-FFF2-40B4-BE49-F238E27FC236}">
                <a16:creationId xmlns:a16="http://schemas.microsoft.com/office/drawing/2014/main" id="{79940559-EDBC-05B3-6C99-F6EEA10D1A0E}"/>
              </a:ext>
            </a:extLst>
          </p:cNvPr>
          <p:cNvSpPr>
            <a:spLocks noGrp="1"/>
          </p:cNvSpPr>
          <p:nvPr>
            <p:custDataLst>
              <p:tags r:id="rId26"/>
            </p:custDataLst>
          </p:nvPr>
        </p:nvSpPr>
        <p:spPr bwMode="gray">
          <a:xfrm>
            <a:off x="5384800" y="7680325"/>
            <a:ext cx="295275"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6082B7EF-7C60-4729-A392-AE88418881EB}" type="datetime'''''''''''''''''''1''3''''''''''.''''''4''''''''''''''%'''">
              <a:rPr lang="en-US" altLang="en-US" sz="900" smtClean="0">
                <a:solidFill>
                  <a:schemeClr val="bg1"/>
                </a:solidFill>
                <a:effectLst/>
                <a:latin typeface="等线" panose="02010600030101010101" pitchFamily="2" charset="-122"/>
                <a:ea typeface="等线" panose="02010600030101010101" pitchFamily="2" charset="-122"/>
                <a:sym typeface="等线" panose="02010600030101010101" pitchFamily="2" charset="-122"/>
              </a:rPr>
              <a:pPr marL="0" lvl="0" indent="0" algn="ctr">
                <a:spcBef>
                  <a:spcPct val="0"/>
                </a:spcBef>
                <a:spcAft>
                  <a:spcPct val="0"/>
                </a:spcAft>
                <a:buNone/>
              </a:pPr>
              <a:t>13.4%</a:t>
            </a:fld>
            <a:endParaRPr lang="zh-CN" altLang="en-US" sz="900" dirty="0">
              <a:solidFill>
                <a:schemeClr val="bg1"/>
              </a:solidFill>
              <a:latin typeface="等线" panose="02010600030101010101" pitchFamily="2" charset="-122"/>
              <a:ea typeface="等线" panose="02010600030101010101" pitchFamily="2" charset="-122"/>
              <a:sym typeface="等线" panose="02010600030101010101" pitchFamily="2" charset="-122"/>
            </a:endParaRPr>
          </a:p>
        </p:txBody>
      </p:sp>
      <p:sp useBgFill="1">
        <p:nvSpPr>
          <p:cNvPr id="158" name="Text Placeholder 2">
            <a:extLst>
              <a:ext uri="{FF2B5EF4-FFF2-40B4-BE49-F238E27FC236}">
                <a16:creationId xmlns:a16="http://schemas.microsoft.com/office/drawing/2014/main" id="{158A046F-4505-1B45-7098-60D6A14B529C}"/>
              </a:ext>
            </a:extLst>
          </p:cNvPr>
          <p:cNvSpPr>
            <a:spLocks noGrp="1"/>
          </p:cNvSpPr>
          <p:nvPr>
            <p:custDataLst>
              <p:tags r:id="rId27"/>
            </p:custDataLst>
          </p:nvPr>
        </p:nvSpPr>
        <p:spPr bwMode="gray">
          <a:xfrm>
            <a:off x="5876925" y="8148638"/>
            <a:ext cx="295275" cy="123825"/>
          </a:xfrm>
          <a:prstGeom prst="rect">
            <a:avLst/>
          </a:prstGeom>
          <a:ln>
            <a:noFill/>
          </a:ln>
          <a:effectLst/>
        </p:spPr>
        <p:txBody>
          <a:bodyPr vert="horz" wrap="none" lIns="15875" tIns="0" rIns="15875" bIns="0" rtlCol="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90493B55-7716-48EE-ABE7-EA1DD478381D}" type="datetime'''''''1''1''''''.''5''''''''''''''''''''%'''">
              <a:rPr lang="en-US" altLang="en-US" sz="900" smtClean="0">
                <a:effectLst/>
                <a:latin typeface="等线" panose="02010600030101010101" pitchFamily="2" charset="-122"/>
                <a:ea typeface="等线" panose="02010600030101010101" pitchFamily="2" charset="-122"/>
                <a:sym typeface="等线" panose="02010600030101010101" pitchFamily="2" charset="-122"/>
              </a:rPr>
              <a:pPr marL="0" lvl="0" indent="0" algn="ctr">
                <a:spcBef>
                  <a:spcPct val="0"/>
                </a:spcBef>
                <a:spcAft>
                  <a:spcPct val="0"/>
                </a:spcAft>
                <a:buNone/>
              </a:pPr>
              <a:t>11.5%</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cxnSp>
        <p:nvCxnSpPr>
          <p:cNvPr id="31" name="直接连接符 30">
            <a:extLst>
              <a:ext uri="{FF2B5EF4-FFF2-40B4-BE49-F238E27FC236}">
                <a16:creationId xmlns:a16="http://schemas.microsoft.com/office/drawing/2014/main" id="{1EF9D7BF-4A36-6A3D-689C-FC832D701A23}"/>
              </a:ext>
            </a:extLst>
          </p:cNvPr>
          <p:cNvCxnSpPr/>
          <p:nvPr>
            <p:custDataLst>
              <p:tags r:id="rId28"/>
            </p:custDataLst>
          </p:nvPr>
        </p:nvCxnSpPr>
        <p:spPr bwMode="gray">
          <a:xfrm>
            <a:off x="2865438" y="5440363"/>
            <a:ext cx="131763" cy="0"/>
          </a:xfrm>
          <a:prstGeom prst="line">
            <a:avLst/>
          </a:prstGeom>
          <a:ln w="28575" cap="rnd" cmpd="sng" algn="ctr">
            <a:solidFill>
              <a:schemeClr val="tx2"/>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2" name="矩形 31">
            <a:extLst>
              <a:ext uri="{FF2B5EF4-FFF2-40B4-BE49-F238E27FC236}">
                <a16:creationId xmlns:a16="http://schemas.microsoft.com/office/drawing/2014/main" id="{0BF737F7-5EDE-BEC7-3E29-5B505F0961AF}"/>
              </a:ext>
            </a:extLst>
          </p:cNvPr>
          <p:cNvSpPr/>
          <p:nvPr>
            <p:custDataLst>
              <p:tags r:id="rId29"/>
            </p:custDataLst>
          </p:nvPr>
        </p:nvSpPr>
        <p:spPr bwMode="auto">
          <a:xfrm>
            <a:off x="3336925" y="5380038"/>
            <a:ext cx="160338" cy="120650"/>
          </a:xfrm>
          <a:prstGeom prst="rect">
            <a:avLst/>
          </a:prstGeom>
          <a:solidFill>
            <a:schemeClr val="accent1"/>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bg1"/>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wrap="square" lIns="51435" tIns="25718" rIns="101250" bIns="25718" rtlCol="0" anchor="ctr">
            <a:normAutofit fontScale="55000" lnSpcReduction="20000"/>
          </a:bodyPr>
          <a:lstStyle/>
          <a:p>
            <a:pPr algn="just"/>
            <a:endParaRPr lang="zh-CN" altLang="en-US" sz="900" b="1" dirty="0">
              <a:latin typeface="+mn-ea"/>
            </a:endParaRPr>
          </a:p>
        </p:txBody>
      </p:sp>
      <p:sp>
        <p:nvSpPr>
          <p:cNvPr id="5" name="Text Placeholder 2">
            <a:extLst>
              <a:ext uri="{FF2B5EF4-FFF2-40B4-BE49-F238E27FC236}">
                <a16:creationId xmlns:a16="http://schemas.microsoft.com/office/drawing/2014/main" id="{78376BFC-8AE5-4E25-E736-E8007802AAB2}"/>
              </a:ext>
            </a:extLst>
          </p:cNvPr>
          <p:cNvSpPr>
            <a:spLocks noGrp="1"/>
          </p:cNvSpPr>
          <p:nvPr>
            <p:custDataLst>
              <p:tags r:id="rId30"/>
            </p:custDataLst>
          </p:nvPr>
        </p:nvSpPr>
        <p:spPr bwMode="auto">
          <a:xfrm>
            <a:off x="3062288" y="5386388"/>
            <a:ext cx="173038"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spcBef>
                <a:spcPct val="0"/>
              </a:spcBef>
              <a:spcAft>
                <a:spcPct val="0"/>
              </a:spcAft>
              <a:buNone/>
            </a:pPr>
            <a:fld id="{93A99B22-1F9E-4B9A-ACF4-329053291085}" type="datetime'''''''''''y''''o''''''''''''''''y'''''''''''''''''''''''''''">
              <a:rPr lang="en-US" altLang="en-US" sz="900" smtClean="0">
                <a:latin typeface="等线" panose="02010600030101010101" pitchFamily="2" charset="-122"/>
                <a:ea typeface="等线" panose="02010600030101010101" pitchFamily="2" charset="-122"/>
                <a:sym typeface="等线" panose="02010600030101010101" pitchFamily="2" charset="-122"/>
              </a:rPr>
              <a:pPr/>
              <a:t>yoy</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12" name="Text Placeholder 2">
            <a:extLst>
              <a:ext uri="{FF2B5EF4-FFF2-40B4-BE49-F238E27FC236}">
                <a16:creationId xmlns:a16="http://schemas.microsoft.com/office/drawing/2014/main" id="{7738732C-824D-C069-1A3C-128958DEA3F5}"/>
              </a:ext>
            </a:extLst>
          </p:cNvPr>
          <p:cNvSpPr>
            <a:spLocks noGrp="1"/>
          </p:cNvSpPr>
          <p:nvPr>
            <p:custDataLst>
              <p:tags r:id="rId31"/>
            </p:custDataLst>
          </p:nvPr>
        </p:nvSpPr>
        <p:spPr bwMode="auto">
          <a:xfrm>
            <a:off x="3548063" y="5386388"/>
            <a:ext cx="4572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spcBef>
                <a:spcPct val="0"/>
              </a:spcBef>
              <a:spcAft>
                <a:spcPct val="0"/>
              </a:spcAft>
              <a:buNone/>
            </a:pPr>
            <a:fld id="{FF8DA386-92E9-4139-BFCB-26E4C3D84E38}" type="datetime'''''''''''''''收入''''''''情''况'''''''''''">
              <a:rPr lang="zh-CN" altLang="en-US" sz="900" smtClean="0">
                <a:latin typeface="等线" panose="02010600030101010101" pitchFamily="2" charset="-122"/>
                <a:ea typeface="等线" panose="02010600030101010101" pitchFamily="2" charset="-122"/>
                <a:sym typeface="等线" panose="02010600030101010101" pitchFamily="2" charset="-122"/>
              </a:rPr>
              <a:pPr/>
              <a:t>收入情况</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Tree>
    <p:custDataLst>
      <p:tags r:id="rId1"/>
    </p:custDataLst>
    <p:extLst>
      <p:ext uri="{BB962C8B-B14F-4D97-AF65-F5344CB8AC3E}">
        <p14:creationId xmlns:p14="http://schemas.microsoft.com/office/powerpoint/2010/main" val="2676345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对象 75" hidden="1">
            <a:extLst>
              <a:ext uri="{FF2B5EF4-FFF2-40B4-BE49-F238E27FC236}">
                <a16:creationId xmlns:a16="http://schemas.microsoft.com/office/drawing/2014/main" id="{310B6CFD-FBF4-AFF2-0487-4B16F4A767B6}"/>
              </a:ext>
            </a:extLst>
          </p:cNvPr>
          <p:cNvGraphicFramePr>
            <a:graphicFrameLocks noChangeAspect="1"/>
          </p:cNvGraphicFramePr>
          <p:nvPr>
            <p:custDataLst>
              <p:tags r:id="rId2"/>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幻灯片" r:id="rId11" imgW="7772400" imgH="10058400" progId="TCLayout.ActiveDocument.1">
                  <p:embed/>
                </p:oleObj>
              </mc:Choice>
              <mc:Fallback>
                <p:oleObj name="think-cell 幻灯片" r:id="rId11" imgW="7772400" imgH="10058400" progId="TCLayout.ActiveDocument.1">
                  <p:embed/>
                  <p:pic>
                    <p:nvPicPr>
                      <p:cNvPr id="76" name="对象 75" hidden="1">
                        <a:extLst>
                          <a:ext uri="{FF2B5EF4-FFF2-40B4-BE49-F238E27FC236}">
                            <a16:creationId xmlns:a16="http://schemas.microsoft.com/office/drawing/2014/main" id="{310B6CFD-FBF4-AFF2-0487-4B16F4A767B6}"/>
                          </a:ext>
                        </a:extLst>
                      </p:cNvPr>
                      <p:cNvPicPr/>
                      <p:nvPr/>
                    </p:nvPicPr>
                    <p:blipFill>
                      <a:blip r:embed="rId12"/>
                      <a:stretch>
                        <a:fillRect/>
                      </a:stretch>
                    </p:blipFill>
                    <p:spPr>
                      <a:xfrm>
                        <a:off x="1588" y="1588"/>
                        <a:ext cx="1227" cy="1588"/>
                      </a:xfrm>
                      <a:prstGeom prst="rect">
                        <a:avLst/>
                      </a:prstGeom>
                    </p:spPr>
                  </p:pic>
                </p:oleObj>
              </mc:Fallback>
            </mc:AlternateContent>
          </a:graphicData>
        </a:graphic>
      </p:graphicFrame>
      <p:sp>
        <p:nvSpPr>
          <p:cNvPr id="18" name="文本框 510">
            <a:extLst>
              <a:ext uri="{FF2B5EF4-FFF2-40B4-BE49-F238E27FC236}">
                <a16:creationId xmlns:a16="http://schemas.microsoft.com/office/drawing/2014/main" id="{0DB206D7-0C06-A84C-2C2D-F27573468D7D}"/>
              </a:ext>
            </a:extLst>
          </p:cNvPr>
          <p:cNvSpPr txBox="1"/>
          <p:nvPr/>
        </p:nvSpPr>
        <p:spPr>
          <a:xfrm>
            <a:off x="387782" y="8955421"/>
            <a:ext cx="3243615" cy="200055"/>
          </a:xfrm>
          <a:prstGeom prst="rect">
            <a:avLst/>
          </a:prstGeom>
          <a:noFill/>
        </p:spPr>
        <p:txBody>
          <a:bodyPr wrap="square" lIns="0" rIns="0" rtlCol="0" anchor="t">
            <a:spAutoFit/>
          </a:bodyPr>
          <a:lstStyle/>
          <a:p>
            <a:pPr marL="0" marR="0" lvl="0" indent="0" algn="l" defTabSz="914400" rtl="0" eaLnBrk="1" fontAlgn="auto" latinLnBrk="0" hangingPunct="1">
              <a:lnSpc>
                <a:spcPct val="100000"/>
              </a:lnSpc>
              <a:spcBef>
                <a:spcPts val="0"/>
              </a:spcBef>
              <a:spcAft>
                <a:spcPts val="0"/>
              </a:spcAft>
              <a:buClr>
                <a:prstClr val="white"/>
              </a:buClr>
              <a:buSzPct val="90000"/>
              <a:buFontTx/>
              <a:buNone/>
              <a:tabLst/>
              <a:defRPr/>
            </a:pPr>
            <a:r>
              <a:rPr kumimoji="0" lang="zh-CN" altLang="en-US" sz="700" b="0" i="0" u="none" strike="noStrike" kern="1200" cap="none" spc="0" normalizeH="0" baseline="0" noProof="0" dirty="0">
                <a:ln>
                  <a:noFill/>
                </a:ln>
                <a:solidFill>
                  <a:srgbClr val="797979"/>
                </a:solidFill>
                <a:effectLst/>
                <a:uLnTx/>
                <a:uFillTx/>
                <a:latin typeface="等线" panose="02010600030101010101" pitchFamily="2" charset="-122"/>
                <a:ea typeface="等线" panose="02010600030101010101" pitchFamily="2" charset="-122"/>
                <a:cs typeface="+mn-cs"/>
              </a:rPr>
              <a:t>来源：中国临床试验注册中心，头豹研究院</a:t>
            </a:r>
            <a:endParaRPr kumimoji="0" lang="zh-CN" altLang="en-US" sz="1100" b="0" i="0" u="none" strike="noStrike" kern="1200" cap="none" spc="0" normalizeH="0" baseline="0" noProof="0" dirty="0">
              <a:ln>
                <a:noFill/>
              </a:ln>
              <a:solidFill>
                <a:srgbClr val="797979"/>
              </a:solidFill>
              <a:effectLst/>
              <a:uLnTx/>
              <a:uFillTx/>
              <a:latin typeface="等线" panose="02010600030101010101" pitchFamily="2" charset="-122"/>
              <a:ea typeface="等线" panose="02010600030101010101" pitchFamily="2" charset="-122"/>
              <a:cs typeface="+mn-cs"/>
            </a:endParaRPr>
          </a:p>
        </p:txBody>
      </p:sp>
      <p:sp>
        <p:nvSpPr>
          <p:cNvPr id="8" name="矩形 8">
            <a:extLst>
              <a:ext uri="{FF2B5EF4-FFF2-40B4-BE49-F238E27FC236}">
                <a16:creationId xmlns:a16="http://schemas.microsoft.com/office/drawing/2014/main" id="{E2A9E1BE-191C-BF54-8D1C-8F0392263600}"/>
              </a:ext>
            </a:extLst>
          </p:cNvPr>
          <p:cNvSpPr/>
          <p:nvPr/>
        </p:nvSpPr>
        <p:spPr>
          <a:xfrm>
            <a:off x="368301" y="644639"/>
            <a:ext cx="152400" cy="237767"/>
          </a:xfrm>
          <a:prstGeom prst="rect">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9" name="矩形 6">
            <a:extLst>
              <a:ext uri="{FF2B5EF4-FFF2-40B4-BE49-F238E27FC236}">
                <a16:creationId xmlns:a16="http://schemas.microsoft.com/office/drawing/2014/main" id="{657BFF79-3EEA-497E-9F04-19FE77207735}"/>
              </a:ext>
            </a:extLst>
          </p:cNvPr>
          <p:cNvSpPr/>
          <p:nvPr/>
        </p:nvSpPr>
        <p:spPr>
          <a:xfrm>
            <a:off x="274568" y="546432"/>
            <a:ext cx="6215132" cy="403316"/>
          </a:xfrm>
          <a:prstGeom prst="rect">
            <a:avLst/>
          </a:prstGeom>
        </p:spPr>
        <p:txBody>
          <a:bodyPr wrap="square" lIns="360000" anchor="ctr">
            <a:spAutoFit/>
          </a:bodyPr>
          <a:lstStyle/>
          <a:p>
            <a:pPr marL="0" marR="0" lvl="0" indent="0" algn="l" defTabSz="913765" rtl="0" eaLnBrk="1" fontAlgn="auto" latinLnBrk="0" hangingPunct="1">
              <a:lnSpc>
                <a:spcPct val="12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第二章</a:t>
            </a:r>
            <a:r>
              <a:rPr kumimoji="0" lang="en-US" altLang="zh-CN"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a:t>
            </a:r>
            <a:r>
              <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产业链分析</a:t>
            </a:r>
            <a:r>
              <a:rPr kumimoji="0" lang="en-US" altLang="zh-CN"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a:t>
            </a:r>
            <a:r>
              <a:rPr lang="zh-CN" altLang="en-US" b="1" dirty="0">
                <a:solidFill>
                  <a:schemeClr val="accent1">
                    <a:lumMod val="75000"/>
                  </a:schemeClr>
                </a:solidFill>
                <a:latin typeface="等线" panose="02010600030101010101" pitchFamily="2" charset="-122"/>
                <a:ea typeface="等线" panose="02010600030101010101" pitchFamily="2" charset="-122"/>
                <a:sym typeface="+mn-lt"/>
              </a:rPr>
              <a:t>产业链中游</a:t>
            </a:r>
            <a:endPar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endParaRPr>
          </a:p>
        </p:txBody>
      </p:sp>
      <p:sp>
        <p:nvSpPr>
          <p:cNvPr id="10" name="矩形 7">
            <a:extLst>
              <a:ext uri="{FF2B5EF4-FFF2-40B4-BE49-F238E27FC236}">
                <a16:creationId xmlns:a16="http://schemas.microsoft.com/office/drawing/2014/main" id="{E5A98416-794E-D222-EB55-B624A759EE91}"/>
              </a:ext>
            </a:extLst>
          </p:cNvPr>
          <p:cNvSpPr/>
          <p:nvPr/>
        </p:nvSpPr>
        <p:spPr>
          <a:xfrm>
            <a:off x="368301" y="958910"/>
            <a:ext cx="6121400" cy="719137"/>
          </a:xfrm>
          <a:prstGeom prst="rect">
            <a:avLst/>
          </a:prstGeom>
          <a:solidFill>
            <a:srgbClr val="F2F2F2"/>
          </a:solidFill>
          <a:ln w="12700" cap="flat" cmpd="sng" algn="ctr">
            <a:noFill/>
            <a:prstDash val="solid"/>
            <a:miter lim="800000"/>
          </a:ln>
          <a:effectLst/>
        </p:spPr>
        <p:txBody>
          <a:bodyPr wrap="square" rIns="90000" rtlCol="0" anchor="ctr">
            <a:noAutofit/>
          </a:bodyPr>
          <a:lstStyle/>
          <a:p>
            <a:pPr algn="just" defTabSz="914400">
              <a:defRPr/>
            </a:pPr>
            <a:r>
              <a:rPr lang="zh-CN" altLang="en-US" sz="1600" b="1" kern="0" dirty="0">
                <a:solidFill>
                  <a:prstClr val="black">
                    <a:lumMod val="65000"/>
                    <a:lumOff val="35000"/>
                  </a:prstClr>
                </a:solidFill>
                <a:latin typeface="等线" panose="02010600030101010101" pitchFamily="2" charset="-122"/>
                <a:ea typeface="等线" panose="02010600030101010101" pitchFamily="2" charset="-122"/>
              </a:rPr>
              <a:t>自</a:t>
            </a:r>
            <a:r>
              <a:rPr lang="en-US" altLang="zh-CN" sz="1600" b="1" kern="0" dirty="0">
                <a:solidFill>
                  <a:prstClr val="black">
                    <a:lumMod val="65000"/>
                    <a:lumOff val="35000"/>
                  </a:prstClr>
                </a:solidFill>
                <a:latin typeface="等线" panose="02010600030101010101" pitchFamily="2" charset="-122"/>
                <a:ea typeface="等线" panose="02010600030101010101" pitchFamily="2" charset="-122"/>
              </a:rPr>
              <a:t>2020</a:t>
            </a:r>
            <a:r>
              <a:rPr lang="zh-CN" altLang="en-US" sz="1600" b="1" kern="0" dirty="0">
                <a:solidFill>
                  <a:prstClr val="black">
                    <a:lumMod val="65000"/>
                    <a:lumOff val="35000"/>
                  </a:prstClr>
                </a:solidFill>
                <a:latin typeface="等线" panose="02010600030101010101" pitchFamily="2" charset="-122"/>
                <a:ea typeface="等线" panose="02010600030101010101" pitchFamily="2" charset="-122"/>
              </a:rPr>
              <a:t>年以来，开展的睡眠及失眠相关的临床试验中，共有</a:t>
            </a:r>
            <a:r>
              <a:rPr lang="en-US" altLang="zh-CN" sz="1600" b="1" kern="0" dirty="0">
                <a:solidFill>
                  <a:prstClr val="black">
                    <a:lumMod val="65000"/>
                    <a:lumOff val="35000"/>
                  </a:prstClr>
                </a:solidFill>
                <a:latin typeface="等线" panose="02010600030101010101" pitchFamily="2" charset="-122"/>
                <a:ea typeface="等线" panose="02010600030101010101" pitchFamily="2" charset="-122"/>
              </a:rPr>
              <a:t>384</a:t>
            </a:r>
            <a:r>
              <a:rPr lang="zh-CN" altLang="en-US" sz="1600" b="1" kern="0" dirty="0">
                <a:solidFill>
                  <a:prstClr val="black">
                    <a:lumMod val="65000"/>
                    <a:lumOff val="35000"/>
                  </a:prstClr>
                </a:solidFill>
                <a:latin typeface="等线" panose="02010600030101010101" pitchFamily="2" charset="-122"/>
                <a:ea typeface="等线" panose="02010600030101010101" pitchFamily="2" charset="-122"/>
              </a:rPr>
              <a:t>项采用非药物的治疗方式，包括数字疗法、认知行为、声光刺激及运动辅助等</a:t>
            </a:r>
            <a:endParaRPr kumimoji="0" lang="zh-CN" altLang="en-US" sz="1600" b="1" i="0" u="none" strike="noStrike" kern="0" cap="none" spc="0" normalizeH="0" baseline="0" noProof="0" dirty="0">
              <a:ln>
                <a:noFill/>
              </a:ln>
              <a:solidFill>
                <a:prstClr val="black">
                  <a:lumMod val="65000"/>
                  <a:lumOff val="35000"/>
                </a:prstClr>
              </a:solidFill>
              <a:effectLst/>
              <a:uLnTx/>
              <a:uFillTx/>
              <a:latin typeface="等线" panose="02010600030101010101" pitchFamily="2" charset="-122"/>
              <a:ea typeface="等线" panose="02010600030101010101" pitchFamily="2" charset="-122"/>
              <a:cs typeface="+mn-cs"/>
            </a:endParaRPr>
          </a:p>
        </p:txBody>
      </p:sp>
      <p:sp>
        <p:nvSpPr>
          <p:cNvPr id="150" name="文本框 24">
            <a:extLst>
              <a:ext uri="{FF2B5EF4-FFF2-40B4-BE49-F238E27FC236}">
                <a16:creationId xmlns:a16="http://schemas.microsoft.com/office/drawing/2014/main" id="{C0442F20-A1AE-FD3A-668E-1015ED7EB064}"/>
              </a:ext>
            </a:extLst>
          </p:cNvPr>
          <p:cNvSpPr txBox="1"/>
          <p:nvPr/>
        </p:nvSpPr>
        <p:spPr>
          <a:xfrm>
            <a:off x="1665289" y="2005149"/>
            <a:ext cx="4824412" cy="2831160"/>
          </a:xfrm>
          <a:prstGeom prst="rect">
            <a:avLst/>
          </a:prstGeom>
          <a:noFill/>
        </p:spPr>
        <p:txBody>
          <a:bodyPr wrap="square" rtlCol="0">
            <a:spAutoFit/>
          </a:bodyPr>
          <a:lstStyle/>
          <a:p>
            <a:pPr marL="171450" marR="0" lvl="0" indent="-171450" algn="just" defTabSz="457200" rtl="0" eaLnBrk="1" fontAlgn="auto" latinLnBrk="0" hangingPunct="1">
              <a:lnSpc>
                <a:spcPct val="130000"/>
              </a:lnSpc>
              <a:spcBef>
                <a:spcPts val="600"/>
              </a:spcBef>
              <a:spcAft>
                <a:spcPts val="0"/>
              </a:spcAft>
              <a:buClr>
                <a:schemeClr val="accent1"/>
              </a:buClr>
              <a:buSzTx/>
              <a:buFont typeface="Wingdings" panose="05000000000000000000" pitchFamily="2" charset="2"/>
              <a:buChar char="n"/>
              <a:tabLst/>
              <a:defRPr/>
            </a:pPr>
            <a:r>
              <a:rPr kumimoji="0" lang="zh-CN" altLang="en-US" sz="1000" b="1"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失眠症药物治疗的副作用及依赖性使包括数字疗法在内的非药物睡眠障碍疗法得到广泛关注</a:t>
            </a:r>
          </a:p>
          <a:p>
            <a:pPr marL="0" marR="0" lvl="0" indent="0" algn="just" defTabSz="457200" rtl="0" eaLnBrk="1" fontAlgn="auto" latinLnBrk="0" hangingPunct="1">
              <a:lnSpc>
                <a:spcPct val="130000"/>
              </a:lnSpc>
              <a:spcBef>
                <a:spcPts val="600"/>
              </a:spcBef>
              <a:spcAft>
                <a:spcPts val="0"/>
              </a:spcAft>
              <a:buClr>
                <a:srgbClr val="9E7A7A"/>
              </a:buClr>
              <a:buSzTx/>
              <a:buFontTx/>
              <a:buNone/>
              <a:tabLst/>
              <a:defRPr/>
            </a:pPr>
            <a:r>
              <a:rPr kumimoji="0" lang="zh-CN" altLang="en-US"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过去的</a:t>
            </a:r>
            <a:r>
              <a:rPr kumimoji="0" lang="en-US" altLang="zh-CN"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20</a:t>
            </a:r>
            <a:r>
              <a:rPr kumimoji="0" lang="zh-CN" altLang="en-US"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年间，关于睡眠相关的研究实现快速发展，相关睡眠问题的临床开展状况向好。经中国临床试验注册中心数据显示，自</a:t>
            </a:r>
            <a:r>
              <a:rPr lang="en-US" altLang="zh-CN" sz="1000" dirty="0">
                <a:latin typeface="DengXian" panose="02010600030101010101" pitchFamily="2" charset="-122"/>
                <a:ea typeface="DengXian" panose="02010600030101010101" pitchFamily="2" charset="-122"/>
                <a:cs typeface="+mn-ea"/>
                <a:sym typeface="+mn-lt"/>
              </a:rPr>
              <a:t>2020</a:t>
            </a:r>
            <a:r>
              <a:rPr lang="zh-CN" altLang="en-US" sz="1000" dirty="0">
                <a:latin typeface="DengXian" panose="02010600030101010101" pitchFamily="2" charset="-122"/>
                <a:ea typeface="DengXian" panose="02010600030101010101" pitchFamily="2" charset="-122"/>
                <a:cs typeface="+mn-ea"/>
                <a:sym typeface="+mn-lt"/>
              </a:rPr>
              <a:t>年以来，开展的睡眠及失眠相关的临床试验中，共有</a:t>
            </a:r>
            <a:r>
              <a:rPr lang="en-US" altLang="zh-CN" sz="1000" dirty="0">
                <a:latin typeface="DengXian" panose="02010600030101010101" pitchFamily="2" charset="-122"/>
                <a:ea typeface="DengXian" panose="02010600030101010101" pitchFamily="2" charset="-122"/>
                <a:cs typeface="+mn-ea"/>
                <a:sym typeface="+mn-lt"/>
              </a:rPr>
              <a:t>384</a:t>
            </a:r>
            <a:r>
              <a:rPr lang="zh-CN" altLang="en-US" sz="1000" dirty="0">
                <a:latin typeface="DengXian" panose="02010600030101010101" pitchFamily="2" charset="-122"/>
                <a:ea typeface="DengXian" panose="02010600030101010101" pitchFamily="2" charset="-122"/>
                <a:cs typeface="+mn-ea"/>
                <a:sym typeface="+mn-lt"/>
              </a:rPr>
              <a:t>项采用非药物治疗方式，包括数字疗法、认知行为、声光刺激及运动等。其中，非药物治疗睡眠问题临床试验开展数量由</a:t>
            </a:r>
            <a:r>
              <a:rPr lang="en-US" altLang="zh-CN" sz="1000" dirty="0">
                <a:latin typeface="DengXian" panose="02010600030101010101" pitchFamily="2" charset="-122"/>
                <a:ea typeface="DengXian" panose="02010600030101010101" pitchFamily="2" charset="-122"/>
                <a:cs typeface="+mn-ea"/>
                <a:sym typeface="+mn-lt"/>
              </a:rPr>
              <a:t>2020</a:t>
            </a:r>
            <a:r>
              <a:rPr lang="zh-CN" altLang="en-US" sz="1000" dirty="0">
                <a:latin typeface="DengXian" panose="02010600030101010101" pitchFamily="2" charset="-122"/>
                <a:ea typeface="DengXian" panose="02010600030101010101" pitchFamily="2" charset="-122"/>
                <a:cs typeface="+mn-ea"/>
                <a:sym typeface="+mn-lt"/>
              </a:rPr>
              <a:t>年的</a:t>
            </a:r>
            <a:r>
              <a:rPr lang="en-US" altLang="zh-CN" sz="1000" dirty="0">
                <a:latin typeface="DengXian" panose="02010600030101010101" pitchFamily="2" charset="-122"/>
                <a:ea typeface="DengXian" panose="02010600030101010101" pitchFamily="2" charset="-122"/>
                <a:cs typeface="+mn-ea"/>
                <a:sym typeface="+mn-lt"/>
              </a:rPr>
              <a:t>41</a:t>
            </a:r>
            <a:r>
              <a:rPr lang="zh-CN" altLang="en-US" sz="1000" dirty="0">
                <a:latin typeface="DengXian" panose="02010600030101010101" pitchFamily="2" charset="-122"/>
                <a:ea typeface="DengXian" panose="02010600030101010101" pitchFamily="2" charset="-122"/>
                <a:cs typeface="+mn-ea"/>
                <a:sym typeface="+mn-lt"/>
              </a:rPr>
              <a:t>项增加至</a:t>
            </a:r>
            <a:r>
              <a:rPr lang="en-US" altLang="zh-CN" sz="1000" dirty="0">
                <a:latin typeface="DengXian" panose="02010600030101010101" pitchFamily="2" charset="-122"/>
                <a:ea typeface="DengXian" panose="02010600030101010101" pitchFamily="2" charset="-122"/>
                <a:cs typeface="+mn-ea"/>
                <a:sym typeface="+mn-lt"/>
              </a:rPr>
              <a:t>2023</a:t>
            </a:r>
            <a:r>
              <a:rPr lang="zh-CN" altLang="en-US" sz="1000" dirty="0">
                <a:latin typeface="DengXian" panose="02010600030101010101" pitchFamily="2" charset="-122"/>
                <a:ea typeface="DengXian" panose="02010600030101010101" pitchFamily="2" charset="-122"/>
                <a:cs typeface="+mn-ea"/>
                <a:sym typeface="+mn-lt"/>
              </a:rPr>
              <a:t>年的</a:t>
            </a:r>
            <a:r>
              <a:rPr lang="en-US" altLang="zh-CN" sz="1000" dirty="0">
                <a:latin typeface="DengXian" panose="02010600030101010101" pitchFamily="2" charset="-122"/>
                <a:ea typeface="DengXian" panose="02010600030101010101" pitchFamily="2" charset="-122"/>
                <a:cs typeface="+mn-ea"/>
                <a:sym typeface="+mn-lt"/>
              </a:rPr>
              <a:t>97</a:t>
            </a:r>
            <a:r>
              <a:rPr lang="zh-CN" altLang="en-US" sz="1000" dirty="0">
                <a:latin typeface="DengXian" panose="02010600030101010101" pitchFamily="2" charset="-122"/>
                <a:ea typeface="DengXian" panose="02010600030101010101" pitchFamily="2" charset="-122"/>
                <a:cs typeface="+mn-ea"/>
                <a:sym typeface="+mn-lt"/>
              </a:rPr>
              <a:t>项，年复合增速达</a:t>
            </a:r>
            <a:r>
              <a:rPr lang="en-US" altLang="zh-CN" sz="1000" dirty="0">
                <a:latin typeface="DengXian" panose="02010600030101010101" pitchFamily="2" charset="-122"/>
                <a:ea typeface="DengXian" panose="02010600030101010101" pitchFamily="2" charset="-122"/>
                <a:cs typeface="+mn-ea"/>
                <a:sym typeface="+mn-lt"/>
              </a:rPr>
              <a:t>33.2%</a:t>
            </a:r>
            <a:r>
              <a:rPr lang="zh-CN" altLang="en-US" sz="1000" dirty="0">
                <a:latin typeface="DengXian" panose="02010600030101010101" pitchFamily="2" charset="-122"/>
                <a:ea typeface="DengXian" panose="02010600030101010101" pitchFamily="2" charset="-122"/>
                <a:cs typeface="+mn-ea"/>
                <a:sym typeface="+mn-lt"/>
              </a:rPr>
              <a:t>，</a:t>
            </a:r>
            <a:r>
              <a:rPr lang="en-US" altLang="zh-CN" sz="1000" dirty="0">
                <a:latin typeface="DengXian" panose="02010600030101010101" pitchFamily="2" charset="-122"/>
                <a:ea typeface="DengXian" panose="02010600030101010101" pitchFamily="2" charset="-122"/>
                <a:cs typeface="+mn-ea"/>
                <a:sym typeface="+mn-lt"/>
              </a:rPr>
              <a:t>2024</a:t>
            </a:r>
            <a:r>
              <a:rPr lang="zh-CN" altLang="en-US" sz="1000" dirty="0">
                <a:latin typeface="DengXian" panose="02010600030101010101" pitchFamily="2" charset="-122"/>
                <a:ea typeface="DengXian" panose="02010600030101010101" pitchFamily="2" charset="-122"/>
                <a:cs typeface="+mn-ea"/>
                <a:sym typeface="+mn-lt"/>
              </a:rPr>
              <a:t>年截至</a:t>
            </a:r>
            <a:r>
              <a:rPr lang="en-US" altLang="zh-CN" sz="1000" dirty="0">
                <a:latin typeface="DengXian" panose="02010600030101010101" pitchFamily="2" charset="-122"/>
                <a:ea typeface="DengXian" panose="02010600030101010101" pitchFamily="2" charset="-122"/>
                <a:cs typeface="+mn-ea"/>
                <a:sym typeface="+mn-lt"/>
              </a:rPr>
              <a:t>9</a:t>
            </a:r>
            <a:r>
              <a:rPr lang="zh-CN" altLang="en-US" sz="1000" dirty="0">
                <a:latin typeface="DengXian" panose="02010600030101010101" pitchFamily="2" charset="-122"/>
                <a:ea typeface="DengXian" panose="02010600030101010101" pitchFamily="2" charset="-122"/>
                <a:cs typeface="+mn-ea"/>
                <a:sym typeface="+mn-lt"/>
              </a:rPr>
              <a:t>月</a:t>
            </a:r>
            <a:r>
              <a:rPr lang="en-US" altLang="zh-CN" sz="1000" dirty="0">
                <a:latin typeface="DengXian" panose="02010600030101010101" pitchFamily="2" charset="-122"/>
                <a:ea typeface="DengXian" panose="02010600030101010101" pitchFamily="2" charset="-122"/>
                <a:cs typeface="+mn-ea"/>
                <a:sym typeface="+mn-lt"/>
              </a:rPr>
              <a:t>19</a:t>
            </a:r>
            <a:r>
              <a:rPr lang="zh-CN" altLang="en-US" sz="1000" dirty="0">
                <a:latin typeface="DengXian" panose="02010600030101010101" pitchFamily="2" charset="-122"/>
                <a:ea typeface="DengXian" panose="02010600030101010101" pitchFamily="2" charset="-122"/>
                <a:cs typeface="+mn-ea"/>
                <a:sym typeface="+mn-lt"/>
              </a:rPr>
              <a:t>日已开展</a:t>
            </a:r>
            <a:r>
              <a:rPr lang="en-US" altLang="zh-CN" sz="1000" dirty="0">
                <a:latin typeface="DengXian" panose="02010600030101010101" pitchFamily="2" charset="-122"/>
                <a:ea typeface="DengXian" panose="02010600030101010101" pitchFamily="2" charset="-122"/>
                <a:cs typeface="+mn-ea"/>
                <a:sym typeface="+mn-lt"/>
              </a:rPr>
              <a:t>84</a:t>
            </a:r>
            <a:r>
              <a:rPr lang="zh-CN" altLang="en-US" sz="1000" dirty="0">
                <a:latin typeface="DengXian" panose="02010600030101010101" pitchFamily="2" charset="-122"/>
                <a:ea typeface="DengXian" panose="02010600030101010101" pitchFamily="2" charset="-122"/>
                <a:cs typeface="+mn-ea"/>
                <a:sym typeface="+mn-lt"/>
              </a:rPr>
              <a:t>项，整体呈上升态势。</a:t>
            </a:r>
            <a:endParaRPr lang="en-US" altLang="zh-CN" sz="1000" dirty="0">
              <a:latin typeface="DengXian" panose="02010600030101010101" pitchFamily="2" charset="-122"/>
              <a:ea typeface="DengXian" panose="02010600030101010101" pitchFamily="2" charset="-122"/>
              <a:cs typeface="+mn-ea"/>
              <a:sym typeface="+mn-lt"/>
            </a:endParaRPr>
          </a:p>
          <a:p>
            <a:pPr marL="0" marR="0" lvl="0" indent="0" algn="just" defTabSz="457200" rtl="0" eaLnBrk="1" fontAlgn="auto" latinLnBrk="0" hangingPunct="1">
              <a:lnSpc>
                <a:spcPct val="130000"/>
              </a:lnSpc>
              <a:spcBef>
                <a:spcPts val="600"/>
              </a:spcBef>
              <a:spcAft>
                <a:spcPts val="0"/>
              </a:spcAft>
              <a:buClr>
                <a:srgbClr val="9E7A7A"/>
              </a:buClr>
              <a:buSzTx/>
              <a:buFontTx/>
              <a:buNone/>
              <a:tabLst/>
              <a:defRPr/>
            </a:pPr>
            <a:r>
              <a:rPr kumimoji="0" lang="zh-CN" altLang="en-US"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由于数字疗法的试验成本远低于传统药物，驱动了行业的进一步发展。首先，数字疗法直接从临床问题出发，几乎不涉及动物实验相关的临床前研究，节省了一大块开发成本和时间。其次，从提出假设、实验设计、到试验过程、随访分析，每一步都基于数据分析和统计，免去了传统药物临床试验中的给药剂量测试、药物动力学及毒理学分析，能再次缩小成本。</a:t>
            </a:r>
            <a:endParaRPr kumimoji="0" lang="en-US" altLang="zh-CN"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endParaRPr>
          </a:p>
        </p:txBody>
      </p:sp>
      <p:grpSp>
        <p:nvGrpSpPr>
          <p:cNvPr id="3" name="组合 2">
            <a:extLst>
              <a:ext uri="{FF2B5EF4-FFF2-40B4-BE49-F238E27FC236}">
                <a16:creationId xmlns:a16="http://schemas.microsoft.com/office/drawing/2014/main" id="{F7F0682E-5D57-B899-9149-43E5366C7D9B}"/>
              </a:ext>
            </a:extLst>
          </p:cNvPr>
          <p:cNvGrpSpPr/>
          <p:nvPr/>
        </p:nvGrpSpPr>
        <p:grpSpPr>
          <a:xfrm>
            <a:off x="304690" y="4873626"/>
            <a:ext cx="6188642" cy="506413"/>
            <a:chOff x="304690" y="1998436"/>
            <a:chExt cx="6188642" cy="506838"/>
          </a:xfrm>
        </p:grpSpPr>
        <p:cxnSp>
          <p:nvCxnSpPr>
            <p:cNvPr id="4" name="直接连接符 3">
              <a:extLst>
                <a:ext uri="{FF2B5EF4-FFF2-40B4-BE49-F238E27FC236}">
                  <a16:creationId xmlns:a16="http://schemas.microsoft.com/office/drawing/2014/main" id="{5CDF71A0-3A9D-947F-065B-58C489568786}"/>
                </a:ext>
              </a:extLst>
            </p:cNvPr>
            <p:cNvCxnSpPr>
              <a:cxnSpLocks/>
            </p:cNvCxnSpPr>
            <p:nvPr/>
          </p:nvCxnSpPr>
          <p:spPr>
            <a:xfrm>
              <a:off x="373332" y="2257481"/>
              <a:ext cx="612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文本框 24">
              <a:extLst>
                <a:ext uri="{FF2B5EF4-FFF2-40B4-BE49-F238E27FC236}">
                  <a16:creationId xmlns:a16="http://schemas.microsoft.com/office/drawing/2014/main" id="{D597FE17-0C78-47AA-0856-DCFBFE9D17D0}"/>
                </a:ext>
              </a:extLst>
            </p:cNvPr>
            <p:cNvSpPr txBox="1"/>
            <p:nvPr/>
          </p:nvSpPr>
          <p:spPr>
            <a:xfrm>
              <a:off x="304690" y="1998436"/>
              <a:ext cx="4538773" cy="259045"/>
            </a:xfrm>
            <a:prstGeom prst="rect">
              <a:avLst/>
            </a:prstGeom>
            <a:noFill/>
          </p:spPr>
          <p:txBody>
            <a:bodyPr wrap="square" rtlCol="0">
              <a:spAutoFit/>
            </a:bodyPr>
            <a:lstStyle>
              <a:defPPr>
                <a:defRPr lang="zh-CN"/>
              </a:defPPr>
              <a:lvl1pPr marL="0" algn="l" defTabSz="416560" rtl="0" eaLnBrk="1" latinLnBrk="0" hangingPunct="1">
                <a:defRPr sz="820" kern="1200">
                  <a:solidFill>
                    <a:schemeClr val="tx1"/>
                  </a:solidFill>
                  <a:latin typeface="+mn-lt"/>
                  <a:ea typeface="+mn-ea"/>
                  <a:cs typeface="+mn-cs"/>
                </a:defRPr>
              </a:lvl1pPr>
              <a:lvl2pPr marL="208280" algn="l" defTabSz="416560" rtl="0" eaLnBrk="1" latinLnBrk="0" hangingPunct="1">
                <a:defRPr sz="820" kern="1200">
                  <a:solidFill>
                    <a:schemeClr val="tx1"/>
                  </a:solidFill>
                  <a:latin typeface="+mn-lt"/>
                  <a:ea typeface="+mn-ea"/>
                  <a:cs typeface="+mn-cs"/>
                </a:defRPr>
              </a:lvl2pPr>
              <a:lvl3pPr marL="416560" algn="l" defTabSz="416560" rtl="0" eaLnBrk="1" latinLnBrk="0" hangingPunct="1">
                <a:defRPr sz="820" kern="1200">
                  <a:solidFill>
                    <a:schemeClr val="tx1"/>
                  </a:solidFill>
                  <a:latin typeface="+mn-lt"/>
                  <a:ea typeface="+mn-ea"/>
                  <a:cs typeface="+mn-cs"/>
                </a:defRPr>
              </a:lvl3pPr>
              <a:lvl4pPr marL="625475" algn="l" defTabSz="416560" rtl="0" eaLnBrk="1" latinLnBrk="0" hangingPunct="1">
                <a:defRPr sz="820" kern="1200">
                  <a:solidFill>
                    <a:schemeClr val="tx1"/>
                  </a:solidFill>
                  <a:latin typeface="+mn-lt"/>
                  <a:ea typeface="+mn-ea"/>
                  <a:cs typeface="+mn-cs"/>
                </a:defRPr>
              </a:lvl4pPr>
              <a:lvl5pPr marL="833755" algn="l" defTabSz="416560" rtl="0" eaLnBrk="1" latinLnBrk="0" hangingPunct="1">
                <a:defRPr sz="820" kern="1200">
                  <a:solidFill>
                    <a:schemeClr val="tx1"/>
                  </a:solidFill>
                  <a:latin typeface="+mn-lt"/>
                  <a:ea typeface="+mn-ea"/>
                  <a:cs typeface="+mn-cs"/>
                </a:defRPr>
              </a:lvl5pPr>
              <a:lvl6pPr marL="1042035" algn="l" defTabSz="416560" rtl="0" eaLnBrk="1" latinLnBrk="0" hangingPunct="1">
                <a:defRPr sz="820" kern="1200">
                  <a:solidFill>
                    <a:schemeClr val="tx1"/>
                  </a:solidFill>
                  <a:latin typeface="+mn-lt"/>
                  <a:ea typeface="+mn-ea"/>
                  <a:cs typeface="+mn-cs"/>
                </a:defRPr>
              </a:lvl6pPr>
              <a:lvl7pPr marL="1250315" algn="l" defTabSz="416560" rtl="0" eaLnBrk="1" latinLnBrk="0" hangingPunct="1">
                <a:defRPr sz="820" kern="1200">
                  <a:solidFill>
                    <a:schemeClr val="tx1"/>
                  </a:solidFill>
                  <a:latin typeface="+mn-lt"/>
                  <a:ea typeface="+mn-ea"/>
                  <a:cs typeface="+mn-cs"/>
                </a:defRPr>
              </a:lvl7pPr>
              <a:lvl8pPr marL="1459230" algn="l" defTabSz="416560" rtl="0" eaLnBrk="1" latinLnBrk="0" hangingPunct="1">
                <a:defRPr sz="820" kern="1200">
                  <a:solidFill>
                    <a:schemeClr val="tx1"/>
                  </a:solidFill>
                  <a:latin typeface="+mn-lt"/>
                  <a:ea typeface="+mn-ea"/>
                  <a:cs typeface="+mn-cs"/>
                </a:defRPr>
              </a:lvl8pPr>
              <a:lvl9pPr marL="1667510" algn="l" defTabSz="416560" rtl="0" eaLnBrk="1" latinLnBrk="0" hangingPunct="1">
                <a:defRPr sz="820" kern="1200">
                  <a:solidFill>
                    <a:schemeClr val="tx1"/>
                  </a:solidFill>
                  <a:latin typeface="+mn-lt"/>
                  <a:ea typeface="+mn-ea"/>
                  <a:cs typeface="+mn-cs"/>
                </a:defRPr>
              </a:lvl9pPr>
            </a:lstStyle>
            <a:p>
              <a:pPr algn="just" defTabSz="498475">
                <a:lnSpc>
                  <a:spcPts val="1255"/>
                </a:lnSpc>
                <a:spcBef>
                  <a:spcPts val="360"/>
                </a:spcBef>
                <a:buClr>
                  <a:srgbClr val="E8392A"/>
                </a:buClr>
                <a:defRPr/>
              </a:pPr>
              <a:r>
                <a:rPr lang="zh-CN" altLang="en-US" sz="1100" b="1" dirty="0">
                  <a:latin typeface="+mn-ea"/>
                  <a:cs typeface="+mn-ea"/>
                  <a:sym typeface="+mn-lt"/>
                </a:rPr>
                <a:t>非药物治疗睡眠问题临床试验开展状况，</a:t>
              </a:r>
              <a:r>
                <a:rPr lang="en-US" altLang="zh-CN" sz="1100" b="1" dirty="0">
                  <a:latin typeface="+mn-ea"/>
                  <a:cs typeface="+mn-ea"/>
                  <a:sym typeface="+mn-lt"/>
                </a:rPr>
                <a:t>2020-2024.09.19</a:t>
              </a:r>
            </a:p>
          </p:txBody>
        </p:sp>
        <p:sp>
          <p:nvSpPr>
            <p:cNvPr id="6" name="文本框 5">
              <a:extLst>
                <a:ext uri="{FF2B5EF4-FFF2-40B4-BE49-F238E27FC236}">
                  <a16:creationId xmlns:a16="http://schemas.microsoft.com/office/drawing/2014/main" id="{924CA66B-2A45-09A9-5534-9879DBE81C1C}"/>
                </a:ext>
              </a:extLst>
            </p:cNvPr>
            <p:cNvSpPr txBox="1"/>
            <p:nvPr/>
          </p:nvSpPr>
          <p:spPr>
            <a:xfrm>
              <a:off x="304690" y="2258914"/>
              <a:ext cx="697627" cy="246360"/>
            </a:xfrm>
            <a:prstGeom prst="rect">
              <a:avLst/>
            </a:prstGeom>
            <a:noFill/>
          </p:spPr>
          <p:txBody>
            <a:bodyPr wrap="none" rtlCol="0">
              <a:spAutoFit/>
            </a:bodyPr>
            <a:lstStyle/>
            <a:p>
              <a:pPr algn="l"/>
              <a:r>
                <a:rPr kumimoji="1" lang="zh-CN" altLang="en-US" sz="1000" i="1" dirty="0">
                  <a:latin typeface="等线" panose="02010600030101010101" pitchFamily="2" charset="-122"/>
                  <a:ea typeface="等线" panose="02010600030101010101" pitchFamily="2" charset="-122"/>
                </a:rPr>
                <a:t>单位：项</a:t>
              </a:r>
            </a:p>
          </p:txBody>
        </p:sp>
      </p:grpSp>
      <p:graphicFrame>
        <p:nvGraphicFramePr>
          <p:cNvPr id="60" name="Chart 3">
            <a:extLst>
              <a:ext uri="{FF2B5EF4-FFF2-40B4-BE49-F238E27FC236}">
                <a16:creationId xmlns:a16="http://schemas.microsoft.com/office/drawing/2014/main" id="{DF940246-9E7A-3DF8-D374-1B973F4FB1D7}"/>
              </a:ext>
            </a:extLst>
          </p:cNvPr>
          <p:cNvGraphicFramePr/>
          <p:nvPr>
            <p:custDataLst>
              <p:tags r:id="rId3"/>
            </p:custDataLst>
          </p:nvPr>
        </p:nvGraphicFramePr>
        <p:xfrm>
          <a:off x="285750" y="5389563"/>
          <a:ext cx="6289675" cy="3317875"/>
        </p:xfrm>
        <a:graphic>
          <a:graphicData uri="http://schemas.openxmlformats.org/drawingml/2006/chart">
            <c:chart xmlns:c="http://schemas.openxmlformats.org/drawingml/2006/chart" xmlns:r="http://schemas.openxmlformats.org/officeDocument/2006/relationships" r:id="rId13"/>
          </a:graphicData>
        </a:graphic>
      </p:graphicFrame>
      <p:sp>
        <p:nvSpPr>
          <p:cNvPr id="7" name="Text Placeholder 2">
            <a:extLst>
              <a:ext uri="{FF2B5EF4-FFF2-40B4-BE49-F238E27FC236}">
                <a16:creationId xmlns:a16="http://schemas.microsoft.com/office/drawing/2014/main" id="{23803646-7BF6-8B46-535D-92F6F30E117A}"/>
              </a:ext>
            </a:extLst>
          </p:cNvPr>
          <p:cNvSpPr>
            <a:spLocks noGrp="1"/>
          </p:cNvSpPr>
          <p:nvPr>
            <p:custDataLst>
              <p:tags r:id="rId4"/>
            </p:custDataLst>
          </p:nvPr>
        </p:nvSpPr>
        <p:spPr bwMode="auto">
          <a:xfrm>
            <a:off x="852488" y="8540750"/>
            <a:ext cx="2540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6988F0CA-ED52-4D39-8532-F3C9BE92E4A6}" type="datetime'''''''''''''''''''''''2''''''0''''''''''''2''''0'''''''">
              <a:rPr lang="zh-CN" altLang="en-US" sz="900" smtClean="0">
                <a:latin typeface="等线" panose="02010600030101010101" pitchFamily="2" charset="-122"/>
                <a:ea typeface="等线" panose="02010600030101010101" pitchFamily="2" charset="-122"/>
                <a:sym typeface="等线" panose="02010600030101010101" pitchFamily="2" charset="-122"/>
              </a:rPr>
              <a:pPr/>
              <a:t>2020</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12" name="Text Placeholder 2">
            <a:extLst>
              <a:ext uri="{FF2B5EF4-FFF2-40B4-BE49-F238E27FC236}">
                <a16:creationId xmlns:a16="http://schemas.microsoft.com/office/drawing/2014/main" id="{4812F9CB-6F14-5F4D-FCED-EF871C0E63F3}"/>
              </a:ext>
            </a:extLst>
          </p:cNvPr>
          <p:cNvSpPr>
            <a:spLocks noGrp="1"/>
          </p:cNvSpPr>
          <p:nvPr>
            <p:custDataLst>
              <p:tags r:id="rId5"/>
            </p:custDataLst>
          </p:nvPr>
        </p:nvSpPr>
        <p:spPr bwMode="auto">
          <a:xfrm>
            <a:off x="2078038" y="8540750"/>
            <a:ext cx="2540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6E28A3F7-9E74-48D5-A13C-6EEA1FBFDA88}" type="datetime'''''''''''''''''''''''''''''''''''''''''''20''21'''''">
              <a:rPr lang="zh-CN" altLang="en-US" sz="900" smtClean="0">
                <a:latin typeface="等线" panose="02010600030101010101" pitchFamily="2" charset="-122"/>
                <a:ea typeface="等线" panose="02010600030101010101" pitchFamily="2" charset="-122"/>
                <a:sym typeface="等线" panose="02010600030101010101" pitchFamily="2" charset="-122"/>
              </a:rPr>
              <a:pPr/>
              <a:t>2021</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13" name="Text Placeholder 2">
            <a:extLst>
              <a:ext uri="{FF2B5EF4-FFF2-40B4-BE49-F238E27FC236}">
                <a16:creationId xmlns:a16="http://schemas.microsoft.com/office/drawing/2014/main" id="{F0A9C5B2-526F-0779-E464-D97D81E4EA90}"/>
              </a:ext>
            </a:extLst>
          </p:cNvPr>
          <p:cNvSpPr>
            <a:spLocks noGrp="1"/>
          </p:cNvSpPr>
          <p:nvPr>
            <p:custDataLst>
              <p:tags r:id="rId6"/>
            </p:custDataLst>
          </p:nvPr>
        </p:nvSpPr>
        <p:spPr bwMode="auto">
          <a:xfrm>
            <a:off x="3302000" y="8540750"/>
            <a:ext cx="2540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07E63399-0196-4FF3-9289-59539109160D}" type="datetime'''''''''''''''''''''''''''20''''''''''''''''''2''''''2'''">
              <a:rPr lang="zh-CN" altLang="en-US" sz="900" smtClean="0">
                <a:latin typeface="等线" panose="02010600030101010101" pitchFamily="2" charset="-122"/>
                <a:ea typeface="等线" panose="02010600030101010101" pitchFamily="2" charset="-122"/>
                <a:sym typeface="等线" panose="02010600030101010101" pitchFamily="2" charset="-122"/>
              </a:rPr>
              <a:pPr/>
              <a:t>2022</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22" name="Text Placeholder 2">
            <a:extLst>
              <a:ext uri="{FF2B5EF4-FFF2-40B4-BE49-F238E27FC236}">
                <a16:creationId xmlns:a16="http://schemas.microsoft.com/office/drawing/2014/main" id="{FEEBD128-D426-BE8F-8F5C-B6F7DB33FF94}"/>
              </a:ext>
            </a:extLst>
          </p:cNvPr>
          <p:cNvSpPr>
            <a:spLocks noGrp="1"/>
          </p:cNvSpPr>
          <p:nvPr>
            <p:custDataLst>
              <p:tags r:id="rId7"/>
            </p:custDataLst>
          </p:nvPr>
        </p:nvSpPr>
        <p:spPr bwMode="auto">
          <a:xfrm>
            <a:off x="4527550" y="8540750"/>
            <a:ext cx="2540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31CAC6ED-C651-47AC-AF77-3118DE79D2D6}" type="datetime'20''''''23'''''''''''''">
              <a:rPr lang="zh-CN" altLang="en-US" sz="900" smtClean="0">
                <a:latin typeface="等线" panose="02010600030101010101" pitchFamily="2" charset="-122"/>
                <a:ea typeface="等线" panose="02010600030101010101" pitchFamily="2" charset="-122"/>
                <a:sym typeface="等线" panose="02010600030101010101" pitchFamily="2" charset="-122"/>
              </a:rPr>
              <a:pPr/>
              <a:t>2023</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23" name="Text Placeholder 2">
            <a:extLst>
              <a:ext uri="{FF2B5EF4-FFF2-40B4-BE49-F238E27FC236}">
                <a16:creationId xmlns:a16="http://schemas.microsoft.com/office/drawing/2014/main" id="{B501E52A-1DA3-9128-F269-0EFA77E71553}"/>
              </a:ext>
            </a:extLst>
          </p:cNvPr>
          <p:cNvSpPr>
            <a:spLocks noGrp="1"/>
          </p:cNvSpPr>
          <p:nvPr>
            <p:custDataLst>
              <p:tags r:id="rId8"/>
            </p:custDataLst>
          </p:nvPr>
        </p:nvSpPr>
        <p:spPr bwMode="auto">
          <a:xfrm>
            <a:off x="5605463" y="8540750"/>
            <a:ext cx="5461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587CEFD2-454A-4C0D-95E5-51C6EB644BD5}" type="datetime'20''''''''24''''''.''''''0''9''''.''''1''''''''''''''''9'">
              <a:rPr lang="zh-CN" altLang="en-US" sz="900" smtClean="0">
                <a:latin typeface="等线" panose="02010600030101010101" pitchFamily="2" charset="-122"/>
                <a:ea typeface="等线" panose="02010600030101010101" pitchFamily="2" charset="-122"/>
                <a:sym typeface="等线" panose="02010600030101010101" pitchFamily="2" charset="-122"/>
              </a:rPr>
              <a:pPr/>
              <a:t>2024.09.19</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53" name="文本框 52">
            <a:extLst>
              <a:ext uri="{FF2B5EF4-FFF2-40B4-BE49-F238E27FC236}">
                <a16:creationId xmlns:a16="http://schemas.microsoft.com/office/drawing/2014/main" id="{28C4359C-7D7C-FAD0-455C-D159E9482129}"/>
              </a:ext>
            </a:extLst>
          </p:cNvPr>
          <p:cNvSpPr txBox="1"/>
          <p:nvPr/>
        </p:nvSpPr>
        <p:spPr>
          <a:xfrm>
            <a:off x="368300" y="8639145"/>
            <a:ext cx="4824412" cy="200055"/>
          </a:xfrm>
          <a:prstGeom prst="rect">
            <a:avLst/>
          </a:prstGeom>
          <a:noFill/>
        </p:spPr>
        <p:txBody>
          <a:bodyPr wrap="square" rtlCol="0">
            <a:spAutoFit/>
          </a:bodyPr>
          <a:lstStyle/>
          <a:p>
            <a:pPr algn="l"/>
            <a:r>
              <a:rPr lang="en-US" altLang="zh-CN" sz="700" i="1" dirty="0">
                <a:solidFill>
                  <a:schemeClr val="tx2">
                    <a:lumMod val="60000"/>
                    <a:lumOff val="40000"/>
                  </a:schemeClr>
                </a:solidFill>
                <a:latin typeface="等线" panose="02010600030101010101" pitchFamily="2" charset="-122"/>
                <a:ea typeface="等线" panose="02010600030101010101" pitchFamily="2" charset="-122"/>
              </a:rPr>
              <a:t>*</a:t>
            </a:r>
            <a:r>
              <a:rPr lang="zh-CN" altLang="en-US" sz="700" i="1" dirty="0">
                <a:solidFill>
                  <a:schemeClr val="tx2">
                    <a:lumMod val="60000"/>
                    <a:lumOff val="40000"/>
                  </a:schemeClr>
                </a:solidFill>
                <a:latin typeface="等线" panose="02010600030101010101" pitchFamily="2" charset="-122"/>
                <a:ea typeface="等线" panose="02010600030101010101" pitchFamily="2" charset="-122"/>
              </a:rPr>
              <a:t>中国临床试验注册中心官网上以“睡眠”和“失眠”为关键词统计</a:t>
            </a:r>
            <a:r>
              <a:rPr lang="en-US" altLang="zh-CN" sz="700" i="1" dirty="0">
                <a:solidFill>
                  <a:schemeClr val="tx2">
                    <a:lumMod val="60000"/>
                    <a:lumOff val="40000"/>
                  </a:schemeClr>
                </a:solidFill>
                <a:latin typeface="等线" panose="02010600030101010101" pitchFamily="2" charset="-122"/>
                <a:ea typeface="等线" panose="02010600030101010101" pitchFamily="2" charset="-122"/>
              </a:rPr>
              <a:t>2020</a:t>
            </a:r>
            <a:r>
              <a:rPr lang="zh-CN" altLang="en-US" sz="700" i="1" dirty="0">
                <a:solidFill>
                  <a:schemeClr val="tx2">
                    <a:lumMod val="60000"/>
                    <a:lumOff val="40000"/>
                  </a:schemeClr>
                </a:solidFill>
                <a:latin typeface="等线" panose="02010600030101010101" pitchFamily="2" charset="-122"/>
                <a:ea typeface="等线" panose="02010600030101010101" pitchFamily="2" charset="-122"/>
              </a:rPr>
              <a:t>年以来的非药物治疗的睡眠问题临床试验开展状况</a:t>
            </a:r>
          </a:p>
        </p:txBody>
      </p:sp>
    </p:spTree>
    <p:custDataLst>
      <p:tags r:id="rId1"/>
    </p:custDataLst>
    <p:extLst>
      <p:ext uri="{BB962C8B-B14F-4D97-AF65-F5344CB8AC3E}">
        <p14:creationId xmlns:p14="http://schemas.microsoft.com/office/powerpoint/2010/main" val="2096639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对象 75" hidden="1">
            <a:extLst>
              <a:ext uri="{FF2B5EF4-FFF2-40B4-BE49-F238E27FC236}">
                <a16:creationId xmlns:a16="http://schemas.microsoft.com/office/drawing/2014/main" id="{310B6CFD-FBF4-AFF2-0487-4B16F4A767B6}"/>
              </a:ext>
            </a:extLst>
          </p:cNvPr>
          <p:cNvGraphicFramePr>
            <a:graphicFrameLocks noChangeAspect="1"/>
          </p:cNvGraphicFramePr>
          <p:nvPr>
            <p:custDataLst>
              <p:tags r:id="rId2"/>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幻灯片" r:id="rId33" imgW="7772400" imgH="10058400" progId="TCLayout.ActiveDocument.1">
                  <p:embed/>
                </p:oleObj>
              </mc:Choice>
              <mc:Fallback>
                <p:oleObj name="think-cell 幻灯片" r:id="rId33" imgW="7772400" imgH="10058400" progId="TCLayout.ActiveDocument.1">
                  <p:embed/>
                  <p:pic>
                    <p:nvPicPr>
                      <p:cNvPr id="76" name="对象 75" hidden="1">
                        <a:extLst>
                          <a:ext uri="{FF2B5EF4-FFF2-40B4-BE49-F238E27FC236}">
                            <a16:creationId xmlns:a16="http://schemas.microsoft.com/office/drawing/2014/main" id="{310B6CFD-FBF4-AFF2-0487-4B16F4A767B6}"/>
                          </a:ext>
                        </a:extLst>
                      </p:cNvPr>
                      <p:cNvPicPr/>
                      <p:nvPr/>
                    </p:nvPicPr>
                    <p:blipFill>
                      <a:blip r:embed="rId34"/>
                      <a:stretch>
                        <a:fillRect/>
                      </a:stretch>
                    </p:blipFill>
                    <p:spPr>
                      <a:xfrm>
                        <a:off x="1588" y="1588"/>
                        <a:ext cx="1227" cy="1588"/>
                      </a:xfrm>
                      <a:prstGeom prst="rect">
                        <a:avLst/>
                      </a:prstGeom>
                    </p:spPr>
                  </p:pic>
                </p:oleObj>
              </mc:Fallback>
            </mc:AlternateContent>
          </a:graphicData>
        </a:graphic>
      </p:graphicFrame>
      <p:sp>
        <p:nvSpPr>
          <p:cNvPr id="24" name="矩形 23">
            <a:extLst>
              <a:ext uri="{FF2B5EF4-FFF2-40B4-BE49-F238E27FC236}">
                <a16:creationId xmlns:a16="http://schemas.microsoft.com/office/drawing/2014/main" id="{50795DC4-5B81-CE72-7F8D-7E464322EAAD}"/>
              </a:ext>
            </a:extLst>
          </p:cNvPr>
          <p:cNvSpPr/>
          <p:nvPr/>
        </p:nvSpPr>
        <p:spPr>
          <a:xfrm>
            <a:off x="387782" y="5122793"/>
            <a:ext cx="6101918" cy="2285631"/>
          </a:xfrm>
          <a:prstGeom prst="rect">
            <a:avLst/>
          </a:prstGeom>
          <a:solidFill>
            <a:schemeClr val="accent4">
              <a:lumMod val="20000"/>
              <a:lumOff val="80000"/>
            </a:schemeClr>
          </a:solidFill>
          <a:ln w="12700">
            <a:noFill/>
          </a:ln>
          <a:effectLst>
            <a:outerShdw blurRad="127000" dist="63500" dir="2700000" algn="tl" rotWithShape="0">
              <a:schemeClr val="accent2">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51435" tIns="25718" rIns="101250" bIns="25718" rtlCol="0" anchor="ctr">
            <a:normAutofit/>
          </a:bodyPr>
          <a:lstStyle/>
          <a:p>
            <a:pPr algn="just"/>
            <a:endParaRPr kumimoji="1" lang="zh-CN" altLang="en-US" sz="900" b="1" dirty="0">
              <a:latin typeface="+mn-ea"/>
            </a:endParaRPr>
          </a:p>
        </p:txBody>
      </p:sp>
      <p:sp>
        <p:nvSpPr>
          <p:cNvPr id="18" name="文本框 510">
            <a:extLst>
              <a:ext uri="{FF2B5EF4-FFF2-40B4-BE49-F238E27FC236}">
                <a16:creationId xmlns:a16="http://schemas.microsoft.com/office/drawing/2014/main" id="{0DB206D7-0C06-A84C-2C2D-F27573468D7D}"/>
              </a:ext>
            </a:extLst>
          </p:cNvPr>
          <p:cNvSpPr txBox="1"/>
          <p:nvPr/>
        </p:nvSpPr>
        <p:spPr>
          <a:xfrm>
            <a:off x="387782" y="8955421"/>
            <a:ext cx="3243615" cy="200055"/>
          </a:xfrm>
          <a:prstGeom prst="rect">
            <a:avLst/>
          </a:prstGeom>
          <a:noFill/>
        </p:spPr>
        <p:txBody>
          <a:bodyPr wrap="square" lIns="0" rIns="0" rtlCol="0" anchor="t">
            <a:spAutoFit/>
          </a:bodyPr>
          <a:lstStyle/>
          <a:p>
            <a:pPr marL="0" marR="0" lvl="0" indent="0" algn="l" defTabSz="914400" rtl="0" eaLnBrk="1" fontAlgn="auto" latinLnBrk="0" hangingPunct="1">
              <a:lnSpc>
                <a:spcPct val="100000"/>
              </a:lnSpc>
              <a:spcBef>
                <a:spcPts val="0"/>
              </a:spcBef>
              <a:spcAft>
                <a:spcPts val="0"/>
              </a:spcAft>
              <a:buClr>
                <a:prstClr val="white"/>
              </a:buClr>
              <a:buSzPct val="90000"/>
              <a:buFontTx/>
              <a:buNone/>
              <a:tabLst/>
              <a:defRPr/>
            </a:pPr>
            <a:r>
              <a:rPr kumimoji="0" lang="zh-CN" altLang="en-US" sz="700" b="0" i="0" u="none" strike="noStrike" kern="1200" cap="none" spc="0" normalizeH="0" baseline="0" noProof="0" dirty="0">
                <a:ln>
                  <a:noFill/>
                </a:ln>
                <a:solidFill>
                  <a:srgbClr val="797979"/>
                </a:solidFill>
                <a:effectLst/>
                <a:uLnTx/>
                <a:uFillTx/>
                <a:latin typeface="等线" panose="02010600030101010101" pitchFamily="2" charset="-122"/>
                <a:ea typeface="等线" panose="02010600030101010101" pitchFamily="2" charset="-122"/>
                <a:cs typeface="+mn-cs"/>
              </a:rPr>
              <a:t>来源：头豹研究院</a:t>
            </a:r>
            <a:endParaRPr kumimoji="0" lang="zh-CN" altLang="en-US" sz="1100" b="0" i="0" u="none" strike="noStrike" kern="1200" cap="none" spc="0" normalizeH="0" baseline="0" noProof="0" dirty="0">
              <a:ln>
                <a:noFill/>
              </a:ln>
              <a:solidFill>
                <a:srgbClr val="797979"/>
              </a:solidFill>
              <a:effectLst/>
              <a:uLnTx/>
              <a:uFillTx/>
              <a:latin typeface="等线" panose="02010600030101010101" pitchFamily="2" charset="-122"/>
              <a:ea typeface="等线" panose="02010600030101010101" pitchFamily="2" charset="-122"/>
              <a:cs typeface="+mn-cs"/>
            </a:endParaRPr>
          </a:p>
        </p:txBody>
      </p:sp>
      <p:sp>
        <p:nvSpPr>
          <p:cNvPr id="8" name="矩形 8">
            <a:extLst>
              <a:ext uri="{FF2B5EF4-FFF2-40B4-BE49-F238E27FC236}">
                <a16:creationId xmlns:a16="http://schemas.microsoft.com/office/drawing/2014/main" id="{E2A9E1BE-191C-BF54-8D1C-8F0392263600}"/>
              </a:ext>
            </a:extLst>
          </p:cNvPr>
          <p:cNvSpPr/>
          <p:nvPr/>
        </p:nvSpPr>
        <p:spPr>
          <a:xfrm>
            <a:off x="368301" y="644639"/>
            <a:ext cx="152400" cy="237767"/>
          </a:xfrm>
          <a:prstGeom prst="rect">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9" name="矩形 6">
            <a:extLst>
              <a:ext uri="{FF2B5EF4-FFF2-40B4-BE49-F238E27FC236}">
                <a16:creationId xmlns:a16="http://schemas.microsoft.com/office/drawing/2014/main" id="{657BFF79-3EEA-497E-9F04-19FE77207735}"/>
              </a:ext>
            </a:extLst>
          </p:cNvPr>
          <p:cNvSpPr/>
          <p:nvPr/>
        </p:nvSpPr>
        <p:spPr>
          <a:xfrm>
            <a:off x="274568" y="546432"/>
            <a:ext cx="6215132" cy="403316"/>
          </a:xfrm>
          <a:prstGeom prst="rect">
            <a:avLst/>
          </a:prstGeom>
        </p:spPr>
        <p:txBody>
          <a:bodyPr wrap="square" lIns="360000" anchor="ctr">
            <a:spAutoFit/>
          </a:bodyPr>
          <a:lstStyle/>
          <a:p>
            <a:pPr marL="0" marR="0" lvl="0" indent="0" algn="l" defTabSz="913765" rtl="0" eaLnBrk="1" fontAlgn="auto" latinLnBrk="0" hangingPunct="1">
              <a:lnSpc>
                <a:spcPct val="12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第二章</a:t>
            </a:r>
            <a:r>
              <a:rPr kumimoji="0" lang="en-US" altLang="zh-CN"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a:t>
            </a:r>
            <a:r>
              <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产业链分析</a:t>
            </a:r>
            <a:r>
              <a:rPr kumimoji="0" lang="en-US" altLang="zh-CN"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a:t>
            </a:r>
            <a:r>
              <a:rPr lang="zh-CN" altLang="en-US" b="1" dirty="0">
                <a:solidFill>
                  <a:schemeClr val="accent1">
                    <a:lumMod val="75000"/>
                  </a:schemeClr>
                </a:solidFill>
                <a:latin typeface="等线" panose="02010600030101010101" pitchFamily="2" charset="-122"/>
                <a:ea typeface="等线" panose="02010600030101010101" pitchFamily="2" charset="-122"/>
                <a:sym typeface="+mn-lt"/>
              </a:rPr>
              <a:t>产业链下游</a:t>
            </a:r>
            <a:endPar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endParaRPr>
          </a:p>
        </p:txBody>
      </p:sp>
      <p:sp>
        <p:nvSpPr>
          <p:cNvPr id="10" name="矩形 7">
            <a:extLst>
              <a:ext uri="{FF2B5EF4-FFF2-40B4-BE49-F238E27FC236}">
                <a16:creationId xmlns:a16="http://schemas.microsoft.com/office/drawing/2014/main" id="{E5A98416-794E-D222-EB55-B624A759EE91}"/>
              </a:ext>
            </a:extLst>
          </p:cNvPr>
          <p:cNvSpPr/>
          <p:nvPr/>
        </p:nvSpPr>
        <p:spPr>
          <a:xfrm>
            <a:off x="368301" y="958910"/>
            <a:ext cx="6121400" cy="719137"/>
          </a:xfrm>
          <a:prstGeom prst="rect">
            <a:avLst/>
          </a:prstGeom>
          <a:solidFill>
            <a:srgbClr val="F2F2F2"/>
          </a:solidFill>
          <a:ln w="12700" cap="flat" cmpd="sng" algn="ctr">
            <a:noFill/>
            <a:prstDash val="solid"/>
            <a:miter lim="800000"/>
          </a:ln>
          <a:effectLst/>
        </p:spPr>
        <p:txBody>
          <a:bodyPr wrap="square" rIns="90000" rtlCol="0" anchor="ctr">
            <a:noAutofit/>
          </a:bodyPr>
          <a:lstStyle/>
          <a:p>
            <a:pPr algn="just" defTabSz="914400">
              <a:defRPr/>
            </a:pPr>
            <a:r>
              <a:rPr lang="zh-CN" altLang="en-US" sz="1600" b="1" kern="0" dirty="0">
                <a:solidFill>
                  <a:prstClr val="black">
                    <a:lumMod val="65000"/>
                    <a:lumOff val="35000"/>
                  </a:prstClr>
                </a:solidFill>
                <a:latin typeface="等线" panose="02010600030101010101" pitchFamily="2" charset="-122"/>
                <a:ea typeface="等线" panose="02010600030101010101" pitchFamily="2" charset="-122"/>
              </a:rPr>
              <a:t>虽然数字疗法产品整体渗透率较低，但助眠类产品广受欢迎，高渗透率显示出强劲的需求，同时综合电商平台作为主力渠道，消费者购买意愿强烈，市场前景可观</a:t>
            </a:r>
            <a:endParaRPr kumimoji="0" lang="zh-CN" altLang="en-US" sz="1600" b="1" i="0" u="none" strike="noStrike" kern="0" cap="none" spc="0" normalizeH="0" baseline="0" noProof="0" dirty="0">
              <a:ln>
                <a:noFill/>
              </a:ln>
              <a:solidFill>
                <a:prstClr val="black">
                  <a:lumMod val="65000"/>
                  <a:lumOff val="35000"/>
                </a:prstClr>
              </a:solidFill>
              <a:effectLst/>
              <a:uLnTx/>
              <a:uFillTx/>
              <a:latin typeface="等线" panose="02010600030101010101" pitchFamily="2" charset="-122"/>
              <a:ea typeface="等线" panose="02010600030101010101" pitchFamily="2" charset="-122"/>
              <a:cs typeface="+mn-cs"/>
            </a:endParaRPr>
          </a:p>
        </p:txBody>
      </p:sp>
      <p:grpSp>
        <p:nvGrpSpPr>
          <p:cNvPr id="2" name="组合 1">
            <a:extLst>
              <a:ext uri="{FF2B5EF4-FFF2-40B4-BE49-F238E27FC236}">
                <a16:creationId xmlns:a16="http://schemas.microsoft.com/office/drawing/2014/main" id="{AC7D43F1-A6BF-18BA-F6BF-1DA583BC763E}"/>
              </a:ext>
            </a:extLst>
          </p:cNvPr>
          <p:cNvGrpSpPr/>
          <p:nvPr/>
        </p:nvGrpSpPr>
        <p:grpSpPr>
          <a:xfrm>
            <a:off x="304690" y="1998436"/>
            <a:ext cx="6188642" cy="506699"/>
            <a:chOff x="304690" y="1998436"/>
            <a:chExt cx="6188642" cy="506699"/>
          </a:xfrm>
        </p:grpSpPr>
        <p:cxnSp>
          <p:nvCxnSpPr>
            <p:cNvPr id="3" name="直接连接符 18">
              <a:extLst>
                <a:ext uri="{FF2B5EF4-FFF2-40B4-BE49-F238E27FC236}">
                  <a16:creationId xmlns:a16="http://schemas.microsoft.com/office/drawing/2014/main" id="{BFDFEDF4-1CF3-B5AF-F23B-3F53BE3FCEE6}"/>
                </a:ext>
              </a:extLst>
            </p:cNvPr>
            <p:cNvCxnSpPr>
              <a:cxnSpLocks/>
            </p:cNvCxnSpPr>
            <p:nvPr/>
          </p:nvCxnSpPr>
          <p:spPr>
            <a:xfrm>
              <a:off x="373332" y="2257481"/>
              <a:ext cx="612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文本框 24">
              <a:extLst>
                <a:ext uri="{FF2B5EF4-FFF2-40B4-BE49-F238E27FC236}">
                  <a16:creationId xmlns:a16="http://schemas.microsoft.com/office/drawing/2014/main" id="{AA8A90EF-A4BC-A9E8-94C3-198924BEB319}"/>
                </a:ext>
              </a:extLst>
            </p:cNvPr>
            <p:cNvSpPr txBox="1"/>
            <p:nvPr/>
          </p:nvSpPr>
          <p:spPr>
            <a:xfrm>
              <a:off x="304690" y="1998436"/>
              <a:ext cx="4538773" cy="259045"/>
            </a:xfrm>
            <a:prstGeom prst="rect">
              <a:avLst/>
            </a:prstGeom>
            <a:noFill/>
          </p:spPr>
          <p:txBody>
            <a:bodyPr wrap="square" rtlCol="0">
              <a:spAutoFit/>
            </a:bodyPr>
            <a:lstStyle>
              <a:defPPr>
                <a:defRPr lang="zh-CN"/>
              </a:defPPr>
              <a:lvl1pPr marL="0" algn="l" defTabSz="416560" rtl="0" eaLnBrk="1" latinLnBrk="0" hangingPunct="1">
                <a:defRPr sz="820" kern="1200">
                  <a:solidFill>
                    <a:schemeClr val="tx1"/>
                  </a:solidFill>
                  <a:latin typeface="+mn-lt"/>
                  <a:ea typeface="+mn-ea"/>
                  <a:cs typeface="+mn-cs"/>
                </a:defRPr>
              </a:lvl1pPr>
              <a:lvl2pPr marL="208280" algn="l" defTabSz="416560" rtl="0" eaLnBrk="1" latinLnBrk="0" hangingPunct="1">
                <a:defRPr sz="820" kern="1200">
                  <a:solidFill>
                    <a:schemeClr val="tx1"/>
                  </a:solidFill>
                  <a:latin typeface="+mn-lt"/>
                  <a:ea typeface="+mn-ea"/>
                  <a:cs typeface="+mn-cs"/>
                </a:defRPr>
              </a:lvl2pPr>
              <a:lvl3pPr marL="416560" algn="l" defTabSz="416560" rtl="0" eaLnBrk="1" latinLnBrk="0" hangingPunct="1">
                <a:defRPr sz="820" kern="1200">
                  <a:solidFill>
                    <a:schemeClr val="tx1"/>
                  </a:solidFill>
                  <a:latin typeface="+mn-lt"/>
                  <a:ea typeface="+mn-ea"/>
                  <a:cs typeface="+mn-cs"/>
                </a:defRPr>
              </a:lvl3pPr>
              <a:lvl4pPr marL="625475" algn="l" defTabSz="416560" rtl="0" eaLnBrk="1" latinLnBrk="0" hangingPunct="1">
                <a:defRPr sz="820" kern="1200">
                  <a:solidFill>
                    <a:schemeClr val="tx1"/>
                  </a:solidFill>
                  <a:latin typeface="+mn-lt"/>
                  <a:ea typeface="+mn-ea"/>
                  <a:cs typeface="+mn-cs"/>
                </a:defRPr>
              </a:lvl4pPr>
              <a:lvl5pPr marL="833755" algn="l" defTabSz="416560" rtl="0" eaLnBrk="1" latinLnBrk="0" hangingPunct="1">
                <a:defRPr sz="820" kern="1200">
                  <a:solidFill>
                    <a:schemeClr val="tx1"/>
                  </a:solidFill>
                  <a:latin typeface="+mn-lt"/>
                  <a:ea typeface="+mn-ea"/>
                  <a:cs typeface="+mn-cs"/>
                </a:defRPr>
              </a:lvl5pPr>
              <a:lvl6pPr marL="1042035" algn="l" defTabSz="416560" rtl="0" eaLnBrk="1" latinLnBrk="0" hangingPunct="1">
                <a:defRPr sz="820" kern="1200">
                  <a:solidFill>
                    <a:schemeClr val="tx1"/>
                  </a:solidFill>
                  <a:latin typeface="+mn-lt"/>
                  <a:ea typeface="+mn-ea"/>
                  <a:cs typeface="+mn-cs"/>
                </a:defRPr>
              </a:lvl6pPr>
              <a:lvl7pPr marL="1250315" algn="l" defTabSz="416560" rtl="0" eaLnBrk="1" latinLnBrk="0" hangingPunct="1">
                <a:defRPr sz="820" kern="1200">
                  <a:solidFill>
                    <a:schemeClr val="tx1"/>
                  </a:solidFill>
                  <a:latin typeface="+mn-lt"/>
                  <a:ea typeface="+mn-ea"/>
                  <a:cs typeface="+mn-cs"/>
                </a:defRPr>
              </a:lvl7pPr>
              <a:lvl8pPr marL="1459230" algn="l" defTabSz="416560" rtl="0" eaLnBrk="1" latinLnBrk="0" hangingPunct="1">
                <a:defRPr sz="820" kern="1200">
                  <a:solidFill>
                    <a:schemeClr val="tx1"/>
                  </a:solidFill>
                  <a:latin typeface="+mn-lt"/>
                  <a:ea typeface="+mn-ea"/>
                  <a:cs typeface="+mn-cs"/>
                </a:defRPr>
              </a:lvl8pPr>
              <a:lvl9pPr marL="1667510" algn="l" defTabSz="416560" rtl="0" eaLnBrk="1" latinLnBrk="0" hangingPunct="1">
                <a:defRPr sz="820" kern="1200">
                  <a:solidFill>
                    <a:schemeClr val="tx1"/>
                  </a:solidFill>
                  <a:latin typeface="+mn-lt"/>
                  <a:ea typeface="+mn-ea"/>
                  <a:cs typeface="+mn-cs"/>
                </a:defRPr>
              </a:lvl9pPr>
            </a:lstStyle>
            <a:p>
              <a:pPr algn="just" defTabSz="498475">
                <a:lnSpc>
                  <a:spcPts val="1255"/>
                </a:lnSpc>
                <a:spcBef>
                  <a:spcPts val="360"/>
                </a:spcBef>
                <a:buClr>
                  <a:srgbClr val="E8392A"/>
                </a:buClr>
                <a:defRPr/>
              </a:pPr>
              <a:r>
                <a:rPr lang="zh-CN" altLang="en-US" sz="1100" b="1" dirty="0">
                  <a:latin typeface="+mn-ea"/>
                  <a:cs typeface="+mn-ea"/>
                  <a:sym typeface="+mn-lt"/>
                </a:rPr>
                <a:t>中国居民购买助眠产品的意愿，</a:t>
              </a:r>
              <a:r>
                <a:rPr lang="en-US" altLang="zh-CN" sz="1100" b="1" dirty="0">
                  <a:latin typeface="+mn-ea"/>
                  <a:cs typeface="+mn-ea"/>
                  <a:sym typeface="+mn-lt"/>
                </a:rPr>
                <a:t>2024</a:t>
              </a:r>
            </a:p>
          </p:txBody>
        </p:sp>
        <p:sp>
          <p:nvSpPr>
            <p:cNvPr id="5" name="文本框 4">
              <a:extLst>
                <a:ext uri="{FF2B5EF4-FFF2-40B4-BE49-F238E27FC236}">
                  <a16:creationId xmlns:a16="http://schemas.microsoft.com/office/drawing/2014/main" id="{3AEA7CA6-0609-47F6-E727-1B7829BF3B9B}"/>
                </a:ext>
              </a:extLst>
            </p:cNvPr>
            <p:cNvSpPr txBox="1"/>
            <p:nvPr/>
          </p:nvSpPr>
          <p:spPr>
            <a:xfrm>
              <a:off x="304690" y="2258914"/>
              <a:ext cx="633507" cy="246221"/>
            </a:xfrm>
            <a:prstGeom prst="rect">
              <a:avLst/>
            </a:prstGeom>
            <a:noFill/>
          </p:spPr>
          <p:txBody>
            <a:bodyPr wrap="none" rtlCol="0">
              <a:spAutoFit/>
            </a:bodyPr>
            <a:lstStyle/>
            <a:p>
              <a:pPr algn="l"/>
              <a:r>
                <a:rPr kumimoji="1" lang="zh-CN" altLang="en-US" sz="1000" i="1" dirty="0">
                  <a:latin typeface="等线" panose="02010600030101010101" pitchFamily="2" charset="-122"/>
                  <a:ea typeface="等线" panose="02010600030101010101" pitchFamily="2" charset="-122"/>
                </a:rPr>
                <a:t>单位：</a:t>
              </a:r>
              <a:r>
                <a:rPr kumimoji="1" lang="en-US" altLang="zh-CN" sz="1000" i="1" dirty="0">
                  <a:latin typeface="等线" panose="02010600030101010101" pitchFamily="2" charset="-122"/>
                  <a:ea typeface="等线" panose="02010600030101010101" pitchFamily="2" charset="-122"/>
                </a:rPr>
                <a:t>%</a:t>
              </a:r>
              <a:endParaRPr kumimoji="1" lang="zh-CN" altLang="en-US" sz="1000" i="1" dirty="0">
                <a:latin typeface="等线" panose="02010600030101010101" pitchFamily="2" charset="-122"/>
                <a:ea typeface="等线" panose="02010600030101010101" pitchFamily="2" charset="-122"/>
              </a:endParaRPr>
            </a:p>
          </p:txBody>
        </p:sp>
      </p:grpSp>
      <p:graphicFrame>
        <p:nvGraphicFramePr>
          <p:cNvPr id="21" name="Chart 3">
            <a:extLst>
              <a:ext uri="{FF2B5EF4-FFF2-40B4-BE49-F238E27FC236}">
                <a16:creationId xmlns:a16="http://schemas.microsoft.com/office/drawing/2014/main" id="{9A07EB71-89A5-B395-28EA-79756E1DB8D5}"/>
              </a:ext>
            </a:extLst>
          </p:cNvPr>
          <p:cNvGraphicFramePr/>
          <p:nvPr>
            <p:custDataLst>
              <p:tags r:id="rId3"/>
            </p:custDataLst>
          </p:nvPr>
        </p:nvGraphicFramePr>
        <p:xfrm>
          <a:off x="912813" y="2682875"/>
          <a:ext cx="2308225" cy="2073275"/>
        </p:xfrm>
        <a:graphic>
          <a:graphicData uri="http://schemas.openxmlformats.org/drawingml/2006/chart">
            <c:chart xmlns:c="http://schemas.openxmlformats.org/drawingml/2006/chart" xmlns:r="http://schemas.openxmlformats.org/officeDocument/2006/relationships" r:id="rId35"/>
          </a:graphicData>
        </a:graphic>
      </p:graphicFrame>
      <p:sp>
        <p:nvSpPr>
          <p:cNvPr id="25" name="矩形 24">
            <a:extLst>
              <a:ext uri="{FF2B5EF4-FFF2-40B4-BE49-F238E27FC236}">
                <a16:creationId xmlns:a16="http://schemas.microsoft.com/office/drawing/2014/main" id="{ADD4B55B-CCEF-B321-BCE6-FB74DB64DEF6}"/>
              </a:ext>
            </a:extLst>
          </p:cNvPr>
          <p:cNvSpPr/>
          <p:nvPr>
            <p:custDataLst>
              <p:tags r:id="rId4"/>
            </p:custDataLst>
          </p:nvPr>
        </p:nvSpPr>
        <p:spPr bwMode="auto">
          <a:xfrm>
            <a:off x="433388" y="2551113"/>
            <a:ext cx="160338" cy="120650"/>
          </a:xfrm>
          <a:prstGeom prst="rect">
            <a:avLst/>
          </a:prstGeom>
          <a:solidFill>
            <a:schemeClr val="accent4"/>
          </a:solidFill>
          <a:ln w="12700"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000" b="1" dirty="0">
              <a:solidFill>
                <a:schemeClr val="tx1"/>
              </a:solidFill>
            </a:endParaRPr>
          </a:p>
        </p:txBody>
      </p:sp>
      <p:sp>
        <p:nvSpPr>
          <p:cNvPr id="26" name="矩形 25">
            <a:extLst>
              <a:ext uri="{FF2B5EF4-FFF2-40B4-BE49-F238E27FC236}">
                <a16:creationId xmlns:a16="http://schemas.microsoft.com/office/drawing/2014/main" id="{708C666E-C689-775D-55F2-4F5CFA36C391}"/>
              </a:ext>
            </a:extLst>
          </p:cNvPr>
          <p:cNvSpPr/>
          <p:nvPr>
            <p:custDataLst>
              <p:tags r:id="rId5"/>
            </p:custDataLst>
          </p:nvPr>
        </p:nvSpPr>
        <p:spPr bwMode="auto">
          <a:xfrm>
            <a:off x="433388" y="2732088"/>
            <a:ext cx="160338" cy="120650"/>
          </a:xfrm>
          <a:prstGeom prst="rect">
            <a:avLst/>
          </a:prstGeom>
          <a:solidFill>
            <a:schemeClr val="accent3"/>
          </a:solidFill>
          <a:ln w="12700"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000" b="1" dirty="0">
              <a:solidFill>
                <a:schemeClr val="tx1"/>
              </a:solidFill>
            </a:endParaRPr>
          </a:p>
        </p:txBody>
      </p:sp>
      <p:sp>
        <p:nvSpPr>
          <p:cNvPr id="27" name="矩形 26">
            <a:extLst>
              <a:ext uri="{FF2B5EF4-FFF2-40B4-BE49-F238E27FC236}">
                <a16:creationId xmlns:a16="http://schemas.microsoft.com/office/drawing/2014/main" id="{62423B40-5F80-D809-3DEF-7483094C8437}"/>
              </a:ext>
            </a:extLst>
          </p:cNvPr>
          <p:cNvSpPr/>
          <p:nvPr>
            <p:custDataLst>
              <p:tags r:id="rId6"/>
            </p:custDataLst>
          </p:nvPr>
        </p:nvSpPr>
        <p:spPr bwMode="auto">
          <a:xfrm>
            <a:off x="2346325" y="2551113"/>
            <a:ext cx="160338" cy="120650"/>
          </a:xfrm>
          <a:prstGeom prst="rect">
            <a:avLst/>
          </a:prstGeom>
          <a:solidFill>
            <a:schemeClr val="accent1"/>
          </a:solidFill>
          <a:ln w="12700"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000" b="1" dirty="0">
              <a:solidFill>
                <a:schemeClr val="tx1"/>
              </a:solidFill>
            </a:endParaRPr>
          </a:p>
        </p:txBody>
      </p:sp>
      <p:sp>
        <p:nvSpPr>
          <p:cNvPr id="28" name="矩形 27">
            <a:extLst>
              <a:ext uri="{FF2B5EF4-FFF2-40B4-BE49-F238E27FC236}">
                <a16:creationId xmlns:a16="http://schemas.microsoft.com/office/drawing/2014/main" id="{A3D288CF-952B-E0C2-B0C4-2152A11AA6BE}"/>
              </a:ext>
            </a:extLst>
          </p:cNvPr>
          <p:cNvSpPr/>
          <p:nvPr>
            <p:custDataLst>
              <p:tags r:id="rId7"/>
            </p:custDataLst>
          </p:nvPr>
        </p:nvSpPr>
        <p:spPr bwMode="auto">
          <a:xfrm>
            <a:off x="2346325" y="2732088"/>
            <a:ext cx="160338" cy="120650"/>
          </a:xfrm>
          <a:prstGeom prst="rect">
            <a:avLst/>
          </a:prstGeom>
          <a:solidFill>
            <a:schemeClr val="accent2"/>
          </a:solidFill>
          <a:ln w="12700"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000" b="1" dirty="0">
              <a:solidFill>
                <a:schemeClr val="tx1"/>
              </a:solidFill>
            </a:endParaRPr>
          </a:p>
        </p:txBody>
      </p:sp>
      <p:sp>
        <p:nvSpPr>
          <p:cNvPr id="12" name="Text Placeholder 2">
            <a:extLst>
              <a:ext uri="{FF2B5EF4-FFF2-40B4-BE49-F238E27FC236}">
                <a16:creationId xmlns:a16="http://schemas.microsoft.com/office/drawing/2014/main" id="{6243F20A-612C-68D2-CE2D-29EEB9F7A9DD}"/>
              </a:ext>
            </a:extLst>
          </p:cNvPr>
          <p:cNvSpPr txBox="1">
            <a:spLocks/>
          </p:cNvSpPr>
          <p:nvPr>
            <p:custDataLst>
              <p:tags r:id="rId8"/>
            </p:custDataLst>
          </p:nvPr>
        </p:nvSpPr>
        <p:spPr bwMode="auto">
          <a:xfrm>
            <a:off x="644525" y="2557463"/>
            <a:ext cx="3429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ct val="0"/>
              </a:spcBef>
              <a:spcAft>
                <a:spcPct val="0"/>
              </a:spcAft>
              <a:buNone/>
            </a:pPr>
            <a:fld id="{9874A726-EFE6-45E5-8430-04AC16094403}" type="datetime'不''''''''''''''''''考''''''''''''''''''''虑'''''''''''''''''''">
              <a:rPr lang="zh-CN" altLang="en-US" sz="900" smtClean="0">
                <a:ea typeface="等线" panose="02010600030101010101" pitchFamily="2" charset="-122"/>
              </a:rPr>
              <a:pPr marL="0" indent="0">
                <a:spcBef>
                  <a:spcPct val="0"/>
                </a:spcBef>
                <a:spcAft>
                  <a:spcPct val="0"/>
                </a:spcAft>
                <a:buNone/>
              </a:pPr>
              <a:t>不考虑</a:t>
            </a:fld>
            <a:endParaRPr lang="zh-CN" altLang="en-US" sz="900" dirty="0">
              <a:ea typeface="等线" panose="02010600030101010101" pitchFamily="2" charset="-122"/>
            </a:endParaRPr>
          </a:p>
        </p:txBody>
      </p:sp>
      <p:sp>
        <p:nvSpPr>
          <p:cNvPr id="13" name="Text Placeholder 2">
            <a:extLst>
              <a:ext uri="{FF2B5EF4-FFF2-40B4-BE49-F238E27FC236}">
                <a16:creationId xmlns:a16="http://schemas.microsoft.com/office/drawing/2014/main" id="{BECAD36E-37FE-0D50-88B8-75EC090FED6A}"/>
              </a:ext>
            </a:extLst>
          </p:cNvPr>
          <p:cNvSpPr txBox="1">
            <a:spLocks/>
          </p:cNvSpPr>
          <p:nvPr>
            <p:custDataLst>
              <p:tags r:id="rId9"/>
            </p:custDataLst>
          </p:nvPr>
        </p:nvSpPr>
        <p:spPr bwMode="auto">
          <a:xfrm>
            <a:off x="644525" y="2738438"/>
            <a:ext cx="16002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ct val="0"/>
              </a:spcBef>
              <a:spcAft>
                <a:spcPct val="0"/>
              </a:spcAft>
              <a:buNone/>
            </a:pPr>
            <a:fld id="{C800C7F3-8426-4968-931E-F75C83F8DC22}" type="datetime'还''''没购买过''，''但''''''未''''''''来''可''能''会购''''''''''买'">
              <a:rPr lang="zh-CN" altLang="en-US" sz="900" smtClean="0">
                <a:ea typeface="等线" panose="02010600030101010101" pitchFamily="2" charset="-122"/>
              </a:rPr>
              <a:pPr marL="0" indent="0">
                <a:spcBef>
                  <a:spcPct val="0"/>
                </a:spcBef>
                <a:spcAft>
                  <a:spcPct val="0"/>
                </a:spcAft>
                <a:buNone/>
              </a:pPr>
              <a:t>还没购买过，但未来可能会购买</a:t>
            </a:fld>
            <a:endParaRPr lang="zh-CN" altLang="en-US" sz="900" dirty="0">
              <a:ea typeface="等线" panose="02010600030101010101" pitchFamily="2" charset="-122"/>
            </a:endParaRPr>
          </a:p>
        </p:txBody>
      </p:sp>
      <p:sp>
        <p:nvSpPr>
          <p:cNvPr id="14" name="Text Placeholder 2">
            <a:extLst>
              <a:ext uri="{FF2B5EF4-FFF2-40B4-BE49-F238E27FC236}">
                <a16:creationId xmlns:a16="http://schemas.microsoft.com/office/drawing/2014/main" id="{DB7F03D4-7AEE-826D-E112-1AEDBBCB600C}"/>
              </a:ext>
            </a:extLst>
          </p:cNvPr>
          <p:cNvSpPr txBox="1">
            <a:spLocks/>
          </p:cNvSpPr>
          <p:nvPr>
            <p:custDataLst>
              <p:tags r:id="rId10"/>
            </p:custDataLst>
          </p:nvPr>
        </p:nvSpPr>
        <p:spPr bwMode="auto">
          <a:xfrm>
            <a:off x="2557463" y="2557463"/>
            <a:ext cx="3429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ct val="0"/>
              </a:spcBef>
              <a:spcAft>
                <a:spcPct val="0"/>
              </a:spcAft>
              <a:buNone/>
            </a:pPr>
            <a:fld id="{BD059E74-531C-4B36-A43E-1702D377253B}" type="datetime'''看''''''''''''情''''''''''''''况'">
              <a:rPr lang="zh-CN" altLang="en-US" sz="900" smtClean="0">
                <a:ea typeface="等线" panose="02010600030101010101" pitchFamily="2" charset="-122"/>
              </a:rPr>
              <a:pPr marL="0" indent="0">
                <a:spcBef>
                  <a:spcPct val="0"/>
                </a:spcBef>
                <a:spcAft>
                  <a:spcPct val="0"/>
                </a:spcAft>
                <a:buNone/>
              </a:pPr>
              <a:t>看情况</a:t>
            </a:fld>
            <a:endParaRPr lang="zh-CN" altLang="en-US" sz="900" dirty="0">
              <a:ea typeface="等线" panose="02010600030101010101" pitchFamily="2" charset="-122"/>
            </a:endParaRPr>
          </a:p>
        </p:txBody>
      </p:sp>
      <p:sp>
        <p:nvSpPr>
          <p:cNvPr id="16" name="Text Placeholder 2">
            <a:extLst>
              <a:ext uri="{FF2B5EF4-FFF2-40B4-BE49-F238E27FC236}">
                <a16:creationId xmlns:a16="http://schemas.microsoft.com/office/drawing/2014/main" id="{DA5116CC-C181-CAAA-3ABF-0046E5A11228}"/>
              </a:ext>
            </a:extLst>
          </p:cNvPr>
          <p:cNvSpPr txBox="1">
            <a:spLocks/>
          </p:cNvSpPr>
          <p:nvPr>
            <p:custDataLst>
              <p:tags r:id="rId11"/>
            </p:custDataLst>
          </p:nvPr>
        </p:nvSpPr>
        <p:spPr bwMode="auto">
          <a:xfrm>
            <a:off x="2557463" y="2738438"/>
            <a:ext cx="11430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ct val="0"/>
              </a:spcBef>
              <a:spcAft>
                <a:spcPct val="0"/>
              </a:spcAft>
              <a:buNone/>
            </a:pPr>
            <a:fld id="{4DB295D0-B700-4F82-9086-7BC1D36D0C48}" type="datetime'''''''''''''''会考虑''''购''买且''已''''''''购''''买''过'''''''">
              <a:rPr lang="zh-CN" altLang="en-US" sz="900" smtClean="0"/>
              <a:pPr marL="0" indent="0">
                <a:spcBef>
                  <a:spcPct val="0"/>
                </a:spcBef>
                <a:spcAft>
                  <a:spcPct val="0"/>
                </a:spcAft>
                <a:buNone/>
              </a:pPr>
              <a:t>会考虑购买且已购买过</a:t>
            </a:fld>
            <a:endParaRPr lang="zh-CN" altLang="en-US" sz="900" dirty="0"/>
          </a:p>
        </p:txBody>
      </p:sp>
      <p:sp>
        <p:nvSpPr>
          <p:cNvPr id="11" name="文本框 24">
            <a:extLst>
              <a:ext uri="{FF2B5EF4-FFF2-40B4-BE49-F238E27FC236}">
                <a16:creationId xmlns:a16="http://schemas.microsoft.com/office/drawing/2014/main" id="{E574CCF3-DCD2-98F4-F73D-FCDE6D3D5931}"/>
              </a:ext>
            </a:extLst>
          </p:cNvPr>
          <p:cNvSpPr txBox="1"/>
          <p:nvPr/>
        </p:nvSpPr>
        <p:spPr>
          <a:xfrm>
            <a:off x="3751263" y="2362200"/>
            <a:ext cx="2738438" cy="2230932"/>
          </a:xfrm>
          <a:prstGeom prst="rect">
            <a:avLst/>
          </a:prstGeom>
          <a:noFill/>
        </p:spPr>
        <p:txBody>
          <a:bodyPr wrap="square" rtlCol="0">
            <a:spAutoFit/>
          </a:bodyPr>
          <a:lstStyle/>
          <a:p>
            <a:pPr marL="171450" marR="0" lvl="0" indent="-171450" algn="just" defTabSz="457200" rtl="0" eaLnBrk="1" fontAlgn="auto" latinLnBrk="0" hangingPunct="1">
              <a:lnSpc>
                <a:spcPct val="130000"/>
              </a:lnSpc>
              <a:spcBef>
                <a:spcPts val="600"/>
              </a:spcBef>
              <a:spcAft>
                <a:spcPts val="0"/>
              </a:spcAft>
              <a:buClr>
                <a:schemeClr val="accent1"/>
              </a:buClr>
              <a:buSzTx/>
              <a:buFont typeface="Wingdings" panose="05000000000000000000" pitchFamily="2" charset="2"/>
              <a:buChar char="n"/>
              <a:tabLst/>
              <a:defRPr/>
            </a:pPr>
            <a:r>
              <a:rPr kumimoji="0" lang="zh-CN" altLang="en-US" sz="1000" b="1"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助眠产品整体使用效果较好，下游消费者渗透率较高</a:t>
            </a:r>
          </a:p>
          <a:p>
            <a:pPr algn="just">
              <a:lnSpc>
                <a:spcPct val="130000"/>
              </a:lnSpc>
              <a:spcBef>
                <a:spcPts val="600"/>
              </a:spcBef>
              <a:buClr>
                <a:srgbClr val="9E7A7A"/>
              </a:buClr>
              <a:defRPr/>
            </a:pPr>
            <a:r>
              <a:rPr lang="zh-CN" altLang="en-US" sz="1000" dirty="0">
                <a:latin typeface="DengXian" panose="02010600030101010101" pitchFamily="2" charset="-122"/>
                <a:ea typeface="DengXian" panose="02010600030101010101" pitchFamily="2" charset="-122"/>
                <a:cs typeface="+mn-ea"/>
                <a:sym typeface="+mn-lt"/>
              </a:rPr>
              <a:t>从购买意愿来看，有</a:t>
            </a:r>
            <a:r>
              <a:rPr lang="en-US" altLang="zh-CN" sz="1000" dirty="0">
                <a:latin typeface="DengXian" panose="02010600030101010101" pitchFamily="2" charset="-122"/>
                <a:ea typeface="DengXian" panose="02010600030101010101" pitchFamily="2" charset="-122"/>
                <a:cs typeface="+mn-ea"/>
                <a:sym typeface="+mn-lt"/>
              </a:rPr>
              <a:t>35.1%</a:t>
            </a:r>
            <a:r>
              <a:rPr lang="zh-CN" altLang="en-US" sz="1000" dirty="0">
                <a:latin typeface="DengXian" panose="02010600030101010101" pitchFamily="2" charset="-122"/>
                <a:ea typeface="DengXian" panose="02010600030101010101" pitchFamily="2" charset="-122"/>
                <a:cs typeface="+mn-ea"/>
                <a:sym typeface="+mn-lt"/>
              </a:rPr>
              <a:t>的国民会视情况而定来购买助眠产品，考虑购买且已购买过的居民占</a:t>
            </a:r>
            <a:r>
              <a:rPr lang="en-US" altLang="zh-CN" sz="1000" dirty="0">
                <a:latin typeface="DengXian" panose="02010600030101010101" pitchFamily="2" charset="-122"/>
                <a:ea typeface="DengXian" panose="02010600030101010101" pitchFamily="2" charset="-122"/>
                <a:cs typeface="+mn-ea"/>
                <a:sym typeface="+mn-lt"/>
              </a:rPr>
              <a:t>34.2%</a:t>
            </a:r>
            <a:r>
              <a:rPr lang="zh-CN" altLang="en-US" sz="1000" dirty="0">
                <a:latin typeface="DengXian" panose="02010600030101010101" pitchFamily="2" charset="-122"/>
                <a:ea typeface="DengXian" panose="02010600030101010101" pitchFamily="2" charset="-122"/>
                <a:cs typeface="+mn-ea"/>
                <a:sym typeface="+mn-lt"/>
              </a:rPr>
              <a:t>，不考虑购买的仅占</a:t>
            </a:r>
            <a:r>
              <a:rPr lang="en-US" altLang="zh-CN" sz="1000" dirty="0">
                <a:latin typeface="DengXian" panose="02010600030101010101" pitchFamily="2" charset="-122"/>
                <a:ea typeface="DengXian" panose="02010600030101010101" pitchFamily="2" charset="-122"/>
                <a:cs typeface="+mn-ea"/>
                <a:sym typeface="+mn-lt"/>
              </a:rPr>
              <a:t>10.3%</a:t>
            </a:r>
            <a:r>
              <a:rPr lang="zh-CN" altLang="en-US" sz="1000" dirty="0">
                <a:latin typeface="DengXian" panose="02010600030101010101" pitchFamily="2" charset="-122"/>
                <a:ea typeface="DengXian" panose="02010600030101010101" pitchFamily="2" charset="-122"/>
                <a:cs typeface="+mn-ea"/>
                <a:sym typeface="+mn-lt"/>
              </a:rPr>
              <a:t>。</a:t>
            </a:r>
            <a:endParaRPr lang="en-US" altLang="zh-CN" sz="1000" dirty="0">
              <a:latin typeface="DengXian" panose="02010600030101010101" pitchFamily="2" charset="-122"/>
              <a:ea typeface="DengXian" panose="02010600030101010101" pitchFamily="2" charset="-122"/>
              <a:cs typeface="+mn-ea"/>
              <a:sym typeface="+mn-lt"/>
            </a:endParaRPr>
          </a:p>
          <a:p>
            <a:pPr algn="just">
              <a:lnSpc>
                <a:spcPct val="130000"/>
              </a:lnSpc>
              <a:spcBef>
                <a:spcPts val="600"/>
              </a:spcBef>
              <a:buClr>
                <a:srgbClr val="9E7A7A"/>
              </a:buClr>
              <a:defRPr/>
            </a:pPr>
            <a:r>
              <a:rPr lang="zh-CN" altLang="en-US" sz="1000" dirty="0">
                <a:latin typeface="DengXian" panose="02010600030101010101" pitchFamily="2" charset="-122"/>
                <a:ea typeface="DengXian" panose="02010600030101010101" pitchFamily="2" charset="-122"/>
                <a:cs typeface="+mn-ea"/>
                <a:sym typeface="+mn-lt"/>
              </a:rPr>
              <a:t>针对助眠产品的使用效果，睡眠保健类与睡眠药物类产品的正面评价较多，家居家纺类产品出现“效果还好”和“效果一般”的评价占比为</a:t>
            </a:r>
            <a:r>
              <a:rPr lang="en-US" altLang="zh-CN" sz="1000" dirty="0">
                <a:latin typeface="DengXian" panose="02010600030101010101" pitchFamily="2" charset="-122"/>
                <a:ea typeface="DengXian" panose="02010600030101010101" pitchFamily="2" charset="-122"/>
                <a:cs typeface="+mn-ea"/>
                <a:sym typeface="+mn-lt"/>
              </a:rPr>
              <a:t>37.3%</a:t>
            </a:r>
            <a:r>
              <a:rPr lang="zh-CN" altLang="en-US" sz="1000" dirty="0">
                <a:latin typeface="DengXian" panose="02010600030101010101" pitchFamily="2" charset="-122"/>
                <a:ea typeface="DengXian" panose="02010600030101010101" pitchFamily="2" charset="-122"/>
                <a:cs typeface="+mn-ea"/>
                <a:sym typeface="+mn-lt"/>
              </a:rPr>
              <a:t>和</a:t>
            </a:r>
            <a:r>
              <a:rPr lang="en-US" altLang="zh-CN" sz="1000" dirty="0">
                <a:latin typeface="DengXian" panose="02010600030101010101" pitchFamily="2" charset="-122"/>
                <a:ea typeface="DengXian" panose="02010600030101010101" pitchFamily="2" charset="-122"/>
                <a:cs typeface="+mn-ea"/>
                <a:sym typeface="+mn-lt"/>
              </a:rPr>
              <a:t>38.6%</a:t>
            </a:r>
            <a:r>
              <a:rPr lang="zh-CN" altLang="en-US" sz="1000" dirty="0">
                <a:latin typeface="DengXian" panose="02010600030101010101" pitchFamily="2" charset="-122"/>
                <a:ea typeface="DengXian" panose="02010600030101010101" pitchFamily="2" charset="-122"/>
                <a:cs typeface="+mn-ea"/>
                <a:sym typeface="+mn-lt"/>
              </a:rPr>
              <a:t>，总体评价为中等偏上；</a:t>
            </a:r>
            <a:r>
              <a:rPr lang="zh-CN" altLang="en-US" sz="1000" b="1" dirty="0">
                <a:latin typeface="DengXian" panose="02010600030101010101" pitchFamily="2" charset="-122"/>
                <a:ea typeface="DengXian" panose="02010600030101010101" pitchFamily="2" charset="-122"/>
                <a:cs typeface="+mn-ea"/>
                <a:sym typeface="+mn-lt"/>
              </a:rPr>
              <a:t>睡眠相关的数字疗法产品的使用渗透率仍然较低</a:t>
            </a:r>
            <a:r>
              <a:rPr lang="zh-CN" altLang="en-US" sz="1000" dirty="0">
                <a:latin typeface="DengXian" panose="02010600030101010101" pitchFamily="2" charset="-122"/>
                <a:ea typeface="DengXian" panose="02010600030101010101" pitchFamily="2" charset="-122"/>
                <a:cs typeface="+mn-ea"/>
                <a:sym typeface="+mn-lt"/>
              </a:rPr>
              <a:t>。</a:t>
            </a:r>
            <a:endParaRPr lang="en-US" altLang="zh-CN" sz="1000" dirty="0">
              <a:latin typeface="DengXian" panose="02010600030101010101" pitchFamily="2" charset="-122"/>
              <a:ea typeface="DengXian" panose="02010600030101010101" pitchFamily="2" charset="-122"/>
              <a:cs typeface="+mn-ea"/>
              <a:sym typeface="+mn-lt"/>
            </a:endParaRPr>
          </a:p>
        </p:txBody>
      </p:sp>
      <p:grpSp>
        <p:nvGrpSpPr>
          <p:cNvPr id="32" name="组合 31">
            <a:extLst>
              <a:ext uri="{FF2B5EF4-FFF2-40B4-BE49-F238E27FC236}">
                <a16:creationId xmlns:a16="http://schemas.microsoft.com/office/drawing/2014/main" id="{5A8E3860-D265-35B8-AE89-312A33BD4A6B}"/>
              </a:ext>
            </a:extLst>
          </p:cNvPr>
          <p:cNvGrpSpPr/>
          <p:nvPr/>
        </p:nvGrpSpPr>
        <p:grpSpPr>
          <a:xfrm>
            <a:off x="304690" y="4616241"/>
            <a:ext cx="6188642" cy="506552"/>
            <a:chOff x="304690" y="1998436"/>
            <a:chExt cx="6188642" cy="506838"/>
          </a:xfrm>
        </p:grpSpPr>
        <p:cxnSp>
          <p:nvCxnSpPr>
            <p:cNvPr id="33" name="直接连接符 32">
              <a:extLst>
                <a:ext uri="{FF2B5EF4-FFF2-40B4-BE49-F238E27FC236}">
                  <a16:creationId xmlns:a16="http://schemas.microsoft.com/office/drawing/2014/main" id="{154C9C3D-48B9-AF74-1192-2D3D45B65ABC}"/>
                </a:ext>
              </a:extLst>
            </p:cNvPr>
            <p:cNvCxnSpPr>
              <a:cxnSpLocks/>
            </p:cNvCxnSpPr>
            <p:nvPr/>
          </p:nvCxnSpPr>
          <p:spPr>
            <a:xfrm>
              <a:off x="373332" y="2257481"/>
              <a:ext cx="612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文本框 24">
              <a:extLst>
                <a:ext uri="{FF2B5EF4-FFF2-40B4-BE49-F238E27FC236}">
                  <a16:creationId xmlns:a16="http://schemas.microsoft.com/office/drawing/2014/main" id="{9FDA1054-D750-1309-BDFE-9E03ACC98772}"/>
                </a:ext>
              </a:extLst>
            </p:cNvPr>
            <p:cNvSpPr txBox="1"/>
            <p:nvPr/>
          </p:nvSpPr>
          <p:spPr>
            <a:xfrm>
              <a:off x="304690" y="1998436"/>
              <a:ext cx="4538773" cy="259045"/>
            </a:xfrm>
            <a:prstGeom prst="rect">
              <a:avLst/>
            </a:prstGeom>
            <a:noFill/>
          </p:spPr>
          <p:txBody>
            <a:bodyPr wrap="square" rtlCol="0">
              <a:spAutoFit/>
            </a:bodyPr>
            <a:lstStyle>
              <a:defPPr>
                <a:defRPr lang="zh-CN"/>
              </a:defPPr>
              <a:lvl1pPr marL="0" algn="l" defTabSz="416560" rtl="0" eaLnBrk="1" latinLnBrk="0" hangingPunct="1">
                <a:defRPr sz="820" kern="1200">
                  <a:solidFill>
                    <a:schemeClr val="tx1"/>
                  </a:solidFill>
                  <a:latin typeface="+mn-lt"/>
                  <a:ea typeface="+mn-ea"/>
                  <a:cs typeface="+mn-cs"/>
                </a:defRPr>
              </a:lvl1pPr>
              <a:lvl2pPr marL="208280" algn="l" defTabSz="416560" rtl="0" eaLnBrk="1" latinLnBrk="0" hangingPunct="1">
                <a:defRPr sz="820" kern="1200">
                  <a:solidFill>
                    <a:schemeClr val="tx1"/>
                  </a:solidFill>
                  <a:latin typeface="+mn-lt"/>
                  <a:ea typeface="+mn-ea"/>
                  <a:cs typeface="+mn-cs"/>
                </a:defRPr>
              </a:lvl2pPr>
              <a:lvl3pPr marL="416560" algn="l" defTabSz="416560" rtl="0" eaLnBrk="1" latinLnBrk="0" hangingPunct="1">
                <a:defRPr sz="820" kern="1200">
                  <a:solidFill>
                    <a:schemeClr val="tx1"/>
                  </a:solidFill>
                  <a:latin typeface="+mn-lt"/>
                  <a:ea typeface="+mn-ea"/>
                  <a:cs typeface="+mn-cs"/>
                </a:defRPr>
              </a:lvl3pPr>
              <a:lvl4pPr marL="625475" algn="l" defTabSz="416560" rtl="0" eaLnBrk="1" latinLnBrk="0" hangingPunct="1">
                <a:defRPr sz="820" kern="1200">
                  <a:solidFill>
                    <a:schemeClr val="tx1"/>
                  </a:solidFill>
                  <a:latin typeface="+mn-lt"/>
                  <a:ea typeface="+mn-ea"/>
                  <a:cs typeface="+mn-cs"/>
                </a:defRPr>
              </a:lvl4pPr>
              <a:lvl5pPr marL="833755" algn="l" defTabSz="416560" rtl="0" eaLnBrk="1" latinLnBrk="0" hangingPunct="1">
                <a:defRPr sz="820" kern="1200">
                  <a:solidFill>
                    <a:schemeClr val="tx1"/>
                  </a:solidFill>
                  <a:latin typeface="+mn-lt"/>
                  <a:ea typeface="+mn-ea"/>
                  <a:cs typeface="+mn-cs"/>
                </a:defRPr>
              </a:lvl5pPr>
              <a:lvl6pPr marL="1042035" algn="l" defTabSz="416560" rtl="0" eaLnBrk="1" latinLnBrk="0" hangingPunct="1">
                <a:defRPr sz="820" kern="1200">
                  <a:solidFill>
                    <a:schemeClr val="tx1"/>
                  </a:solidFill>
                  <a:latin typeface="+mn-lt"/>
                  <a:ea typeface="+mn-ea"/>
                  <a:cs typeface="+mn-cs"/>
                </a:defRPr>
              </a:lvl6pPr>
              <a:lvl7pPr marL="1250315" algn="l" defTabSz="416560" rtl="0" eaLnBrk="1" latinLnBrk="0" hangingPunct="1">
                <a:defRPr sz="820" kern="1200">
                  <a:solidFill>
                    <a:schemeClr val="tx1"/>
                  </a:solidFill>
                  <a:latin typeface="+mn-lt"/>
                  <a:ea typeface="+mn-ea"/>
                  <a:cs typeface="+mn-cs"/>
                </a:defRPr>
              </a:lvl7pPr>
              <a:lvl8pPr marL="1459230" algn="l" defTabSz="416560" rtl="0" eaLnBrk="1" latinLnBrk="0" hangingPunct="1">
                <a:defRPr sz="820" kern="1200">
                  <a:solidFill>
                    <a:schemeClr val="tx1"/>
                  </a:solidFill>
                  <a:latin typeface="+mn-lt"/>
                  <a:ea typeface="+mn-ea"/>
                  <a:cs typeface="+mn-cs"/>
                </a:defRPr>
              </a:lvl8pPr>
              <a:lvl9pPr marL="1667510" algn="l" defTabSz="416560" rtl="0" eaLnBrk="1" latinLnBrk="0" hangingPunct="1">
                <a:defRPr sz="820" kern="1200">
                  <a:solidFill>
                    <a:schemeClr val="tx1"/>
                  </a:solidFill>
                  <a:latin typeface="+mn-lt"/>
                  <a:ea typeface="+mn-ea"/>
                  <a:cs typeface="+mn-cs"/>
                </a:defRPr>
              </a:lvl9pPr>
            </a:lstStyle>
            <a:p>
              <a:pPr algn="just" defTabSz="498475">
                <a:lnSpc>
                  <a:spcPts val="1255"/>
                </a:lnSpc>
                <a:spcBef>
                  <a:spcPts val="360"/>
                </a:spcBef>
                <a:buClr>
                  <a:srgbClr val="E8392A"/>
                </a:buClr>
                <a:defRPr/>
              </a:pPr>
              <a:r>
                <a:rPr lang="zh-CN" altLang="en-US" sz="1100" b="1" dirty="0">
                  <a:latin typeface="+mn-ea"/>
                  <a:cs typeface="+mn-ea"/>
                  <a:sym typeface="+mn-lt"/>
                </a:rPr>
                <a:t>中国消费者购买睡眠类产品的主要渠道，</a:t>
              </a:r>
              <a:r>
                <a:rPr lang="en-US" altLang="zh-CN" sz="1100" b="1" dirty="0">
                  <a:latin typeface="+mn-ea"/>
                  <a:cs typeface="+mn-ea"/>
                  <a:sym typeface="+mn-lt"/>
                </a:rPr>
                <a:t>2024</a:t>
              </a:r>
            </a:p>
          </p:txBody>
        </p:sp>
        <p:sp>
          <p:nvSpPr>
            <p:cNvPr id="36" name="文本框 35">
              <a:extLst>
                <a:ext uri="{FF2B5EF4-FFF2-40B4-BE49-F238E27FC236}">
                  <a16:creationId xmlns:a16="http://schemas.microsoft.com/office/drawing/2014/main" id="{C3EE0B12-4438-EC46-8227-5D5A2FA9EF94}"/>
                </a:ext>
              </a:extLst>
            </p:cNvPr>
            <p:cNvSpPr txBox="1"/>
            <p:nvPr/>
          </p:nvSpPr>
          <p:spPr>
            <a:xfrm>
              <a:off x="304690" y="2258914"/>
              <a:ext cx="633507" cy="246360"/>
            </a:xfrm>
            <a:prstGeom prst="rect">
              <a:avLst/>
            </a:prstGeom>
            <a:noFill/>
          </p:spPr>
          <p:txBody>
            <a:bodyPr wrap="none" rtlCol="0">
              <a:spAutoFit/>
            </a:bodyPr>
            <a:lstStyle/>
            <a:p>
              <a:pPr algn="l"/>
              <a:r>
                <a:rPr kumimoji="1" lang="zh-CN" altLang="en-US" sz="1000" i="1" dirty="0">
                  <a:latin typeface="等线" panose="02010600030101010101" pitchFamily="2" charset="-122"/>
                  <a:ea typeface="等线" panose="02010600030101010101" pitchFamily="2" charset="-122"/>
                </a:rPr>
                <a:t>单位：</a:t>
              </a:r>
              <a:r>
                <a:rPr kumimoji="1" lang="en-US" altLang="zh-CN" sz="1000" i="1" dirty="0">
                  <a:latin typeface="等线" panose="02010600030101010101" pitchFamily="2" charset="-122"/>
                  <a:ea typeface="等线" panose="02010600030101010101" pitchFamily="2" charset="-122"/>
                </a:rPr>
                <a:t>%</a:t>
              </a:r>
              <a:endParaRPr kumimoji="1" lang="zh-CN" altLang="en-US" sz="1000" i="1" dirty="0">
                <a:latin typeface="等线" panose="02010600030101010101" pitchFamily="2" charset="-122"/>
                <a:ea typeface="等线" panose="02010600030101010101" pitchFamily="2" charset="-122"/>
              </a:endParaRPr>
            </a:p>
          </p:txBody>
        </p:sp>
      </p:grpSp>
      <p:graphicFrame>
        <p:nvGraphicFramePr>
          <p:cNvPr id="23" name="Chart 3">
            <a:extLst>
              <a:ext uri="{FF2B5EF4-FFF2-40B4-BE49-F238E27FC236}">
                <a16:creationId xmlns:a16="http://schemas.microsoft.com/office/drawing/2014/main" id="{8EE1F9D8-6285-780C-E019-8D72EC66C89A}"/>
              </a:ext>
            </a:extLst>
          </p:cNvPr>
          <p:cNvGraphicFramePr/>
          <p:nvPr>
            <p:custDataLst>
              <p:tags r:id="rId12"/>
            </p:custDataLst>
          </p:nvPr>
        </p:nvGraphicFramePr>
        <p:xfrm>
          <a:off x="304800" y="5249863"/>
          <a:ext cx="6267450" cy="1928812"/>
        </p:xfrm>
        <a:graphic>
          <a:graphicData uri="http://schemas.openxmlformats.org/drawingml/2006/chart">
            <c:chart xmlns:c="http://schemas.openxmlformats.org/drawingml/2006/chart" xmlns:r="http://schemas.openxmlformats.org/officeDocument/2006/relationships" r:id="rId36"/>
          </a:graphicData>
        </a:graphic>
      </p:graphicFrame>
      <p:sp>
        <p:nvSpPr>
          <p:cNvPr id="50" name="Text Placeholder 2">
            <a:extLst>
              <a:ext uri="{FF2B5EF4-FFF2-40B4-BE49-F238E27FC236}">
                <a16:creationId xmlns:a16="http://schemas.microsoft.com/office/drawing/2014/main" id="{3C239914-1CFD-E5BF-37A4-8B0C19EAB347}"/>
              </a:ext>
            </a:extLst>
          </p:cNvPr>
          <p:cNvSpPr>
            <a:spLocks noGrp="1"/>
          </p:cNvSpPr>
          <p:nvPr>
            <p:custDataLst>
              <p:tags r:id="rId13"/>
            </p:custDataLst>
          </p:nvPr>
        </p:nvSpPr>
        <p:spPr bwMode="auto">
          <a:xfrm>
            <a:off x="547688" y="7134225"/>
            <a:ext cx="355600" cy="2476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4A0B2634-5AC9-490E-9DFE-8A5B351B0036}" type="datetime'综''''''''''合''''''''电''商''''''平''''''''''''''''''''''''台'''''">
              <a:rPr lang="zh-CN" altLang="en-US" sz="900" smtClean="0">
                <a:latin typeface="等线" panose="02010600030101010101" pitchFamily="2" charset="-122"/>
                <a:ea typeface="等线" panose="02010600030101010101" pitchFamily="2" charset="-122"/>
                <a:sym typeface="等线" panose="02010600030101010101" pitchFamily="2" charset="-122"/>
              </a:rPr>
              <a:pPr/>
              <a:t>综合电商平台</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51" name="Text Placeholder 2">
            <a:extLst>
              <a:ext uri="{FF2B5EF4-FFF2-40B4-BE49-F238E27FC236}">
                <a16:creationId xmlns:a16="http://schemas.microsoft.com/office/drawing/2014/main" id="{747155B0-A431-A8C1-08F0-3610BEEF109A}"/>
              </a:ext>
            </a:extLst>
          </p:cNvPr>
          <p:cNvSpPr>
            <a:spLocks noGrp="1"/>
          </p:cNvSpPr>
          <p:nvPr>
            <p:custDataLst>
              <p:tags r:id="rId14"/>
            </p:custDataLst>
          </p:nvPr>
        </p:nvSpPr>
        <p:spPr bwMode="auto">
          <a:xfrm>
            <a:off x="1225550" y="7134225"/>
            <a:ext cx="355600" cy="2476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5B8DB389-3ECE-4F49-9913-0D82B01AD692}" type="datetime'''''''''''社''交''''电''''商''平''''''''''''''''''台'''''''''">
              <a:rPr lang="zh-CN" altLang="en-US" sz="900" smtClean="0">
                <a:latin typeface="等线" panose="02010600030101010101" pitchFamily="2" charset="-122"/>
                <a:ea typeface="等线" panose="02010600030101010101" pitchFamily="2" charset="-122"/>
                <a:sym typeface="等线" panose="02010600030101010101" pitchFamily="2" charset="-122"/>
              </a:rPr>
              <a:pPr/>
              <a:t>社交电商平台</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52" name="Text Placeholder 2">
            <a:extLst>
              <a:ext uri="{FF2B5EF4-FFF2-40B4-BE49-F238E27FC236}">
                <a16:creationId xmlns:a16="http://schemas.microsoft.com/office/drawing/2014/main" id="{50ED0CD8-CBF1-ACED-5BAF-E18B2E2D9419}"/>
              </a:ext>
            </a:extLst>
          </p:cNvPr>
          <p:cNvSpPr>
            <a:spLocks noGrp="1"/>
          </p:cNvSpPr>
          <p:nvPr>
            <p:custDataLst>
              <p:tags r:id="rId15"/>
            </p:custDataLst>
          </p:nvPr>
        </p:nvSpPr>
        <p:spPr bwMode="auto">
          <a:xfrm>
            <a:off x="1789113" y="7134225"/>
            <a:ext cx="5842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1C5B7E21-944F-4981-A918-9BF0347F3A4A}" type="datetime'短''视''''''频''''''''''''''平''''''''''''''''''''''''''''''''台'">
              <a:rPr lang="zh-CN" altLang="en-US" sz="900" smtClean="0">
                <a:latin typeface="等线" panose="02010600030101010101" pitchFamily="2" charset="-122"/>
                <a:ea typeface="等线" panose="02010600030101010101" pitchFamily="2" charset="-122"/>
                <a:sym typeface="等线" panose="02010600030101010101" pitchFamily="2" charset="-122"/>
              </a:rPr>
              <a:pPr/>
              <a:t>短视频平台</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60" name="Text Placeholder 2">
            <a:extLst>
              <a:ext uri="{FF2B5EF4-FFF2-40B4-BE49-F238E27FC236}">
                <a16:creationId xmlns:a16="http://schemas.microsoft.com/office/drawing/2014/main" id="{01D177AC-1354-420A-F528-4D7C670C38BA}"/>
              </a:ext>
            </a:extLst>
          </p:cNvPr>
          <p:cNvSpPr>
            <a:spLocks noGrp="1"/>
          </p:cNvSpPr>
          <p:nvPr>
            <p:custDataLst>
              <p:tags r:id="rId16"/>
            </p:custDataLst>
          </p:nvPr>
        </p:nvSpPr>
        <p:spPr bwMode="auto">
          <a:xfrm>
            <a:off x="2466975" y="7134225"/>
            <a:ext cx="5842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BD3B87AC-83B9-452F-B9FA-BD33C0D82723}" type="datetime'''品''牌''''''''''''专''''''''''''''''''''''''卖''''''''店'''''''''">
              <a:rPr lang="zh-CN" altLang="en-US" sz="900" smtClean="0">
                <a:latin typeface="等线" panose="02010600030101010101" pitchFamily="2" charset="-122"/>
                <a:ea typeface="等线" panose="02010600030101010101" pitchFamily="2" charset="-122"/>
                <a:sym typeface="等线" panose="02010600030101010101" pitchFamily="2" charset="-122"/>
              </a:rPr>
              <a:pPr/>
              <a:t>品牌专卖店</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61" name="Text Placeholder 2">
            <a:extLst>
              <a:ext uri="{FF2B5EF4-FFF2-40B4-BE49-F238E27FC236}">
                <a16:creationId xmlns:a16="http://schemas.microsoft.com/office/drawing/2014/main" id="{86959B62-20BA-9467-D236-70E3AAE9A3DB}"/>
              </a:ext>
            </a:extLst>
          </p:cNvPr>
          <p:cNvSpPr>
            <a:spLocks noGrp="1"/>
          </p:cNvSpPr>
          <p:nvPr>
            <p:custDataLst>
              <p:tags r:id="rId17"/>
            </p:custDataLst>
          </p:nvPr>
        </p:nvSpPr>
        <p:spPr bwMode="auto">
          <a:xfrm>
            <a:off x="3260725" y="7134225"/>
            <a:ext cx="355600" cy="2476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7C67BC70-16C4-488F-B7C9-C5BF298C662A}" type="datetime'''''''''品''''牌''官''''''方''''''''''''渠''''''''''''道'''''''''">
              <a:rPr lang="zh-CN" altLang="en-US" sz="900" smtClean="0">
                <a:latin typeface="等线" panose="02010600030101010101" pitchFamily="2" charset="-122"/>
                <a:ea typeface="等线" panose="02010600030101010101" pitchFamily="2" charset="-122"/>
                <a:sym typeface="等线" panose="02010600030101010101" pitchFamily="2" charset="-122"/>
              </a:rPr>
              <a:pPr/>
              <a:t>品牌官方渠道</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62" name="Text Placeholder 2">
            <a:extLst>
              <a:ext uri="{FF2B5EF4-FFF2-40B4-BE49-F238E27FC236}">
                <a16:creationId xmlns:a16="http://schemas.microsoft.com/office/drawing/2014/main" id="{94C5B129-F6E7-3BE0-3786-40BD01BCF4E5}"/>
              </a:ext>
            </a:extLst>
          </p:cNvPr>
          <p:cNvSpPr>
            <a:spLocks noGrp="1"/>
          </p:cNvSpPr>
          <p:nvPr>
            <p:custDataLst>
              <p:tags r:id="rId18"/>
            </p:custDataLst>
          </p:nvPr>
        </p:nvSpPr>
        <p:spPr bwMode="auto">
          <a:xfrm>
            <a:off x="3824288" y="7134225"/>
            <a:ext cx="5842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2CBC13FF-5B32-4BF2-A205-671333A68057}" type="datetime'''''''中''大''''''''''''型''''''''''''''商''''''''''超'''''''''''">
              <a:rPr lang="zh-CN" altLang="en-US" sz="900" smtClean="0">
                <a:latin typeface="等线" panose="02010600030101010101" pitchFamily="2" charset="-122"/>
                <a:ea typeface="等线" panose="02010600030101010101" pitchFamily="2" charset="-122"/>
                <a:sym typeface="等线" panose="02010600030101010101" pitchFamily="2" charset="-122"/>
              </a:rPr>
              <a:pPr/>
              <a:t>中大型商超</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63" name="Text Placeholder 2">
            <a:extLst>
              <a:ext uri="{FF2B5EF4-FFF2-40B4-BE49-F238E27FC236}">
                <a16:creationId xmlns:a16="http://schemas.microsoft.com/office/drawing/2014/main" id="{F6528DB3-48F1-102A-1E96-C570ECD9340E}"/>
              </a:ext>
            </a:extLst>
          </p:cNvPr>
          <p:cNvSpPr>
            <a:spLocks noGrp="1"/>
          </p:cNvSpPr>
          <p:nvPr>
            <p:custDataLst>
              <p:tags r:id="rId19"/>
            </p:custDataLst>
          </p:nvPr>
        </p:nvSpPr>
        <p:spPr bwMode="auto">
          <a:xfrm>
            <a:off x="4502150" y="7134225"/>
            <a:ext cx="5842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B141A576-D52C-4A72-9587-1EF3A276DBDA}" type="datetime'''''''''''精''''''''品''''''''''''''''''''''''''购''物店'''''">
              <a:rPr lang="zh-CN" altLang="en-US" sz="900" smtClean="0">
                <a:latin typeface="等线" panose="02010600030101010101" pitchFamily="2" charset="-122"/>
                <a:ea typeface="等线" panose="02010600030101010101" pitchFamily="2" charset="-122"/>
                <a:sym typeface="等线" panose="02010600030101010101" pitchFamily="2" charset="-122"/>
              </a:rPr>
              <a:pPr/>
              <a:t>精品购物店</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64" name="Text Placeholder 2">
            <a:extLst>
              <a:ext uri="{FF2B5EF4-FFF2-40B4-BE49-F238E27FC236}">
                <a16:creationId xmlns:a16="http://schemas.microsoft.com/office/drawing/2014/main" id="{D84D8565-73D2-9C65-CF7D-E9ECCBA8A7F7}"/>
              </a:ext>
            </a:extLst>
          </p:cNvPr>
          <p:cNvSpPr>
            <a:spLocks noGrp="1"/>
          </p:cNvSpPr>
          <p:nvPr>
            <p:custDataLst>
              <p:tags r:id="rId20"/>
            </p:custDataLst>
          </p:nvPr>
        </p:nvSpPr>
        <p:spPr bwMode="auto">
          <a:xfrm>
            <a:off x="5294313" y="7134225"/>
            <a:ext cx="355600" cy="2476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5230C5BE-14C6-471E-8196-3935309FE63A}" type="datetime'''''''''''''''''''''''即''''时''''''''''''电''商平''''''''台'''">
              <a:rPr lang="zh-CN" altLang="en-US" sz="900" smtClean="0">
                <a:latin typeface="等线" panose="02010600030101010101" pitchFamily="2" charset="-122"/>
                <a:ea typeface="等线" panose="02010600030101010101" pitchFamily="2" charset="-122"/>
                <a:sym typeface="等线" panose="02010600030101010101" pitchFamily="2" charset="-122"/>
              </a:rPr>
              <a:pPr/>
              <a:t>即时电商平台</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65" name="Text Placeholder 2">
            <a:extLst>
              <a:ext uri="{FF2B5EF4-FFF2-40B4-BE49-F238E27FC236}">
                <a16:creationId xmlns:a16="http://schemas.microsoft.com/office/drawing/2014/main" id="{04BB3496-26D9-9DE8-3D12-1ACAC9C614AF}"/>
              </a:ext>
            </a:extLst>
          </p:cNvPr>
          <p:cNvSpPr>
            <a:spLocks noGrp="1"/>
          </p:cNvSpPr>
          <p:nvPr>
            <p:custDataLst>
              <p:tags r:id="rId21"/>
            </p:custDataLst>
          </p:nvPr>
        </p:nvSpPr>
        <p:spPr bwMode="auto">
          <a:xfrm>
            <a:off x="5894388" y="7134225"/>
            <a:ext cx="512763" cy="2476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EF832F96-21DA-452B-A7B2-AE8FC1E4633E}" type="datetime'小''''型''''超市''''''''/''''''''便''''''''''''利''''''店'''''''''">
              <a:rPr lang="zh-CN" altLang="en-US" sz="900" smtClean="0">
                <a:latin typeface="等线" panose="02010600030101010101" pitchFamily="2" charset="-122"/>
                <a:ea typeface="等线" panose="02010600030101010101" pitchFamily="2" charset="-122"/>
                <a:sym typeface="等线" panose="02010600030101010101" pitchFamily="2" charset="-122"/>
              </a:rPr>
              <a:pPr/>
              <a:t>小型超市/便利店</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101" name="Text Placeholder 2">
            <a:extLst>
              <a:ext uri="{FF2B5EF4-FFF2-40B4-BE49-F238E27FC236}">
                <a16:creationId xmlns:a16="http://schemas.microsoft.com/office/drawing/2014/main" id="{ADBB6620-6877-21D8-4F81-E780787F37C0}"/>
              </a:ext>
            </a:extLst>
          </p:cNvPr>
          <p:cNvSpPr>
            <a:spLocks noGrp="1"/>
          </p:cNvSpPr>
          <p:nvPr>
            <p:custDataLst>
              <p:tags r:id="rId22"/>
            </p:custDataLst>
          </p:nvPr>
        </p:nvSpPr>
        <p:spPr bwMode="gray">
          <a:xfrm>
            <a:off x="577850" y="5183188"/>
            <a:ext cx="295275"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61233420-5D48-4A6B-93A6-6B97E5EFFA18}" type="datetime'''''''''4''''7''''''.3''''''''''''''''''%'''''''''''''''''''">
              <a:rPr lang="en-US" altLang="en-US" sz="900" smtClean="0">
                <a:effectLst/>
                <a:latin typeface="等线" panose="02010600030101010101" pitchFamily="2" charset="-122"/>
                <a:ea typeface="等线" panose="02010600030101010101" pitchFamily="2" charset="-122"/>
                <a:sym typeface="等线" panose="02010600030101010101" pitchFamily="2" charset="-122"/>
              </a:rPr>
              <a:pPr marL="0" lvl="0" indent="0" algn="ctr">
                <a:spcBef>
                  <a:spcPct val="0"/>
                </a:spcBef>
                <a:spcAft>
                  <a:spcPct val="0"/>
                </a:spcAft>
                <a:buNone/>
              </a:pPr>
              <a:t>47.3%</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102" name="Text Placeholder 2">
            <a:extLst>
              <a:ext uri="{FF2B5EF4-FFF2-40B4-BE49-F238E27FC236}">
                <a16:creationId xmlns:a16="http://schemas.microsoft.com/office/drawing/2014/main" id="{D1179168-2F20-7BAE-234F-29F93FFD1AD5}"/>
              </a:ext>
            </a:extLst>
          </p:cNvPr>
          <p:cNvSpPr>
            <a:spLocks noGrp="1"/>
          </p:cNvSpPr>
          <p:nvPr>
            <p:custDataLst>
              <p:tags r:id="rId23"/>
            </p:custDataLst>
          </p:nvPr>
        </p:nvSpPr>
        <p:spPr bwMode="gray">
          <a:xfrm>
            <a:off x="1255713" y="5492750"/>
            <a:ext cx="295275"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1004E346-2692-4129-BC13-8D57284B406C}" type="datetime'''''3''''''9''.''''''''''''''0''''''%'''''''''''''''''''">
              <a:rPr lang="en-US" altLang="en-US" sz="900" smtClean="0">
                <a:effectLst/>
                <a:latin typeface="等线" panose="02010600030101010101" pitchFamily="2" charset="-122"/>
                <a:ea typeface="等线" panose="02010600030101010101" pitchFamily="2" charset="-122"/>
                <a:sym typeface="等线" panose="02010600030101010101" pitchFamily="2" charset="-122"/>
              </a:rPr>
              <a:pPr marL="0" lvl="0" indent="0" algn="ctr">
                <a:spcBef>
                  <a:spcPct val="0"/>
                </a:spcBef>
                <a:spcAft>
                  <a:spcPct val="0"/>
                </a:spcAft>
                <a:buNone/>
              </a:pPr>
              <a:t>39.0%</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103" name="Text Placeholder 2">
            <a:extLst>
              <a:ext uri="{FF2B5EF4-FFF2-40B4-BE49-F238E27FC236}">
                <a16:creationId xmlns:a16="http://schemas.microsoft.com/office/drawing/2014/main" id="{8FD029AA-BB11-A1EF-88ED-094D69EA0C05}"/>
              </a:ext>
            </a:extLst>
          </p:cNvPr>
          <p:cNvSpPr>
            <a:spLocks noGrp="1"/>
          </p:cNvSpPr>
          <p:nvPr>
            <p:custDataLst>
              <p:tags r:id="rId24"/>
            </p:custDataLst>
          </p:nvPr>
        </p:nvSpPr>
        <p:spPr bwMode="gray">
          <a:xfrm>
            <a:off x="1933575" y="5761038"/>
            <a:ext cx="295275"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12DD567F-DDFC-44B8-B59B-C8CA742F2597}" type="datetime'''''''''''''''''3''1.''''8''''''''%'''''''''">
              <a:rPr lang="en-US" altLang="en-US" sz="900" smtClean="0">
                <a:effectLst/>
                <a:latin typeface="等线" panose="02010600030101010101" pitchFamily="2" charset="-122"/>
                <a:ea typeface="等线" panose="02010600030101010101" pitchFamily="2" charset="-122"/>
                <a:sym typeface="等线" panose="02010600030101010101" pitchFamily="2" charset="-122"/>
              </a:rPr>
              <a:pPr marL="0" lvl="0" indent="0" algn="ctr">
                <a:spcBef>
                  <a:spcPct val="0"/>
                </a:spcBef>
                <a:spcAft>
                  <a:spcPct val="0"/>
                </a:spcAft>
                <a:buNone/>
              </a:pPr>
              <a:t>31.8%</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104" name="Text Placeholder 2">
            <a:extLst>
              <a:ext uri="{FF2B5EF4-FFF2-40B4-BE49-F238E27FC236}">
                <a16:creationId xmlns:a16="http://schemas.microsoft.com/office/drawing/2014/main" id="{2C100AFA-0B1F-55E4-FDA9-593117978D5F}"/>
              </a:ext>
            </a:extLst>
          </p:cNvPr>
          <p:cNvSpPr>
            <a:spLocks noGrp="1"/>
          </p:cNvSpPr>
          <p:nvPr>
            <p:custDataLst>
              <p:tags r:id="rId25"/>
            </p:custDataLst>
          </p:nvPr>
        </p:nvSpPr>
        <p:spPr bwMode="gray">
          <a:xfrm>
            <a:off x="2611438" y="5772150"/>
            <a:ext cx="295275"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E4031300-3592-4B59-B739-9FF72607C531}" type="datetime'''''''''''''''''''''''''''''''31.''''''5''''''''''''''''''%'''">
              <a:rPr lang="en-US" altLang="en-US" sz="900" smtClean="0">
                <a:effectLst/>
                <a:latin typeface="等线" panose="02010600030101010101" pitchFamily="2" charset="-122"/>
                <a:ea typeface="等线" panose="02010600030101010101" pitchFamily="2" charset="-122"/>
                <a:sym typeface="等线" panose="02010600030101010101" pitchFamily="2" charset="-122"/>
              </a:rPr>
              <a:pPr marL="0" lvl="0" indent="0" algn="ctr">
                <a:spcBef>
                  <a:spcPct val="0"/>
                </a:spcBef>
                <a:spcAft>
                  <a:spcPct val="0"/>
                </a:spcAft>
                <a:buNone/>
              </a:pPr>
              <a:t>31.5%</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105" name="Text Placeholder 2">
            <a:extLst>
              <a:ext uri="{FF2B5EF4-FFF2-40B4-BE49-F238E27FC236}">
                <a16:creationId xmlns:a16="http://schemas.microsoft.com/office/drawing/2014/main" id="{568B619B-912E-FF4D-ECC2-44CB83E10491}"/>
              </a:ext>
            </a:extLst>
          </p:cNvPr>
          <p:cNvSpPr>
            <a:spLocks noGrp="1"/>
          </p:cNvSpPr>
          <p:nvPr>
            <p:custDataLst>
              <p:tags r:id="rId26"/>
            </p:custDataLst>
          </p:nvPr>
        </p:nvSpPr>
        <p:spPr bwMode="gray">
          <a:xfrm>
            <a:off x="3290888" y="5772150"/>
            <a:ext cx="295275"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C972867D-89DC-4357-A6C2-F73BA17978A8}" type="datetime'3''''''''''''''''''1''''''.''''''''5''''''''''''''''''%'''">
              <a:rPr lang="en-US" altLang="en-US" sz="900" smtClean="0">
                <a:effectLst/>
                <a:latin typeface="等线" panose="02010600030101010101" pitchFamily="2" charset="-122"/>
                <a:ea typeface="等线" panose="02010600030101010101" pitchFamily="2" charset="-122"/>
                <a:sym typeface="等线" panose="02010600030101010101" pitchFamily="2" charset="-122"/>
              </a:rPr>
              <a:pPr marL="0" lvl="0" indent="0" algn="ctr">
                <a:spcBef>
                  <a:spcPct val="0"/>
                </a:spcBef>
                <a:spcAft>
                  <a:spcPct val="0"/>
                </a:spcAft>
                <a:buNone/>
              </a:pPr>
              <a:t>31.5%</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106" name="Text Placeholder 2">
            <a:extLst>
              <a:ext uri="{FF2B5EF4-FFF2-40B4-BE49-F238E27FC236}">
                <a16:creationId xmlns:a16="http://schemas.microsoft.com/office/drawing/2014/main" id="{D8DCBA07-D176-E580-03AD-1C03FBD2F27F}"/>
              </a:ext>
            </a:extLst>
          </p:cNvPr>
          <p:cNvSpPr>
            <a:spLocks noGrp="1"/>
          </p:cNvSpPr>
          <p:nvPr>
            <p:custDataLst>
              <p:tags r:id="rId27"/>
            </p:custDataLst>
          </p:nvPr>
        </p:nvSpPr>
        <p:spPr bwMode="gray">
          <a:xfrm>
            <a:off x="3968750" y="5935663"/>
            <a:ext cx="295275"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44C5E4E5-F1AB-4544-B9B2-7C04216B659E}" type="datetime'''2''''''''''''''''7''''''''.''''1''%'''''''''''''''''''''''">
              <a:rPr lang="en-US" altLang="en-US" sz="900" smtClean="0">
                <a:effectLst/>
                <a:latin typeface="等线" panose="02010600030101010101" pitchFamily="2" charset="-122"/>
                <a:ea typeface="等线" panose="02010600030101010101" pitchFamily="2" charset="-122"/>
                <a:sym typeface="等线" panose="02010600030101010101" pitchFamily="2" charset="-122"/>
              </a:rPr>
              <a:pPr marL="0" lvl="0" indent="0" algn="ctr">
                <a:spcBef>
                  <a:spcPct val="0"/>
                </a:spcBef>
                <a:spcAft>
                  <a:spcPct val="0"/>
                </a:spcAft>
                <a:buNone/>
              </a:pPr>
              <a:t>27.1%</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107" name="Text Placeholder 2">
            <a:extLst>
              <a:ext uri="{FF2B5EF4-FFF2-40B4-BE49-F238E27FC236}">
                <a16:creationId xmlns:a16="http://schemas.microsoft.com/office/drawing/2014/main" id="{612C2B6D-F9B2-4584-110A-9F5D70F4F2DA}"/>
              </a:ext>
            </a:extLst>
          </p:cNvPr>
          <p:cNvSpPr>
            <a:spLocks noGrp="1"/>
          </p:cNvSpPr>
          <p:nvPr>
            <p:custDataLst>
              <p:tags r:id="rId28"/>
            </p:custDataLst>
          </p:nvPr>
        </p:nvSpPr>
        <p:spPr bwMode="gray">
          <a:xfrm>
            <a:off x="4646613" y="6026150"/>
            <a:ext cx="295275"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949C41DB-5935-4052-8481-B14DC2235015}" type="datetime'''2''''''''''''''''''''''''''''''''4.7''%'''''''">
              <a:rPr lang="en-US" altLang="en-US" sz="900" smtClean="0">
                <a:effectLst/>
                <a:latin typeface="等线" panose="02010600030101010101" pitchFamily="2" charset="-122"/>
                <a:ea typeface="等线" panose="02010600030101010101" pitchFamily="2" charset="-122"/>
                <a:sym typeface="等线" panose="02010600030101010101" pitchFamily="2" charset="-122"/>
              </a:rPr>
              <a:pPr marL="0" lvl="0" indent="0" algn="ctr">
                <a:spcBef>
                  <a:spcPct val="0"/>
                </a:spcBef>
                <a:spcAft>
                  <a:spcPct val="0"/>
                </a:spcAft>
                <a:buNone/>
              </a:pPr>
              <a:t>24.7%</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108" name="Text Placeholder 2">
            <a:extLst>
              <a:ext uri="{FF2B5EF4-FFF2-40B4-BE49-F238E27FC236}">
                <a16:creationId xmlns:a16="http://schemas.microsoft.com/office/drawing/2014/main" id="{8B411880-D669-0ED3-F779-1D66F41A99C5}"/>
              </a:ext>
            </a:extLst>
          </p:cNvPr>
          <p:cNvSpPr>
            <a:spLocks noGrp="1"/>
          </p:cNvSpPr>
          <p:nvPr>
            <p:custDataLst>
              <p:tags r:id="rId29"/>
            </p:custDataLst>
          </p:nvPr>
        </p:nvSpPr>
        <p:spPr bwMode="gray">
          <a:xfrm>
            <a:off x="5324475" y="6051550"/>
            <a:ext cx="295275"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BB970F37-0DA0-46E8-AA3B-F6FF31B3C8D0}" type="datetime'''2''''''''4''.''''''''''''''''0''''%'''''''''">
              <a:rPr lang="en-US" altLang="en-US" sz="900" smtClean="0">
                <a:effectLst/>
                <a:latin typeface="等线" panose="02010600030101010101" pitchFamily="2" charset="-122"/>
                <a:ea typeface="等线" panose="02010600030101010101" pitchFamily="2" charset="-122"/>
                <a:sym typeface="等线" panose="02010600030101010101" pitchFamily="2" charset="-122"/>
              </a:rPr>
              <a:pPr marL="0" lvl="0" indent="0" algn="ctr">
                <a:spcBef>
                  <a:spcPct val="0"/>
                </a:spcBef>
                <a:spcAft>
                  <a:spcPct val="0"/>
                </a:spcAft>
                <a:buNone/>
              </a:pPr>
              <a:t>24.0%</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109" name="Text Placeholder 2">
            <a:extLst>
              <a:ext uri="{FF2B5EF4-FFF2-40B4-BE49-F238E27FC236}">
                <a16:creationId xmlns:a16="http://schemas.microsoft.com/office/drawing/2014/main" id="{A3837B79-F70E-08FA-C1FE-119D040A4CFB}"/>
              </a:ext>
            </a:extLst>
          </p:cNvPr>
          <p:cNvSpPr>
            <a:spLocks noGrp="1"/>
          </p:cNvSpPr>
          <p:nvPr>
            <p:custDataLst>
              <p:tags r:id="rId30"/>
            </p:custDataLst>
          </p:nvPr>
        </p:nvSpPr>
        <p:spPr bwMode="gray">
          <a:xfrm>
            <a:off x="6002338" y="6335713"/>
            <a:ext cx="295275"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5F73E394-D677-4627-B82F-355278CDF57A}" type="datetime'''''16''''''''''''''''''''''''''''''''.''''''''4''%'">
              <a:rPr lang="en-US" altLang="en-US" sz="900" smtClean="0">
                <a:effectLst/>
                <a:latin typeface="等线" panose="02010600030101010101" pitchFamily="2" charset="-122"/>
                <a:ea typeface="等线" panose="02010600030101010101" pitchFamily="2" charset="-122"/>
                <a:sym typeface="等线" panose="02010600030101010101" pitchFamily="2" charset="-122"/>
              </a:rPr>
              <a:pPr marL="0" lvl="0" indent="0" algn="ctr">
                <a:spcBef>
                  <a:spcPct val="0"/>
                </a:spcBef>
                <a:spcAft>
                  <a:spcPct val="0"/>
                </a:spcAft>
                <a:buNone/>
              </a:pPr>
              <a:t>16.4%</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118" name="文本框 24">
            <a:extLst>
              <a:ext uri="{FF2B5EF4-FFF2-40B4-BE49-F238E27FC236}">
                <a16:creationId xmlns:a16="http://schemas.microsoft.com/office/drawing/2014/main" id="{7941C1B8-8DAD-6610-62F2-5D7092BB1890}"/>
              </a:ext>
            </a:extLst>
          </p:cNvPr>
          <p:cNvSpPr txBox="1"/>
          <p:nvPr/>
        </p:nvSpPr>
        <p:spPr>
          <a:xfrm>
            <a:off x="368300" y="7408424"/>
            <a:ext cx="6121400" cy="1430776"/>
          </a:xfrm>
          <a:prstGeom prst="rect">
            <a:avLst/>
          </a:prstGeom>
          <a:noFill/>
        </p:spPr>
        <p:txBody>
          <a:bodyPr wrap="square" rtlCol="0">
            <a:spAutoFit/>
          </a:bodyPr>
          <a:lstStyle/>
          <a:p>
            <a:pPr marL="171450" marR="0" lvl="0" indent="-171450" algn="just" defTabSz="457200" rtl="0" eaLnBrk="1" fontAlgn="auto" latinLnBrk="0" hangingPunct="1">
              <a:lnSpc>
                <a:spcPct val="130000"/>
              </a:lnSpc>
              <a:spcBef>
                <a:spcPts val="600"/>
              </a:spcBef>
              <a:spcAft>
                <a:spcPts val="0"/>
              </a:spcAft>
              <a:buClr>
                <a:schemeClr val="accent1"/>
              </a:buClr>
              <a:buSzTx/>
              <a:buFont typeface="Wingdings" panose="05000000000000000000" pitchFamily="2" charset="2"/>
              <a:buChar char="n"/>
              <a:tabLst/>
              <a:defRPr/>
            </a:pPr>
            <a:r>
              <a:rPr lang="zh-CN" altLang="en-US" sz="1000" b="1" dirty="0">
                <a:latin typeface="DengXian" panose="02010600030101010101" pitchFamily="2" charset="-122"/>
                <a:ea typeface="DengXian" panose="02010600030101010101" pitchFamily="2" charset="-122"/>
                <a:cs typeface="+mn-ea"/>
                <a:sym typeface="+mn-lt"/>
              </a:rPr>
              <a:t>中国消费者购买睡眠类产品渠道多样化，其中综合电商平台为消费者了解和购买睡眠类产品的主要渠道</a:t>
            </a:r>
            <a:endParaRPr kumimoji="0" lang="en-US" altLang="zh-CN" sz="1000" b="1"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endParaRPr>
          </a:p>
          <a:p>
            <a:pPr marR="0" lvl="0" algn="just" defTabSz="457200" rtl="0" eaLnBrk="1" fontAlgn="auto" latinLnBrk="0" hangingPunct="1">
              <a:lnSpc>
                <a:spcPct val="130000"/>
              </a:lnSpc>
              <a:spcBef>
                <a:spcPts val="600"/>
              </a:spcBef>
              <a:spcAft>
                <a:spcPts val="0"/>
              </a:spcAft>
              <a:buClr>
                <a:schemeClr val="accent1"/>
              </a:buClr>
              <a:buSzTx/>
              <a:tabLst/>
              <a:defRPr/>
            </a:pPr>
            <a:r>
              <a:rPr lang="zh-CN" altLang="en-US" sz="1000" dirty="0">
                <a:latin typeface="DengXian" panose="02010600030101010101" pitchFamily="2" charset="-122"/>
                <a:ea typeface="DengXian" panose="02010600030101010101" pitchFamily="2" charset="-122"/>
                <a:cs typeface="+mn-ea"/>
                <a:sym typeface="+mn-lt"/>
              </a:rPr>
              <a:t>在信息轰炸、短视频高速发展的新时代，消费者</a:t>
            </a:r>
            <a:r>
              <a:rPr lang="zh-CN" altLang="en-US" sz="1000" b="1" dirty="0">
                <a:latin typeface="DengXian" panose="02010600030101010101" pitchFamily="2" charset="-122"/>
                <a:ea typeface="DengXian" panose="02010600030101010101" pitchFamily="2" charset="-122"/>
                <a:cs typeface="+mn-ea"/>
                <a:sym typeface="+mn-lt"/>
              </a:rPr>
              <a:t>获取信息的渠道</a:t>
            </a:r>
            <a:r>
              <a:rPr lang="zh-CN" altLang="en-US" sz="1000" dirty="0">
                <a:latin typeface="DengXian" panose="02010600030101010101" pitchFamily="2" charset="-122"/>
                <a:ea typeface="DengXian" panose="02010600030101010101" pitchFamily="2" charset="-122"/>
                <a:cs typeface="+mn-ea"/>
                <a:sym typeface="+mn-lt"/>
              </a:rPr>
              <a:t>也呈多样化发展。有</a:t>
            </a:r>
            <a:r>
              <a:rPr lang="en-US" altLang="zh-CN" sz="1000" dirty="0">
                <a:latin typeface="DengXian" panose="02010600030101010101" pitchFamily="2" charset="-122"/>
                <a:ea typeface="DengXian" panose="02010600030101010101" pitchFamily="2" charset="-122"/>
                <a:cs typeface="+mn-ea"/>
                <a:sym typeface="+mn-lt"/>
              </a:rPr>
              <a:t>40.8%</a:t>
            </a:r>
            <a:r>
              <a:rPr lang="zh-CN" altLang="en-US" sz="1000" dirty="0">
                <a:latin typeface="DengXian" panose="02010600030101010101" pitchFamily="2" charset="-122"/>
                <a:ea typeface="DengXian" panose="02010600030101010101" pitchFamily="2" charset="-122"/>
                <a:cs typeface="+mn-ea"/>
                <a:sym typeface="+mn-lt"/>
              </a:rPr>
              <a:t>的中国消费者通过综合电商平台了解睡眠类产品的信息，通过短视频平台和内容分享类平台了解该类产品信息的消费者位居第二和第三，分别有</a:t>
            </a:r>
            <a:r>
              <a:rPr lang="en-US" altLang="zh-CN" sz="1000" dirty="0">
                <a:latin typeface="DengXian" panose="02010600030101010101" pitchFamily="2" charset="-122"/>
                <a:ea typeface="DengXian" panose="02010600030101010101" pitchFamily="2" charset="-122"/>
                <a:cs typeface="+mn-ea"/>
                <a:sym typeface="+mn-lt"/>
              </a:rPr>
              <a:t>38.4%</a:t>
            </a:r>
            <a:r>
              <a:rPr lang="zh-CN" altLang="en-US" sz="1000" dirty="0">
                <a:latin typeface="DengXian" panose="02010600030101010101" pitchFamily="2" charset="-122"/>
                <a:ea typeface="DengXian" panose="02010600030101010101" pitchFamily="2" charset="-122"/>
                <a:cs typeface="+mn-ea"/>
                <a:sym typeface="+mn-lt"/>
              </a:rPr>
              <a:t>、</a:t>
            </a:r>
            <a:r>
              <a:rPr lang="en-US" altLang="zh-CN" sz="1000" dirty="0">
                <a:latin typeface="DengXian" panose="02010600030101010101" pitchFamily="2" charset="-122"/>
                <a:ea typeface="DengXian" panose="02010600030101010101" pitchFamily="2" charset="-122"/>
                <a:cs typeface="+mn-ea"/>
                <a:sym typeface="+mn-lt"/>
              </a:rPr>
              <a:t>36.3%</a:t>
            </a:r>
            <a:r>
              <a:rPr lang="zh-CN" altLang="en-US" sz="1000" dirty="0">
                <a:latin typeface="DengXian" panose="02010600030101010101" pitchFamily="2" charset="-122"/>
                <a:ea typeface="DengXian" panose="02010600030101010101" pitchFamily="2" charset="-122"/>
                <a:cs typeface="+mn-ea"/>
                <a:sym typeface="+mn-lt"/>
              </a:rPr>
              <a:t>。</a:t>
            </a:r>
            <a:endParaRPr lang="en-US" altLang="zh-CN" sz="1000" dirty="0">
              <a:latin typeface="DengXian" panose="02010600030101010101" pitchFamily="2" charset="-122"/>
              <a:ea typeface="DengXian" panose="02010600030101010101" pitchFamily="2" charset="-122"/>
              <a:cs typeface="+mn-ea"/>
              <a:sym typeface="+mn-lt"/>
            </a:endParaRPr>
          </a:p>
          <a:p>
            <a:pPr marR="0" lvl="0" algn="just" defTabSz="457200" rtl="0" eaLnBrk="1" fontAlgn="auto" latinLnBrk="0" hangingPunct="1">
              <a:lnSpc>
                <a:spcPct val="130000"/>
              </a:lnSpc>
              <a:spcBef>
                <a:spcPts val="600"/>
              </a:spcBef>
              <a:spcAft>
                <a:spcPts val="0"/>
              </a:spcAft>
              <a:buClr>
                <a:schemeClr val="accent1"/>
              </a:buClr>
              <a:buSzTx/>
              <a:tabLst/>
              <a:defRPr/>
            </a:pPr>
            <a:r>
              <a:rPr kumimoji="0" lang="zh-CN" altLang="en-US"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从</a:t>
            </a:r>
            <a:r>
              <a:rPr kumimoji="0" lang="zh-CN" altLang="en-US" sz="1000" b="1"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购买渠道</a:t>
            </a:r>
            <a:r>
              <a:rPr kumimoji="0" lang="zh-CN" altLang="en-US"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来看，接近一半（</a:t>
            </a:r>
            <a:r>
              <a:rPr kumimoji="0" lang="en-US" altLang="zh-CN"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47.3%</a:t>
            </a:r>
            <a:r>
              <a:rPr kumimoji="0" lang="zh-CN" altLang="en-US"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）的消费者会通过综合电商平台来购买助眠类产品。</a:t>
            </a:r>
            <a:r>
              <a:rPr kumimoji="0" lang="zh-CN" altLang="en-US" sz="1000" b="1"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综合电商平台仍为助眠类产品的主要宣传与销售渠道，其他各类平台正被逐渐渗透</a:t>
            </a:r>
            <a:r>
              <a:rPr kumimoji="0" lang="zh-CN" altLang="en-US"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a:t>
            </a:r>
          </a:p>
        </p:txBody>
      </p:sp>
    </p:spTree>
    <p:custDataLst>
      <p:tags r:id="rId1"/>
    </p:custDataLst>
    <p:extLst>
      <p:ext uri="{BB962C8B-B14F-4D97-AF65-F5344CB8AC3E}">
        <p14:creationId xmlns:p14="http://schemas.microsoft.com/office/powerpoint/2010/main" val="3604786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74568" y="1006691"/>
            <a:ext cx="2584677" cy="506934"/>
          </a:xfrm>
          <a:prstGeom prst="rect">
            <a:avLst/>
          </a:prstGeom>
        </p:spPr>
        <p:txBody>
          <a:bodyPr wrap="square" lIns="360000" anchor="ctr">
            <a:spAutoFit/>
          </a:bodyPr>
          <a:lstStyle/>
          <a:p>
            <a:pPr marL="0" marR="0" lvl="0" indent="0" algn="l" defTabSz="913765" rtl="0" eaLnBrk="1" fontAlgn="auto" latinLnBrk="0" hangingPunct="1">
              <a:lnSpc>
                <a:spcPct val="12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FFFFFF"/>
                </a:solidFill>
                <a:effectLst/>
                <a:uLnTx/>
                <a:uFillTx/>
                <a:latin typeface="等线" panose="02010600030101010101" pitchFamily="2" charset="-122"/>
                <a:ea typeface="等线" panose="02010600030101010101" pitchFamily="2" charset="-122"/>
                <a:cs typeface="+mn-cs"/>
                <a:sym typeface="+mn-lt"/>
              </a:rPr>
              <a:t>摘要</a:t>
            </a:r>
          </a:p>
        </p:txBody>
      </p:sp>
      <p:sp>
        <p:nvSpPr>
          <p:cNvPr id="2" name="矩形 1"/>
          <p:cNvSpPr/>
          <p:nvPr/>
        </p:nvSpPr>
        <p:spPr>
          <a:xfrm>
            <a:off x="368300" y="1136650"/>
            <a:ext cx="152400" cy="320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7" name="矩形 26">
            <a:extLst>
              <a:ext uri="{FF2B5EF4-FFF2-40B4-BE49-F238E27FC236}">
                <a16:creationId xmlns:a16="http://schemas.microsoft.com/office/drawing/2014/main" id="{50EA3E6C-DB0E-420C-9F1E-F11F1EE8AB26}"/>
              </a:ext>
            </a:extLst>
          </p:cNvPr>
          <p:cNvSpPr/>
          <p:nvPr/>
        </p:nvSpPr>
        <p:spPr>
          <a:xfrm>
            <a:off x="377954" y="2070100"/>
            <a:ext cx="2989428" cy="3478581"/>
          </a:xfrm>
          <a:prstGeom prst="rect">
            <a:avLst/>
          </a:prstGeom>
        </p:spPr>
        <p:txBody>
          <a:bodyPr wrap="square">
            <a:spAutoFit/>
          </a:bodyPr>
          <a:lstStyle/>
          <a:p>
            <a:pPr marL="0" marR="0" lvl="0" indent="0" algn="just" defTabSz="457200" rtl="0" eaLnBrk="1" fontAlgn="auto" latinLnBrk="0" hangingPunct="1">
              <a:lnSpc>
                <a:spcPts val="1521"/>
              </a:lnSpc>
              <a:spcBef>
                <a:spcPts val="0"/>
              </a:spcBef>
              <a:spcAft>
                <a:spcPts val="480"/>
              </a:spcAft>
              <a:buClrTx/>
              <a:buSzTx/>
              <a:buFontTx/>
              <a:buNone/>
              <a:tabLst/>
              <a:defRPr/>
            </a:pPr>
            <a:r>
              <a:rPr kumimoji="1" lang="zh-CN" altLang="en-US" sz="1050" b="0"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ea"/>
                <a:sym typeface="+mn-lt"/>
              </a:rPr>
              <a:t>随着现代生活节奏的加快，睡眠问题已成为全球重点关注的健康问题之一。睡眠问题影响个人生活质量且可能引发一系列慢性疾病，对国民健康造成严重威胁，科技创新正为睡眠健康和慢病管理领域带来革命性变革。随着政策支持、技术升级和国民健康意识的提升，睡眠经济正步入快速发展期</a:t>
            </a:r>
            <a:endParaRPr kumimoji="1" lang="en-US" altLang="zh-CN" sz="1050" b="0"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ea"/>
              <a:sym typeface="+mn-lt"/>
            </a:endParaRPr>
          </a:p>
          <a:p>
            <a:pPr marL="0" marR="0" lvl="0" indent="0" algn="just" defTabSz="457200" rtl="0" eaLnBrk="1" fontAlgn="auto" latinLnBrk="0" hangingPunct="1">
              <a:lnSpc>
                <a:spcPts val="1521"/>
              </a:lnSpc>
              <a:spcBef>
                <a:spcPts val="0"/>
              </a:spcBef>
              <a:spcAft>
                <a:spcPts val="480"/>
              </a:spcAft>
              <a:buClrTx/>
              <a:buSzTx/>
              <a:buFontTx/>
              <a:buNone/>
              <a:tabLst/>
              <a:defRPr/>
            </a:pPr>
            <a:r>
              <a:rPr kumimoji="1" lang="zh-CN" altLang="en-US" sz="1050" b="0"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ea"/>
                <a:sym typeface="+mn-lt"/>
              </a:rPr>
              <a:t>睡眠数字疗法是由软件程序驱动，为失眠症患者提供基于循证医学证据的数字化诊疗措施，包括数字化评估、治疗和管理等内容。数字疗法基于智能软件远程监控患者，能够为患者提供数字化评估、干预和管理等，实现失眠症的全病程数字化管理，形成院内和院外、线上和线下、虚拟和现实的有效联动</a:t>
            </a:r>
          </a:p>
          <a:p>
            <a:pPr marL="0" marR="0" lvl="0" indent="0" algn="just" defTabSz="457200" rtl="0" eaLnBrk="1" fontAlgn="auto" latinLnBrk="0" hangingPunct="1">
              <a:lnSpc>
                <a:spcPts val="1521"/>
              </a:lnSpc>
              <a:spcBef>
                <a:spcPts val="0"/>
              </a:spcBef>
              <a:spcAft>
                <a:spcPts val="480"/>
              </a:spcAft>
              <a:buClrTx/>
              <a:buSzTx/>
              <a:buFontTx/>
              <a:buNone/>
              <a:tabLst/>
              <a:defRPr/>
            </a:pPr>
            <a:r>
              <a:rPr kumimoji="1" lang="zh-CN" altLang="en-US" sz="1050" b="0"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ea"/>
                <a:sym typeface="+mn-lt"/>
              </a:rPr>
              <a:t>本报告将对睡眠数字疗法的定义、应用领域、产业链、竞争格局情况进行分析，以期对市场未来发展方向做出研判</a:t>
            </a:r>
          </a:p>
        </p:txBody>
      </p:sp>
      <p:sp>
        <p:nvSpPr>
          <p:cNvPr id="3" name="矩形 2">
            <a:extLst>
              <a:ext uri="{FF2B5EF4-FFF2-40B4-BE49-F238E27FC236}">
                <a16:creationId xmlns:a16="http://schemas.microsoft.com/office/drawing/2014/main" id="{53147B55-201A-A304-C4E0-34BBF9A441BC}"/>
              </a:ext>
            </a:extLst>
          </p:cNvPr>
          <p:cNvSpPr/>
          <p:nvPr/>
        </p:nvSpPr>
        <p:spPr>
          <a:xfrm>
            <a:off x="3478260" y="2070100"/>
            <a:ext cx="3053798" cy="1875578"/>
          </a:xfrm>
          <a:prstGeom prst="rect">
            <a:avLst/>
          </a:prstGeom>
        </p:spPr>
        <p:txBody>
          <a:bodyPr wrap="square">
            <a:spAutoFit/>
          </a:bodyPr>
          <a:lstStyle/>
          <a:p>
            <a:pPr marL="357004" marR="0" lvl="2" indent="-207088" algn="just" defTabSz="457200" rtl="0" eaLnBrk="1" fontAlgn="auto" latinLnBrk="0" hangingPunct="1">
              <a:lnSpc>
                <a:spcPts val="1521"/>
              </a:lnSpc>
              <a:spcBef>
                <a:spcPts val="0"/>
              </a:spcBef>
              <a:spcAft>
                <a:spcPts val="480"/>
              </a:spcAft>
              <a:buClr>
                <a:srgbClr val="9E7A7A"/>
              </a:buClr>
              <a:buSzTx/>
              <a:buFont typeface="Wingdings" panose="05000000000000000000" pitchFamily="2" charset="2"/>
              <a:buChar char="n"/>
              <a:tabLst/>
              <a:defRPr/>
            </a:pPr>
            <a:r>
              <a:rPr kumimoji="0" lang="zh-CN" altLang="en-US" sz="1050" b="1" i="0" u="none" strike="noStrike" kern="100" cap="none" spc="0" normalizeH="0" baseline="0" noProof="0" dirty="0">
                <a:ln>
                  <a:noFill/>
                </a:ln>
                <a:solidFill>
                  <a:prstClr val="black"/>
                </a:solidFill>
                <a:effectLst/>
                <a:uLnTx/>
                <a:uFillTx/>
                <a:latin typeface="等线"/>
                <a:ea typeface="等线"/>
                <a:cs typeface="+mn-ea"/>
                <a:sym typeface="+mn-lt"/>
              </a:rPr>
              <a:t>普遍存在的睡眠时长不足和睡眠障碍问题，驱动睡眠数字疗法需求增长</a:t>
            </a:r>
            <a:endParaRPr kumimoji="0" lang="en-US" altLang="zh-CN" sz="1050" b="1" i="0" u="none" strike="noStrike" kern="100" cap="none" spc="0" normalizeH="0" baseline="0" noProof="0" dirty="0">
              <a:ln>
                <a:noFill/>
              </a:ln>
              <a:solidFill>
                <a:prstClr val="black"/>
              </a:solidFill>
              <a:effectLst/>
              <a:uLnTx/>
              <a:uFillTx/>
              <a:latin typeface="等线"/>
              <a:ea typeface="等线"/>
              <a:cs typeface="+mn-ea"/>
              <a:sym typeface="+mn-lt"/>
            </a:endParaRPr>
          </a:p>
          <a:p>
            <a:pPr marL="149916" marR="0" lvl="2" indent="0" algn="just" defTabSz="457200" rtl="0" eaLnBrk="1" fontAlgn="auto" latinLnBrk="0" hangingPunct="1">
              <a:lnSpc>
                <a:spcPts val="1521"/>
              </a:lnSpc>
              <a:spcBef>
                <a:spcPts val="0"/>
              </a:spcBef>
              <a:spcAft>
                <a:spcPts val="480"/>
              </a:spcAft>
              <a:buClr>
                <a:srgbClr val="970201"/>
              </a:buClr>
              <a:buSzTx/>
              <a:buFontTx/>
              <a:buNone/>
              <a:tabLst/>
              <a:defRPr/>
            </a:pPr>
            <a:r>
              <a:rPr kumimoji="0" lang="zh-CN" altLang="en-US" sz="105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根据中国社会科学院社会学研究所社会心理学研究中心，</a:t>
            </a:r>
            <a:r>
              <a:rPr kumimoji="0" lang="en-US" altLang="zh-CN" sz="105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2023</a:t>
            </a:r>
            <a:r>
              <a:rPr kumimoji="0" lang="zh-CN" altLang="en-US" sz="105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年，</a:t>
            </a:r>
            <a:r>
              <a:rPr kumimoji="0" lang="en-US" altLang="zh-CN" sz="105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63.7%</a:t>
            </a:r>
            <a:r>
              <a:rPr kumimoji="0" lang="zh-CN" altLang="en-US" sz="105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的被调查者在</a:t>
            </a:r>
            <a:r>
              <a:rPr kumimoji="0" lang="en-US" altLang="zh-CN" sz="105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22~24</a:t>
            </a:r>
            <a:r>
              <a:rPr kumimoji="0" lang="zh-CN" altLang="en-US" sz="105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点上床睡觉，</a:t>
            </a:r>
            <a:r>
              <a:rPr kumimoji="0" lang="en-US" altLang="zh-CN" sz="105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71.2%</a:t>
            </a:r>
            <a:r>
              <a:rPr kumimoji="0" lang="zh-CN" altLang="en-US" sz="105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的被调査者在</a:t>
            </a:r>
            <a:r>
              <a:rPr kumimoji="0" lang="en-US" altLang="zh-CN" sz="105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6~8</a:t>
            </a:r>
            <a:r>
              <a:rPr kumimoji="0" lang="zh-CN" altLang="en-US" sz="105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点起床，</a:t>
            </a:r>
            <a:r>
              <a:rPr kumimoji="0" lang="en-US" altLang="zh-CN" sz="105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48.2%</a:t>
            </a:r>
            <a:r>
              <a:rPr kumimoji="0" lang="zh-CN" altLang="en-US" sz="105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的被调査者能在半小时左右入睡；每晚平均睡眠时长为</a:t>
            </a:r>
            <a:r>
              <a:rPr kumimoji="0" lang="en-US" altLang="zh-CN" sz="105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7.37</a:t>
            </a:r>
            <a:r>
              <a:rPr kumimoji="0" lang="zh-CN" altLang="en-US" sz="105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小时。同时，失眠现象普遍且严重，近六成人面临困扰，患者规模持续扩大，愈多消费者增加对睡眠数字疗法的需求</a:t>
            </a:r>
          </a:p>
        </p:txBody>
      </p:sp>
      <p:sp>
        <p:nvSpPr>
          <p:cNvPr id="5" name="矩形 4">
            <a:extLst>
              <a:ext uri="{FF2B5EF4-FFF2-40B4-BE49-F238E27FC236}">
                <a16:creationId xmlns:a16="http://schemas.microsoft.com/office/drawing/2014/main" id="{96BBB9F2-F888-9251-F069-3DD8149C12FA}"/>
              </a:ext>
            </a:extLst>
          </p:cNvPr>
          <p:cNvSpPr/>
          <p:nvPr/>
        </p:nvSpPr>
        <p:spPr>
          <a:xfrm>
            <a:off x="3478260" y="6655101"/>
            <a:ext cx="3053798" cy="2260299"/>
          </a:xfrm>
          <a:prstGeom prst="rect">
            <a:avLst/>
          </a:prstGeom>
        </p:spPr>
        <p:txBody>
          <a:bodyPr wrap="square">
            <a:spAutoFit/>
          </a:bodyPr>
          <a:lstStyle/>
          <a:p>
            <a:pPr marL="357004" marR="0" lvl="2" indent="-207088" algn="just" defTabSz="457200" rtl="0" eaLnBrk="1" fontAlgn="auto" latinLnBrk="0" hangingPunct="1">
              <a:lnSpc>
                <a:spcPts val="1521"/>
              </a:lnSpc>
              <a:spcBef>
                <a:spcPts val="0"/>
              </a:spcBef>
              <a:spcAft>
                <a:spcPts val="480"/>
              </a:spcAft>
              <a:buClr>
                <a:srgbClr val="9E7A7A"/>
              </a:buClr>
              <a:buSzTx/>
              <a:buFont typeface="Wingdings" panose="05000000000000000000" pitchFamily="2" charset="2"/>
              <a:buChar char="n"/>
              <a:tabLst/>
              <a:defRPr/>
            </a:pPr>
            <a:r>
              <a:rPr kumimoji="0" lang="zh-CN" altLang="en-US" sz="1050" b="1" i="0" u="none" strike="noStrike" kern="100" cap="none" spc="0" normalizeH="0" baseline="0" noProof="0" dirty="0">
                <a:ln>
                  <a:noFill/>
                </a:ln>
                <a:solidFill>
                  <a:prstClr val="black"/>
                </a:solidFill>
                <a:effectLst/>
                <a:uLnTx/>
                <a:uFillTx/>
                <a:latin typeface="等线"/>
                <a:ea typeface="等线"/>
                <a:cs typeface="+mn-ea"/>
                <a:sym typeface="+mn-lt"/>
              </a:rPr>
              <a:t>随着科技的不断进步和人们对健康睡眠需求的日益增加，愈多企业入局睡眠数字疗法领域，推动行业升级迭代</a:t>
            </a:r>
          </a:p>
          <a:p>
            <a:pPr marL="149916" marR="0" lvl="2" indent="0" algn="just" defTabSz="457200" rtl="0" eaLnBrk="1" fontAlgn="auto" latinLnBrk="0" hangingPunct="1">
              <a:lnSpc>
                <a:spcPts val="1521"/>
              </a:lnSpc>
              <a:spcBef>
                <a:spcPts val="0"/>
              </a:spcBef>
              <a:spcAft>
                <a:spcPts val="480"/>
              </a:spcAft>
              <a:buClr>
                <a:srgbClr val="970201"/>
              </a:buClr>
              <a:buSzTx/>
              <a:buFontTx/>
              <a:buNone/>
              <a:tabLst/>
              <a:defRPr/>
            </a:pPr>
            <a:r>
              <a:rPr kumimoji="0" lang="en-US" altLang="zh-CN" sz="105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2020</a:t>
            </a:r>
            <a:r>
              <a:rPr kumimoji="0" lang="zh-CN" altLang="en-US" sz="105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年，作为全球首个针对慢性失眠患者的处方数字疗法（</a:t>
            </a:r>
            <a:r>
              <a:rPr kumimoji="0" lang="en-US" altLang="zh-CN" sz="105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PDT</a:t>
            </a:r>
            <a:r>
              <a:rPr kumimoji="0" lang="zh-CN" altLang="en-US" sz="105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t>
            </a:r>
            <a:r>
              <a:rPr kumimoji="0" lang="en-US" altLang="zh-CN" sz="105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Pear Therapeutics</a:t>
            </a:r>
            <a:r>
              <a:rPr kumimoji="0" lang="zh-CN" altLang="en-US" sz="105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公司开发的应用程序软件</a:t>
            </a:r>
            <a:r>
              <a:rPr kumimoji="0" lang="en-US" altLang="zh-CN" sz="1050" b="0" i="0" u="none" strike="noStrike" kern="0" cap="none" spc="0" normalizeH="0" baseline="0" noProof="0" dirty="0" err="1">
                <a:ln>
                  <a:noFill/>
                </a:ln>
                <a:solidFill>
                  <a:prstClr val="black"/>
                </a:solidFill>
                <a:effectLst/>
                <a:uLnTx/>
                <a:uFillTx/>
                <a:latin typeface="等线" panose="02010600030101010101" pitchFamily="2" charset="-122"/>
                <a:ea typeface="等线" panose="02010600030101010101" pitchFamily="2" charset="-122"/>
                <a:cs typeface="+mn-cs"/>
              </a:rPr>
              <a:t>Somryst</a:t>
            </a:r>
            <a:r>
              <a:rPr kumimoji="0" lang="zh-CN" altLang="en-US" sz="105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获得</a:t>
            </a:r>
            <a:r>
              <a:rPr kumimoji="0" lang="en-US" altLang="zh-CN" sz="105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FDA</a:t>
            </a:r>
            <a:r>
              <a:rPr kumimoji="0" lang="zh-CN" altLang="en-US" sz="105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授权，产品的获批上市吸引了众多厂商入局睡眠数字疗法赛道。中国代表企业岸科技的如眠用</a:t>
            </a:r>
            <a:r>
              <a:rPr kumimoji="0" lang="en-US" altLang="zh-CN" sz="105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AI</a:t>
            </a:r>
            <a:r>
              <a:rPr kumimoji="0" lang="zh-CN" altLang="en-US" sz="105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治疗师代替医生在线诊断，使用</a:t>
            </a:r>
            <a:r>
              <a:rPr kumimoji="0" lang="en-US" altLang="zh-CN" sz="105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chatbot</a:t>
            </a:r>
            <a:r>
              <a:rPr kumimoji="0" lang="zh-CN" altLang="en-US" sz="105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对话形式提供</a:t>
            </a:r>
            <a:r>
              <a:rPr kumimoji="0" lang="en-US" altLang="zh-CN" sz="105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42</a:t>
            </a:r>
            <a:r>
              <a:rPr kumimoji="0" lang="zh-CN" altLang="en-US" sz="105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次睡眠调治，对用户进行评估、监测和方案调整，应用</a:t>
            </a:r>
            <a:r>
              <a:rPr kumimoji="0" lang="en-US" altLang="zh-CN" sz="105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CBT-I</a:t>
            </a:r>
            <a:r>
              <a:rPr kumimoji="0" lang="zh-CN" altLang="en-US" sz="105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等进行治疗</a:t>
            </a:r>
          </a:p>
        </p:txBody>
      </p:sp>
      <p:sp>
        <p:nvSpPr>
          <p:cNvPr id="6" name="矩形 5">
            <a:extLst>
              <a:ext uri="{FF2B5EF4-FFF2-40B4-BE49-F238E27FC236}">
                <a16:creationId xmlns:a16="http://schemas.microsoft.com/office/drawing/2014/main" id="{0A238A08-AA8E-0795-47A8-FD2D75CD0E21}"/>
              </a:ext>
            </a:extLst>
          </p:cNvPr>
          <p:cNvSpPr/>
          <p:nvPr/>
        </p:nvSpPr>
        <p:spPr>
          <a:xfrm>
            <a:off x="3478260" y="4266421"/>
            <a:ext cx="3053798" cy="2067938"/>
          </a:xfrm>
          <a:prstGeom prst="rect">
            <a:avLst/>
          </a:prstGeom>
        </p:spPr>
        <p:txBody>
          <a:bodyPr wrap="square">
            <a:spAutoFit/>
          </a:bodyPr>
          <a:lstStyle/>
          <a:p>
            <a:pPr marL="357004" marR="0" lvl="2" indent="-207088" algn="just" defTabSz="457200" rtl="0" eaLnBrk="1" fontAlgn="auto" latinLnBrk="0" hangingPunct="1">
              <a:lnSpc>
                <a:spcPts val="1521"/>
              </a:lnSpc>
              <a:spcBef>
                <a:spcPts val="0"/>
              </a:spcBef>
              <a:spcAft>
                <a:spcPts val="480"/>
              </a:spcAft>
              <a:buClr>
                <a:srgbClr val="9E7A7A"/>
              </a:buClr>
              <a:buSzTx/>
              <a:buFont typeface="Wingdings" panose="05000000000000000000" pitchFamily="2" charset="2"/>
              <a:buChar char="n"/>
              <a:tabLst/>
              <a:defRPr/>
            </a:pPr>
            <a:r>
              <a:rPr kumimoji="0" lang="zh-CN" altLang="en-US" sz="1050" b="1" i="0" u="none" strike="noStrike" kern="100" cap="none" spc="0" normalizeH="0" baseline="0" noProof="0" dirty="0">
                <a:ln>
                  <a:noFill/>
                </a:ln>
                <a:solidFill>
                  <a:prstClr val="black"/>
                </a:solidFill>
                <a:effectLst/>
                <a:uLnTx/>
                <a:uFillTx/>
                <a:latin typeface="等线"/>
                <a:ea typeface="等线"/>
                <a:cs typeface="+mn-ea"/>
                <a:sym typeface="+mn-lt"/>
              </a:rPr>
              <a:t>关于睡眠相关的研究实现快速发展，相关睡眠问题的临床开展状况向好</a:t>
            </a:r>
            <a:endParaRPr kumimoji="0" lang="en-US" altLang="zh-CN" sz="1050" b="1" i="0" u="none" strike="noStrike" kern="100" cap="none" spc="0" normalizeH="0" baseline="0" noProof="0" dirty="0">
              <a:ln>
                <a:noFill/>
              </a:ln>
              <a:solidFill>
                <a:prstClr val="black"/>
              </a:solidFill>
              <a:effectLst/>
              <a:uLnTx/>
              <a:uFillTx/>
              <a:latin typeface="等线"/>
              <a:ea typeface="等线"/>
              <a:cs typeface="+mn-ea"/>
              <a:sym typeface="+mn-lt"/>
            </a:endParaRPr>
          </a:p>
          <a:p>
            <a:pPr marL="149916" marR="0" lvl="2" indent="0" algn="just" defTabSz="457200" rtl="0" eaLnBrk="1" fontAlgn="auto" latinLnBrk="0" hangingPunct="1">
              <a:lnSpc>
                <a:spcPts val="1521"/>
              </a:lnSpc>
              <a:spcBef>
                <a:spcPts val="0"/>
              </a:spcBef>
              <a:spcAft>
                <a:spcPts val="480"/>
              </a:spcAft>
              <a:buClr>
                <a:srgbClr val="9E7A7A"/>
              </a:buClr>
              <a:buSzTx/>
              <a:buFontTx/>
              <a:buNone/>
              <a:tabLst/>
              <a:defRPr/>
            </a:pPr>
            <a:r>
              <a:rPr kumimoji="0" lang="zh-CN" altLang="en-US" sz="105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经中国临床试验注册中心数据显示，自</a:t>
            </a:r>
            <a:r>
              <a:rPr kumimoji="0" lang="en-US" altLang="zh-CN" sz="105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2020</a:t>
            </a:r>
            <a:r>
              <a:rPr kumimoji="0" lang="zh-CN" altLang="en-US" sz="105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年以来，开展的睡眠及失眠相关的临床试验中，共有</a:t>
            </a:r>
            <a:r>
              <a:rPr kumimoji="0" lang="en-US" altLang="zh-CN" sz="105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384</a:t>
            </a:r>
            <a:r>
              <a:rPr kumimoji="0" lang="zh-CN" altLang="en-US" sz="105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项采用非药物治疗方式，包括数字疗法、认知行为、声光刺激及运动等。其中，非药物治疗睡眠问题临床试验开展数量由</a:t>
            </a:r>
            <a:r>
              <a:rPr kumimoji="0" lang="en-US" altLang="zh-CN" sz="105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2020</a:t>
            </a:r>
            <a:r>
              <a:rPr kumimoji="0" lang="zh-CN" altLang="en-US" sz="105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年的</a:t>
            </a:r>
            <a:r>
              <a:rPr kumimoji="0" lang="en-US" altLang="zh-CN" sz="105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41</a:t>
            </a:r>
            <a:r>
              <a:rPr kumimoji="0" lang="zh-CN" altLang="en-US" sz="105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项增加至</a:t>
            </a:r>
            <a:r>
              <a:rPr kumimoji="0" lang="en-US" altLang="zh-CN" sz="105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2023</a:t>
            </a:r>
            <a:r>
              <a:rPr kumimoji="0" lang="zh-CN" altLang="en-US" sz="105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年的</a:t>
            </a:r>
            <a:r>
              <a:rPr kumimoji="0" lang="en-US" altLang="zh-CN" sz="105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97</a:t>
            </a:r>
            <a:r>
              <a:rPr kumimoji="0" lang="zh-CN" altLang="en-US" sz="105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项，年复合增速达</a:t>
            </a:r>
            <a:r>
              <a:rPr kumimoji="0" lang="en-US" altLang="zh-CN" sz="105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33.2%</a:t>
            </a:r>
            <a:r>
              <a:rPr kumimoji="0" lang="zh-CN" altLang="en-US" sz="105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t>
            </a:r>
            <a:r>
              <a:rPr kumimoji="0" lang="en-US" altLang="zh-CN" sz="105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2024</a:t>
            </a:r>
            <a:r>
              <a:rPr kumimoji="0" lang="zh-CN" altLang="en-US" sz="105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年截至</a:t>
            </a:r>
            <a:r>
              <a:rPr kumimoji="0" lang="en-US" altLang="zh-CN" sz="105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9</a:t>
            </a:r>
            <a:r>
              <a:rPr kumimoji="0" lang="zh-CN" altLang="en-US" sz="105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月</a:t>
            </a:r>
            <a:r>
              <a:rPr kumimoji="0" lang="en-US" altLang="zh-CN" sz="105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19</a:t>
            </a:r>
            <a:r>
              <a:rPr kumimoji="0" lang="zh-CN" altLang="en-US" sz="105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日已开展</a:t>
            </a:r>
            <a:r>
              <a:rPr kumimoji="0" lang="en-US" altLang="zh-CN" sz="105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84</a:t>
            </a:r>
            <a:r>
              <a:rPr kumimoji="0" lang="zh-CN" altLang="en-US" sz="105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项，整体呈上升态势</a:t>
            </a:r>
          </a:p>
        </p:txBody>
      </p:sp>
    </p:spTree>
    <p:extLst>
      <p:ext uri="{BB962C8B-B14F-4D97-AF65-F5344CB8AC3E}">
        <p14:creationId xmlns:p14="http://schemas.microsoft.com/office/powerpoint/2010/main" val="3193116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hink-cell data - do not delete" hidden="1">
            <a:extLst>
              <a:ext uri="{FF2B5EF4-FFF2-40B4-BE49-F238E27FC236}">
                <a16:creationId xmlns:a16="http://schemas.microsoft.com/office/drawing/2014/main" id="{4D29C97B-C0FC-E435-6471-B479E4CA952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307" imgH="307" progId="TCLayout.ActiveDocument.1">
                  <p:embed/>
                </p:oleObj>
              </mc:Choice>
              <mc:Fallback>
                <p:oleObj name="think-cell 幻灯片" r:id="rId3" imgW="307" imgH="307" progId="TCLayout.ActiveDocument.1">
                  <p:embed/>
                  <p:pic>
                    <p:nvPicPr>
                      <p:cNvPr id="16" name="think-cell data - do not delete" hidden="1">
                        <a:extLst>
                          <a:ext uri="{FF2B5EF4-FFF2-40B4-BE49-F238E27FC236}">
                            <a16:creationId xmlns:a16="http://schemas.microsoft.com/office/drawing/2014/main" id="{4D29C97B-C0FC-E435-6471-B479E4CA952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图片 9">
            <a:extLst>
              <a:ext uri="{FF2B5EF4-FFF2-40B4-BE49-F238E27FC236}">
                <a16:creationId xmlns:a16="http://schemas.microsoft.com/office/drawing/2014/main" id="{AF2D6BE0-D8D7-8EBF-F31E-A8D02BF7E039}"/>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l="1946" r="78960"/>
          <a:stretch/>
        </p:blipFill>
        <p:spPr>
          <a:xfrm>
            <a:off x="4020740" y="0"/>
            <a:ext cx="2837260" cy="9906000"/>
          </a:xfrm>
          <a:prstGeom prst="rect">
            <a:avLst/>
          </a:prstGeom>
        </p:spPr>
      </p:pic>
      <p:cxnSp>
        <p:nvCxnSpPr>
          <p:cNvPr id="20" name="直接连接符 19">
            <a:extLst>
              <a:ext uri="{FF2B5EF4-FFF2-40B4-BE49-F238E27FC236}">
                <a16:creationId xmlns:a16="http://schemas.microsoft.com/office/drawing/2014/main" id="{A42E00FF-37FF-2230-585D-6891EC7408E4}"/>
              </a:ext>
            </a:extLst>
          </p:cNvPr>
          <p:cNvCxnSpPr>
            <a:cxnSpLocks/>
          </p:cNvCxnSpPr>
          <p:nvPr/>
        </p:nvCxnSpPr>
        <p:spPr>
          <a:xfrm>
            <a:off x="413468" y="2995215"/>
            <a:ext cx="3463256" cy="0"/>
          </a:xfrm>
          <a:prstGeom prst="line">
            <a:avLst/>
          </a:prstGeom>
          <a:ln w="34925">
            <a:solidFill>
              <a:schemeClr val="accent1"/>
            </a:solidFill>
          </a:ln>
        </p:spPr>
        <p:style>
          <a:lnRef idx="1">
            <a:schemeClr val="accent3"/>
          </a:lnRef>
          <a:fillRef idx="0">
            <a:schemeClr val="accent3"/>
          </a:fillRef>
          <a:effectRef idx="0">
            <a:schemeClr val="accent3"/>
          </a:effectRef>
          <a:fontRef idx="minor">
            <a:schemeClr val="tx1"/>
          </a:fontRef>
        </p:style>
      </p:cxnSp>
      <p:sp>
        <p:nvSpPr>
          <p:cNvPr id="12" name="iṧḷíḓê">
            <a:extLst>
              <a:ext uri="{FF2B5EF4-FFF2-40B4-BE49-F238E27FC236}">
                <a16:creationId xmlns:a16="http://schemas.microsoft.com/office/drawing/2014/main" id="{4FEDBA6D-5F36-4818-BB58-0038B59FD1E0}"/>
              </a:ext>
            </a:extLst>
          </p:cNvPr>
          <p:cNvSpPr/>
          <p:nvPr/>
        </p:nvSpPr>
        <p:spPr>
          <a:xfrm>
            <a:off x="4020740" y="4"/>
            <a:ext cx="2837260" cy="9905996"/>
          </a:xfrm>
          <a:prstGeom prst="rect">
            <a:avLst/>
          </a:prstGeom>
          <a:gradFill flip="none" rotWithShape="1">
            <a:gsLst>
              <a:gs pos="90000">
                <a:srgbClr val="FDFBFB">
                  <a:alpha val="95000"/>
                </a:srgbClr>
              </a:gs>
              <a:gs pos="0">
                <a:srgbClr val="9E7979">
                  <a:lumMod val="5000"/>
                  <a:lumOff val="95000"/>
                  <a:alpha val="0"/>
                </a:srgbClr>
              </a:gs>
              <a:gs pos="100000">
                <a:srgbClr val="FDFCFC"/>
              </a:gs>
              <a:gs pos="70000">
                <a:srgbClr val="FCFAFA">
                  <a:alpha val="25000"/>
                </a:srgbClr>
              </a:gs>
            </a:gsLst>
            <a:lin ang="10800000" scaled="1"/>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等线"/>
              <a:ea typeface="等线" panose="02010600030101010101" pitchFamily="2" charset="-122"/>
              <a:cs typeface="+mn-cs"/>
            </a:endParaRPr>
          </a:p>
        </p:txBody>
      </p:sp>
      <p:sp>
        <p:nvSpPr>
          <p:cNvPr id="19" name="文本框 18">
            <a:extLst>
              <a:ext uri="{FF2B5EF4-FFF2-40B4-BE49-F238E27FC236}">
                <a16:creationId xmlns:a16="http://schemas.microsoft.com/office/drawing/2014/main" id="{3E58CA55-ABCD-E209-F306-914915DB6698}"/>
              </a:ext>
            </a:extLst>
          </p:cNvPr>
          <p:cNvSpPr txBox="1"/>
          <p:nvPr/>
        </p:nvSpPr>
        <p:spPr>
          <a:xfrm>
            <a:off x="413467" y="1057523"/>
            <a:ext cx="6444533" cy="1852623"/>
          </a:xfrm>
          <a:prstGeom prst="rect">
            <a:avLst/>
          </a:prstGeom>
          <a:noFill/>
        </p:spPr>
        <p:txBody>
          <a:bodyPr wrap="square" rtlCol="0">
            <a:spAutoFit/>
          </a:bodyPr>
          <a:lstStyle/>
          <a:p>
            <a:pPr marL="0" marR="0" lvl="0" indent="0" algn="just" defTabSz="457200" rtl="0" eaLnBrk="1" fontAlgn="auto" latinLnBrk="0" hangingPunct="1">
              <a:lnSpc>
                <a:spcPct val="120000"/>
              </a:lnSpc>
              <a:spcBef>
                <a:spcPts val="0"/>
              </a:spcBef>
              <a:spcAft>
                <a:spcPts val="98"/>
              </a:spcAft>
              <a:buClrTx/>
              <a:buSzTx/>
              <a:buFontTx/>
              <a:buNone/>
              <a:tabLst/>
              <a:defRPr/>
            </a:pPr>
            <a:r>
              <a:rPr kumimoji="0" lang="en-US" altLang="zh-CN" sz="3200" b="1" i="1" u="none" strike="noStrike" kern="1200" cap="none" spc="0" normalizeH="0" baseline="0" noProof="0" dirty="0">
                <a:ln>
                  <a:noFill/>
                </a:ln>
                <a:solidFill>
                  <a:schemeClr val="accent1"/>
                </a:solidFill>
                <a:effectLst/>
                <a:uLnTx/>
                <a:uFillTx/>
                <a:latin typeface="等线" panose="02010600030101010101" pitchFamily="2" charset="-122"/>
                <a:ea typeface="等线" panose="02010600030101010101" pitchFamily="2" charset="-122"/>
                <a:cs typeface="+mn-ea"/>
                <a:sym typeface="+mn-lt"/>
              </a:rPr>
              <a:t>Chapter </a:t>
            </a:r>
            <a:r>
              <a:rPr lang="en-US" altLang="zh-CN" sz="3200" b="1" i="1" dirty="0">
                <a:solidFill>
                  <a:schemeClr val="accent1"/>
                </a:solidFill>
                <a:latin typeface="等线" panose="02010600030101010101" pitchFamily="2" charset="-122"/>
                <a:ea typeface="等线" panose="02010600030101010101" pitchFamily="2" charset="-122"/>
                <a:cs typeface="+mn-ea"/>
                <a:sym typeface="+mn-lt"/>
              </a:rPr>
              <a:t>3</a:t>
            </a:r>
            <a:endParaRPr kumimoji="0" lang="en-US" altLang="zh-CN" sz="3200" b="1" i="1" u="none" strike="noStrike" kern="1200" cap="none" spc="0" normalizeH="0" baseline="0" noProof="0" dirty="0">
              <a:ln>
                <a:noFill/>
              </a:ln>
              <a:solidFill>
                <a:schemeClr val="accent1"/>
              </a:solidFill>
              <a:effectLst/>
              <a:uLnTx/>
              <a:uFillTx/>
              <a:latin typeface="等线" panose="02010600030101010101" pitchFamily="2" charset="-122"/>
              <a:ea typeface="等线" panose="02010600030101010101" pitchFamily="2" charset="-122"/>
              <a:cs typeface="+mn-ea"/>
              <a:sym typeface="+mn-lt"/>
            </a:endParaRPr>
          </a:p>
          <a:p>
            <a:pPr marL="0" marR="0" lvl="0" indent="0" algn="just" defTabSz="457200" rtl="0" eaLnBrk="1" fontAlgn="auto" latinLnBrk="0" hangingPunct="1">
              <a:lnSpc>
                <a:spcPct val="120000"/>
              </a:lnSpc>
              <a:spcBef>
                <a:spcPts val="0"/>
              </a:spcBef>
              <a:spcAft>
                <a:spcPts val="98"/>
              </a:spcAft>
              <a:buClrTx/>
              <a:buSzTx/>
              <a:buFontTx/>
              <a:buNone/>
              <a:tabLst/>
              <a:defRPr/>
            </a:pPr>
            <a:r>
              <a:rPr kumimoji="0" lang="zh-CN" altLang="en-US" sz="3200" b="1" i="1" u="none" strike="noStrike" kern="1200" cap="none" spc="0" normalizeH="0" baseline="0" noProof="0" dirty="0">
                <a:ln>
                  <a:noFill/>
                </a:ln>
                <a:solidFill>
                  <a:schemeClr val="accent1"/>
                </a:solidFill>
                <a:effectLst/>
                <a:uLnTx/>
                <a:uFillTx/>
                <a:latin typeface="等线" panose="02010600030101010101" pitchFamily="2" charset="-122"/>
                <a:ea typeface="等线" panose="02010600030101010101" pitchFamily="2" charset="-122"/>
                <a:cs typeface="+mn-ea"/>
                <a:sym typeface="+mn-lt"/>
              </a:rPr>
              <a:t>中国睡眠</a:t>
            </a:r>
            <a:r>
              <a:rPr lang="zh-CN" altLang="en-US" sz="3200" b="1" i="1" dirty="0">
                <a:solidFill>
                  <a:schemeClr val="accent1"/>
                </a:solidFill>
                <a:latin typeface="等线" panose="02010600030101010101" pitchFamily="2" charset="-122"/>
                <a:ea typeface="等线" panose="02010600030101010101" pitchFamily="2" charset="-122"/>
                <a:cs typeface="+mn-ea"/>
                <a:sym typeface="+mn-lt"/>
              </a:rPr>
              <a:t>数字疗法</a:t>
            </a:r>
            <a:r>
              <a:rPr kumimoji="0" lang="zh-CN" altLang="en-US" sz="3200" b="1" i="1" u="none" strike="noStrike" kern="1200" cap="none" spc="0" normalizeH="0" baseline="0" noProof="0" dirty="0">
                <a:ln>
                  <a:noFill/>
                </a:ln>
                <a:solidFill>
                  <a:schemeClr val="accent1"/>
                </a:solidFill>
                <a:effectLst/>
                <a:uLnTx/>
                <a:uFillTx/>
                <a:latin typeface="等线" panose="02010600030101010101" pitchFamily="2" charset="-122"/>
                <a:ea typeface="等线" panose="02010600030101010101" pitchFamily="2" charset="-122"/>
                <a:cs typeface="+mn-ea"/>
                <a:sym typeface="+mn-lt"/>
              </a:rPr>
              <a:t>行业</a:t>
            </a:r>
            <a:endParaRPr kumimoji="0" lang="en-US" altLang="zh-CN" sz="3200" b="1" i="1" u="none" strike="noStrike" kern="1200" cap="none" spc="0" normalizeH="0" baseline="0" noProof="0" dirty="0">
              <a:ln>
                <a:noFill/>
              </a:ln>
              <a:solidFill>
                <a:schemeClr val="accent1"/>
              </a:solidFill>
              <a:effectLst/>
              <a:uLnTx/>
              <a:uFillTx/>
              <a:latin typeface="等线" panose="02010600030101010101" pitchFamily="2" charset="-122"/>
              <a:ea typeface="等线" panose="02010600030101010101" pitchFamily="2" charset="-122"/>
              <a:cs typeface="+mn-ea"/>
              <a:sym typeface="+mn-lt"/>
            </a:endParaRPr>
          </a:p>
          <a:p>
            <a:pPr marL="0" marR="0" lvl="0" indent="0" algn="just" defTabSz="457200" rtl="0" eaLnBrk="1" fontAlgn="auto" latinLnBrk="0" hangingPunct="1">
              <a:lnSpc>
                <a:spcPct val="120000"/>
              </a:lnSpc>
              <a:spcBef>
                <a:spcPts val="0"/>
              </a:spcBef>
              <a:spcAft>
                <a:spcPts val="98"/>
              </a:spcAft>
              <a:buClrTx/>
              <a:buSzTx/>
              <a:buFontTx/>
              <a:buNone/>
              <a:tabLst/>
              <a:defRPr/>
            </a:pPr>
            <a:r>
              <a:rPr kumimoji="0" lang="zh-CN" altLang="en-US" sz="3200" b="1" i="1" u="none" strike="noStrike" kern="1200" cap="none" spc="0" normalizeH="0" baseline="0" noProof="0" dirty="0">
                <a:ln>
                  <a:noFill/>
                </a:ln>
                <a:solidFill>
                  <a:schemeClr val="accent1"/>
                </a:solidFill>
                <a:effectLst/>
                <a:uLnTx/>
                <a:uFillTx/>
                <a:latin typeface="等线" panose="02010600030101010101" pitchFamily="2" charset="-122"/>
                <a:ea typeface="等线" panose="02010600030101010101" pitchFamily="2" charset="-122"/>
                <a:cs typeface="+mn-ea"/>
                <a:sym typeface="+mn-lt"/>
              </a:rPr>
              <a:t>竞争格局分析</a:t>
            </a:r>
          </a:p>
        </p:txBody>
      </p:sp>
      <p:sp>
        <p:nvSpPr>
          <p:cNvPr id="8" name="文本框 7">
            <a:extLst>
              <a:ext uri="{FF2B5EF4-FFF2-40B4-BE49-F238E27FC236}">
                <a16:creationId xmlns:a16="http://schemas.microsoft.com/office/drawing/2014/main" id="{4FA9CA41-664E-A526-90EB-48E9498751B5}"/>
              </a:ext>
            </a:extLst>
          </p:cNvPr>
          <p:cNvSpPr txBox="1"/>
          <p:nvPr/>
        </p:nvSpPr>
        <p:spPr>
          <a:xfrm>
            <a:off x="544618" y="3827046"/>
            <a:ext cx="3620003" cy="1403846"/>
          </a:xfrm>
          <a:prstGeom prst="rect">
            <a:avLst/>
          </a:prstGeom>
          <a:noFill/>
        </p:spPr>
        <p:txBody>
          <a:bodyPr wrap="square" rtlCol="0" anchor="t">
            <a:spAutoFit/>
          </a:bodyPr>
          <a:lstStyle/>
          <a:p>
            <a:pPr marL="177305" marR="0" lvl="0" indent="-177305" algn="just" defTabSz="945631" rtl="0" eaLnBrk="1" fontAlgn="auto" latinLnBrk="0" hangingPunct="1">
              <a:lnSpc>
                <a:spcPct val="120000"/>
              </a:lnSpc>
              <a:spcBef>
                <a:spcPts val="717"/>
              </a:spcBef>
              <a:spcAft>
                <a:spcPts val="0"/>
              </a:spcAft>
              <a:buClrTx/>
              <a:buSzPct val="90000"/>
              <a:buFont typeface="Wingdings" panose="05000000000000000000" pitchFamily="2" charset="2"/>
              <a:buChar char="q"/>
              <a:tabLst/>
              <a:defRPr/>
            </a:pPr>
            <a:r>
              <a:rPr lang="zh-CN" altLang="en-US" sz="1434" b="1" dirty="0">
                <a:solidFill>
                  <a:prstClr val="black">
                    <a:lumMod val="75000"/>
                    <a:lumOff val="25000"/>
                  </a:prstClr>
                </a:solidFill>
                <a:latin typeface="等线" panose="02010600030101010101" pitchFamily="2" charset="-122"/>
                <a:ea typeface="等线" panose="02010600030101010101" pitchFamily="2" charset="-122"/>
              </a:rPr>
              <a:t>竞争格局</a:t>
            </a:r>
            <a:endParaRPr lang="en-US" altLang="zh-CN" sz="1434" b="1" dirty="0">
              <a:solidFill>
                <a:prstClr val="black">
                  <a:lumMod val="75000"/>
                  <a:lumOff val="25000"/>
                </a:prstClr>
              </a:solidFill>
              <a:latin typeface="等线" panose="02010600030101010101" pitchFamily="2" charset="-122"/>
              <a:ea typeface="等线" panose="02010600030101010101" pitchFamily="2" charset="-122"/>
            </a:endParaRPr>
          </a:p>
          <a:p>
            <a:pPr marL="177305" marR="0" lvl="0" indent="-177305" algn="just" defTabSz="945631" rtl="0" eaLnBrk="1" fontAlgn="auto" latinLnBrk="0" hangingPunct="1">
              <a:lnSpc>
                <a:spcPct val="120000"/>
              </a:lnSpc>
              <a:spcBef>
                <a:spcPts val="717"/>
              </a:spcBef>
              <a:spcAft>
                <a:spcPts val="0"/>
              </a:spcAft>
              <a:buClrTx/>
              <a:buSzPct val="90000"/>
              <a:buFont typeface="Wingdings" panose="05000000000000000000" pitchFamily="2" charset="2"/>
              <a:buChar char="q"/>
              <a:tabLst/>
              <a:defRPr/>
            </a:pPr>
            <a:r>
              <a:rPr kumimoji="0" lang="zh-CN" altLang="en-US" sz="1434" b="1" i="0" u="none" strike="noStrike" kern="1200" cap="none" spc="0" normalizeH="0" baseline="0" noProof="0" dirty="0">
                <a:ln>
                  <a:noFill/>
                </a:ln>
                <a:solidFill>
                  <a:prstClr val="black">
                    <a:lumMod val="75000"/>
                    <a:lumOff val="25000"/>
                  </a:prstClr>
                </a:solidFill>
                <a:effectLst/>
                <a:uLnTx/>
                <a:uFillTx/>
                <a:latin typeface="等线" panose="02010600030101010101" pitchFamily="2" charset="-122"/>
                <a:ea typeface="等线" panose="02010600030101010101" pitchFamily="2" charset="-122"/>
                <a:cs typeface="+mn-cs"/>
              </a:rPr>
              <a:t>专利情况</a:t>
            </a:r>
            <a:endParaRPr kumimoji="0" lang="en-US" altLang="zh-CN" sz="1434" b="1" i="0" u="none" strike="noStrike" kern="1200" cap="none" spc="0" normalizeH="0" baseline="0" noProof="0" dirty="0">
              <a:ln>
                <a:noFill/>
              </a:ln>
              <a:solidFill>
                <a:prstClr val="black">
                  <a:lumMod val="75000"/>
                  <a:lumOff val="25000"/>
                </a:prstClr>
              </a:solidFill>
              <a:effectLst/>
              <a:uLnTx/>
              <a:uFillTx/>
              <a:latin typeface="等线" panose="02010600030101010101" pitchFamily="2" charset="-122"/>
              <a:ea typeface="等线" panose="02010600030101010101" pitchFamily="2" charset="-122"/>
              <a:cs typeface="+mn-cs"/>
            </a:endParaRPr>
          </a:p>
          <a:p>
            <a:pPr marL="177305" marR="0" lvl="0" indent="-177305" algn="just" defTabSz="945631" rtl="0" eaLnBrk="1" fontAlgn="auto" latinLnBrk="0" hangingPunct="1">
              <a:lnSpc>
                <a:spcPct val="120000"/>
              </a:lnSpc>
              <a:spcBef>
                <a:spcPts val="717"/>
              </a:spcBef>
              <a:spcAft>
                <a:spcPts val="0"/>
              </a:spcAft>
              <a:buClrTx/>
              <a:buSzPct val="90000"/>
              <a:buFont typeface="Wingdings" panose="05000000000000000000" pitchFamily="2" charset="2"/>
              <a:buChar char="q"/>
              <a:tabLst/>
              <a:defRPr/>
            </a:pPr>
            <a:r>
              <a:rPr lang="zh-CN" altLang="en-US" sz="1434" b="1" dirty="0">
                <a:solidFill>
                  <a:prstClr val="black">
                    <a:lumMod val="75000"/>
                    <a:lumOff val="25000"/>
                  </a:prstClr>
                </a:solidFill>
                <a:latin typeface="等线" panose="02010600030101010101" pitchFamily="2" charset="-122"/>
                <a:ea typeface="等线" panose="02010600030101010101" pitchFamily="2" charset="-122"/>
              </a:rPr>
              <a:t>商业模式</a:t>
            </a:r>
            <a:endParaRPr kumimoji="0" lang="en-US" altLang="zh-CN" sz="1434" b="1" i="0" u="none" strike="noStrike" kern="1200" cap="none" spc="0" normalizeH="0" baseline="0" noProof="0" dirty="0">
              <a:ln>
                <a:noFill/>
              </a:ln>
              <a:solidFill>
                <a:prstClr val="black">
                  <a:lumMod val="75000"/>
                  <a:lumOff val="25000"/>
                </a:prstClr>
              </a:solidFill>
              <a:effectLst/>
              <a:uLnTx/>
              <a:uFillTx/>
              <a:latin typeface="等线" panose="02010600030101010101" pitchFamily="2" charset="-122"/>
              <a:ea typeface="等线" panose="02010600030101010101" pitchFamily="2" charset="-122"/>
              <a:cs typeface="+mn-cs"/>
            </a:endParaRPr>
          </a:p>
          <a:p>
            <a:pPr marL="177305" marR="0" lvl="0" indent="-177305" algn="just" defTabSz="945631" rtl="0" eaLnBrk="1" fontAlgn="auto" latinLnBrk="0" hangingPunct="1">
              <a:lnSpc>
                <a:spcPct val="120000"/>
              </a:lnSpc>
              <a:spcBef>
                <a:spcPts val="717"/>
              </a:spcBef>
              <a:spcAft>
                <a:spcPts val="0"/>
              </a:spcAft>
              <a:buClrTx/>
              <a:buSzPct val="90000"/>
              <a:buFont typeface="Wingdings" panose="05000000000000000000" pitchFamily="2" charset="2"/>
              <a:buChar char="q"/>
              <a:tabLst/>
              <a:defRPr/>
            </a:pPr>
            <a:r>
              <a:rPr lang="zh-CN" altLang="en-US" sz="1434" b="1" dirty="0">
                <a:solidFill>
                  <a:prstClr val="black">
                    <a:lumMod val="75000"/>
                    <a:lumOff val="25000"/>
                  </a:prstClr>
                </a:solidFill>
                <a:latin typeface="等线" panose="02010600030101010101" pitchFamily="2" charset="-122"/>
                <a:ea typeface="等线" panose="02010600030101010101" pitchFamily="2" charset="-122"/>
              </a:rPr>
              <a:t>驱动因素</a:t>
            </a:r>
            <a:endParaRPr kumimoji="0" lang="en-US" altLang="zh-CN" sz="1434" b="1" i="0" u="none" strike="noStrike" kern="1200" cap="none" spc="0" normalizeH="0" baseline="0" noProof="0" dirty="0">
              <a:ln>
                <a:noFill/>
              </a:ln>
              <a:solidFill>
                <a:prstClr val="black">
                  <a:lumMod val="75000"/>
                  <a:lumOff val="25000"/>
                </a:prstClr>
              </a:solidFill>
              <a:effectLst/>
              <a:uLnTx/>
              <a:uFillTx/>
              <a:latin typeface="等线" panose="02010600030101010101" pitchFamily="2" charset="-122"/>
              <a:ea typeface="等线" panose="02010600030101010101" pitchFamily="2" charset="-122"/>
              <a:cs typeface="+mn-cs"/>
            </a:endParaRPr>
          </a:p>
        </p:txBody>
      </p:sp>
      <p:pic>
        <p:nvPicPr>
          <p:cNvPr id="9" name="图片 8">
            <a:extLst>
              <a:ext uri="{FF2B5EF4-FFF2-40B4-BE49-F238E27FC236}">
                <a16:creationId xmlns:a16="http://schemas.microsoft.com/office/drawing/2014/main" id="{1F60B774-1C2A-A103-0B92-AE2201B0F955}"/>
              </a:ext>
            </a:extLst>
          </p:cNvPr>
          <p:cNvPicPr>
            <a:picLocks noChangeAspect="1"/>
          </p:cNvPicPr>
          <p:nvPr/>
        </p:nvPicPr>
        <p:blipFill>
          <a:blip r:embed="rId6"/>
          <a:stretch>
            <a:fillRect/>
          </a:stretch>
        </p:blipFill>
        <p:spPr>
          <a:xfrm>
            <a:off x="2859437" y="9283700"/>
            <a:ext cx="1139126" cy="311150"/>
          </a:xfrm>
          <a:prstGeom prst="rect">
            <a:avLst/>
          </a:prstGeom>
        </p:spPr>
      </p:pic>
    </p:spTree>
    <p:extLst>
      <p:ext uri="{BB962C8B-B14F-4D97-AF65-F5344CB8AC3E}">
        <p14:creationId xmlns:p14="http://schemas.microsoft.com/office/powerpoint/2010/main" val="3551908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对象 75" hidden="1">
            <a:extLst>
              <a:ext uri="{FF2B5EF4-FFF2-40B4-BE49-F238E27FC236}">
                <a16:creationId xmlns:a16="http://schemas.microsoft.com/office/drawing/2014/main" id="{310B6CFD-FBF4-AFF2-0487-4B16F4A767B6}"/>
              </a:ext>
            </a:extLst>
          </p:cNvPr>
          <p:cNvGraphicFramePr>
            <a:graphicFrameLocks noChangeAspect="1"/>
          </p:cNvGraphicFramePr>
          <p:nvPr>
            <p:custDataLst>
              <p:tags r:id="rId2"/>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幻灯片" r:id="rId5" imgW="7772400" imgH="10058400" progId="TCLayout.ActiveDocument.1">
                  <p:embed/>
                </p:oleObj>
              </mc:Choice>
              <mc:Fallback>
                <p:oleObj name="think-cell 幻灯片" r:id="rId5" imgW="7772400" imgH="10058400" progId="TCLayout.ActiveDocument.1">
                  <p:embed/>
                  <p:pic>
                    <p:nvPicPr>
                      <p:cNvPr id="76" name="对象 75" hidden="1">
                        <a:extLst>
                          <a:ext uri="{FF2B5EF4-FFF2-40B4-BE49-F238E27FC236}">
                            <a16:creationId xmlns:a16="http://schemas.microsoft.com/office/drawing/2014/main" id="{310B6CFD-FBF4-AFF2-0487-4B16F4A767B6}"/>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18" name="文本框 510">
            <a:extLst>
              <a:ext uri="{FF2B5EF4-FFF2-40B4-BE49-F238E27FC236}">
                <a16:creationId xmlns:a16="http://schemas.microsoft.com/office/drawing/2014/main" id="{0DB206D7-0C06-A84C-2C2D-F27573468D7D}"/>
              </a:ext>
            </a:extLst>
          </p:cNvPr>
          <p:cNvSpPr txBox="1"/>
          <p:nvPr/>
        </p:nvSpPr>
        <p:spPr>
          <a:xfrm>
            <a:off x="387782" y="8955421"/>
            <a:ext cx="3243615" cy="200055"/>
          </a:xfrm>
          <a:prstGeom prst="rect">
            <a:avLst/>
          </a:prstGeom>
          <a:noFill/>
        </p:spPr>
        <p:txBody>
          <a:bodyPr wrap="square" lIns="0" rIns="0" rtlCol="0" anchor="t">
            <a:spAutoFit/>
          </a:bodyPr>
          <a:lstStyle/>
          <a:p>
            <a:pPr marL="0" marR="0" lvl="0" indent="0" algn="l" defTabSz="914400" rtl="0" eaLnBrk="1" fontAlgn="auto" latinLnBrk="0" hangingPunct="1">
              <a:lnSpc>
                <a:spcPct val="100000"/>
              </a:lnSpc>
              <a:spcBef>
                <a:spcPts val="0"/>
              </a:spcBef>
              <a:spcAft>
                <a:spcPts val="0"/>
              </a:spcAft>
              <a:buClr>
                <a:prstClr val="white"/>
              </a:buClr>
              <a:buSzPct val="90000"/>
              <a:buFontTx/>
              <a:buNone/>
              <a:tabLst/>
              <a:defRPr/>
            </a:pPr>
            <a:r>
              <a:rPr kumimoji="0" lang="zh-CN" altLang="en-US" sz="700" b="0" i="0" u="none" strike="noStrike" kern="1200" cap="none" spc="0" normalizeH="0" baseline="0" noProof="0" dirty="0">
                <a:ln>
                  <a:noFill/>
                </a:ln>
                <a:solidFill>
                  <a:srgbClr val="797979"/>
                </a:solidFill>
                <a:effectLst/>
                <a:uLnTx/>
                <a:uFillTx/>
                <a:latin typeface="等线" panose="02010600030101010101" pitchFamily="2" charset="-122"/>
                <a:ea typeface="等线" panose="02010600030101010101" pitchFamily="2" charset="-122"/>
                <a:cs typeface="+mn-cs"/>
              </a:rPr>
              <a:t>来源：头豹研究院</a:t>
            </a:r>
            <a:endParaRPr kumimoji="0" lang="zh-CN" altLang="en-US" sz="1100" b="0" i="0" u="none" strike="noStrike" kern="1200" cap="none" spc="0" normalizeH="0" baseline="0" noProof="0" dirty="0">
              <a:ln>
                <a:noFill/>
              </a:ln>
              <a:solidFill>
                <a:srgbClr val="797979"/>
              </a:solidFill>
              <a:effectLst/>
              <a:uLnTx/>
              <a:uFillTx/>
              <a:latin typeface="等线" panose="02010600030101010101" pitchFamily="2" charset="-122"/>
              <a:ea typeface="等线" panose="02010600030101010101" pitchFamily="2" charset="-122"/>
              <a:cs typeface="+mn-cs"/>
            </a:endParaRPr>
          </a:p>
        </p:txBody>
      </p:sp>
      <p:sp>
        <p:nvSpPr>
          <p:cNvPr id="8" name="矩形 8">
            <a:extLst>
              <a:ext uri="{FF2B5EF4-FFF2-40B4-BE49-F238E27FC236}">
                <a16:creationId xmlns:a16="http://schemas.microsoft.com/office/drawing/2014/main" id="{E2A9E1BE-191C-BF54-8D1C-8F0392263600}"/>
              </a:ext>
            </a:extLst>
          </p:cNvPr>
          <p:cNvSpPr/>
          <p:nvPr/>
        </p:nvSpPr>
        <p:spPr>
          <a:xfrm>
            <a:off x="368301" y="644639"/>
            <a:ext cx="152400" cy="237767"/>
          </a:xfrm>
          <a:prstGeom prst="rect">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9" name="矩形 6">
            <a:extLst>
              <a:ext uri="{FF2B5EF4-FFF2-40B4-BE49-F238E27FC236}">
                <a16:creationId xmlns:a16="http://schemas.microsoft.com/office/drawing/2014/main" id="{657BFF79-3EEA-497E-9F04-19FE77207735}"/>
              </a:ext>
            </a:extLst>
          </p:cNvPr>
          <p:cNvSpPr/>
          <p:nvPr/>
        </p:nvSpPr>
        <p:spPr>
          <a:xfrm>
            <a:off x="274568" y="546432"/>
            <a:ext cx="6215132" cy="403316"/>
          </a:xfrm>
          <a:prstGeom prst="rect">
            <a:avLst/>
          </a:prstGeom>
        </p:spPr>
        <p:txBody>
          <a:bodyPr wrap="square" lIns="360000" anchor="ctr">
            <a:spAutoFit/>
          </a:bodyPr>
          <a:lstStyle/>
          <a:p>
            <a:pPr marL="0" marR="0" lvl="0" indent="0" algn="l" defTabSz="913765" rtl="0" eaLnBrk="1" fontAlgn="auto" latinLnBrk="0" hangingPunct="1">
              <a:lnSpc>
                <a:spcPct val="12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第三章</a:t>
            </a:r>
            <a:r>
              <a:rPr kumimoji="0" lang="en-US" altLang="zh-CN"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a:t>
            </a:r>
            <a:r>
              <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竞争格局分析</a:t>
            </a:r>
            <a:r>
              <a:rPr kumimoji="0" lang="en-US" altLang="zh-CN"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a:t>
            </a:r>
            <a:r>
              <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竞争格局</a:t>
            </a:r>
          </a:p>
        </p:txBody>
      </p:sp>
      <p:sp>
        <p:nvSpPr>
          <p:cNvPr id="10" name="矩形 7">
            <a:extLst>
              <a:ext uri="{FF2B5EF4-FFF2-40B4-BE49-F238E27FC236}">
                <a16:creationId xmlns:a16="http://schemas.microsoft.com/office/drawing/2014/main" id="{E5A98416-794E-D222-EB55-B624A759EE91}"/>
              </a:ext>
            </a:extLst>
          </p:cNvPr>
          <p:cNvSpPr/>
          <p:nvPr/>
        </p:nvSpPr>
        <p:spPr>
          <a:xfrm>
            <a:off x="368301" y="958910"/>
            <a:ext cx="6121400" cy="719137"/>
          </a:xfrm>
          <a:prstGeom prst="rect">
            <a:avLst/>
          </a:prstGeom>
          <a:solidFill>
            <a:srgbClr val="F2F2F2"/>
          </a:solidFill>
          <a:ln w="12700" cap="flat" cmpd="sng" algn="ctr">
            <a:noFill/>
            <a:prstDash val="solid"/>
            <a:miter lim="800000"/>
          </a:ln>
          <a:effectLst/>
        </p:spPr>
        <p:txBody>
          <a:bodyPr wrap="square" rIns="90000" rtlCol="0" anchor="ctr">
            <a:noAutofit/>
          </a:bodyPr>
          <a:lstStyle/>
          <a:p>
            <a:pPr algn="just" defTabSz="914400">
              <a:defRPr/>
            </a:pPr>
            <a:r>
              <a:rPr lang="zh-CN" altLang="en-US" sz="1600" b="1" kern="0" dirty="0">
                <a:solidFill>
                  <a:prstClr val="black">
                    <a:lumMod val="65000"/>
                    <a:lumOff val="35000"/>
                  </a:prstClr>
                </a:solidFill>
                <a:latin typeface="等线" panose="02010600030101010101" pitchFamily="2" charset="-122"/>
                <a:ea typeface="等线" panose="02010600030101010101" pitchFamily="2" charset="-122"/>
              </a:rPr>
              <a:t>随着人们对健康睡眠需求的日益增加，企业开始入局睡眠数字疗法领域，并推出了一系列创新产品，未来随着医学逻辑的体现、产品实现的交互性、依从性的进一步完善，将推动行业进一步升级迭代</a:t>
            </a:r>
          </a:p>
        </p:txBody>
      </p:sp>
      <p:sp>
        <p:nvSpPr>
          <p:cNvPr id="99" name="文本框 24">
            <a:extLst>
              <a:ext uri="{FF2B5EF4-FFF2-40B4-BE49-F238E27FC236}">
                <a16:creationId xmlns:a16="http://schemas.microsoft.com/office/drawing/2014/main" id="{F620B368-50FF-A320-BCB5-9019D019F569}"/>
              </a:ext>
            </a:extLst>
          </p:cNvPr>
          <p:cNvSpPr txBox="1"/>
          <p:nvPr/>
        </p:nvSpPr>
        <p:spPr>
          <a:xfrm>
            <a:off x="1665289" y="2005149"/>
            <a:ext cx="4824412" cy="3108159"/>
          </a:xfrm>
          <a:prstGeom prst="rect">
            <a:avLst/>
          </a:prstGeom>
          <a:noFill/>
        </p:spPr>
        <p:txBody>
          <a:bodyPr wrap="square" rtlCol="0">
            <a:spAutoFit/>
          </a:bodyPr>
          <a:lstStyle/>
          <a:p>
            <a:pPr marL="171450" marR="0" lvl="0" indent="-171450" algn="just" defTabSz="457200" rtl="0" eaLnBrk="1" fontAlgn="auto" latinLnBrk="0" hangingPunct="1">
              <a:lnSpc>
                <a:spcPct val="130000"/>
              </a:lnSpc>
              <a:spcBef>
                <a:spcPts val="600"/>
              </a:spcBef>
              <a:spcAft>
                <a:spcPts val="0"/>
              </a:spcAft>
              <a:buClr>
                <a:schemeClr val="accent1"/>
              </a:buClr>
              <a:buSzTx/>
              <a:buFont typeface="Wingdings" panose="05000000000000000000" pitchFamily="2" charset="2"/>
              <a:buChar char="n"/>
              <a:tabLst/>
              <a:defRPr/>
            </a:pPr>
            <a:r>
              <a:rPr lang="zh-CN" altLang="en-US" sz="1000" b="1" dirty="0">
                <a:latin typeface="DengXian" panose="02010600030101010101" pitchFamily="2" charset="-122"/>
                <a:ea typeface="DengXian" panose="02010600030101010101" pitchFamily="2" charset="-122"/>
                <a:cs typeface="+mn-ea"/>
                <a:sym typeface="+mn-lt"/>
              </a:rPr>
              <a:t>随着科技的不断进步和人们对健康睡眠需求的日益增加，愈多企业入局睡眠数字疗法领域，推动行业升级迭代</a:t>
            </a:r>
            <a:endParaRPr lang="en-US" altLang="zh-CN" sz="1000" b="1" dirty="0">
              <a:latin typeface="DengXian" panose="02010600030101010101" pitchFamily="2" charset="-122"/>
              <a:ea typeface="DengXian" panose="02010600030101010101" pitchFamily="2" charset="-122"/>
              <a:cs typeface="+mn-ea"/>
              <a:sym typeface="+mn-lt"/>
            </a:endParaRPr>
          </a:p>
          <a:p>
            <a:pPr marR="0" lvl="0" algn="just" defTabSz="457200" rtl="0" eaLnBrk="1" fontAlgn="auto" latinLnBrk="0" hangingPunct="1">
              <a:lnSpc>
                <a:spcPct val="130000"/>
              </a:lnSpc>
              <a:spcBef>
                <a:spcPts val="600"/>
              </a:spcBef>
              <a:spcAft>
                <a:spcPts val="0"/>
              </a:spcAft>
              <a:buClr>
                <a:schemeClr val="accent1"/>
              </a:buClr>
              <a:buSzTx/>
              <a:tabLst/>
              <a:defRPr/>
            </a:pPr>
            <a:r>
              <a:rPr lang="zh-CN" altLang="en-US" sz="1000" dirty="0">
                <a:latin typeface="DengXian" panose="02010600030101010101" pitchFamily="2" charset="-122"/>
                <a:ea typeface="DengXian" panose="02010600030101010101" pitchFamily="2" charset="-122"/>
                <a:cs typeface="+mn-ea"/>
                <a:sym typeface="+mn-lt"/>
              </a:rPr>
              <a:t>随着科技的不断进步和人们对健康睡眠需求的日益增加，越来越多的企业开始将目光投向睡眠数字疗法领域，并推出了一系列创新产品。</a:t>
            </a:r>
            <a:endParaRPr lang="en-US" altLang="zh-CN" sz="1000" dirty="0">
              <a:latin typeface="DengXian" panose="02010600030101010101" pitchFamily="2" charset="-122"/>
              <a:ea typeface="DengXian" panose="02010600030101010101" pitchFamily="2" charset="-122"/>
              <a:cs typeface="+mn-ea"/>
              <a:sym typeface="+mn-lt"/>
            </a:endParaRPr>
          </a:p>
          <a:p>
            <a:pPr algn="just">
              <a:lnSpc>
                <a:spcPct val="130000"/>
              </a:lnSpc>
              <a:spcBef>
                <a:spcPts val="600"/>
              </a:spcBef>
              <a:buClr>
                <a:schemeClr val="accent1"/>
              </a:buClr>
              <a:defRPr/>
            </a:pPr>
            <a:r>
              <a:rPr lang="en-US" altLang="zh-CN" sz="1000" dirty="0">
                <a:latin typeface="DengXian" panose="02010600030101010101" pitchFamily="2" charset="-122"/>
                <a:ea typeface="DengXian" panose="02010600030101010101" pitchFamily="2" charset="-122"/>
                <a:cs typeface="+mn-ea"/>
                <a:sym typeface="+mn-lt"/>
              </a:rPr>
              <a:t>2020</a:t>
            </a:r>
            <a:r>
              <a:rPr lang="zh-CN" altLang="en-US" sz="1000" dirty="0">
                <a:latin typeface="DengXian" panose="02010600030101010101" pitchFamily="2" charset="-122"/>
                <a:ea typeface="DengXian" panose="02010600030101010101" pitchFamily="2" charset="-122"/>
                <a:cs typeface="+mn-ea"/>
                <a:sym typeface="+mn-lt"/>
              </a:rPr>
              <a:t>年，作为全球首个针对慢性失眠患者的处方数字疗法（</a:t>
            </a:r>
            <a:r>
              <a:rPr lang="en-US" altLang="zh-CN" sz="1000" dirty="0">
                <a:latin typeface="DengXian" panose="02010600030101010101" pitchFamily="2" charset="-122"/>
                <a:ea typeface="DengXian" panose="02010600030101010101" pitchFamily="2" charset="-122"/>
                <a:cs typeface="+mn-ea"/>
                <a:sym typeface="+mn-lt"/>
              </a:rPr>
              <a:t>PDT</a:t>
            </a:r>
            <a:r>
              <a:rPr lang="zh-CN" altLang="en-US" sz="1000" dirty="0">
                <a:latin typeface="DengXian" panose="02010600030101010101" pitchFamily="2" charset="-122"/>
                <a:ea typeface="DengXian" panose="02010600030101010101" pitchFamily="2" charset="-122"/>
                <a:cs typeface="+mn-ea"/>
                <a:sym typeface="+mn-lt"/>
              </a:rPr>
              <a:t>），</a:t>
            </a:r>
            <a:r>
              <a:rPr lang="en-US" altLang="zh-CN" sz="1000" dirty="0">
                <a:latin typeface="DengXian" panose="02010600030101010101" pitchFamily="2" charset="-122"/>
                <a:ea typeface="DengXian" panose="02010600030101010101" pitchFamily="2" charset="-122"/>
                <a:cs typeface="+mn-ea"/>
                <a:sym typeface="+mn-lt"/>
              </a:rPr>
              <a:t>Pear Therapeutics</a:t>
            </a:r>
            <a:r>
              <a:rPr lang="zh-CN" altLang="en-US" sz="1000" dirty="0">
                <a:latin typeface="DengXian" panose="02010600030101010101" pitchFamily="2" charset="-122"/>
                <a:ea typeface="DengXian" panose="02010600030101010101" pitchFamily="2" charset="-122"/>
                <a:cs typeface="+mn-ea"/>
                <a:sym typeface="+mn-lt"/>
              </a:rPr>
              <a:t>公司开发的应用程序软件</a:t>
            </a:r>
            <a:r>
              <a:rPr lang="en-US" altLang="zh-CN" sz="1000" dirty="0" err="1">
                <a:latin typeface="DengXian" panose="02010600030101010101" pitchFamily="2" charset="-122"/>
                <a:ea typeface="DengXian" panose="02010600030101010101" pitchFamily="2" charset="-122"/>
                <a:cs typeface="+mn-ea"/>
                <a:sym typeface="+mn-lt"/>
              </a:rPr>
              <a:t>Somryst</a:t>
            </a:r>
            <a:r>
              <a:rPr lang="zh-CN" altLang="en-US" sz="1000" dirty="0">
                <a:latin typeface="DengXian" panose="02010600030101010101" pitchFamily="2" charset="-122"/>
                <a:ea typeface="DengXian" panose="02010600030101010101" pitchFamily="2" charset="-122"/>
                <a:cs typeface="+mn-ea"/>
                <a:sym typeface="+mn-lt"/>
              </a:rPr>
              <a:t>获得</a:t>
            </a:r>
            <a:r>
              <a:rPr lang="en-US" altLang="zh-CN" sz="1000" dirty="0">
                <a:latin typeface="DengXian" panose="02010600030101010101" pitchFamily="2" charset="-122"/>
                <a:ea typeface="DengXian" panose="02010600030101010101" pitchFamily="2" charset="-122"/>
                <a:cs typeface="+mn-ea"/>
                <a:sym typeface="+mn-lt"/>
              </a:rPr>
              <a:t>FDA</a:t>
            </a:r>
            <a:r>
              <a:rPr lang="zh-CN" altLang="en-US" sz="1000" dirty="0">
                <a:latin typeface="DengXian" panose="02010600030101010101" pitchFamily="2" charset="-122"/>
                <a:ea typeface="DengXian" panose="02010600030101010101" pitchFamily="2" charset="-122"/>
                <a:cs typeface="+mn-ea"/>
                <a:sym typeface="+mn-lt"/>
              </a:rPr>
              <a:t>授权，可向</a:t>
            </a:r>
            <a:r>
              <a:rPr lang="en-US" altLang="zh-CN" sz="1000" dirty="0">
                <a:latin typeface="DengXian" panose="02010600030101010101" pitchFamily="2" charset="-122"/>
                <a:ea typeface="DengXian" panose="02010600030101010101" pitchFamily="2" charset="-122"/>
                <a:cs typeface="+mn-ea"/>
                <a:sym typeface="+mn-lt"/>
              </a:rPr>
              <a:t>22</a:t>
            </a:r>
            <a:r>
              <a:rPr lang="zh-CN" altLang="en-US" sz="1000" dirty="0">
                <a:latin typeface="DengXian" panose="02010600030101010101" pitchFamily="2" charset="-122"/>
                <a:ea typeface="DengXian" panose="02010600030101010101" pitchFamily="2" charset="-122"/>
                <a:cs typeface="+mn-ea"/>
                <a:sym typeface="+mn-lt"/>
              </a:rPr>
              <a:t>岁及以上的慢性失眠患者提供行为干预疗法，用来改善失眠的症状。该产品的获批上市吸引了众多厂商入局睡眠数字疗法赛道。中国具有代表性的企业有：正岸科技、慕眠医疗、速眠科技等，其中正岸科技的如眠用</a:t>
            </a:r>
            <a:r>
              <a:rPr lang="en-US" altLang="zh-CN" sz="1000" dirty="0">
                <a:latin typeface="DengXian" panose="02010600030101010101" pitchFamily="2" charset="-122"/>
                <a:ea typeface="DengXian" panose="02010600030101010101" pitchFamily="2" charset="-122"/>
                <a:cs typeface="+mn-ea"/>
                <a:sym typeface="+mn-lt"/>
              </a:rPr>
              <a:t>AI</a:t>
            </a:r>
            <a:r>
              <a:rPr lang="zh-CN" altLang="en-US" sz="1000" dirty="0">
                <a:latin typeface="DengXian" panose="02010600030101010101" pitchFamily="2" charset="-122"/>
                <a:ea typeface="DengXian" panose="02010600030101010101" pitchFamily="2" charset="-122"/>
                <a:cs typeface="+mn-ea"/>
                <a:sym typeface="+mn-lt"/>
              </a:rPr>
              <a:t>治疗师代替医生在线诊断，使用</a:t>
            </a:r>
            <a:r>
              <a:rPr lang="en-US" altLang="zh-CN" sz="1000" dirty="0">
                <a:latin typeface="DengXian" panose="02010600030101010101" pitchFamily="2" charset="-122"/>
                <a:ea typeface="DengXian" panose="02010600030101010101" pitchFamily="2" charset="-122"/>
                <a:cs typeface="+mn-ea"/>
                <a:sym typeface="+mn-lt"/>
              </a:rPr>
              <a:t>chatbot</a:t>
            </a:r>
            <a:r>
              <a:rPr lang="zh-CN" altLang="en-US" sz="1000" dirty="0">
                <a:latin typeface="DengXian" panose="02010600030101010101" pitchFamily="2" charset="-122"/>
                <a:ea typeface="DengXian" panose="02010600030101010101" pitchFamily="2" charset="-122"/>
                <a:cs typeface="+mn-ea"/>
                <a:sym typeface="+mn-lt"/>
              </a:rPr>
              <a:t>对话形式提供</a:t>
            </a:r>
            <a:r>
              <a:rPr lang="en-US" altLang="zh-CN" sz="1000" dirty="0">
                <a:latin typeface="DengXian" panose="02010600030101010101" pitchFamily="2" charset="-122"/>
                <a:ea typeface="DengXian" panose="02010600030101010101" pitchFamily="2" charset="-122"/>
                <a:cs typeface="+mn-ea"/>
                <a:sym typeface="+mn-lt"/>
              </a:rPr>
              <a:t>42</a:t>
            </a:r>
            <a:r>
              <a:rPr lang="zh-CN" altLang="en-US" sz="1000" dirty="0">
                <a:latin typeface="DengXian" panose="02010600030101010101" pitchFamily="2" charset="-122"/>
                <a:ea typeface="DengXian" panose="02010600030101010101" pitchFamily="2" charset="-122"/>
                <a:cs typeface="+mn-ea"/>
                <a:sym typeface="+mn-lt"/>
              </a:rPr>
              <a:t>次睡眠调治，对用户进行评估、监测和方案调整，应用</a:t>
            </a:r>
            <a:r>
              <a:rPr lang="en-US" altLang="zh-CN" sz="1000" dirty="0">
                <a:latin typeface="DengXian" panose="02010600030101010101" pitchFamily="2" charset="-122"/>
                <a:ea typeface="DengXian" panose="02010600030101010101" pitchFamily="2" charset="-122"/>
                <a:cs typeface="+mn-ea"/>
                <a:sym typeface="+mn-lt"/>
              </a:rPr>
              <a:t>CBT-I</a:t>
            </a:r>
            <a:r>
              <a:rPr lang="zh-CN" altLang="en-US" sz="1000" dirty="0">
                <a:latin typeface="DengXian" panose="02010600030101010101" pitchFamily="2" charset="-122"/>
                <a:ea typeface="DengXian" panose="02010600030101010101" pitchFamily="2" charset="-122"/>
                <a:cs typeface="+mn-ea"/>
                <a:sym typeface="+mn-lt"/>
              </a:rPr>
              <a:t>等进行治疗；而慕眠</a:t>
            </a:r>
            <a:r>
              <a:rPr lang="en-US" altLang="zh-CN" sz="1000" dirty="0" err="1">
                <a:latin typeface="DengXian" panose="02010600030101010101" pitchFamily="2" charset="-122"/>
                <a:ea typeface="DengXian" panose="02010600030101010101" pitchFamily="2" charset="-122"/>
                <a:cs typeface="+mn-ea"/>
                <a:sym typeface="+mn-lt"/>
              </a:rPr>
              <a:t>Sleepower</a:t>
            </a:r>
            <a:r>
              <a:rPr lang="zh-CN" altLang="en-US" sz="1000" dirty="0">
                <a:latin typeface="DengXian" panose="02010600030101010101" pitchFamily="2" charset="-122"/>
                <a:ea typeface="DengXian" panose="02010600030101010101" pitchFamily="2" charset="-122"/>
                <a:cs typeface="+mn-ea"/>
                <a:sym typeface="+mn-lt"/>
              </a:rPr>
              <a:t>创新性地引进了音乐疗法，其对于用户的情绪管理具有天然的很好的效果，能够让其进入比较好的、利于睡眠的状态。</a:t>
            </a:r>
            <a:endParaRPr lang="en-US" altLang="zh-CN" sz="1000" dirty="0">
              <a:latin typeface="DengXian" panose="02010600030101010101" pitchFamily="2" charset="-122"/>
              <a:ea typeface="DengXian" panose="02010600030101010101" pitchFamily="2" charset="-122"/>
              <a:cs typeface="+mn-ea"/>
              <a:sym typeface="+mn-lt"/>
            </a:endParaRPr>
          </a:p>
          <a:p>
            <a:pPr algn="just">
              <a:lnSpc>
                <a:spcPct val="130000"/>
              </a:lnSpc>
              <a:spcBef>
                <a:spcPts val="600"/>
              </a:spcBef>
              <a:buClr>
                <a:schemeClr val="accent1"/>
              </a:buClr>
              <a:defRPr/>
            </a:pPr>
            <a:r>
              <a:rPr lang="zh-CN" altLang="en-US" sz="1000" dirty="0">
                <a:latin typeface="DengXian" panose="02010600030101010101" pitchFamily="2" charset="-122"/>
                <a:ea typeface="DengXian" panose="02010600030101010101" pitchFamily="2" charset="-122"/>
                <a:cs typeface="+mn-ea"/>
                <a:sym typeface="+mn-lt"/>
              </a:rPr>
              <a:t>未来，随着医学逻辑的体现、产品实现的交互性、依从性的进一步完善，将推动行业进一步升级迭代。</a:t>
            </a:r>
            <a:endParaRPr lang="en-US" altLang="zh-CN" sz="1000" dirty="0">
              <a:latin typeface="DengXian" panose="02010600030101010101" pitchFamily="2" charset="-122"/>
              <a:ea typeface="DengXian" panose="02010600030101010101" pitchFamily="2" charset="-122"/>
              <a:cs typeface="+mn-ea"/>
              <a:sym typeface="+mn-lt"/>
            </a:endParaRPr>
          </a:p>
        </p:txBody>
      </p:sp>
      <p:graphicFrame>
        <p:nvGraphicFramePr>
          <p:cNvPr id="2" name="表格 1">
            <a:extLst>
              <a:ext uri="{FF2B5EF4-FFF2-40B4-BE49-F238E27FC236}">
                <a16:creationId xmlns:a16="http://schemas.microsoft.com/office/drawing/2014/main" id="{7D1B4C37-898B-B8CA-31C5-C0F4C5B5AAFE}"/>
              </a:ext>
            </a:extLst>
          </p:cNvPr>
          <p:cNvGraphicFramePr>
            <a:graphicFrameLocks noGrp="1"/>
          </p:cNvGraphicFramePr>
          <p:nvPr/>
        </p:nvGraphicFramePr>
        <p:xfrm>
          <a:off x="368300" y="5481541"/>
          <a:ext cx="6121399" cy="3357657"/>
        </p:xfrm>
        <a:graphic>
          <a:graphicData uri="http://schemas.openxmlformats.org/drawingml/2006/table">
            <a:tbl>
              <a:tblPr firstRow="1" bandRow="1">
                <a:tableStyleId>{3B4B98B0-60AC-42C2-AFA5-B58CD77FA1E5}</a:tableStyleId>
              </a:tblPr>
              <a:tblGrid>
                <a:gridCol w="649150">
                  <a:extLst>
                    <a:ext uri="{9D8B030D-6E8A-4147-A177-3AD203B41FA5}">
                      <a16:colId xmlns:a16="http://schemas.microsoft.com/office/drawing/2014/main" val="1898499126"/>
                    </a:ext>
                  </a:extLst>
                </a:gridCol>
                <a:gridCol w="622825">
                  <a:extLst>
                    <a:ext uri="{9D8B030D-6E8A-4147-A177-3AD203B41FA5}">
                      <a16:colId xmlns:a16="http://schemas.microsoft.com/office/drawing/2014/main" val="54474187"/>
                    </a:ext>
                  </a:extLst>
                </a:gridCol>
                <a:gridCol w="1360551">
                  <a:extLst>
                    <a:ext uri="{9D8B030D-6E8A-4147-A177-3AD203B41FA5}">
                      <a16:colId xmlns:a16="http://schemas.microsoft.com/office/drawing/2014/main" val="422676765"/>
                    </a:ext>
                  </a:extLst>
                </a:gridCol>
                <a:gridCol w="1375108">
                  <a:extLst>
                    <a:ext uri="{9D8B030D-6E8A-4147-A177-3AD203B41FA5}">
                      <a16:colId xmlns:a16="http://schemas.microsoft.com/office/drawing/2014/main" val="1974552881"/>
                    </a:ext>
                  </a:extLst>
                </a:gridCol>
                <a:gridCol w="2113765">
                  <a:extLst>
                    <a:ext uri="{9D8B030D-6E8A-4147-A177-3AD203B41FA5}">
                      <a16:colId xmlns:a16="http://schemas.microsoft.com/office/drawing/2014/main" val="4245738195"/>
                    </a:ext>
                  </a:extLst>
                </a:gridCol>
              </a:tblGrid>
              <a:tr h="377090">
                <a:tc>
                  <a:txBody>
                    <a:bodyPr/>
                    <a:lstStyle/>
                    <a:p>
                      <a:pPr algn="ctr"/>
                      <a:r>
                        <a:rPr lang="zh-CN" altLang="en-US" sz="900" dirty="0">
                          <a:solidFill>
                            <a:schemeClr val="tx1"/>
                          </a:solidFill>
                          <a:latin typeface="+mn-ea"/>
                          <a:ea typeface="+mn-ea"/>
                        </a:rPr>
                        <a:t>企业</a:t>
                      </a:r>
                    </a:p>
                  </a:txBody>
                  <a:tcPr anchor="ctr"/>
                </a:tc>
                <a:tc>
                  <a:txBody>
                    <a:bodyPr/>
                    <a:lstStyle/>
                    <a:p>
                      <a:pPr algn="ctr"/>
                      <a:r>
                        <a:rPr lang="zh-CN" altLang="en-US" sz="900" dirty="0">
                          <a:solidFill>
                            <a:schemeClr val="tx1"/>
                          </a:solidFill>
                          <a:latin typeface="+mn-ea"/>
                          <a:ea typeface="+mn-ea"/>
                        </a:rPr>
                        <a:t>产品</a:t>
                      </a:r>
                    </a:p>
                  </a:txBody>
                  <a:tcPr anchor="ctr"/>
                </a:tc>
                <a:tc>
                  <a:txBody>
                    <a:bodyPr/>
                    <a:lstStyle/>
                    <a:p>
                      <a:pPr algn="ctr"/>
                      <a:r>
                        <a:rPr lang="zh-CN" altLang="en-US" sz="900" dirty="0">
                          <a:solidFill>
                            <a:schemeClr val="tx1"/>
                          </a:solidFill>
                          <a:latin typeface="+mn-ea"/>
                          <a:ea typeface="+mn-ea"/>
                        </a:rPr>
                        <a:t>产品特色</a:t>
                      </a:r>
                    </a:p>
                  </a:txBody>
                  <a:tcPr anchor="ctr"/>
                </a:tc>
                <a:tc>
                  <a:txBody>
                    <a:bodyPr/>
                    <a:lstStyle/>
                    <a:p>
                      <a:pPr algn="ctr"/>
                      <a:r>
                        <a:rPr lang="zh-CN" altLang="en-US" sz="900" dirty="0">
                          <a:solidFill>
                            <a:schemeClr val="tx1"/>
                          </a:solidFill>
                          <a:latin typeface="+mn-ea"/>
                          <a:ea typeface="+mn-ea"/>
                        </a:rPr>
                        <a:t>价格</a:t>
                      </a:r>
                    </a:p>
                  </a:txBody>
                  <a:tcPr anchor="ctr"/>
                </a:tc>
                <a:tc>
                  <a:txBody>
                    <a:bodyPr/>
                    <a:lstStyle/>
                    <a:p>
                      <a:pPr algn="ctr"/>
                      <a:r>
                        <a:rPr lang="zh-CN" altLang="en-US" sz="900" dirty="0">
                          <a:solidFill>
                            <a:schemeClr val="tx1"/>
                          </a:solidFill>
                          <a:latin typeface="+mn-ea"/>
                          <a:ea typeface="+mn-ea"/>
                        </a:rPr>
                        <a:t>商业模式</a:t>
                      </a:r>
                    </a:p>
                  </a:txBody>
                  <a:tcPr anchor="ctr"/>
                </a:tc>
                <a:extLst>
                  <a:ext uri="{0D108BD9-81ED-4DB2-BD59-A6C34878D82A}">
                    <a16:rowId xmlns:a16="http://schemas.microsoft.com/office/drawing/2014/main" val="3200561699"/>
                  </a:ext>
                </a:extLst>
              </a:tr>
              <a:tr h="650869">
                <a:tc>
                  <a:txBody>
                    <a:bodyPr/>
                    <a:lstStyle/>
                    <a:p>
                      <a:pPr algn="ctr"/>
                      <a:r>
                        <a:rPr lang="zh-CN" altLang="en-US" sz="900" dirty="0">
                          <a:solidFill>
                            <a:schemeClr val="tx1"/>
                          </a:solidFill>
                          <a:latin typeface="+mn-ea"/>
                          <a:ea typeface="+mn-ea"/>
                        </a:rPr>
                        <a:t>正岸科技</a:t>
                      </a:r>
                    </a:p>
                  </a:txBody>
                  <a:tcPr anchor="ctr"/>
                </a:tc>
                <a:tc>
                  <a:txBody>
                    <a:bodyPr/>
                    <a:lstStyle/>
                    <a:p>
                      <a:pPr algn="ctr"/>
                      <a:r>
                        <a:rPr lang="zh-CN" altLang="en-US" sz="900" dirty="0">
                          <a:solidFill>
                            <a:schemeClr val="tx1"/>
                          </a:solidFill>
                          <a:latin typeface="+mn-ea"/>
                          <a:ea typeface="+mn-ea"/>
                        </a:rPr>
                        <a:t>如眠</a:t>
                      </a:r>
                    </a:p>
                  </a:txBody>
                  <a:tcPr anchor="ctr"/>
                </a:tc>
                <a:tc>
                  <a:txBody>
                    <a:bodyPr/>
                    <a:lstStyle/>
                    <a:p>
                      <a:pPr algn="just"/>
                      <a:r>
                        <a:rPr lang="zh-CN" altLang="en-US" sz="900" dirty="0">
                          <a:solidFill>
                            <a:schemeClr val="tx1"/>
                          </a:solidFill>
                          <a:latin typeface="+mn-ea"/>
                          <a:ea typeface="+mn-ea"/>
                        </a:rPr>
                        <a:t>用</a:t>
                      </a:r>
                      <a:r>
                        <a:rPr lang="en-US" altLang="zh-CN" sz="900" dirty="0">
                          <a:solidFill>
                            <a:schemeClr val="tx1"/>
                          </a:solidFill>
                          <a:latin typeface="+mn-ea"/>
                          <a:ea typeface="+mn-ea"/>
                        </a:rPr>
                        <a:t>AI</a:t>
                      </a:r>
                      <a:r>
                        <a:rPr lang="zh-CN" altLang="en-US" sz="900" dirty="0">
                          <a:solidFill>
                            <a:schemeClr val="tx1"/>
                          </a:solidFill>
                          <a:latin typeface="+mn-ea"/>
                          <a:ea typeface="+mn-ea"/>
                        </a:rPr>
                        <a:t>治疗师代替医生在线诊断，使用</a:t>
                      </a:r>
                      <a:r>
                        <a:rPr lang="en-US" altLang="zh-CN" sz="900" dirty="0">
                          <a:solidFill>
                            <a:schemeClr val="tx1"/>
                          </a:solidFill>
                          <a:latin typeface="+mn-ea"/>
                          <a:ea typeface="+mn-ea"/>
                        </a:rPr>
                        <a:t>chatbot</a:t>
                      </a:r>
                      <a:r>
                        <a:rPr lang="zh-CN" altLang="en-US" sz="900" dirty="0">
                          <a:solidFill>
                            <a:schemeClr val="tx1"/>
                          </a:solidFill>
                          <a:latin typeface="+mn-ea"/>
                          <a:ea typeface="+mn-ea"/>
                        </a:rPr>
                        <a:t>对话形式提供</a:t>
                      </a:r>
                      <a:r>
                        <a:rPr lang="en-US" altLang="zh-CN" sz="900" dirty="0">
                          <a:solidFill>
                            <a:schemeClr val="tx1"/>
                          </a:solidFill>
                          <a:latin typeface="+mn-ea"/>
                          <a:ea typeface="+mn-ea"/>
                        </a:rPr>
                        <a:t>42</a:t>
                      </a:r>
                      <a:r>
                        <a:rPr lang="zh-CN" altLang="en-US" sz="900" dirty="0">
                          <a:solidFill>
                            <a:schemeClr val="tx1"/>
                          </a:solidFill>
                          <a:latin typeface="+mn-ea"/>
                          <a:ea typeface="+mn-ea"/>
                        </a:rPr>
                        <a:t>次睡眠调治，</a:t>
                      </a:r>
                      <a:r>
                        <a:rPr lang="en-US" altLang="zh-CN" sz="900" dirty="0">
                          <a:solidFill>
                            <a:schemeClr val="tx1"/>
                          </a:solidFill>
                          <a:latin typeface="+mn-ea"/>
                          <a:ea typeface="+mn-ea"/>
                        </a:rPr>
                        <a:t>AI CBT-I</a:t>
                      </a:r>
                      <a:r>
                        <a:rPr lang="zh-CN" altLang="en-US" sz="900" dirty="0">
                          <a:solidFill>
                            <a:schemeClr val="tx1"/>
                          </a:solidFill>
                          <a:latin typeface="+mn-ea"/>
                          <a:ea typeface="+mn-ea"/>
                        </a:rPr>
                        <a:t>模式</a:t>
                      </a:r>
                    </a:p>
                  </a:txBody>
                  <a:tcPr anchor="ctr"/>
                </a:tc>
                <a:tc>
                  <a:txBody>
                    <a:bodyPr/>
                    <a:lstStyle/>
                    <a:p>
                      <a:pPr algn="ctr"/>
                      <a:r>
                        <a:rPr lang="en-US" altLang="zh-CN" sz="900" dirty="0">
                          <a:solidFill>
                            <a:schemeClr val="tx1"/>
                          </a:solidFill>
                          <a:latin typeface="+mn-ea"/>
                          <a:ea typeface="+mn-ea"/>
                        </a:rPr>
                        <a:t>1,280</a:t>
                      </a:r>
                      <a:r>
                        <a:rPr lang="zh-CN" altLang="en-US" sz="900" dirty="0">
                          <a:solidFill>
                            <a:schemeClr val="tx1"/>
                          </a:solidFill>
                          <a:latin typeface="+mn-ea"/>
                          <a:ea typeface="+mn-ea"/>
                        </a:rPr>
                        <a:t>元</a:t>
                      </a:r>
                    </a:p>
                  </a:txBody>
                  <a:tcPr anchor="ctr"/>
                </a:tc>
                <a:tc>
                  <a:txBody>
                    <a:bodyPr/>
                    <a:lstStyle/>
                    <a:p>
                      <a:pPr algn="just"/>
                      <a:r>
                        <a:rPr lang="en-US" altLang="zh-CN" sz="900" dirty="0">
                          <a:solidFill>
                            <a:schemeClr val="tx1"/>
                          </a:solidFill>
                          <a:latin typeface="+mn-ea"/>
                          <a:ea typeface="+mn-ea"/>
                        </a:rPr>
                        <a:t>C</a:t>
                      </a:r>
                      <a:r>
                        <a:rPr lang="zh-CN" altLang="en-US" sz="900" dirty="0">
                          <a:solidFill>
                            <a:schemeClr val="tx1"/>
                          </a:solidFill>
                          <a:latin typeface="+mn-ea"/>
                          <a:ea typeface="+mn-ea"/>
                        </a:rPr>
                        <a:t>端：公众号购买途径开放</a:t>
                      </a:r>
                      <a:endParaRPr lang="en-US" altLang="zh-CN" sz="900" dirty="0">
                        <a:solidFill>
                          <a:schemeClr val="tx1"/>
                        </a:solidFill>
                        <a:latin typeface="+mn-ea"/>
                        <a:ea typeface="+mn-ea"/>
                      </a:endParaRPr>
                    </a:p>
                    <a:p>
                      <a:pPr algn="just"/>
                      <a:r>
                        <a:rPr lang="en-US" altLang="zh-CN" sz="900" dirty="0">
                          <a:solidFill>
                            <a:schemeClr val="tx1"/>
                          </a:solidFill>
                          <a:latin typeface="+mn-ea"/>
                          <a:ea typeface="+mn-ea"/>
                        </a:rPr>
                        <a:t>B</a:t>
                      </a:r>
                      <a:r>
                        <a:rPr lang="zh-CN" altLang="en-US" sz="900" dirty="0">
                          <a:solidFill>
                            <a:schemeClr val="tx1"/>
                          </a:solidFill>
                          <a:latin typeface="+mn-ea"/>
                          <a:ea typeface="+mn-ea"/>
                        </a:rPr>
                        <a:t>端：医院处方、健康平台、机构的合作</a:t>
                      </a:r>
                    </a:p>
                  </a:txBody>
                  <a:tcPr anchor="ctr"/>
                </a:tc>
                <a:extLst>
                  <a:ext uri="{0D108BD9-81ED-4DB2-BD59-A6C34878D82A}">
                    <a16:rowId xmlns:a16="http://schemas.microsoft.com/office/drawing/2014/main" val="1070507647"/>
                  </a:ext>
                </a:extLst>
              </a:tr>
              <a:tr h="650869">
                <a:tc>
                  <a:txBody>
                    <a:bodyPr/>
                    <a:lstStyle/>
                    <a:p>
                      <a:pPr algn="ctr"/>
                      <a:r>
                        <a:rPr lang="zh-CN" altLang="en-US" sz="900" dirty="0">
                          <a:solidFill>
                            <a:schemeClr val="tx1"/>
                          </a:solidFill>
                          <a:latin typeface="+mn-ea"/>
                          <a:ea typeface="+mn-ea"/>
                        </a:rPr>
                        <a:t>慕眠医疗</a:t>
                      </a:r>
                    </a:p>
                  </a:txBody>
                  <a:tcPr anchor="ctr"/>
                </a:tc>
                <a:tc>
                  <a:txBody>
                    <a:bodyPr/>
                    <a:lstStyle/>
                    <a:p>
                      <a:pPr algn="ctr"/>
                      <a:r>
                        <a:rPr lang="en-US" altLang="zh-CN" sz="900" dirty="0">
                          <a:solidFill>
                            <a:schemeClr val="tx1"/>
                          </a:solidFill>
                          <a:latin typeface="+mn-ea"/>
                          <a:ea typeface="+mn-ea"/>
                        </a:rPr>
                        <a:t>C-SMART</a:t>
                      </a:r>
                      <a:endParaRPr lang="zh-CN" altLang="en-US" sz="900" dirty="0">
                        <a:solidFill>
                          <a:schemeClr val="tx1"/>
                        </a:solidFill>
                        <a:latin typeface="+mn-ea"/>
                        <a:ea typeface="+mn-ea"/>
                      </a:endParaRPr>
                    </a:p>
                  </a:txBody>
                  <a:tcPr anchor="ctr"/>
                </a:tc>
                <a:tc>
                  <a:txBody>
                    <a:bodyPr/>
                    <a:lstStyle/>
                    <a:p>
                      <a:pPr algn="just"/>
                      <a:r>
                        <a:rPr lang="zh-CN" altLang="en-US" sz="900" dirty="0">
                          <a:solidFill>
                            <a:schemeClr val="tx1"/>
                          </a:solidFill>
                          <a:latin typeface="+mn-ea"/>
                          <a:ea typeface="+mn-ea"/>
                        </a:rPr>
                        <a:t>融合认知行为疗法和音乐疗法的</a:t>
                      </a:r>
                      <a:r>
                        <a:rPr lang="en-US" altLang="zh-CN" sz="900" dirty="0">
                          <a:solidFill>
                            <a:schemeClr val="tx1"/>
                          </a:solidFill>
                          <a:latin typeface="+mn-ea"/>
                          <a:ea typeface="+mn-ea"/>
                        </a:rPr>
                        <a:t>MCBT-I</a:t>
                      </a:r>
                      <a:r>
                        <a:rPr lang="zh-CN" altLang="en-US" sz="900" dirty="0">
                          <a:solidFill>
                            <a:schemeClr val="tx1"/>
                          </a:solidFill>
                          <a:latin typeface="+mn-ea"/>
                          <a:ea typeface="+mn-ea"/>
                        </a:rPr>
                        <a:t>模式</a:t>
                      </a:r>
                    </a:p>
                  </a:txBody>
                  <a:tcPr anchor="ctr"/>
                </a:tc>
                <a:tc>
                  <a:txBody>
                    <a:bodyPr/>
                    <a:lstStyle/>
                    <a:p>
                      <a:pPr algn="ctr"/>
                      <a:r>
                        <a:rPr lang="en-US" altLang="zh-CN" sz="900" dirty="0">
                          <a:solidFill>
                            <a:schemeClr val="tx1"/>
                          </a:solidFill>
                          <a:latin typeface="+mn-ea"/>
                          <a:ea typeface="+mn-ea"/>
                        </a:rPr>
                        <a:t>998</a:t>
                      </a:r>
                      <a:r>
                        <a:rPr lang="zh-CN" altLang="en-US" sz="900" dirty="0">
                          <a:solidFill>
                            <a:schemeClr val="tx1"/>
                          </a:solidFill>
                          <a:latin typeface="+mn-ea"/>
                          <a:ea typeface="+mn-ea"/>
                        </a:rPr>
                        <a:t>元</a:t>
                      </a:r>
                    </a:p>
                  </a:txBody>
                  <a:tcPr anchor="ctr"/>
                </a:tc>
                <a:tc>
                  <a:txBody>
                    <a:bodyPr/>
                    <a:lstStyle/>
                    <a:p>
                      <a:pPr algn="just"/>
                      <a:r>
                        <a:rPr lang="en-US" altLang="zh-CN" sz="900" dirty="0">
                          <a:solidFill>
                            <a:schemeClr val="tx1"/>
                          </a:solidFill>
                          <a:latin typeface="+mn-ea"/>
                          <a:ea typeface="+mn-ea"/>
                        </a:rPr>
                        <a:t>C</a:t>
                      </a:r>
                      <a:r>
                        <a:rPr lang="zh-CN" altLang="en-US" sz="900" dirty="0">
                          <a:solidFill>
                            <a:schemeClr val="tx1"/>
                          </a:solidFill>
                          <a:latin typeface="+mn-ea"/>
                          <a:ea typeface="+mn-ea"/>
                        </a:rPr>
                        <a:t>端：邀请招募的形式，免费或更低费用，强调数据的反馈</a:t>
                      </a:r>
                      <a:endParaRPr lang="en-US" altLang="zh-CN" sz="900" dirty="0">
                        <a:solidFill>
                          <a:schemeClr val="tx1"/>
                        </a:solidFill>
                        <a:latin typeface="+mn-ea"/>
                        <a:ea typeface="+mn-ea"/>
                      </a:endParaRPr>
                    </a:p>
                    <a:p>
                      <a:pPr algn="just"/>
                      <a:r>
                        <a:rPr lang="en-US" altLang="zh-CN" sz="900" dirty="0">
                          <a:solidFill>
                            <a:schemeClr val="tx1"/>
                          </a:solidFill>
                          <a:latin typeface="+mn-ea"/>
                          <a:ea typeface="+mn-ea"/>
                        </a:rPr>
                        <a:t>B</a:t>
                      </a:r>
                      <a:r>
                        <a:rPr lang="zh-CN" altLang="en-US" sz="900" dirty="0">
                          <a:solidFill>
                            <a:schemeClr val="tx1"/>
                          </a:solidFill>
                          <a:latin typeface="+mn-ea"/>
                          <a:ea typeface="+mn-ea"/>
                        </a:rPr>
                        <a:t>端：技术授权，如授权使用睡眠软件技术的收入、音乐版权的收入等</a:t>
                      </a:r>
                    </a:p>
                  </a:txBody>
                  <a:tcPr anchor="ctr"/>
                </a:tc>
                <a:extLst>
                  <a:ext uri="{0D108BD9-81ED-4DB2-BD59-A6C34878D82A}">
                    <a16:rowId xmlns:a16="http://schemas.microsoft.com/office/drawing/2014/main" val="14720457"/>
                  </a:ext>
                </a:extLst>
              </a:tr>
              <a:tr h="790342">
                <a:tc>
                  <a:txBody>
                    <a:bodyPr/>
                    <a:lstStyle/>
                    <a:p>
                      <a:pPr algn="ctr"/>
                      <a:r>
                        <a:rPr lang="zh-CN" altLang="en-US" sz="900" dirty="0">
                          <a:solidFill>
                            <a:schemeClr val="tx1"/>
                          </a:solidFill>
                          <a:latin typeface="+mn-ea"/>
                          <a:ea typeface="+mn-ea"/>
                        </a:rPr>
                        <a:t>速眠科技</a:t>
                      </a:r>
                    </a:p>
                  </a:txBody>
                  <a:tcPr anchor="ctr"/>
                </a:tc>
                <a:tc>
                  <a:txBody>
                    <a:bodyPr/>
                    <a:lstStyle/>
                    <a:p>
                      <a:pPr algn="ctr"/>
                      <a:r>
                        <a:rPr lang="zh-CN" altLang="en-US" sz="900" dirty="0">
                          <a:solidFill>
                            <a:schemeClr val="tx1"/>
                          </a:solidFill>
                          <a:latin typeface="+mn-ea"/>
                          <a:ea typeface="+mn-ea"/>
                        </a:rPr>
                        <a:t>速眠</a:t>
                      </a:r>
                    </a:p>
                  </a:txBody>
                  <a:tcPr anchor="ctr"/>
                </a:tc>
                <a:tc>
                  <a:txBody>
                    <a:bodyPr/>
                    <a:lstStyle/>
                    <a:p>
                      <a:pPr algn="just"/>
                      <a:r>
                        <a:rPr lang="zh-CN" altLang="en-US" sz="900" dirty="0">
                          <a:solidFill>
                            <a:schemeClr val="tx1"/>
                          </a:solidFill>
                          <a:latin typeface="+mn-ea"/>
                          <a:ea typeface="+mn-ea"/>
                        </a:rPr>
                        <a:t>融合医生的问诊、睡眠管理师、睡眠管家的</a:t>
                      </a:r>
                      <a:r>
                        <a:rPr lang="en-US" altLang="zh-CN" sz="900" dirty="0">
                          <a:solidFill>
                            <a:schemeClr val="tx1"/>
                          </a:solidFill>
                          <a:latin typeface="+mn-ea"/>
                          <a:ea typeface="+mn-ea"/>
                        </a:rPr>
                        <a:t>4-6</a:t>
                      </a:r>
                      <a:r>
                        <a:rPr lang="zh-CN" altLang="en-US" sz="900" dirty="0">
                          <a:solidFill>
                            <a:schemeClr val="tx1"/>
                          </a:solidFill>
                          <a:latin typeface="+mn-ea"/>
                          <a:ea typeface="+mn-ea"/>
                        </a:rPr>
                        <a:t>周睡眠管理套餐</a:t>
                      </a:r>
                    </a:p>
                  </a:txBody>
                  <a:tcPr anchor="ctr"/>
                </a:tc>
                <a:tc>
                  <a:txBody>
                    <a:bodyPr/>
                    <a:lstStyle/>
                    <a:p>
                      <a:pPr algn="ctr"/>
                      <a:r>
                        <a:rPr lang="en-US" altLang="zh-CN" sz="900" dirty="0">
                          <a:solidFill>
                            <a:schemeClr val="tx1"/>
                          </a:solidFill>
                          <a:latin typeface="+mn-ea"/>
                          <a:ea typeface="+mn-ea"/>
                        </a:rPr>
                        <a:t>1,699</a:t>
                      </a:r>
                      <a:r>
                        <a:rPr lang="zh-CN" altLang="en-US" sz="900" dirty="0">
                          <a:solidFill>
                            <a:schemeClr val="tx1"/>
                          </a:solidFill>
                          <a:latin typeface="+mn-ea"/>
                          <a:ea typeface="+mn-ea"/>
                        </a:rPr>
                        <a:t>元（</a:t>
                      </a:r>
                      <a:r>
                        <a:rPr lang="en-US" altLang="zh-CN" sz="900" dirty="0">
                          <a:solidFill>
                            <a:schemeClr val="tx1"/>
                          </a:solidFill>
                          <a:latin typeface="+mn-ea"/>
                          <a:ea typeface="+mn-ea"/>
                        </a:rPr>
                        <a:t>4</a:t>
                      </a:r>
                      <a:r>
                        <a:rPr lang="zh-CN" altLang="en-US" sz="900" dirty="0">
                          <a:solidFill>
                            <a:schemeClr val="tx1"/>
                          </a:solidFill>
                          <a:latin typeface="+mn-ea"/>
                          <a:ea typeface="+mn-ea"/>
                        </a:rPr>
                        <a:t>周套餐）</a:t>
                      </a:r>
                      <a:endParaRPr lang="en-US" altLang="zh-CN" sz="900" dirty="0">
                        <a:solidFill>
                          <a:schemeClr val="tx1"/>
                        </a:solidFill>
                        <a:latin typeface="+mn-ea"/>
                        <a:ea typeface="+mn-ea"/>
                      </a:endParaRPr>
                    </a:p>
                    <a:p>
                      <a:pPr algn="ctr"/>
                      <a:r>
                        <a:rPr lang="en-US" altLang="zh-CN" sz="900" dirty="0">
                          <a:solidFill>
                            <a:schemeClr val="tx1"/>
                          </a:solidFill>
                          <a:latin typeface="+mn-ea"/>
                          <a:ea typeface="+mn-ea"/>
                        </a:rPr>
                        <a:t>2,199</a:t>
                      </a:r>
                      <a:r>
                        <a:rPr lang="zh-CN" altLang="en-US" sz="900" dirty="0">
                          <a:solidFill>
                            <a:schemeClr val="tx1"/>
                          </a:solidFill>
                          <a:latin typeface="+mn-ea"/>
                          <a:ea typeface="+mn-ea"/>
                        </a:rPr>
                        <a:t>元（</a:t>
                      </a:r>
                      <a:r>
                        <a:rPr lang="en-US" altLang="zh-CN" sz="900" dirty="0">
                          <a:solidFill>
                            <a:schemeClr val="tx1"/>
                          </a:solidFill>
                          <a:latin typeface="+mn-ea"/>
                          <a:ea typeface="+mn-ea"/>
                        </a:rPr>
                        <a:t>6</a:t>
                      </a:r>
                      <a:r>
                        <a:rPr lang="zh-CN" altLang="en-US" sz="900" dirty="0">
                          <a:solidFill>
                            <a:schemeClr val="tx1"/>
                          </a:solidFill>
                          <a:latin typeface="+mn-ea"/>
                          <a:ea typeface="+mn-ea"/>
                        </a:rPr>
                        <a:t>周套餐）</a:t>
                      </a:r>
                      <a:endParaRPr lang="en-US" altLang="zh-CN" sz="900" dirty="0">
                        <a:solidFill>
                          <a:schemeClr val="tx1"/>
                        </a:solidFill>
                        <a:latin typeface="+mn-ea"/>
                        <a:ea typeface="+mn-ea"/>
                      </a:endParaRPr>
                    </a:p>
                    <a:p>
                      <a:pPr algn="ctr"/>
                      <a:r>
                        <a:rPr lang="en-US" altLang="zh-CN" sz="900" dirty="0">
                          <a:solidFill>
                            <a:schemeClr val="tx1"/>
                          </a:solidFill>
                          <a:latin typeface="+mn-ea"/>
                          <a:ea typeface="+mn-ea"/>
                        </a:rPr>
                        <a:t>2,699</a:t>
                      </a:r>
                      <a:r>
                        <a:rPr lang="zh-CN" altLang="en-US" sz="900" dirty="0">
                          <a:solidFill>
                            <a:schemeClr val="tx1"/>
                          </a:solidFill>
                          <a:latin typeface="+mn-ea"/>
                          <a:ea typeface="+mn-ea"/>
                        </a:rPr>
                        <a:t>元（</a:t>
                      </a:r>
                      <a:r>
                        <a:rPr lang="en-US" altLang="zh-CN" sz="900" dirty="0">
                          <a:solidFill>
                            <a:schemeClr val="tx1"/>
                          </a:solidFill>
                          <a:latin typeface="+mn-ea"/>
                          <a:ea typeface="+mn-ea"/>
                        </a:rPr>
                        <a:t>6</a:t>
                      </a:r>
                      <a:r>
                        <a:rPr lang="zh-CN" altLang="en-US" sz="900" dirty="0">
                          <a:solidFill>
                            <a:schemeClr val="tx1"/>
                          </a:solidFill>
                          <a:latin typeface="+mn-ea"/>
                          <a:ea typeface="+mn-ea"/>
                        </a:rPr>
                        <a:t>周套餐</a:t>
                      </a:r>
                      <a:r>
                        <a:rPr lang="en-US" altLang="zh-CN" sz="900" dirty="0">
                          <a:solidFill>
                            <a:schemeClr val="tx1"/>
                          </a:solidFill>
                          <a:latin typeface="+mn-ea"/>
                          <a:ea typeface="+mn-ea"/>
                        </a:rPr>
                        <a:t>+2</a:t>
                      </a:r>
                      <a:r>
                        <a:rPr lang="zh-CN" altLang="en-US" sz="900" dirty="0">
                          <a:solidFill>
                            <a:schemeClr val="tx1"/>
                          </a:solidFill>
                          <a:latin typeface="+mn-ea"/>
                          <a:ea typeface="+mn-ea"/>
                        </a:rPr>
                        <a:t>次医生问诊）</a:t>
                      </a:r>
                    </a:p>
                  </a:txBody>
                  <a:tcPr anchor="ctr"/>
                </a:tc>
                <a:tc>
                  <a:txBody>
                    <a:bodyPr/>
                    <a:lstStyle/>
                    <a:p>
                      <a:pPr algn="just"/>
                      <a:r>
                        <a:rPr lang="en-US" altLang="zh-CN" sz="900" dirty="0">
                          <a:solidFill>
                            <a:schemeClr val="tx1"/>
                          </a:solidFill>
                          <a:latin typeface="+mn-ea"/>
                          <a:ea typeface="+mn-ea"/>
                        </a:rPr>
                        <a:t>C</a:t>
                      </a:r>
                      <a:r>
                        <a:rPr lang="zh-CN" altLang="en-US" sz="900" dirty="0">
                          <a:solidFill>
                            <a:schemeClr val="tx1"/>
                          </a:solidFill>
                          <a:latin typeface="+mn-ea"/>
                          <a:ea typeface="+mn-ea"/>
                        </a:rPr>
                        <a:t>端：与京东健康优眠中心合作，在平台上直接销售</a:t>
                      </a:r>
                      <a:endParaRPr lang="en-US" altLang="zh-CN" sz="900" dirty="0">
                        <a:solidFill>
                          <a:schemeClr val="tx1"/>
                        </a:solidFill>
                        <a:latin typeface="+mn-ea"/>
                        <a:ea typeface="+mn-ea"/>
                      </a:endParaRPr>
                    </a:p>
                    <a:p>
                      <a:pPr algn="just"/>
                      <a:r>
                        <a:rPr lang="en-US" altLang="zh-CN" sz="900" dirty="0">
                          <a:solidFill>
                            <a:schemeClr val="tx1"/>
                          </a:solidFill>
                          <a:latin typeface="+mn-ea"/>
                          <a:ea typeface="+mn-ea"/>
                        </a:rPr>
                        <a:t>B</a:t>
                      </a:r>
                      <a:r>
                        <a:rPr lang="zh-CN" altLang="en-US" sz="900" dirty="0">
                          <a:solidFill>
                            <a:schemeClr val="tx1"/>
                          </a:solidFill>
                          <a:latin typeface="+mn-ea"/>
                          <a:ea typeface="+mn-ea"/>
                        </a:rPr>
                        <a:t>端：医院</a:t>
                      </a:r>
                      <a:r>
                        <a:rPr lang="en-US" altLang="zh-CN" sz="900" dirty="0" err="1">
                          <a:solidFill>
                            <a:schemeClr val="tx1"/>
                          </a:solidFill>
                          <a:latin typeface="+mn-ea"/>
                          <a:ea typeface="+mn-ea"/>
                        </a:rPr>
                        <a:t>Saas</a:t>
                      </a:r>
                      <a:r>
                        <a:rPr lang="zh-CN" altLang="en-US" sz="900" dirty="0">
                          <a:solidFill>
                            <a:schemeClr val="tx1"/>
                          </a:solidFill>
                          <a:latin typeface="+mn-ea"/>
                          <a:ea typeface="+mn-ea"/>
                        </a:rPr>
                        <a:t>系统销售，针对企业员工级客户的不同需求，提供深度定制化的服务，类似</a:t>
                      </a:r>
                      <a:r>
                        <a:rPr lang="en-US" altLang="zh-CN" sz="900" dirty="0">
                          <a:solidFill>
                            <a:schemeClr val="tx1"/>
                          </a:solidFill>
                          <a:latin typeface="+mn-ea"/>
                          <a:ea typeface="+mn-ea"/>
                        </a:rPr>
                        <a:t>EAP</a:t>
                      </a:r>
                      <a:endParaRPr lang="zh-CN" altLang="en-US" sz="900" dirty="0">
                        <a:solidFill>
                          <a:schemeClr val="tx1"/>
                        </a:solidFill>
                        <a:latin typeface="+mn-ea"/>
                        <a:ea typeface="+mn-ea"/>
                      </a:endParaRPr>
                    </a:p>
                  </a:txBody>
                  <a:tcPr anchor="ctr"/>
                </a:tc>
                <a:extLst>
                  <a:ext uri="{0D108BD9-81ED-4DB2-BD59-A6C34878D82A}">
                    <a16:rowId xmlns:a16="http://schemas.microsoft.com/office/drawing/2014/main" val="441284726"/>
                  </a:ext>
                </a:extLst>
              </a:tr>
              <a:tr h="377090">
                <a:tc>
                  <a:txBody>
                    <a:bodyPr/>
                    <a:lstStyle/>
                    <a:p>
                      <a:pPr algn="ctr"/>
                      <a:r>
                        <a:rPr lang="zh-CN" altLang="en-US" sz="900" dirty="0">
                          <a:solidFill>
                            <a:schemeClr val="tx1"/>
                          </a:solidFill>
                          <a:latin typeface="+mn-ea"/>
                          <a:ea typeface="+mn-ea"/>
                        </a:rPr>
                        <a:t>望里科技</a:t>
                      </a:r>
                    </a:p>
                  </a:txBody>
                  <a:tcPr anchor="ctr"/>
                </a:tc>
                <a:tc>
                  <a:txBody>
                    <a:bodyPr/>
                    <a:lstStyle/>
                    <a:p>
                      <a:pPr algn="ctr"/>
                      <a:r>
                        <a:rPr lang="en-US" altLang="zh-CN" sz="900" dirty="0">
                          <a:solidFill>
                            <a:schemeClr val="tx1"/>
                          </a:solidFill>
                          <a:latin typeface="+mn-ea"/>
                          <a:ea typeface="+mn-ea"/>
                        </a:rPr>
                        <a:t>/</a:t>
                      </a:r>
                      <a:endParaRPr lang="zh-CN" altLang="en-US" sz="900" dirty="0">
                        <a:solidFill>
                          <a:schemeClr val="tx1"/>
                        </a:solidFill>
                        <a:latin typeface="+mn-ea"/>
                        <a:ea typeface="+mn-ea"/>
                      </a:endParaRPr>
                    </a:p>
                  </a:txBody>
                  <a:tcPr anchor="ctr"/>
                </a:tc>
                <a:tc>
                  <a:txBody>
                    <a:bodyPr/>
                    <a:lstStyle/>
                    <a:p>
                      <a:pPr algn="ctr"/>
                      <a:r>
                        <a:rPr lang="en-US" altLang="zh-CN" sz="900" dirty="0">
                          <a:solidFill>
                            <a:schemeClr val="tx1"/>
                          </a:solidFill>
                          <a:latin typeface="+mn-ea"/>
                          <a:ea typeface="+mn-ea"/>
                        </a:rPr>
                        <a:t>/</a:t>
                      </a:r>
                      <a:endParaRPr lang="zh-CN" altLang="en-US" sz="900" dirty="0">
                        <a:solidFill>
                          <a:schemeClr val="tx1"/>
                        </a:solidFill>
                        <a:latin typeface="+mn-ea"/>
                        <a:ea typeface="+mn-ea"/>
                      </a:endParaRPr>
                    </a:p>
                  </a:txBody>
                  <a:tcPr anchor="ctr"/>
                </a:tc>
                <a:tc>
                  <a:txBody>
                    <a:bodyPr/>
                    <a:lstStyle/>
                    <a:p>
                      <a:pPr algn="ctr"/>
                      <a:r>
                        <a:rPr lang="zh-CN" altLang="en-US" sz="900" dirty="0">
                          <a:solidFill>
                            <a:schemeClr val="tx1"/>
                          </a:solidFill>
                          <a:latin typeface="+mn-ea"/>
                          <a:ea typeface="+mn-ea"/>
                        </a:rPr>
                        <a:t>未透露</a:t>
                      </a:r>
                    </a:p>
                  </a:txBody>
                  <a:tcPr anchor="ctr"/>
                </a:tc>
                <a:tc>
                  <a:txBody>
                    <a:bodyPr/>
                    <a:lstStyle/>
                    <a:p>
                      <a:pPr algn="just"/>
                      <a:r>
                        <a:rPr lang="zh-CN" altLang="en-US" sz="900" dirty="0">
                          <a:solidFill>
                            <a:schemeClr val="tx1"/>
                          </a:solidFill>
                          <a:latin typeface="+mn-ea"/>
                          <a:ea typeface="+mn-ea"/>
                        </a:rPr>
                        <a:t>类似处方药销售，完全在院端由医生开具处方给前来就诊的患者</a:t>
                      </a:r>
                    </a:p>
                  </a:txBody>
                  <a:tcPr anchor="ctr"/>
                </a:tc>
                <a:extLst>
                  <a:ext uri="{0D108BD9-81ED-4DB2-BD59-A6C34878D82A}">
                    <a16:rowId xmlns:a16="http://schemas.microsoft.com/office/drawing/2014/main" val="1112625229"/>
                  </a:ext>
                </a:extLst>
              </a:tr>
              <a:tr h="511397">
                <a:tc>
                  <a:txBody>
                    <a:bodyPr/>
                    <a:lstStyle/>
                    <a:p>
                      <a:pPr algn="ctr"/>
                      <a:r>
                        <a:rPr lang="zh-CN" altLang="en-US" sz="900" dirty="0">
                          <a:solidFill>
                            <a:schemeClr val="tx1"/>
                          </a:solidFill>
                          <a:latin typeface="+mn-ea"/>
                          <a:ea typeface="+mn-ea"/>
                        </a:rPr>
                        <a:t>芳欣科技</a:t>
                      </a:r>
                    </a:p>
                  </a:txBody>
                  <a:tcPr anchor="ctr"/>
                </a:tc>
                <a:tc>
                  <a:txBody>
                    <a:bodyPr/>
                    <a:lstStyle/>
                    <a:p>
                      <a:pPr algn="ctr"/>
                      <a:r>
                        <a:rPr lang="zh-CN" altLang="en-US" sz="900" dirty="0">
                          <a:solidFill>
                            <a:schemeClr val="tx1"/>
                          </a:solidFill>
                          <a:latin typeface="+mn-ea"/>
                          <a:ea typeface="+mn-ea"/>
                        </a:rPr>
                        <a:t>绘睡</a:t>
                      </a:r>
                    </a:p>
                  </a:txBody>
                  <a:tcPr anchor="ctr"/>
                </a:tc>
                <a:tc>
                  <a:txBody>
                    <a:bodyPr/>
                    <a:lstStyle/>
                    <a:p>
                      <a:pPr algn="just"/>
                      <a:r>
                        <a:rPr lang="en-US" altLang="zh-CN" sz="900" dirty="0">
                          <a:solidFill>
                            <a:schemeClr val="tx1"/>
                          </a:solidFill>
                          <a:latin typeface="+mn-ea"/>
                          <a:ea typeface="+mn-ea"/>
                        </a:rPr>
                        <a:t>5</a:t>
                      </a:r>
                      <a:r>
                        <a:rPr lang="zh-CN" altLang="en-US" sz="900" dirty="0">
                          <a:solidFill>
                            <a:schemeClr val="tx1"/>
                          </a:solidFill>
                          <a:latin typeface="+mn-ea"/>
                          <a:ea typeface="+mn-ea"/>
                        </a:rPr>
                        <a:t>周的全套</a:t>
                      </a:r>
                      <a:r>
                        <a:rPr lang="en-US" altLang="zh-CN" sz="900" dirty="0">
                          <a:solidFill>
                            <a:schemeClr val="tx1"/>
                          </a:solidFill>
                          <a:latin typeface="+mn-ea"/>
                          <a:ea typeface="+mn-ea"/>
                        </a:rPr>
                        <a:t>CBT-I</a:t>
                      </a:r>
                      <a:r>
                        <a:rPr lang="zh-CN" altLang="en-US" sz="900" dirty="0">
                          <a:solidFill>
                            <a:schemeClr val="tx1"/>
                          </a:solidFill>
                          <a:latin typeface="+mn-ea"/>
                          <a:ea typeface="+mn-ea"/>
                        </a:rPr>
                        <a:t>课程，含专家每周一次电话咨询、每周两次图文咨询</a:t>
                      </a:r>
                    </a:p>
                  </a:txBody>
                  <a:tcPr anchor="ctr"/>
                </a:tc>
                <a:tc>
                  <a:txBody>
                    <a:bodyPr/>
                    <a:lstStyle/>
                    <a:p>
                      <a:pPr algn="ctr"/>
                      <a:r>
                        <a:rPr lang="en-US" altLang="zh-CN" sz="900" dirty="0">
                          <a:solidFill>
                            <a:schemeClr val="tx1"/>
                          </a:solidFill>
                          <a:latin typeface="+mn-ea"/>
                          <a:ea typeface="+mn-ea"/>
                        </a:rPr>
                        <a:t>1,298</a:t>
                      </a:r>
                      <a:r>
                        <a:rPr lang="zh-CN" altLang="en-US" sz="900" dirty="0">
                          <a:solidFill>
                            <a:schemeClr val="tx1"/>
                          </a:solidFill>
                          <a:latin typeface="+mn-ea"/>
                          <a:ea typeface="+mn-ea"/>
                        </a:rPr>
                        <a:t>元（标准版）</a:t>
                      </a:r>
                      <a:endParaRPr lang="en-US" altLang="zh-CN" sz="900" dirty="0">
                        <a:solidFill>
                          <a:schemeClr val="tx1"/>
                        </a:solidFill>
                        <a:latin typeface="+mn-ea"/>
                        <a:ea typeface="+mn-ea"/>
                      </a:endParaRPr>
                    </a:p>
                    <a:p>
                      <a:pPr algn="ctr"/>
                      <a:r>
                        <a:rPr lang="en-US" altLang="zh-CN" sz="900" dirty="0">
                          <a:solidFill>
                            <a:schemeClr val="tx1"/>
                          </a:solidFill>
                          <a:latin typeface="+mn-ea"/>
                          <a:ea typeface="+mn-ea"/>
                        </a:rPr>
                        <a:t>1,999</a:t>
                      </a:r>
                      <a:r>
                        <a:rPr lang="zh-CN" altLang="en-US" sz="900" dirty="0">
                          <a:solidFill>
                            <a:schemeClr val="tx1"/>
                          </a:solidFill>
                          <a:latin typeface="+mn-ea"/>
                          <a:ea typeface="+mn-ea"/>
                        </a:rPr>
                        <a:t>元（智能监测版，搭配医疗级智能指环）</a:t>
                      </a:r>
                    </a:p>
                  </a:txBody>
                  <a:tcPr anchor="ctr"/>
                </a:tc>
                <a:tc>
                  <a:txBody>
                    <a:bodyPr/>
                    <a:lstStyle/>
                    <a:p>
                      <a:pPr algn="just"/>
                      <a:r>
                        <a:rPr lang="en-US" altLang="zh-CN" sz="900" dirty="0">
                          <a:solidFill>
                            <a:schemeClr val="tx1"/>
                          </a:solidFill>
                          <a:latin typeface="+mn-ea"/>
                          <a:ea typeface="+mn-ea"/>
                        </a:rPr>
                        <a:t>B</a:t>
                      </a:r>
                      <a:r>
                        <a:rPr lang="zh-CN" altLang="en-US" sz="900" dirty="0">
                          <a:solidFill>
                            <a:schemeClr val="tx1"/>
                          </a:solidFill>
                          <a:latin typeface="+mn-ea"/>
                          <a:ea typeface="+mn-ea"/>
                        </a:rPr>
                        <a:t>端：与医院睡眠医学中心合作</a:t>
                      </a:r>
                      <a:endParaRPr lang="en-US" altLang="zh-CN" sz="900" dirty="0">
                        <a:solidFill>
                          <a:schemeClr val="tx1"/>
                        </a:solidFill>
                        <a:latin typeface="+mn-ea"/>
                        <a:ea typeface="+mn-ea"/>
                      </a:endParaRPr>
                    </a:p>
                    <a:p>
                      <a:pPr algn="just"/>
                      <a:r>
                        <a:rPr lang="en-US" altLang="zh-CN" sz="900" dirty="0">
                          <a:solidFill>
                            <a:schemeClr val="tx1"/>
                          </a:solidFill>
                          <a:latin typeface="+mn-ea"/>
                          <a:ea typeface="+mn-ea"/>
                        </a:rPr>
                        <a:t>C</a:t>
                      </a:r>
                      <a:r>
                        <a:rPr lang="zh-CN" altLang="en-US" sz="900" dirty="0">
                          <a:solidFill>
                            <a:schemeClr val="tx1"/>
                          </a:solidFill>
                          <a:latin typeface="+mn-ea"/>
                          <a:ea typeface="+mn-ea"/>
                        </a:rPr>
                        <a:t>端：在天猫医药馆直接销售</a:t>
                      </a:r>
                    </a:p>
                  </a:txBody>
                  <a:tcPr anchor="ctr"/>
                </a:tc>
                <a:extLst>
                  <a:ext uri="{0D108BD9-81ED-4DB2-BD59-A6C34878D82A}">
                    <a16:rowId xmlns:a16="http://schemas.microsoft.com/office/drawing/2014/main" val="3029120365"/>
                  </a:ext>
                </a:extLst>
              </a:tr>
            </a:tbl>
          </a:graphicData>
        </a:graphic>
      </p:graphicFrame>
      <p:grpSp>
        <p:nvGrpSpPr>
          <p:cNvPr id="3" name="组合 2">
            <a:extLst>
              <a:ext uri="{FF2B5EF4-FFF2-40B4-BE49-F238E27FC236}">
                <a16:creationId xmlns:a16="http://schemas.microsoft.com/office/drawing/2014/main" id="{F17B248B-6459-2E95-E476-5D908189F56A}"/>
              </a:ext>
            </a:extLst>
          </p:cNvPr>
          <p:cNvGrpSpPr/>
          <p:nvPr/>
        </p:nvGrpSpPr>
        <p:grpSpPr>
          <a:xfrm>
            <a:off x="304690" y="5113308"/>
            <a:ext cx="6188642" cy="259045"/>
            <a:chOff x="304690" y="1998436"/>
            <a:chExt cx="6188642" cy="259045"/>
          </a:xfrm>
        </p:grpSpPr>
        <p:cxnSp>
          <p:nvCxnSpPr>
            <p:cNvPr id="4" name="直接连接符 3">
              <a:extLst>
                <a:ext uri="{FF2B5EF4-FFF2-40B4-BE49-F238E27FC236}">
                  <a16:creationId xmlns:a16="http://schemas.microsoft.com/office/drawing/2014/main" id="{5BA4DE9A-7D31-7B19-8C88-F2E1A117B285}"/>
                </a:ext>
              </a:extLst>
            </p:cNvPr>
            <p:cNvCxnSpPr>
              <a:cxnSpLocks/>
            </p:cNvCxnSpPr>
            <p:nvPr/>
          </p:nvCxnSpPr>
          <p:spPr>
            <a:xfrm>
              <a:off x="373332" y="2257481"/>
              <a:ext cx="612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文本框 24">
              <a:extLst>
                <a:ext uri="{FF2B5EF4-FFF2-40B4-BE49-F238E27FC236}">
                  <a16:creationId xmlns:a16="http://schemas.microsoft.com/office/drawing/2014/main" id="{3B031535-3317-74A7-8692-994B974FF4CE}"/>
                </a:ext>
              </a:extLst>
            </p:cNvPr>
            <p:cNvSpPr txBox="1"/>
            <p:nvPr/>
          </p:nvSpPr>
          <p:spPr>
            <a:xfrm>
              <a:off x="304690" y="1998436"/>
              <a:ext cx="4538773" cy="259045"/>
            </a:xfrm>
            <a:prstGeom prst="rect">
              <a:avLst/>
            </a:prstGeom>
            <a:noFill/>
          </p:spPr>
          <p:txBody>
            <a:bodyPr wrap="square" rtlCol="0">
              <a:spAutoFit/>
            </a:bodyPr>
            <a:lstStyle>
              <a:defPPr>
                <a:defRPr lang="zh-CN"/>
              </a:defPPr>
              <a:lvl1pPr marL="0" algn="l" defTabSz="416560" rtl="0" eaLnBrk="1" latinLnBrk="0" hangingPunct="1">
                <a:defRPr sz="820" kern="1200">
                  <a:solidFill>
                    <a:schemeClr val="tx1"/>
                  </a:solidFill>
                  <a:latin typeface="+mn-lt"/>
                  <a:ea typeface="+mn-ea"/>
                  <a:cs typeface="+mn-cs"/>
                </a:defRPr>
              </a:lvl1pPr>
              <a:lvl2pPr marL="208280" algn="l" defTabSz="416560" rtl="0" eaLnBrk="1" latinLnBrk="0" hangingPunct="1">
                <a:defRPr sz="820" kern="1200">
                  <a:solidFill>
                    <a:schemeClr val="tx1"/>
                  </a:solidFill>
                  <a:latin typeface="+mn-lt"/>
                  <a:ea typeface="+mn-ea"/>
                  <a:cs typeface="+mn-cs"/>
                </a:defRPr>
              </a:lvl2pPr>
              <a:lvl3pPr marL="416560" algn="l" defTabSz="416560" rtl="0" eaLnBrk="1" latinLnBrk="0" hangingPunct="1">
                <a:defRPr sz="820" kern="1200">
                  <a:solidFill>
                    <a:schemeClr val="tx1"/>
                  </a:solidFill>
                  <a:latin typeface="+mn-lt"/>
                  <a:ea typeface="+mn-ea"/>
                  <a:cs typeface="+mn-cs"/>
                </a:defRPr>
              </a:lvl3pPr>
              <a:lvl4pPr marL="625475" algn="l" defTabSz="416560" rtl="0" eaLnBrk="1" latinLnBrk="0" hangingPunct="1">
                <a:defRPr sz="820" kern="1200">
                  <a:solidFill>
                    <a:schemeClr val="tx1"/>
                  </a:solidFill>
                  <a:latin typeface="+mn-lt"/>
                  <a:ea typeface="+mn-ea"/>
                  <a:cs typeface="+mn-cs"/>
                </a:defRPr>
              </a:lvl4pPr>
              <a:lvl5pPr marL="833755" algn="l" defTabSz="416560" rtl="0" eaLnBrk="1" latinLnBrk="0" hangingPunct="1">
                <a:defRPr sz="820" kern="1200">
                  <a:solidFill>
                    <a:schemeClr val="tx1"/>
                  </a:solidFill>
                  <a:latin typeface="+mn-lt"/>
                  <a:ea typeface="+mn-ea"/>
                  <a:cs typeface="+mn-cs"/>
                </a:defRPr>
              </a:lvl5pPr>
              <a:lvl6pPr marL="1042035" algn="l" defTabSz="416560" rtl="0" eaLnBrk="1" latinLnBrk="0" hangingPunct="1">
                <a:defRPr sz="820" kern="1200">
                  <a:solidFill>
                    <a:schemeClr val="tx1"/>
                  </a:solidFill>
                  <a:latin typeface="+mn-lt"/>
                  <a:ea typeface="+mn-ea"/>
                  <a:cs typeface="+mn-cs"/>
                </a:defRPr>
              </a:lvl6pPr>
              <a:lvl7pPr marL="1250315" algn="l" defTabSz="416560" rtl="0" eaLnBrk="1" latinLnBrk="0" hangingPunct="1">
                <a:defRPr sz="820" kern="1200">
                  <a:solidFill>
                    <a:schemeClr val="tx1"/>
                  </a:solidFill>
                  <a:latin typeface="+mn-lt"/>
                  <a:ea typeface="+mn-ea"/>
                  <a:cs typeface="+mn-cs"/>
                </a:defRPr>
              </a:lvl7pPr>
              <a:lvl8pPr marL="1459230" algn="l" defTabSz="416560" rtl="0" eaLnBrk="1" latinLnBrk="0" hangingPunct="1">
                <a:defRPr sz="820" kern="1200">
                  <a:solidFill>
                    <a:schemeClr val="tx1"/>
                  </a:solidFill>
                  <a:latin typeface="+mn-lt"/>
                  <a:ea typeface="+mn-ea"/>
                  <a:cs typeface="+mn-cs"/>
                </a:defRPr>
              </a:lvl8pPr>
              <a:lvl9pPr marL="1667510" algn="l" defTabSz="416560" rtl="0" eaLnBrk="1" latinLnBrk="0" hangingPunct="1">
                <a:defRPr sz="820" kern="1200">
                  <a:solidFill>
                    <a:schemeClr val="tx1"/>
                  </a:solidFill>
                  <a:latin typeface="+mn-lt"/>
                  <a:ea typeface="+mn-ea"/>
                  <a:cs typeface="+mn-cs"/>
                </a:defRPr>
              </a:lvl9pPr>
            </a:lstStyle>
            <a:p>
              <a:pPr marL="0" marR="0" lvl="0" indent="0" algn="just" defTabSz="498475" rtl="0" eaLnBrk="1" fontAlgn="auto" latinLnBrk="0" hangingPunct="1">
                <a:lnSpc>
                  <a:spcPts val="1255"/>
                </a:lnSpc>
                <a:spcBef>
                  <a:spcPts val="360"/>
                </a:spcBef>
                <a:spcAft>
                  <a:spcPts val="0"/>
                </a:spcAft>
                <a:buClr>
                  <a:srgbClr val="E8392A"/>
                </a:buClr>
                <a:buSzTx/>
                <a:buFontTx/>
                <a:buNone/>
                <a:tabLst/>
                <a:defRPr/>
              </a:pPr>
              <a:r>
                <a:rPr lang="zh-CN" altLang="en-US" sz="1100" b="1" dirty="0">
                  <a:solidFill>
                    <a:prstClr val="black"/>
                  </a:solidFill>
                  <a:latin typeface="等线" panose="02010600030101010101" pitchFamily="2" charset="-122"/>
                  <a:ea typeface="等线" panose="02010600030101010101" pitchFamily="2" charset="-122"/>
                  <a:cs typeface="+mn-ea"/>
                  <a:sym typeface="+mn-lt"/>
                </a:rPr>
                <a:t>中国睡眠数字疗法布局企业及相关产品情况</a:t>
              </a:r>
              <a:endParaRPr kumimoji="0" lang="en-US" altLang="zh-CN" sz="11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ea"/>
                <a:sym typeface="+mn-lt"/>
              </a:endParaRPr>
            </a:p>
          </p:txBody>
        </p:sp>
      </p:grpSp>
    </p:spTree>
    <p:custDataLst>
      <p:tags r:id="rId1"/>
    </p:custDataLst>
    <p:extLst>
      <p:ext uri="{BB962C8B-B14F-4D97-AF65-F5344CB8AC3E}">
        <p14:creationId xmlns:p14="http://schemas.microsoft.com/office/powerpoint/2010/main" val="1075590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对象 75" hidden="1">
            <a:extLst>
              <a:ext uri="{FF2B5EF4-FFF2-40B4-BE49-F238E27FC236}">
                <a16:creationId xmlns:a16="http://schemas.microsoft.com/office/drawing/2014/main" id="{310B6CFD-FBF4-AFF2-0487-4B16F4A767B6}"/>
              </a:ext>
            </a:extLst>
          </p:cNvPr>
          <p:cNvGraphicFramePr>
            <a:graphicFrameLocks noChangeAspect="1"/>
          </p:cNvGraphicFramePr>
          <p:nvPr>
            <p:custDataLst>
              <p:tags r:id="rId2"/>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幻灯片" r:id="rId19" imgW="7772400" imgH="10058400" progId="TCLayout.ActiveDocument.1">
                  <p:embed/>
                </p:oleObj>
              </mc:Choice>
              <mc:Fallback>
                <p:oleObj name="think-cell 幻灯片" r:id="rId19" imgW="7772400" imgH="10058400" progId="TCLayout.ActiveDocument.1">
                  <p:embed/>
                  <p:pic>
                    <p:nvPicPr>
                      <p:cNvPr id="76" name="对象 75" hidden="1">
                        <a:extLst>
                          <a:ext uri="{FF2B5EF4-FFF2-40B4-BE49-F238E27FC236}">
                            <a16:creationId xmlns:a16="http://schemas.microsoft.com/office/drawing/2014/main" id="{310B6CFD-FBF4-AFF2-0487-4B16F4A767B6}"/>
                          </a:ext>
                        </a:extLst>
                      </p:cNvPr>
                      <p:cNvPicPr/>
                      <p:nvPr/>
                    </p:nvPicPr>
                    <p:blipFill>
                      <a:blip r:embed="rId20"/>
                      <a:stretch>
                        <a:fillRect/>
                      </a:stretch>
                    </p:blipFill>
                    <p:spPr>
                      <a:xfrm>
                        <a:off x="1588" y="1588"/>
                        <a:ext cx="1227" cy="1588"/>
                      </a:xfrm>
                      <a:prstGeom prst="rect">
                        <a:avLst/>
                      </a:prstGeom>
                    </p:spPr>
                  </p:pic>
                </p:oleObj>
              </mc:Fallback>
            </mc:AlternateContent>
          </a:graphicData>
        </a:graphic>
      </p:graphicFrame>
      <p:sp>
        <p:nvSpPr>
          <p:cNvPr id="18" name="文本框 510">
            <a:extLst>
              <a:ext uri="{FF2B5EF4-FFF2-40B4-BE49-F238E27FC236}">
                <a16:creationId xmlns:a16="http://schemas.microsoft.com/office/drawing/2014/main" id="{0DB206D7-0C06-A84C-2C2D-F27573468D7D}"/>
              </a:ext>
            </a:extLst>
          </p:cNvPr>
          <p:cNvSpPr txBox="1"/>
          <p:nvPr/>
        </p:nvSpPr>
        <p:spPr>
          <a:xfrm>
            <a:off x="387782" y="8955421"/>
            <a:ext cx="3243615" cy="200055"/>
          </a:xfrm>
          <a:prstGeom prst="rect">
            <a:avLst/>
          </a:prstGeom>
          <a:noFill/>
        </p:spPr>
        <p:txBody>
          <a:bodyPr wrap="square" lIns="0" rIns="0" rtlCol="0" anchor="t">
            <a:spAutoFit/>
          </a:bodyPr>
          <a:lstStyle/>
          <a:p>
            <a:pPr marL="0" marR="0" lvl="0" indent="0" algn="l" defTabSz="914400" rtl="0" eaLnBrk="1" fontAlgn="auto" latinLnBrk="0" hangingPunct="1">
              <a:lnSpc>
                <a:spcPct val="100000"/>
              </a:lnSpc>
              <a:spcBef>
                <a:spcPts val="0"/>
              </a:spcBef>
              <a:spcAft>
                <a:spcPts val="0"/>
              </a:spcAft>
              <a:buClr>
                <a:prstClr val="white"/>
              </a:buClr>
              <a:buSzPct val="90000"/>
              <a:buFontTx/>
              <a:buNone/>
              <a:tabLst/>
              <a:defRPr/>
            </a:pPr>
            <a:r>
              <a:rPr kumimoji="0" lang="zh-CN" altLang="en-US" sz="700" b="0" i="0" u="none" strike="noStrike" kern="1200" cap="none" spc="0" normalizeH="0" baseline="0" noProof="0" dirty="0">
                <a:ln>
                  <a:noFill/>
                </a:ln>
                <a:solidFill>
                  <a:srgbClr val="797979"/>
                </a:solidFill>
                <a:effectLst/>
                <a:uLnTx/>
                <a:uFillTx/>
                <a:latin typeface="等线" panose="02010600030101010101" pitchFamily="2" charset="-122"/>
                <a:ea typeface="等线" panose="02010600030101010101" pitchFamily="2" charset="-122"/>
                <a:cs typeface="+mn-cs"/>
              </a:rPr>
              <a:t>来源：头豹研究院</a:t>
            </a:r>
            <a:endParaRPr kumimoji="0" lang="zh-CN" altLang="en-US" sz="1100" b="0" i="0" u="none" strike="noStrike" kern="1200" cap="none" spc="0" normalizeH="0" baseline="0" noProof="0" dirty="0">
              <a:ln>
                <a:noFill/>
              </a:ln>
              <a:solidFill>
                <a:srgbClr val="797979"/>
              </a:solidFill>
              <a:effectLst/>
              <a:uLnTx/>
              <a:uFillTx/>
              <a:latin typeface="等线" panose="02010600030101010101" pitchFamily="2" charset="-122"/>
              <a:ea typeface="等线" panose="02010600030101010101" pitchFamily="2" charset="-122"/>
              <a:cs typeface="+mn-cs"/>
            </a:endParaRPr>
          </a:p>
        </p:txBody>
      </p:sp>
      <p:sp>
        <p:nvSpPr>
          <p:cNvPr id="8" name="矩形 8">
            <a:extLst>
              <a:ext uri="{FF2B5EF4-FFF2-40B4-BE49-F238E27FC236}">
                <a16:creationId xmlns:a16="http://schemas.microsoft.com/office/drawing/2014/main" id="{E2A9E1BE-191C-BF54-8D1C-8F0392263600}"/>
              </a:ext>
            </a:extLst>
          </p:cNvPr>
          <p:cNvSpPr/>
          <p:nvPr/>
        </p:nvSpPr>
        <p:spPr>
          <a:xfrm>
            <a:off x="368301" y="644639"/>
            <a:ext cx="152400" cy="237767"/>
          </a:xfrm>
          <a:prstGeom prst="rect">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9" name="矩形 6">
            <a:extLst>
              <a:ext uri="{FF2B5EF4-FFF2-40B4-BE49-F238E27FC236}">
                <a16:creationId xmlns:a16="http://schemas.microsoft.com/office/drawing/2014/main" id="{657BFF79-3EEA-497E-9F04-19FE77207735}"/>
              </a:ext>
            </a:extLst>
          </p:cNvPr>
          <p:cNvSpPr/>
          <p:nvPr/>
        </p:nvSpPr>
        <p:spPr>
          <a:xfrm>
            <a:off x="274568" y="546432"/>
            <a:ext cx="6215132" cy="403316"/>
          </a:xfrm>
          <a:prstGeom prst="rect">
            <a:avLst/>
          </a:prstGeom>
        </p:spPr>
        <p:txBody>
          <a:bodyPr wrap="square" lIns="360000" anchor="ctr">
            <a:spAutoFit/>
          </a:bodyPr>
          <a:lstStyle/>
          <a:p>
            <a:pPr marL="0" marR="0" lvl="0" indent="0" algn="l" defTabSz="913765" rtl="0" eaLnBrk="1" fontAlgn="auto" latinLnBrk="0" hangingPunct="1">
              <a:lnSpc>
                <a:spcPct val="12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第三章</a:t>
            </a:r>
            <a:r>
              <a:rPr kumimoji="0" lang="en-US" altLang="zh-CN"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a:t>
            </a:r>
            <a:r>
              <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竞争格局分析</a:t>
            </a:r>
            <a:r>
              <a:rPr kumimoji="0" lang="en-US" altLang="zh-CN"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a:t>
            </a:r>
            <a:r>
              <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专利情况</a:t>
            </a:r>
          </a:p>
        </p:txBody>
      </p:sp>
      <p:sp>
        <p:nvSpPr>
          <p:cNvPr id="10" name="矩形 7">
            <a:extLst>
              <a:ext uri="{FF2B5EF4-FFF2-40B4-BE49-F238E27FC236}">
                <a16:creationId xmlns:a16="http://schemas.microsoft.com/office/drawing/2014/main" id="{E5A98416-794E-D222-EB55-B624A759EE91}"/>
              </a:ext>
            </a:extLst>
          </p:cNvPr>
          <p:cNvSpPr/>
          <p:nvPr/>
        </p:nvSpPr>
        <p:spPr>
          <a:xfrm>
            <a:off x="368301" y="958910"/>
            <a:ext cx="6121400" cy="719137"/>
          </a:xfrm>
          <a:prstGeom prst="rect">
            <a:avLst/>
          </a:prstGeom>
          <a:solidFill>
            <a:srgbClr val="F2F2F2"/>
          </a:solidFill>
          <a:ln w="12700" cap="flat" cmpd="sng" algn="ctr">
            <a:noFill/>
            <a:prstDash val="solid"/>
            <a:miter lim="800000"/>
          </a:ln>
          <a:effectLst/>
        </p:spPr>
        <p:txBody>
          <a:bodyPr wrap="square" rIns="90000" rtlCol="0" anchor="ctr">
            <a:noAutofit/>
          </a:bodyPr>
          <a:lstStyle/>
          <a:p>
            <a:pPr algn="just" defTabSz="914400">
              <a:defRPr/>
            </a:pPr>
            <a:r>
              <a:rPr lang="zh-CN" altLang="en-US" sz="1600" b="1" kern="0" dirty="0">
                <a:solidFill>
                  <a:prstClr val="black">
                    <a:lumMod val="65000"/>
                    <a:lumOff val="35000"/>
                  </a:prstClr>
                </a:solidFill>
                <a:latin typeface="等线" panose="02010600030101010101" pitchFamily="2" charset="-122"/>
                <a:ea typeface="等线" panose="02010600030101010101" pitchFamily="2" charset="-122"/>
              </a:rPr>
              <a:t>中国睡眠产品领域专利数量持续增长，精准对接现代人睡眠需求，推动睡眠健康行业向科学化、品质化、智能化及专业化、高端化发展，驱动睡眠数字疗法行业创新发展</a:t>
            </a:r>
          </a:p>
        </p:txBody>
      </p:sp>
      <p:sp>
        <p:nvSpPr>
          <p:cNvPr id="2" name="文本框 24">
            <a:extLst>
              <a:ext uri="{FF2B5EF4-FFF2-40B4-BE49-F238E27FC236}">
                <a16:creationId xmlns:a16="http://schemas.microsoft.com/office/drawing/2014/main" id="{DE5DF611-857B-5E2D-83A0-63A5DB700AC6}"/>
              </a:ext>
            </a:extLst>
          </p:cNvPr>
          <p:cNvSpPr txBox="1"/>
          <p:nvPr/>
        </p:nvSpPr>
        <p:spPr>
          <a:xfrm>
            <a:off x="1662272" y="6409440"/>
            <a:ext cx="4824412" cy="2430987"/>
          </a:xfrm>
          <a:prstGeom prst="rect">
            <a:avLst/>
          </a:prstGeom>
          <a:noFill/>
        </p:spPr>
        <p:txBody>
          <a:bodyPr wrap="square" rtlCol="0">
            <a:spAutoFit/>
          </a:bodyPr>
          <a:lstStyle/>
          <a:p>
            <a:pPr marL="171450" marR="0" lvl="0" indent="-171450" algn="just" defTabSz="457200" rtl="0" eaLnBrk="1" fontAlgn="auto" latinLnBrk="0" hangingPunct="1">
              <a:lnSpc>
                <a:spcPct val="130000"/>
              </a:lnSpc>
              <a:spcBef>
                <a:spcPts val="600"/>
              </a:spcBef>
              <a:spcAft>
                <a:spcPts val="0"/>
              </a:spcAft>
              <a:buClr>
                <a:schemeClr val="accent1"/>
              </a:buClr>
              <a:buSzTx/>
              <a:buFont typeface="Wingdings" panose="05000000000000000000" pitchFamily="2" charset="2"/>
              <a:buChar char="n"/>
              <a:tabLst/>
              <a:defRPr/>
            </a:pPr>
            <a:r>
              <a:rPr lang="zh-CN" altLang="en-US" sz="1000" b="1" dirty="0">
                <a:latin typeface="DengXian" panose="02010600030101010101" pitchFamily="2" charset="-122"/>
                <a:ea typeface="DengXian" panose="02010600030101010101" pitchFamily="2" charset="-122"/>
                <a:cs typeface="+mn-ea"/>
                <a:sym typeface="+mn-lt"/>
              </a:rPr>
              <a:t>中国睡眠相关产品专利累计数量不断增加，产品升级趋势显著</a:t>
            </a:r>
            <a:endParaRPr kumimoji="0" lang="zh-CN" altLang="en-US" sz="1000" b="1"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endParaRPr>
          </a:p>
          <a:p>
            <a:pPr marL="0" marR="0" lvl="0" indent="0" algn="just" defTabSz="457200" rtl="0" eaLnBrk="1" fontAlgn="auto" latinLnBrk="0" hangingPunct="1">
              <a:lnSpc>
                <a:spcPct val="130000"/>
              </a:lnSpc>
              <a:spcBef>
                <a:spcPts val="600"/>
              </a:spcBef>
              <a:spcAft>
                <a:spcPts val="0"/>
              </a:spcAft>
              <a:buClr>
                <a:srgbClr val="9E7A7A"/>
              </a:buClr>
              <a:buSzTx/>
              <a:buFontTx/>
              <a:buNone/>
              <a:tabLst/>
              <a:defRPr/>
            </a:pPr>
            <a:r>
              <a:rPr kumimoji="0" lang="zh-CN" altLang="en-US"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现代社会生活节奏快，工作强度大，生活与工作压力、手机和过量信息干扰等各因素导致睡眠问题突出，消费者对各种助眠及提高睡眠质量的产品需求增加，为睡眠经济行业带来商机。</a:t>
            </a:r>
            <a:endParaRPr kumimoji="0" lang="en-US" altLang="zh-CN"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endParaRPr>
          </a:p>
          <a:p>
            <a:pPr marL="0" marR="0" lvl="0" indent="0" algn="just" defTabSz="457200" rtl="0" eaLnBrk="1" fontAlgn="auto" latinLnBrk="0" hangingPunct="1">
              <a:lnSpc>
                <a:spcPct val="130000"/>
              </a:lnSpc>
              <a:spcBef>
                <a:spcPts val="600"/>
              </a:spcBef>
              <a:spcAft>
                <a:spcPts val="0"/>
              </a:spcAft>
              <a:buClr>
                <a:srgbClr val="9E7A7A"/>
              </a:buClr>
              <a:buSzTx/>
              <a:buFontTx/>
              <a:buNone/>
              <a:tabLst/>
              <a:defRPr/>
            </a:pPr>
            <a:r>
              <a:rPr kumimoji="0" lang="zh-CN" altLang="en-US"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近年来，</a:t>
            </a:r>
            <a:r>
              <a:rPr lang="zh-CN" altLang="en-US" sz="1000" dirty="0">
                <a:latin typeface="DengXian" panose="02010600030101010101" pitchFamily="2" charset="-122"/>
                <a:ea typeface="DengXian" panose="02010600030101010101" pitchFamily="2" charset="-122"/>
                <a:cs typeface="+mn-ea"/>
                <a:sym typeface="+mn-lt"/>
              </a:rPr>
              <a:t>中国在睡眠相关产品领域的专利数量呈现持续增长的态势，产品科学化、品质化、智能化升级为消费者带来更为舒适的使用体验。</a:t>
            </a:r>
            <a:r>
              <a:rPr kumimoji="0" lang="zh-CN" altLang="en-US" sz="1000" b="1"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自</a:t>
            </a:r>
            <a:r>
              <a:rPr kumimoji="0" lang="en-US" altLang="zh-CN" sz="1000" b="1"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2016</a:t>
            </a:r>
            <a:r>
              <a:rPr kumimoji="0" lang="zh-CN" altLang="en-US" sz="1000" b="1"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年起，中国“睡眠”相关专利数量新增趋势显著，尤其在</a:t>
            </a:r>
            <a:r>
              <a:rPr kumimoji="0" lang="en-US" altLang="zh-CN" sz="1000" b="1"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2020</a:t>
            </a:r>
            <a:r>
              <a:rPr kumimoji="0" lang="zh-CN" altLang="en-US" sz="1000" b="1"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年和</a:t>
            </a:r>
            <a:r>
              <a:rPr kumimoji="0" lang="en-US" altLang="zh-CN" sz="1000" b="1"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2021</a:t>
            </a:r>
            <a:r>
              <a:rPr kumimoji="0" lang="zh-CN" altLang="en-US" sz="1000" b="1"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年，分别为</a:t>
            </a:r>
            <a:r>
              <a:rPr kumimoji="0" lang="en-US" altLang="zh-CN" sz="1000" b="1"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2,734</a:t>
            </a:r>
            <a:r>
              <a:rPr kumimoji="0" lang="zh-CN" altLang="en-US" sz="1000" b="1"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项和</a:t>
            </a:r>
            <a:r>
              <a:rPr kumimoji="0" lang="en-US" altLang="zh-CN" sz="1000" b="1"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2,867</a:t>
            </a:r>
            <a:r>
              <a:rPr kumimoji="0" lang="zh-CN" altLang="en-US" sz="1000" b="1"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项</a:t>
            </a:r>
            <a:r>
              <a:rPr kumimoji="0" lang="zh-CN" altLang="en-US"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。这些专利覆盖了广泛的领域，包括但不限于先进的睡眠监测系统、智能化的睡眠辅助设备以及设计更为人性化、功能更加完善的抱枕、床垫等寝具产品。</a:t>
            </a:r>
            <a:r>
              <a:rPr kumimoji="0" lang="zh-CN" altLang="en-US" sz="1000" b="1"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这一系列创新不仅推动了睡眠经济市场的繁荣发展，更为消费者带来了前所未有的舒适与健康保障，驱动睡眠行业的发展。</a:t>
            </a:r>
          </a:p>
        </p:txBody>
      </p:sp>
      <p:graphicFrame>
        <p:nvGraphicFramePr>
          <p:cNvPr id="55" name="Chart 3">
            <a:extLst>
              <a:ext uri="{FF2B5EF4-FFF2-40B4-BE49-F238E27FC236}">
                <a16:creationId xmlns:a16="http://schemas.microsoft.com/office/drawing/2014/main" id="{36433D27-DBC0-DEC3-D52E-B47C19A7D65D}"/>
              </a:ext>
            </a:extLst>
          </p:cNvPr>
          <p:cNvGraphicFramePr/>
          <p:nvPr>
            <p:custDataLst>
              <p:tags r:id="rId3"/>
            </p:custDataLst>
          </p:nvPr>
        </p:nvGraphicFramePr>
        <p:xfrm>
          <a:off x="285750" y="3727450"/>
          <a:ext cx="6267450" cy="2535238"/>
        </p:xfrm>
        <a:graphic>
          <a:graphicData uri="http://schemas.openxmlformats.org/drawingml/2006/chart">
            <c:chart xmlns:c="http://schemas.openxmlformats.org/drawingml/2006/chart" xmlns:r="http://schemas.openxmlformats.org/officeDocument/2006/relationships" r:id="rId21"/>
          </a:graphicData>
        </a:graphic>
      </p:graphicFrame>
      <p:sp>
        <p:nvSpPr>
          <p:cNvPr id="14" name="Text Placeholder 2">
            <a:extLst>
              <a:ext uri="{FF2B5EF4-FFF2-40B4-BE49-F238E27FC236}">
                <a16:creationId xmlns:a16="http://schemas.microsoft.com/office/drawing/2014/main" id="{B3EA3AA3-63FC-DEFA-4D71-EDCEEEEE853A}"/>
              </a:ext>
            </a:extLst>
          </p:cNvPr>
          <p:cNvSpPr>
            <a:spLocks noGrp="1"/>
          </p:cNvSpPr>
          <p:nvPr>
            <p:custDataLst>
              <p:tags r:id="rId4"/>
            </p:custDataLst>
          </p:nvPr>
        </p:nvSpPr>
        <p:spPr bwMode="auto">
          <a:xfrm>
            <a:off x="1257300" y="6096000"/>
            <a:ext cx="2540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8FC0C773-C598-461A-B706-A2EFB78F22CF}" type="datetime'''''''''''''''''''''''''''''''''''''2''0''''17'">
              <a:rPr lang="zh-CN" altLang="en-US" sz="900" smtClean="0">
                <a:latin typeface="等线" panose="02010600030101010101" pitchFamily="2" charset="-122"/>
              </a:rPr>
              <a:pPr/>
              <a:t>2017</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15" name="Text Placeholder 2">
            <a:extLst>
              <a:ext uri="{FF2B5EF4-FFF2-40B4-BE49-F238E27FC236}">
                <a16:creationId xmlns:a16="http://schemas.microsoft.com/office/drawing/2014/main" id="{428F396F-3924-8DE3-DA57-330A1E21AC5E}"/>
              </a:ext>
            </a:extLst>
          </p:cNvPr>
          <p:cNvSpPr>
            <a:spLocks noGrp="1"/>
          </p:cNvSpPr>
          <p:nvPr>
            <p:custDataLst>
              <p:tags r:id="rId5"/>
            </p:custDataLst>
          </p:nvPr>
        </p:nvSpPr>
        <p:spPr bwMode="auto">
          <a:xfrm>
            <a:off x="1935163" y="6096000"/>
            <a:ext cx="2540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BB689C1E-7B5A-4E4D-9FE2-F348E67AC611}" type="datetime'''''''''2''''''''''''''''''''''0''''''''1''''''''8'''''''">
              <a:rPr lang="zh-CN" altLang="en-US" sz="900" smtClean="0">
                <a:latin typeface="等线" panose="02010600030101010101" pitchFamily="2" charset="-122"/>
              </a:rPr>
              <a:pPr/>
              <a:t>2018</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16" name="Text Placeholder 2">
            <a:extLst>
              <a:ext uri="{FF2B5EF4-FFF2-40B4-BE49-F238E27FC236}">
                <a16:creationId xmlns:a16="http://schemas.microsoft.com/office/drawing/2014/main" id="{497C0AD2-97FA-9C3E-9627-347D39BF6EC1}"/>
              </a:ext>
            </a:extLst>
          </p:cNvPr>
          <p:cNvSpPr>
            <a:spLocks noGrp="1"/>
          </p:cNvSpPr>
          <p:nvPr>
            <p:custDataLst>
              <p:tags r:id="rId6"/>
            </p:custDataLst>
          </p:nvPr>
        </p:nvSpPr>
        <p:spPr bwMode="auto">
          <a:xfrm>
            <a:off x="2613025" y="6096000"/>
            <a:ext cx="2540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F37348B6-A1B0-456D-B4D4-96BE9C698CD0}" type="datetime'''''''''''''''''''''''''''2''''''''''''''''''01''9'''''">
              <a:rPr lang="zh-CN" altLang="en-US" sz="900" smtClean="0">
                <a:latin typeface="等线" panose="02010600030101010101" pitchFamily="2" charset="-122"/>
              </a:rPr>
              <a:pPr/>
              <a:t>2019</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17" name="Text Placeholder 2">
            <a:extLst>
              <a:ext uri="{FF2B5EF4-FFF2-40B4-BE49-F238E27FC236}">
                <a16:creationId xmlns:a16="http://schemas.microsoft.com/office/drawing/2014/main" id="{9792F1D5-8FF2-8D7B-5C83-02EAFE7964CB}"/>
              </a:ext>
            </a:extLst>
          </p:cNvPr>
          <p:cNvSpPr>
            <a:spLocks noGrp="1"/>
          </p:cNvSpPr>
          <p:nvPr>
            <p:custDataLst>
              <p:tags r:id="rId7"/>
            </p:custDataLst>
          </p:nvPr>
        </p:nvSpPr>
        <p:spPr bwMode="auto">
          <a:xfrm>
            <a:off x="3292475" y="6096000"/>
            <a:ext cx="2540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4783AA86-3AD5-4B45-9948-02E23D8A2CDC}" type="datetime'''''''2''''''''''''''''''''''0''''''20'''''''''''''''''''''''">
              <a:rPr lang="zh-CN" altLang="en-US" sz="900" smtClean="0">
                <a:latin typeface="等线" panose="02010600030101010101" pitchFamily="2" charset="-122"/>
              </a:rPr>
              <a:pPr/>
              <a:t>2020</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13" name="Text Placeholder 2">
            <a:extLst>
              <a:ext uri="{FF2B5EF4-FFF2-40B4-BE49-F238E27FC236}">
                <a16:creationId xmlns:a16="http://schemas.microsoft.com/office/drawing/2014/main" id="{3AF49EF2-A39E-E9EC-BCD8-7CE3F04AEEA9}"/>
              </a:ext>
            </a:extLst>
          </p:cNvPr>
          <p:cNvSpPr>
            <a:spLocks noGrp="1"/>
          </p:cNvSpPr>
          <p:nvPr>
            <p:custDataLst>
              <p:tags r:id="rId8"/>
            </p:custDataLst>
          </p:nvPr>
        </p:nvSpPr>
        <p:spPr bwMode="auto">
          <a:xfrm>
            <a:off x="579438" y="6096000"/>
            <a:ext cx="2540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B20CDEAF-5FFF-4E80-9449-C58AF95CFB91}" type="datetime'''2''0''''''''1''''''''''''''''6'''''''''''''''''''''''''">
              <a:rPr lang="zh-CN" altLang="en-US" sz="900" smtClean="0">
                <a:latin typeface="等线" panose="02010600030101010101" pitchFamily="2" charset="-122"/>
              </a:rPr>
              <a:pPr/>
              <a:t>2016</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20" name="Text Placeholder 2">
            <a:extLst>
              <a:ext uri="{FF2B5EF4-FFF2-40B4-BE49-F238E27FC236}">
                <a16:creationId xmlns:a16="http://schemas.microsoft.com/office/drawing/2014/main" id="{D7DE09CB-F884-5D46-6909-17F2B2468FEC}"/>
              </a:ext>
            </a:extLst>
          </p:cNvPr>
          <p:cNvSpPr>
            <a:spLocks noGrp="1"/>
          </p:cNvSpPr>
          <p:nvPr>
            <p:custDataLst>
              <p:tags r:id="rId9"/>
            </p:custDataLst>
          </p:nvPr>
        </p:nvSpPr>
        <p:spPr bwMode="auto">
          <a:xfrm>
            <a:off x="4648200" y="6096000"/>
            <a:ext cx="2540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ABDD7BA4-4095-48C7-9872-3D05F922B08B}" type="datetime'''''''''''''''2''''''''''''''''''''''''''''''0''''''''''2''2'">
              <a:rPr lang="zh-CN" altLang="en-US" sz="900" smtClean="0">
                <a:latin typeface="等线" panose="02010600030101010101" pitchFamily="2" charset="-122"/>
              </a:rPr>
              <a:pPr/>
              <a:t>2022</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21" name="Text Placeholder 2">
            <a:extLst>
              <a:ext uri="{FF2B5EF4-FFF2-40B4-BE49-F238E27FC236}">
                <a16:creationId xmlns:a16="http://schemas.microsoft.com/office/drawing/2014/main" id="{D2D0C2DE-F504-E6FE-83B2-9C9A5F42F1B2}"/>
              </a:ext>
            </a:extLst>
          </p:cNvPr>
          <p:cNvSpPr>
            <a:spLocks noGrp="1"/>
          </p:cNvSpPr>
          <p:nvPr>
            <p:custDataLst>
              <p:tags r:id="rId10"/>
            </p:custDataLst>
          </p:nvPr>
        </p:nvSpPr>
        <p:spPr bwMode="auto">
          <a:xfrm>
            <a:off x="5326063" y="6096000"/>
            <a:ext cx="2540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60068B8C-0055-4B78-8C57-F8B99DFF25E0}" type="datetime'2''02''''''3'''''''''''''''''''''''''''">
              <a:rPr lang="zh-CN" altLang="en-US" sz="900" smtClean="0">
                <a:latin typeface="等线" panose="02010600030101010101" pitchFamily="2" charset="-122"/>
              </a:rPr>
              <a:pPr/>
              <a:t>2023</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22" name="Text Placeholder 2">
            <a:extLst>
              <a:ext uri="{FF2B5EF4-FFF2-40B4-BE49-F238E27FC236}">
                <a16:creationId xmlns:a16="http://schemas.microsoft.com/office/drawing/2014/main" id="{5BAA98A1-A7C9-C517-A528-9E06BE499F50}"/>
              </a:ext>
            </a:extLst>
          </p:cNvPr>
          <p:cNvSpPr>
            <a:spLocks noGrp="1"/>
          </p:cNvSpPr>
          <p:nvPr>
            <p:custDataLst>
              <p:tags r:id="rId11"/>
            </p:custDataLst>
          </p:nvPr>
        </p:nvSpPr>
        <p:spPr bwMode="auto">
          <a:xfrm>
            <a:off x="5930900" y="6096000"/>
            <a:ext cx="401638"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6CE82692-EF45-4DD2-8151-9C2411CADAC4}" type="datetime'''''20''''''''''2''''''4''''''''''''''''''''''''Q''1'">
              <a:rPr lang="en-US" altLang="en-US" sz="900" smtClean="0">
                <a:latin typeface="等线" panose="02010600030101010101" pitchFamily="2" charset="-122"/>
                <a:ea typeface="等线" panose="02010600030101010101" pitchFamily="2" charset="-122"/>
              </a:rPr>
              <a:pPr/>
              <a:t>2024Q1</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19" name="Text Placeholder 2">
            <a:extLst>
              <a:ext uri="{FF2B5EF4-FFF2-40B4-BE49-F238E27FC236}">
                <a16:creationId xmlns:a16="http://schemas.microsoft.com/office/drawing/2014/main" id="{CD0297CC-05CA-FBEA-E4CD-464D64A93A2A}"/>
              </a:ext>
            </a:extLst>
          </p:cNvPr>
          <p:cNvSpPr>
            <a:spLocks noGrp="1"/>
          </p:cNvSpPr>
          <p:nvPr>
            <p:custDataLst>
              <p:tags r:id="rId12"/>
            </p:custDataLst>
          </p:nvPr>
        </p:nvSpPr>
        <p:spPr bwMode="auto">
          <a:xfrm>
            <a:off x="3970338" y="6096000"/>
            <a:ext cx="2540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spcBef>
                <a:spcPct val="0"/>
              </a:spcBef>
              <a:spcAft>
                <a:spcPct val="0"/>
              </a:spcAft>
              <a:buNone/>
            </a:pPr>
            <a:fld id="{DCE59019-B638-4827-8E92-AF0038E43D11}" type="datetime'''''''''''''''2''''''0''''''''''''''''''''2''''''1'''">
              <a:rPr lang="zh-CN" altLang="en-US" sz="900" smtClean="0">
                <a:latin typeface="等线" panose="02010600030101010101" pitchFamily="2" charset="-122"/>
              </a:rPr>
              <a:pPr/>
              <a:t>2021</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23" name="矩形 22">
            <a:extLst>
              <a:ext uri="{FF2B5EF4-FFF2-40B4-BE49-F238E27FC236}">
                <a16:creationId xmlns:a16="http://schemas.microsoft.com/office/drawing/2014/main" id="{2F020237-8BA4-56A4-23E7-428C95187B53}"/>
              </a:ext>
            </a:extLst>
          </p:cNvPr>
          <p:cNvSpPr/>
          <p:nvPr>
            <p:custDataLst>
              <p:tags r:id="rId13"/>
            </p:custDataLst>
          </p:nvPr>
        </p:nvSpPr>
        <p:spPr bwMode="auto">
          <a:xfrm>
            <a:off x="2132013" y="2551113"/>
            <a:ext cx="160338" cy="120650"/>
          </a:xfrm>
          <a:prstGeom prst="rect">
            <a:avLst/>
          </a:prstGeom>
          <a:solidFill>
            <a:schemeClr val="accent1"/>
          </a:solidFill>
          <a:ln w="12700"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dirty="0">
              <a:solidFill>
                <a:schemeClr val="tx1"/>
              </a:solidFill>
            </a:endParaRPr>
          </a:p>
        </p:txBody>
      </p:sp>
      <p:sp>
        <p:nvSpPr>
          <p:cNvPr id="24" name="矩形 23">
            <a:extLst>
              <a:ext uri="{FF2B5EF4-FFF2-40B4-BE49-F238E27FC236}">
                <a16:creationId xmlns:a16="http://schemas.microsoft.com/office/drawing/2014/main" id="{56789627-F8EE-D4D2-BC1F-F9886219CB0A}"/>
              </a:ext>
            </a:extLst>
          </p:cNvPr>
          <p:cNvSpPr/>
          <p:nvPr>
            <p:custDataLst>
              <p:tags r:id="rId14"/>
            </p:custDataLst>
          </p:nvPr>
        </p:nvSpPr>
        <p:spPr bwMode="auto">
          <a:xfrm>
            <a:off x="3829050" y="2551113"/>
            <a:ext cx="160338" cy="120650"/>
          </a:xfrm>
          <a:prstGeom prst="rect">
            <a:avLst/>
          </a:prstGeom>
          <a:solidFill>
            <a:schemeClr val="accent2"/>
          </a:solidFill>
          <a:ln w="12700"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dirty="0">
              <a:solidFill>
                <a:schemeClr val="tx1"/>
              </a:solidFill>
            </a:endParaRPr>
          </a:p>
        </p:txBody>
      </p:sp>
      <p:sp>
        <p:nvSpPr>
          <p:cNvPr id="25" name="Text Placeholder 2">
            <a:extLst>
              <a:ext uri="{FF2B5EF4-FFF2-40B4-BE49-F238E27FC236}">
                <a16:creationId xmlns:a16="http://schemas.microsoft.com/office/drawing/2014/main" id="{986964A0-D4E4-E108-A695-245F82705FCE}"/>
              </a:ext>
            </a:extLst>
          </p:cNvPr>
          <p:cNvSpPr>
            <a:spLocks noGrp="1"/>
          </p:cNvSpPr>
          <p:nvPr>
            <p:custDataLst>
              <p:tags r:id="rId15"/>
            </p:custDataLst>
          </p:nvPr>
        </p:nvSpPr>
        <p:spPr bwMode="auto">
          <a:xfrm>
            <a:off x="2343150" y="2557463"/>
            <a:ext cx="13843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spcBef>
                <a:spcPct val="0"/>
              </a:spcBef>
              <a:spcAft>
                <a:spcPct val="0"/>
              </a:spcAft>
              <a:buNone/>
            </a:pPr>
            <a:fld id="{3720F25C-041E-4BA6-B5AD-13B0BEF45FD9}" type="datetime'''''''''累''''''计专利申''''请''（''201''''''''6''''年''''''起）'''">
              <a:rPr lang="zh-CN" altLang="en-US" sz="900" smtClean="0">
                <a:latin typeface="等线" panose="02010600030101010101" pitchFamily="2" charset="-122"/>
              </a:rPr>
              <a:pPr/>
              <a:t>累计专利申请（2016年起）</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sp>
        <p:nvSpPr>
          <p:cNvPr id="26" name="Text Placeholder 2">
            <a:extLst>
              <a:ext uri="{FF2B5EF4-FFF2-40B4-BE49-F238E27FC236}">
                <a16:creationId xmlns:a16="http://schemas.microsoft.com/office/drawing/2014/main" id="{B918DABC-8D39-0921-7D0A-6B230928AEE7}"/>
              </a:ext>
            </a:extLst>
          </p:cNvPr>
          <p:cNvSpPr>
            <a:spLocks noGrp="1"/>
          </p:cNvSpPr>
          <p:nvPr>
            <p:custDataLst>
              <p:tags r:id="rId16"/>
            </p:custDataLst>
          </p:nvPr>
        </p:nvSpPr>
        <p:spPr bwMode="auto">
          <a:xfrm>
            <a:off x="4040188" y="2557463"/>
            <a:ext cx="685800"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spcBef>
                <a:spcPct val="0"/>
              </a:spcBef>
              <a:spcAft>
                <a:spcPct val="0"/>
              </a:spcAft>
              <a:buNone/>
            </a:pPr>
            <a:fld id="{FAA86EA1-449D-4E4F-992E-9BBF409BC4D9}" type="datetime'''''''''''新''''''''增''''专''利''''申''''''''''''''请'''''''''">
              <a:rPr lang="zh-CN" altLang="en-US" sz="900" smtClean="0">
                <a:latin typeface="等线" panose="02010600030101010101" pitchFamily="2" charset="-122"/>
              </a:rPr>
              <a:pPr/>
              <a:t>新增专利申请</a:t>
            </a:fld>
            <a:endParaRPr lang="zh-CN" altLang="en-US" sz="900" dirty="0">
              <a:latin typeface="等线" panose="02010600030101010101" pitchFamily="2" charset="-122"/>
              <a:ea typeface="等线" panose="02010600030101010101" pitchFamily="2" charset="-122"/>
              <a:sym typeface="等线" panose="02010600030101010101" pitchFamily="2" charset="-122"/>
            </a:endParaRPr>
          </a:p>
        </p:txBody>
      </p:sp>
      <p:graphicFrame>
        <p:nvGraphicFramePr>
          <p:cNvPr id="27" name="表格 26">
            <a:extLst>
              <a:ext uri="{FF2B5EF4-FFF2-40B4-BE49-F238E27FC236}">
                <a16:creationId xmlns:a16="http://schemas.microsoft.com/office/drawing/2014/main" id="{F2A74FA6-596C-8F80-FAAF-254C67E6E74D}"/>
              </a:ext>
            </a:extLst>
          </p:cNvPr>
          <p:cNvGraphicFramePr>
            <a:graphicFrameLocks noGrp="1"/>
          </p:cNvGraphicFramePr>
          <p:nvPr/>
        </p:nvGraphicFramePr>
        <p:xfrm>
          <a:off x="1741488" y="2836915"/>
          <a:ext cx="3375024" cy="830262"/>
        </p:xfrm>
        <a:graphic>
          <a:graphicData uri="http://schemas.openxmlformats.org/drawingml/2006/table">
            <a:tbl>
              <a:tblPr firstRow="1" bandRow="1">
                <a:tableStyleId>{5C22544A-7EE6-4342-B048-85BDC9FD1C3A}</a:tableStyleId>
              </a:tblPr>
              <a:tblGrid>
                <a:gridCol w="1687512">
                  <a:extLst>
                    <a:ext uri="{9D8B030D-6E8A-4147-A177-3AD203B41FA5}">
                      <a16:colId xmlns:a16="http://schemas.microsoft.com/office/drawing/2014/main" val="3573358070"/>
                    </a:ext>
                  </a:extLst>
                </a:gridCol>
                <a:gridCol w="1687512">
                  <a:extLst>
                    <a:ext uri="{9D8B030D-6E8A-4147-A177-3AD203B41FA5}">
                      <a16:colId xmlns:a16="http://schemas.microsoft.com/office/drawing/2014/main" val="4027289595"/>
                    </a:ext>
                  </a:extLst>
                </a:gridCol>
              </a:tblGrid>
              <a:tr h="276754">
                <a:tc>
                  <a:txBody>
                    <a:bodyPr/>
                    <a:lstStyle/>
                    <a:p>
                      <a:pPr algn="ctr"/>
                      <a:r>
                        <a:rPr lang="zh-CN" altLang="en-US" sz="900" dirty="0">
                          <a:solidFill>
                            <a:schemeClr val="tx1"/>
                          </a:solidFill>
                          <a:latin typeface="+mn-ea"/>
                          <a:ea typeface="+mn-ea"/>
                        </a:rPr>
                        <a:t>时期</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900" dirty="0">
                          <a:solidFill>
                            <a:schemeClr val="tx1"/>
                          </a:solidFill>
                          <a:latin typeface="+mn-ea"/>
                          <a:ea typeface="+mn-ea"/>
                        </a:rPr>
                        <a:t>年复合增长率（</a:t>
                      </a:r>
                      <a:r>
                        <a:rPr lang="en-US" altLang="zh-CN" sz="900" dirty="0">
                          <a:solidFill>
                            <a:schemeClr val="tx1"/>
                          </a:solidFill>
                          <a:latin typeface="+mn-ea"/>
                          <a:ea typeface="+mn-ea"/>
                        </a:rPr>
                        <a:t>2016-2023</a:t>
                      </a:r>
                      <a:r>
                        <a:rPr lang="zh-CN" altLang="en-US" sz="900" dirty="0">
                          <a:solidFill>
                            <a:schemeClr val="tx1"/>
                          </a:solidFill>
                          <a:latin typeface="+mn-ea"/>
                          <a:ea typeface="+mn-ea"/>
                        </a:rPr>
                        <a: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915628"/>
                  </a:ext>
                </a:extLst>
              </a:tr>
              <a:tr h="276754">
                <a:tc>
                  <a:txBody>
                    <a:bodyPr/>
                    <a:lstStyle/>
                    <a:p>
                      <a:pPr algn="ctr"/>
                      <a:r>
                        <a:rPr lang="zh-CN" altLang="en-US" sz="900" dirty="0">
                          <a:solidFill>
                            <a:schemeClr val="tx1"/>
                          </a:solidFill>
                          <a:latin typeface="+mn-ea"/>
                          <a:ea typeface="+mn-ea"/>
                        </a:rPr>
                        <a:t>累计专利申请（</a:t>
                      </a:r>
                      <a:r>
                        <a:rPr lang="en-US" altLang="zh-CN" sz="900" dirty="0">
                          <a:solidFill>
                            <a:schemeClr val="tx1"/>
                          </a:solidFill>
                          <a:latin typeface="+mn-ea"/>
                          <a:ea typeface="+mn-ea"/>
                        </a:rPr>
                        <a:t>2016</a:t>
                      </a:r>
                      <a:r>
                        <a:rPr lang="zh-CN" altLang="en-US" sz="900" dirty="0">
                          <a:solidFill>
                            <a:schemeClr val="tx1"/>
                          </a:solidFill>
                          <a:latin typeface="+mn-ea"/>
                          <a:ea typeface="+mn-ea"/>
                        </a:rPr>
                        <a:t>年起）</a:t>
                      </a:r>
                    </a:p>
                  </a:txBody>
                  <a:tcPr anchor="ctr">
                    <a:lnT w="12700" cap="flat" cmpd="sng" algn="ctr">
                      <a:solidFill>
                        <a:schemeClr val="tx1"/>
                      </a:solidFill>
                      <a:prstDash val="solid"/>
                      <a:round/>
                      <a:headEnd type="none" w="med" len="med"/>
                      <a:tailEnd type="none" w="med" len="med"/>
                    </a:lnT>
                    <a:noFill/>
                  </a:tcPr>
                </a:tc>
                <a:tc>
                  <a:txBody>
                    <a:bodyPr/>
                    <a:lstStyle/>
                    <a:p>
                      <a:pPr algn="ctr"/>
                      <a:r>
                        <a:rPr lang="en-US" altLang="zh-CN" sz="900" dirty="0">
                          <a:solidFill>
                            <a:schemeClr val="tx1"/>
                          </a:solidFill>
                          <a:latin typeface="+mn-ea"/>
                          <a:ea typeface="+mn-ea"/>
                        </a:rPr>
                        <a:t>47.3%</a:t>
                      </a:r>
                      <a:endParaRPr lang="zh-CN" altLang="en-US" sz="900" dirty="0">
                        <a:solidFill>
                          <a:schemeClr val="tx1"/>
                        </a:solidFill>
                        <a:latin typeface="+mn-ea"/>
                        <a:ea typeface="+mn-ea"/>
                      </a:endParaRP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586665509"/>
                  </a:ext>
                </a:extLst>
              </a:tr>
              <a:tr h="276754">
                <a:tc>
                  <a:txBody>
                    <a:bodyPr/>
                    <a:lstStyle/>
                    <a:p>
                      <a:pPr algn="ctr"/>
                      <a:r>
                        <a:rPr lang="zh-CN" altLang="en-US" sz="900" dirty="0">
                          <a:solidFill>
                            <a:schemeClr val="tx1"/>
                          </a:solidFill>
                          <a:latin typeface="+mn-ea"/>
                          <a:ea typeface="+mn-ea"/>
                        </a:rPr>
                        <a:t>新增专利申请</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altLang="zh-CN" sz="900" dirty="0">
                          <a:solidFill>
                            <a:schemeClr val="tx1"/>
                          </a:solidFill>
                          <a:latin typeface="+mn-ea"/>
                          <a:ea typeface="+mn-ea"/>
                        </a:rPr>
                        <a:t>9.6%</a:t>
                      </a:r>
                      <a:endParaRPr lang="zh-CN" altLang="en-US" sz="900" dirty="0">
                        <a:solidFill>
                          <a:schemeClr val="tx1"/>
                        </a:solidFill>
                        <a:latin typeface="+mn-ea"/>
                        <a:ea typeface="+mn-ea"/>
                      </a:endParaRP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8597398"/>
                  </a:ext>
                </a:extLst>
              </a:tr>
            </a:tbl>
          </a:graphicData>
        </a:graphic>
      </p:graphicFrame>
      <p:grpSp>
        <p:nvGrpSpPr>
          <p:cNvPr id="4" name="组合 3">
            <a:extLst>
              <a:ext uri="{FF2B5EF4-FFF2-40B4-BE49-F238E27FC236}">
                <a16:creationId xmlns:a16="http://schemas.microsoft.com/office/drawing/2014/main" id="{2E1BEFE0-18E3-BD15-F198-0248C62AB11F}"/>
              </a:ext>
            </a:extLst>
          </p:cNvPr>
          <p:cNvGrpSpPr/>
          <p:nvPr/>
        </p:nvGrpSpPr>
        <p:grpSpPr>
          <a:xfrm>
            <a:off x="304690" y="1998436"/>
            <a:ext cx="6188642" cy="506699"/>
            <a:chOff x="304690" y="1998436"/>
            <a:chExt cx="6188642" cy="506699"/>
          </a:xfrm>
        </p:grpSpPr>
        <p:cxnSp>
          <p:nvCxnSpPr>
            <p:cNvPr id="12" name="直接连接符 10">
              <a:extLst>
                <a:ext uri="{FF2B5EF4-FFF2-40B4-BE49-F238E27FC236}">
                  <a16:creationId xmlns:a16="http://schemas.microsoft.com/office/drawing/2014/main" id="{157C313D-A9CC-6E1B-43BC-72C1FBAA3272}"/>
                </a:ext>
              </a:extLst>
            </p:cNvPr>
            <p:cNvCxnSpPr>
              <a:cxnSpLocks/>
            </p:cNvCxnSpPr>
            <p:nvPr/>
          </p:nvCxnSpPr>
          <p:spPr>
            <a:xfrm>
              <a:off x="373332" y="2257481"/>
              <a:ext cx="612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文本框 24">
              <a:extLst>
                <a:ext uri="{FF2B5EF4-FFF2-40B4-BE49-F238E27FC236}">
                  <a16:creationId xmlns:a16="http://schemas.microsoft.com/office/drawing/2014/main" id="{C11490F4-A4DE-FF50-EBD8-428EAB0ABAB7}"/>
                </a:ext>
              </a:extLst>
            </p:cNvPr>
            <p:cNvSpPr txBox="1"/>
            <p:nvPr/>
          </p:nvSpPr>
          <p:spPr>
            <a:xfrm>
              <a:off x="304690" y="1998436"/>
              <a:ext cx="4538773" cy="259045"/>
            </a:xfrm>
            <a:prstGeom prst="rect">
              <a:avLst/>
            </a:prstGeom>
            <a:noFill/>
          </p:spPr>
          <p:txBody>
            <a:bodyPr wrap="square" rtlCol="0">
              <a:spAutoFit/>
            </a:bodyPr>
            <a:lstStyle>
              <a:defPPr>
                <a:defRPr lang="zh-CN"/>
              </a:defPPr>
              <a:lvl1pPr marL="0" algn="l" defTabSz="416560" rtl="0" eaLnBrk="1" latinLnBrk="0" hangingPunct="1">
                <a:defRPr sz="820" kern="1200">
                  <a:solidFill>
                    <a:schemeClr val="tx1"/>
                  </a:solidFill>
                  <a:latin typeface="+mn-lt"/>
                  <a:ea typeface="+mn-ea"/>
                  <a:cs typeface="+mn-cs"/>
                </a:defRPr>
              </a:lvl1pPr>
              <a:lvl2pPr marL="208280" algn="l" defTabSz="416560" rtl="0" eaLnBrk="1" latinLnBrk="0" hangingPunct="1">
                <a:defRPr sz="820" kern="1200">
                  <a:solidFill>
                    <a:schemeClr val="tx1"/>
                  </a:solidFill>
                  <a:latin typeface="+mn-lt"/>
                  <a:ea typeface="+mn-ea"/>
                  <a:cs typeface="+mn-cs"/>
                </a:defRPr>
              </a:lvl2pPr>
              <a:lvl3pPr marL="416560" algn="l" defTabSz="416560" rtl="0" eaLnBrk="1" latinLnBrk="0" hangingPunct="1">
                <a:defRPr sz="820" kern="1200">
                  <a:solidFill>
                    <a:schemeClr val="tx1"/>
                  </a:solidFill>
                  <a:latin typeface="+mn-lt"/>
                  <a:ea typeface="+mn-ea"/>
                  <a:cs typeface="+mn-cs"/>
                </a:defRPr>
              </a:lvl3pPr>
              <a:lvl4pPr marL="625475" algn="l" defTabSz="416560" rtl="0" eaLnBrk="1" latinLnBrk="0" hangingPunct="1">
                <a:defRPr sz="820" kern="1200">
                  <a:solidFill>
                    <a:schemeClr val="tx1"/>
                  </a:solidFill>
                  <a:latin typeface="+mn-lt"/>
                  <a:ea typeface="+mn-ea"/>
                  <a:cs typeface="+mn-cs"/>
                </a:defRPr>
              </a:lvl4pPr>
              <a:lvl5pPr marL="833755" algn="l" defTabSz="416560" rtl="0" eaLnBrk="1" latinLnBrk="0" hangingPunct="1">
                <a:defRPr sz="820" kern="1200">
                  <a:solidFill>
                    <a:schemeClr val="tx1"/>
                  </a:solidFill>
                  <a:latin typeface="+mn-lt"/>
                  <a:ea typeface="+mn-ea"/>
                  <a:cs typeface="+mn-cs"/>
                </a:defRPr>
              </a:lvl5pPr>
              <a:lvl6pPr marL="1042035" algn="l" defTabSz="416560" rtl="0" eaLnBrk="1" latinLnBrk="0" hangingPunct="1">
                <a:defRPr sz="820" kern="1200">
                  <a:solidFill>
                    <a:schemeClr val="tx1"/>
                  </a:solidFill>
                  <a:latin typeface="+mn-lt"/>
                  <a:ea typeface="+mn-ea"/>
                  <a:cs typeface="+mn-cs"/>
                </a:defRPr>
              </a:lvl6pPr>
              <a:lvl7pPr marL="1250315" algn="l" defTabSz="416560" rtl="0" eaLnBrk="1" latinLnBrk="0" hangingPunct="1">
                <a:defRPr sz="820" kern="1200">
                  <a:solidFill>
                    <a:schemeClr val="tx1"/>
                  </a:solidFill>
                  <a:latin typeface="+mn-lt"/>
                  <a:ea typeface="+mn-ea"/>
                  <a:cs typeface="+mn-cs"/>
                </a:defRPr>
              </a:lvl7pPr>
              <a:lvl8pPr marL="1459230" algn="l" defTabSz="416560" rtl="0" eaLnBrk="1" latinLnBrk="0" hangingPunct="1">
                <a:defRPr sz="820" kern="1200">
                  <a:solidFill>
                    <a:schemeClr val="tx1"/>
                  </a:solidFill>
                  <a:latin typeface="+mn-lt"/>
                  <a:ea typeface="+mn-ea"/>
                  <a:cs typeface="+mn-cs"/>
                </a:defRPr>
              </a:lvl8pPr>
              <a:lvl9pPr marL="1667510" algn="l" defTabSz="416560" rtl="0" eaLnBrk="1" latinLnBrk="0" hangingPunct="1">
                <a:defRPr sz="820" kern="1200">
                  <a:solidFill>
                    <a:schemeClr val="tx1"/>
                  </a:solidFill>
                  <a:latin typeface="+mn-lt"/>
                  <a:ea typeface="+mn-ea"/>
                  <a:cs typeface="+mn-cs"/>
                </a:defRPr>
              </a:lvl9pPr>
            </a:lstStyle>
            <a:p>
              <a:pPr algn="just" defTabSz="498475">
                <a:lnSpc>
                  <a:spcPts val="1255"/>
                </a:lnSpc>
                <a:spcBef>
                  <a:spcPts val="360"/>
                </a:spcBef>
                <a:buClr>
                  <a:srgbClr val="E8392A"/>
                </a:buClr>
                <a:defRPr/>
              </a:pPr>
              <a:r>
                <a:rPr lang="zh-CN" altLang="en-US" sz="1100" b="1" dirty="0">
                  <a:latin typeface="+mn-ea"/>
                  <a:cs typeface="+mn-ea"/>
                  <a:sym typeface="+mn-lt"/>
                </a:rPr>
                <a:t>中国“睡眠”相关专利申请数量，</a:t>
              </a:r>
              <a:r>
                <a:rPr lang="en-US" altLang="zh-CN" sz="1100" b="1" dirty="0">
                  <a:latin typeface="+mn-ea"/>
                  <a:cs typeface="+mn-ea"/>
                  <a:sym typeface="+mn-lt"/>
                </a:rPr>
                <a:t>2016-2024</a:t>
              </a:r>
              <a:r>
                <a:rPr lang="en" altLang="zh-CN" sz="1100" b="1" dirty="0">
                  <a:latin typeface="+mn-ea"/>
                  <a:cs typeface="+mn-ea"/>
                  <a:sym typeface="+mn-lt"/>
                </a:rPr>
                <a:t>Q1</a:t>
              </a:r>
            </a:p>
          </p:txBody>
        </p:sp>
        <p:sp>
          <p:nvSpPr>
            <p:cNvPr id="30" name="文本框 29">
              <a:extLst>
                <a:ext uri="{FF2B5EF4-FFF2-40B4-BE49-F238E27FC236}">
                  <a16:creationId xmlns:a16="http://schemas.microsoft.com/office/drawing/2014/main" id="{BF1475FB-35E6-D9E8-7787-E74FBC6FE37F}"/>
                </a:ext>
              </a:extLst>
            </p:cNvPr>
            <p:cNvSpPr txBox="1"/>
            <p:nvPr/>
          </p:nvSpPr>
          <p:spPr>
            <a:xfrm>
              <a:off x="304690" y="2258914"/>
              <a:ext cx="697627" cy="246221"/>
            </a:xfrm>
            <a:prstGeom prst="rect">
              <a:avLst/>
            </a:prstGeom>
            <a:noFill/>
          </p:spPr>
          <p:txBody>
            <a:bodyPr wrap="none" rtlCol="0">
              <a:spAutoFit/>
            </a:bodyPr>
            <a:lstStyle/>
            <a:p>
              <a:pPr algn="l"/>
              <a:r>
                <a:rPr kumimoji="1" lang="zh-CN" altLang="en-US" sz="1000" i="1" dirty="0">
                  <a:latin typeface="等线" panose="02010600030101010101" pitchFamily="2" charset="-122"/>
                  <a:ea typeface="等线" panose="02010600030101010101" pitchFamily="2" charset="-122"/>
                </a:rPr>
                <a:t>单位：项</a:t>
              </a:r>
            </a:p>
          </p:txBody>
        </p:sp>
      </p:grpSp>
    </p:spTree>
    <p:custDataLst>
      <p:tags r:id="rId1"/>
    </p:custDataLst>
    <p:extLst>
      <p:ext uri="{BB962C8B-B14F-4D97-AF65-F5344CB8AC3E}">
        <p14:creationId xmlns:p14="http://schemas.microsoft.com/office/powerpoint/2010/main" val="1423692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对象 75" hidden="1">
            <a:extLst>
              <a:ext uri="{FF2B5EF4-FFF2-40B4-BE49-F238E27FC236}">
                <a16:creationId xmlns:a16="http://schemas.microsoft.com/office/drawing/2014/main" id="{310B6CFD-FBF4-AFF2-0487-4B16F4A767B6}"/>
              </a:ext>
            </a:extLst>
          </p:cNvPr>
          <p:cNvGraphicFramePr>
            <a:graphicFrameLocks noChangeAspect="1"/>
          </p:cNvGraphicFramePr>
          <p:nvPr>
            <p:custDataLst>
              <p:tags r:id="rId2"/>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幻灯片" r:id="rId5" imgW="7772400" imgH="10058400" progId="TCLayout.ActiveDocument.1">
                  <p:embed/>
                </p:oleObj>
              </mc:Choice>
              <mc:Fallback>
                <p:oleObj name="think-cell 幻灯片" r:id="rId5" imgW="7772400" imgH="10058400" progId="TCLayout.ActiveDocument.1">
                  <p:embed/>
                  <p:pic>
                    <p:nvPicPr>
                      <p:cNvPr id="76" name="对象 75" hidden="1">
                        <a:extLst>
                          <a:ext uri="{FF2B5EF4-FFF2-40B4-BE49-F238E27FC236}">
                            <a16:creationId xmlns:a16="http://schemas.microsoft.com/office/drawing/2014/main" id="{310B6CFD-FBF4-AFF2-0487-4B16F4A767B6}"/>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18" name="文本框 510">
            <a:extLst>
              <a:ext uri="{FF2B5EF4-FFF2-40B4-BE49-F238E27FC236}">
                <a16:creationId xmlns:a16="http://schemas.microsoft.com/office/drawing/2014/main" id="{0DB206D7-0C06-A84C-2C2D-F27573468D7D}"/>
              </a:ext>
            </a:extLst>
          </p:cNvPr>
          <p:cNvSpPr txBox="1"/>
          <p:nvPr/>
        </p:nvSpPr>
        <p:spPr>
          <a:xfrm>
            <a:off x="387782" y="8955421"/>
            <a:ext cx="3243615" cy="200055"/>
          </a:xfrm>
          <a:prstGeom prst="rect">
            <a:avLst/>
          </a:prstGeom>
          <a:noFill/>
        </p:spPr>
        <p:txBody>
          <a:bodyPr wrap="square" lIns="0" rIns="0" rtlCol="0" anchor="t">
            <a:spAutoFit/>
          </a:bodyPr>
          <a:lstStyle/>
          <a:p>
            <a:pPr marL="0" marR="0" lvl="0" indent="0" algn="l" defTabSz="914400" rtl="0" eaLnBrk="1" fontAlgn="auto" latinLnBrk="0" hangingPunct="1">
              <a:lnSpc>
                <a:spcPct val="100000"/>
              </a:lnSpc>
              <a:spcBef>
                <a:spcPts val="0"/>
              </a:spcBef>
              <a:spcAft>
                <a:spcPts val="0"/>
              </a:spcAft>
              <a:buClr>
                <a:prstClr val="white"/>
              </a:buClr>
              <a:buSzPct val="90000"/>
              <a:buFontTx/>
              <a:buNone/>
              <a:tabLst/>
              <a:defRPr/>
            </a:pPr>
            <a:r>
              <a:rPr kumimoji="0" lang="zh-CN" altLang="en-US" sz="700" b="0" i="0" u="none" strike="noStrike" kern="1200" cap="none" spc="0" normalizeH="0" baseline="0" noProof="0" dirty="0">
                <a:ln>
                  <a:noFill/>
                </a:ln>
                <a:solidFill>
                  <a:srgbClr val="797979"/>
                </a:solidFill>
                <a:effectLst/>
                <a:uLnTx/>
                <a:uFillTx/>
                <a:latin typeface="等线" panose="02010600030101010101" pitchFamily="2" charset="-122"/>
                <a:ea typeface="等线" panose="02010600030101010101" pitchFamily="2" charset="-122"/>
                <a:cs typeface="+mn-cs"/>
              </a:rPr>
              <a:t>来源：头豹研究院</a:t>
            </a:r>
            <a:endParaRPr kumimoji="0" lang="zh-CN" altLang="en-US" sz="1100" b="0" i="0" u="none" strike="noStrike" kern="1200" cap="none" spc="0" normalizeH="0" baseline="0" noProof="0" dirty="0">
              <a:ln>
                <a:noFill/>
              </a:ln>
              <a:solidFill>
                <a:srgbClr val="797979"/>
              </a:solidFill>
              <a:effectLst/>
              <a:uLnTx/>
              <a:uFillTx/>
              <a:latin typeface="等线" panose="02010600030101010101" pitchFamily="2" charset="-122"/>
              <a:ea typeface="等线" panose="02010600030101010101" pitchFamily="2" charset="-122"/>
              <a:cs typeface="+mn-cs"/>
            </a:endParaRPr>
          </a:p>
        </p:txBody>
      </p:sp>
      <p:sp>
        <p:nvSpPr>
          <p:cNvPr id="8" name="矩形 8">
            <a:extLst>
              <a:ext uri="{FF2B5EF4-FFF2-40B4-BE49-F238E27FC236}">
                <a16:creationId xmlns:a16="http://schemas.microsoft.com/office/drawing/2014/main" id="{E2A9E1BE-191C-BF54-8D1C-8F0392263600}"/>
              </a:ext>
            </a:extLst>
          </p:cNvPr>
          <p:cNvSpPr/>
          <p:nvPr/>
        </p:nvSpPr>
        <p:spPr>
          <a:xfrm>
            <a:off x="368301" y="644639"/>
            <a:ext cx="152400" cy="237767"/>
          </a:xfrm>
          <a:prstGeom prst="rect">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9" name="矩形 6">
            <a:extLst>
              <a:ext uri="{FF2B5EF4-FFF2-40B4-BE49-F238E27FC236}">
                <a16:creationId xmlns:a16="http://schemas.microsoft.com/office/drawing/2014/main" id="{657BFF79-3EEA-497E-9F04-19FE77207735}"/>
              </a:ext>
            </a:extLst>
          </p:cNvPr>
          <p:cNvSpPr/>
          <p:nvPr/>
        </p:nvSpPr>
        <p:spPr>
          <a:xfrm>
            <a:off x="274568" y="546432"/>
            <a:ext cx="6215132" cy="403316"/>
          </a:xfrm>
          <a:prstGeom prst="rect">
            <a:avLst/>
          </a:prstGeom>
        </p:spPr>
        <p:txBody>
          <a:bodyPr wrap="square" lIns="360000" anchor="ctr">
            <a:spAutoFit/>
          </a:bodyPr>
          <a:lstStyle/>
          <a:p>
            <a:pPr marL="0" marR="0" lvl="0" indent="0" algn="l" defTabSz="913765" rtl="0" eaLnBrk="1" fontAlgn="auto" latinLnBrk="0" hangingPunct="1">
              <a:lnSpc>
                <a:spcPct val="12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第三章</a:t>
            </a:r>
            <a:r>
              <a:rPr kumimoji="0" lang="en-US" altLang="zh-CN"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a:t>
            </a:r>
            <a:r>
              <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竞争格局分析</a:t>
            </a:r>
            <a:r>
              <a:rPr kumimoji="0" lang="en-US" altLang="zh-CN"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a:t>
            </a:r>
            <a:r>
              <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商业模式</a:t>
            </a:r>
          </a:p>
        </p:txBody>
      </p:sp>
      <p:sp>
        <p:nvSpPr>
          <p:cNvPr id="10" name="矩形 7">
            <a:extLst>
              <a:ext uri="{FF2B5EF4-FFF2-40B4-BE49-F238E27FC236}">
                <a16:creationId xmlns:a16="http://schemas.microsoft.com/office/drawing/2014/main" id="{E5A98416-794E-D222-EB55-B624A759EE91}"/>
              </a:ext>
            </a:extLst>
          </p:cNvPr>
          <p:cNvSpPr/>
          <p:nvPr/>
        </p:nvSpPr>
        <p:spPr>
          <a:xfrm>
            <a:off x="368301" y="958910"/>
            <a:ext cx="6121400" cy="719137"/>
          </a:xfrm>
          <a:prstGeom prst="rect">
            <a:avLst/>
          </a:prstGeom>
          <a:solidFill>
            <a:srgbClr val="F2F2F2"/>
          </a:solidFill>
          <a:ln w="12700" cap="flat" cmpd="sng" algn="ctr">
            <a:noFill/>
            <a:prstDash val="solid"/>
            <a:miter lim="800000"/>
          </a:ln>
          <a:effectLst/>
        </p:spPr>
        <p:txBody>
          <a:bodyPr wrap="square" rIns="90000" rtlCol="0" anchor="ctr">
            <a:noAutofit/>
          </a:bodyPr>
          <a:lstStyle/>
          <a:p>
            <a:pPr algn="just" defTabSz="914400">
              <a:defRPr/>
            </a:pPr>
            <a:r>
              <a:rPr lang="zh-CN" altLang="en-US" sz="1600" b="1" kern="0" dirty="0">
                <a:solidFill>
                  <a:prstClr val="black">
                    <a:lumMod val="65000"/>
                    <a:lumOff val="35000"/>
                  </a:prstClr>
                </a:solidFill>
                <a:latin typeface="等线" panose="02010600030101010101" pitchFamily="2" charset="-122"/>
                <a:ea typeface="等线" panose="02010600030101010101" pitchFamily="2" charset="-122"/>
              </a:rPr>
              <a:t>睡眠数字疗法企业的商业模式主要有医疗合作模式、企业（组织）团体付费模式、会员付费及周边产品开发模式、智能硬件切入模式四种，中国的数字疗法仍偏向自费市场，客户付费意愿程度较低</a:t>
            </a:r>
          </a:p>
        </p:txBody>
      </p:sp>
      <p:sp>
        <p:nvSpPr>
          <p:cNvPr id="83" name="文本框 24">
            <a:extLst>
              <a:ext uri="{FF2B5EF4-FFF2-40B4-BE49-F238E27FC236}">
                <a16:creationId xmlns:a16="http://schemas.microsoft.com/office/drawing/2014/main" id="{7406B36B-1F27-7F19-A97C-DFF517A7E934}"/>
              </a:ext>
            </a:extLst>
          </p:cNvPr>
          <p:cNvSpPr txBox="1"/>
          <p:nvPr/>
        </p:nvSpPr>
        <p:spPr>
          <a:xfrm>
            <a:off x="1665289" y="2005149"/>
            <a:ext cx="4824412" cy="4216154"/>
          </a:xfrm>
          <a:prstGeom prst="rect">
            <a:avLst/>
          </a:prstGeom>
          <a:noFill/>
        </p:spPr>
        <p:txBody>
          <a:bodyPr wrap="square" rtlCol="0">
            <a:spAutoFit/>
          </a:bodyPr>
          <a:lstStyle/>
          <a:p>
            <a:pPr marL="171450" marR="0" lvl="0" indent="-171450" algn="just" defTabSz="457200" rtl="0" eaLnBrk="1" fontAlgn="auto" latinLnBrk="0" hangingPunct="1">
              <a:lnSpc>
                <a:spcPct val="130000"/>
              </a:lnSpc>
              <a:spcBef>
                <a:spcPts val="600"/>
              </a:spcBef>
              <a:spcAft>
                <a:spcPts val="0"/>
              </a:spcAft>
              <a:buClr>
                <a:schemeClr val="accent1"/>
              </a:buClr>
              <a:buSzTx/>
              <a:buFont typeface="Wingdings" panose="05000000000000000000" pitchFamily="2" charset="2"/>
              <a:buChar char="n"/>
              <a:tabLst/>
              <a:defRPr/>
            </a:pPr>
            <a:r>
              <a:rPr lang="zh-CN" altLang="en-US" sz="1000" b="1" dirty="0">
                <a:latin typeface="DengXian" panose="02010600030101010101" pitchFamily="2" charset="-122"/>
                <a:ea typeface="DengXian" panose="02010600030101010101" pitchFamily="2" charset="-122"/>
                <a:cs typeface="+mn-ea"/>
                <a:sym typeface="+mn-lt"/>
              </a:rPr>
              <a:t>睡眠数字疗法商业模式主要有四种，中国以自费市场为主，客户接受度相对较低</a:t>
            </a:r>
            <a:endParaRPr kumimoji="0" lang="zh-CN" altLang="en-US" sz="1000" b="1"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endParaRPr>
          </a:p>
          <a:p>
            <a:pPr marL="0" marR="0" lvl="0" indent="0" algn="just" defTabSz="457200" rtl="0" eaLnBrk="1" fontAlgn="auto" latinLnBrk="0" hangingPunct="1">
              <a:lnSpc>
                <a:spcPct val="130000"/>
              </a:lnSpc>
              <a:spcBef>
                <a:spcPts val="600"/>
              </a:spcBef>
              <a:spcAft>
                <a:spcPts val="0"/>
              </a:spcAft>
              <a:buClr>
                <a:srgbClr val="9E7A7A"/>
              </a:buClr>
              <a:buSzTx/>
              <a:buFontTx/>
              <a:buNone/>
              <a:tabLst/>
              <a:defRPr/>
            </a:pPr>
            <a:r>
              <a:rPr lang="zh-CN" altLang="en-US" sz="1000" dirty="0">
                <a:latin typeface="DengXian" panose="02010600030101010101" pitchFamily="2" charset="-122"/>
                <a:ea typeface="DengXian" panose="02010600030101010101" pitchFamily="2" charset="-122"/>
                <a:cs typeface="+mn-ea"/>
                <a:sym typeface="+mn-lt"/>
              </a:rPr>
              <a:t>睡眠障碍的数字疗法，是根据心理学与精神疾病学科理论，基于</a:t>
            </a:r>
            <a:r>
              <a:rPr lang="en-US" altLang="zh-CN" sz="1000" dirty="0">
                <a:latin typeface="DengXian" panose="02010600030101010101" pitchFamily="2" charset="-122"/>
                <a:ea typeface="DengXian" panose="02010600030101010101" pitchFamily="2" charset="-122"/>
                <a:cs typeface="+mn-ea"/>
                <a:sym typeface="+mn-lt"/>
              </a:rPr>
              <a:t>CBT-I</a:t>
            </a:r>
            <a:r>
              <a:rPr lang="zh-CN" altLang="en-US" sz="1000" dirty="0">
                <a:latin typeface="DengXian" panose="02010600030101010101" pitchFamily="2" charset="-122"/>
                <a:ea typeface="DengXian" panose="02010600030101010101" pitchFamily="2" charset="-122"/>
                <a:cs typeface="+mn-ea"/>
                <a:sym typeface="+mn-lt"/>
              </a:rPr>
              <a:t>疗法底层逻辑，借助信息与数字技术、可穿戴设备等前沿科技，基于应用程序的睡眠问题解决疗法。</a:t>
            </a:r>
            <a:endParaRPr lang="en-US" altLang="zh-CN" sz="1000" dirty="0">
              <a:latin typeface="DengXian" panose="02010600030101010101" pitchFamily="2" charset="-122"/>
              <a:ea typeface="DengXian" panose="02010600030101010101" pitchFamily="2" charset="-122"/>
              <a:cs typeface="+mn-ea"/>
              <a:sym typeface="+mn-lt"/>
            </a:endParaRPr>
          </a:p>
          <a:p>
            <a:pPr marL="0" marR="0" lvl="0" indent="0" algn="just" defTabSz="457200" rtl="0" eaLnBrk="1" fontAlgn="auto" latinLnBrk="0" hangingPunct="1">
              <a:lnSpc>
                <a:spcPct val="130000"/>
              </a:lnSpc>
              <a:spcBef>
                <a:spcPts val="600"/>
              </a:spcBef>
              <a:spcAft>
                <a:spcPts val="0"/>
              </a:spcAft>
              <a:buClr>
                <a:srgbClr val="9E7A7A"/>
              </a:buClr>
              <a:buSzTx/>
              <a:buFontTx/>
              <a:buNone/>
              <a:tabLst/>
              <a:defRPr/>
            </a:pPr>
            <a:r>
              <a:rPr lang="zh-CN" altLang="en-US" sz="1000" dirty="0">
                <a:latin typeface="DengXian" panose="02010600030101010101" pitchFamily="2" charset="-122"/>
                <a:ea typeface="DengXian" panose="02010600030101010101" pitchFamily="2" charset="-122"/>
                <a:cs typeface="+mn-ea"/>
                <a:sym typeface="+mn-lt"/>
              </a:rPr>
              <a:t>通过对国内外主要睡眠数字疗法企业业务及产品后期推广情况来看，目前睡眠数字疗法企业的商业模式主要有医疗合作模式、企业（组织）团体付费模式、会员付费及周边产品开发模式、智能硬件切入模式四种：</a:t>
            </a:r>
            <a:endParaRPr lang="en-US" altLang="zh-CN" sz="1000" dirty="0">
              <a:latin typeface="DengXian" panose="02010600030101010101" pitchFamily="2" charset="-122"/>
              <a:ea typeface="DengXian" panose="02010600030101010101" pitchFamily="2" charset="-122"/>
              <a:cs typeface="+mn-ea"/>
              <a:sym typeface="+mn-lt"/>
            </a:endParaRPr>
          </a:p>
          <a:p>
            <a:pPr marL="628650" lvl="1" indent="-171450" algn="just">
              <a:lnSpc>
                <a:spcPct val="130000"/>
              </a:lnSpc>
              <a:spcBef>
                <a:spcPts val="600"/>
              </a:spcBef>
              <a:buClr>
                <a:schemeClr val="accent1"/>
              </a:buClr>
              <a:buFont typeface="Wingdings" panose="05000000000000000000" pitchFamily="2" charset="2"/>
              <a:buChar char="Ø"/>
              <a:defRPr/>
            </a:pPr>
            <a:r>
              <a:rPr lang="zh-CN" altLang="en-US" sz="1000" i="1" dirty="0">
                <a:solidFill>
                  <a:schemeClr val="accent1"/>
                </a:solidFill>
                <a:latin typeface="DengXian" panose="02010600030101010101" pitchFamily="2" charset="-122"/>
                <a:ea typeface="DengXian" panose="02010600030101010101" pitchFamily="2" charset="-122"/>
                <a:cs typeface="+mn-ea"/>
                <a:sym typeface="+mn-lt"/>
              </a:rPr>
              <a:t>医疗合作模式：</a:t>
            </a:r>
            <a:r>
              <a:rPr lang="zh-CN" altLang="en-US" sz="1000" dirty="0">
                <a:latin typeface="DengXian" panose="02010600030101010101" pitchFamily="2" charset="-122"/>
                <a:ea typeface="DengXian" panose="02010600030101010101" pitchFamily="2" charset="-122"/>
                <a:cs typeface="+mn-ea"/>
                <a:sym typeface="+mn-lt"/>
              </a:rPr>
              <a:t>能快速触达患者群体，利用医生的专业性和信任度提高产品的接受度，且医院和医生的反馈有助于产品的持续优化和改进</a:t>
            </a:r>
            <a:endParaRPr lang="en-US" altLang="zh-CN" sz="1000" dirty="0">
              <a:latin typeface="DengXian" panose="02010600030101010101" pitchFamily="2" charset="-122"/>
              <a:ea typeface="DengXian" panose="02010600030101010101" pitchFamily="2" charset="-122"/>
              <a:cs typeface="+mn-ea"/>
              <a:sym typeface="+mn-lt"/>
            </a:endParaRPr>
          </a:p>
          <a:p>
            <a:pPr marL="628650" lvl="1" indent="-171450" algn="just">
              <a:lnSpc>
                <a:spcPct val="130000"/>
              </a:lnSpc>
              <a:spcBef>
                <a:spcPts val="600"/>
              </a:spcBef>
              <a:buClr>
                <a:schemeClr val="accent1"/>
              </a:buClr>
              <a:buFont typeface="Wingdings" panose="05000000000000000000" pitchFamily="2" charset="2"/>
              <a:buChar char="Ø"/>
              <a:defRPr/>
            </a:pPr>
            <a:r>
              <a:rPr lang="zh-CN" altLang="en-US" sz="1000" i="1" dirty="0">
                <a:solidFill>
                  <a:schemeClr val="accent1"/>
                </a:solidFill>
                <a:latin typeface="DengXian" panose="02010600030101010101" pitchFamily="2" charset="-122"/>
                <a:ea typeface="DengXian" panose="02010600030101010101" pitchFamily="2" charset="-122"/>
                <a:cs typeface="+mn-ea"/>
                <a:sym typeface="+mn-lt"/>
              </a:rPr>
              <a:t>企业（组织）团体付费模式：</a:t>
            </a:r>
            <a:r>
              <a:rPr lang="zh-CN" altLang="en-US" sz="1000" dirty="0">
                <a:latin typeface="DengXian" panose="02010600030101010101" pitchFamily="2" charset="-122"/>
                <a:ea typeface="DengXian" panose="02010600030101010101" pitchFamily="2" charset="-122"/>
                <a:cs typeface="+mn-ea"/>
                <a:sym typeface="+mn-lt"/>
              </a:rPr>
              <a:t>能集中资源服务大客户，提高产品的使用率和满意度，且团体客户的稳定性和长期性有助于形成稳定的收入来源</a:t>
            </a:r>
            <a:endParaRPr lang="en-US" altLang="zh-CN" sz="1000" dirty="0">
              <a:latin typeface="DengXian" panose="02010600030101010101" pitchFamily="2" charset="-122"/>
              <a:ea typeface="DengXian" panose="02010600030101010101" pitchFamily="2" charset="-122"/>
              <a:cs typeface="+mn-ea"/>
              <a:sym typeface="+mn-lt"/>
            </a:endParaRPr>
          </a:p>
          <a:p>
            <a:pPr marL="628650" lvl="1" indent="-171450" algn="just">
              <a:lnSpc>
                <a:spcPct val="130000"/>
              </a:lnSpc>
              <a:spcBef>
                <a:spcPts val="600"/>
              </a:spcBef>
              <a:buClr>
                <a:schemeClr val="accent1"/>
              </a:buClr>
              <a:buFont typeface="Wingdings" panose="05000000000000000000" pitchFamily="2" charset="2"/>
              <a:buChar char="Ø"/>
              <a:defRPr/>
            </a:pPr>
            <a:r>
              <a:rPr lang="zh-CN" altLang="en-US" sz="1000" i="1" dirty="0">
                <a:solidFill>
                  <a:schemeClr val="accent1"/>
                </a:solidFill>
                <a:latin typeface="DengXian" panose="02010600030101010101" pitchFamily="2" charset="-122"/>
                <a:ea typeface="DengXian" panose="02010600030101010101" pitchFamily="2" charset="-122"/>
                <a:cs typeface="+mn-ea"/>
                <a:sym typeface="+mn-lt"/>
              </a:rPr>
              <a:t>会员订阅付费模式：</a:t>
            </a:r>
            <a:r>
              <a:rPr lang="zh-CN" altLang="en-US" sz="1000" dirty="0">
                <a:latin typeface="DengXian" panose="02010600030101010101" pitchFamily="2" charset="-122"/>
                <a:ea typeface="DengXian" panose="02010600030101010101" pitchFamily="2" charset="-122"/>
                <a:cs typeface="+mn-ea"/>
                <a:sym typeface="+mn-lt"/>
              </a:rPr>
              <a:t>能建立用户粘性，形成稳定的会员基础，周边产品的开发能够增加产品的附加值和用户的购买意愿</a:t>
            </a:r>
            <a:endParaRPr lang="en-US" altLang="zh-CN" sz="1000" dirty="0">
              <a:latin typeface="DengXian" panose="02010600030101010101" pitchFamily="2" charset="-122"/>
              <a:ea typeface="DengXian" panose="02010600030101010101" pitchFamily="2" charset="-122"/>
              <a:cs typeface="+mn-ea"/>
              <a:sym typeface="+mn-lt"/>
            </a:endParaRPr>
          </a:p>
          <a:p>
            <a:pPr marL="628650" lvl="1" indent="-171450" algn="just">
              <a:lnSpc>
                <a:spcPct val="130000"/>
              </a:lnSpc>
              <a:spcBef>
                <a:spcPts val="600"/>
              </a:spcBef>
              <a:buClr>
                <a:schemeClr val="accent1"/>
              </a:buClr>
              <a:buFont typeface="Wingdings" panose="05000000000000000000" pitchFamily="2" charset="2"/>
              <a:buChar char="Ø"/>
              <a:defRPr/>
            </a:pPr>
            <a:r>
              <a:rPr lang="zh-CN" altLang="en-US" sz="1000" i="1" dirty="0">
                <a:solidFill>
                  <a:schemeClr val="accent1"/>
                </a:solidFill>
                <a:latin typeface="DengXian" panose="02010600030101010101" pitchFamily="2" charset="-122"/>
                <a:ea typeface="DengXian" panose="02010600030101010101" pitchFamily="2" charset="-122"/>
                <a:cs typeface="+mn-ea"/>
                <a:sym typeface="+mn-lt"/>
              </a:rPr>
              <a:t>智能硬件切入模式：</a:t>
            </a:r>
            <a:r>
              <a:rPr lang="zh-CN" altLang="en-US" sz="1000" dirty="0">
                <a:latin typeface="DengXian" panose="02010600030101010101" pitchFamily="2" charset="-122"/>
                <a:ea typeface="DengXian" panose="02010600030101010101" pitchFamily="2" charset="-122"/>
                <a:cs typeface="+mn-ea"/>
                <a:sym typeface="+mn-lt"/>
              </a:rPr>
              <a:t>能直观展示用户的睡眠状况，提高用户的使用体验和满意度且硬件设备的销售也能为数字疗法产品带来稳定的收入来源</a:t>
            </a:r>
            <a:endParaRPr lang="en-US" altLang="zh-CN" sz="1000" dirty="0">
              <a:latin typeface="DengXian" panose="02010600030101010101" pitchFamily="2" charset="-122"/>
              <a:ea typeface="DengXian" panose="02010600030101010101" pitchFamily="2" charset="-122"/>
              <a:cs typeface="+mn-ea"/>
              <a:sym typeface="+mn-lt"/>
            </a:endParaRPr>
          </a:p>
          <a:p>
            <a:pPr marL="0" lvl="1" algn="just">
              <a:lnSpc>
                <a:spcPct val="130000"/>
              </a:lnSpc>
              <a:spcBef>
                <a:spcPts val="600"/>
              </a:spcBef>
              <a:buClr>
                <a:srgbClr val="9E7A7A"/>
              </a:buClr>
              <a:defRPr/>
            </a:pPr>
            <a:r>
              <a:rPr lang="en-US" altLang="zh-CN" sz="1000" dirty="0">
                <a:latin typeface="DengXian" panose="02010600030101010101" pitchFamily="2" charset="-122"/>
                <a:ea typeface="DengXian" panose="02010600030101010101" pitchFamily="2" charset="-122"/>
                <a:cs typeface="+mn-ea"/>
                <a:sym typeface="+mn-lt"/>
              </a:rPr>
              <a:t>Pear Therapeutics</a:t>
            </a:r>
            <a:r>
              <a:rPr lang="zh-CN" altLang="en-US" sz="1000" dirty="0">
                <a:latin typeface="DengXian" panose="02010600030101010101" pitchFamily="2" charset="-122"/>
                <a:ea typeface="DengXian" panose="02010600030101010101" pitchFamily="2" charset="-122"/>
                <a:cs typeface="+mn-ea"/>
                <a:sym typeface="+mn-lt"/>
              </a:rPr>
              <a:t>公司开发的</a:t>
            </a:r>
            <a:r>
              <a:rPr lang="en-US" altLang="zh-CN" sz="1000" dirty="0" err="1">
                <a:latin typeface="DengXian" panose="02010600030101010101" pitchFamily="2" charset="-122"/>
                <a:ea typeface="DengXian" panose="02010600030101010101" pitchFamily="2" charset="-122"/>
                <a:cs typeface="+mn-ea"/>
                <a:sym typeface="+mn-lt"/>
              </a:rPr>
              <a:t>Somryst</a:t>
            </a:r>
            <a:r>
              <a:rPr lang="zh-CN" altLang="en-US" sz="1000" dirty="0">
                <a:latin typeface="DengXian" panose="02010600030101010101" pitchFamily="2" charset="-122"/>
                <a:ea typeface="DengXian" panose="02010600030101010101" pitchFamily="2" charset="-122"/>
                <a:cs typeface="+mn-ea"/>
                <a:sym typeface="+mn-lt"/>
              </a:rPr>
              <a:t>是首个获得</a:t>
            </a:r>
            <a:r>
              <a:rPr lang="en-US" altLang="zh-CN" sz="1000" dirty="0">
                <a:latin typeface="DengXian" panose="02010600030101010101" pitchFamily="2" charset="-122"/>
                <a:ea typeface="DengXian" panose="02010600030101010101" pitchFamily="2" charset="-122"/>
                <a:cs typeface="+mn-ea"/>
                <a:sym typeface="+mn-lt"/>
              </a:rPr>
              <a:t>FDA</a:t>
            </a:r>
            <a:r>
              <a:rPr lang="zh-CN" altLang="en-US" sz="1000" dirty="0">
                <a:latin typeface="DengXian" panose="02010600030101010101" pitchFamily="2" charset="-122"/>
                <a:ea typeface="DengXian" panose="02010600030101010101" pitchFamily="2" charset="-122"/>
                <a:cs typeface="+mn-ea"/>
                <a:sym typeface="+mn-lt"/>
              </a:rPr>
              <a:t>批准用于治疗慢性失眠的处方数字疗法（</a:t>
            </a:r>
            <a:r>
              <a:rPr lang="en-US" altLang="zh-CN" sz="1000" dirty="0">
                <a:latin typeface="DengXian" panose="02010600030101010101" pitchFamily="2" charset="-122"/>
                <a:ea typeface="DengXian" panose="02010600030101010101" pitchFamily="2" charset="-122"/>
                <a:cs typeface="+mn-ea"/>
                <a:sym typeface="+mn-lt"/>
              </a:rPr>
              <a:t>PDT</a:t>
            </a:r>
            <a:r>
              <a:rPr lang="zh-CN" altLang="en-US" sz="1000" dirty="0">
                <a:latin typeface="DengXian" panose="02010600030101010101" pitchFamily="2" charset="-122"/>
                <a:ea typeface="DengXian" panose="02010600030101010101" pitchFamily="2" charset="-122"/>
                <a:cs typeface="+mn-ea"/>
                <a:sym typeface="+mn-lt"/>
              </a:rPr>
              <a:t>），</a:t>
            </a:r>
            <a:r>
              <a:rPr lang="zh-CN" altLang="en-US" sz="1000" b="1" dirty="0">
                <a:latin typeface="DengXian" panose="02010600030101010101" pitchFamily="2" charset="-122"/>
                <a:ea typeface="DengXian" panose="02010600030101010101" pitchFamily="2" charset="-122"/>
                <a:cs typeface="+mn-ea"/>
                <a:sym typeface="+mn-lt"/>
              </a:rPr>
              <a:t>其商业闭环从治疗性的工具起步，获得临床的检验，取得医疗器械的注册证，再销售到医疗机构，并且获得医疗保险或商业保险的支付</a:t>
            </a:r>
            <a:r>
              <a:rPr lang="zh-CN" altLang="en-US" sz="1000" dirty="0">
                <a:latin typeface="DengXian" panose="02010600030101010101" pitchFamily="2" charset="-122"/>
                <a:ea typeface="DengXian" panose="02010600030101010101" pitchFamily="2" charset="-122"/>
                <a:cs typeface="+mn-ea"/>
                <a:sym typeface="+mn-lt"/>
              </a:rPr>
              <a:t>。但短期内中国的数字疗法仍偏向于自费市场，实现医保付费仍待进一步发展。</a:t>
            </a:r>
            <a:endParaRPr lang="en-US" altLang="zh-CN" sz="1000" dirty="0">
              <a:latin typeface="DengXian" panose="02010600030101010101" pitchFamily="2" charset="-122"/>
              <a:ea typeface="DengXian" panose="02010600030101010101" pitchFamily="2" charset="-122"/>
              <a:cs typeface="+mn-ea"/>
              <a:sym typeface="+mn-lt"/>
            </a:endParaRPr>
          </a:p>
        </p:txBody>
      </p:sp>
      <p:grpSp>
        <p:nvGrpSpPr>
          <p:cNvPr id="23" name="组合 22">
            <a:extLst>
              <a:ext uri="{FF2B5EF4-FFF2-40B4-BE49-F238E27FC236}">
                <a16:creationId xmlns:a16="http://schemas.microsoft.com/office/drawing/2014/main" id="{C78450A2-605E-2F55-B2D2-946344FCE972}"/>
              </a:ext>
            </a:extLst>
          </p:cNvPr>
          <p:cNvGrpSpPr/>
          <p:nvPr/>
        </p:nvGrpSpPr>
        <p:grpSpPr>
          <a:xfrm>
            <a:off x="371475" y="6597208"/>
            <a:ext cx="6107904" cy="2241992"/>
            <a:chOff x="371475" y="4166394"/>
            <a:chExt cx="6107904" cy="2241992"/>
          </a:xfrm>
        </p:grpSpPr>
        <p:grpSp>
          <p:nvGrpSpPr>
            <p:cNvPr id="6" name="组合 5">
              <a:extLst>
                <a:ext uri="{FF2B5EF4-FFF2-40B4-BE49-F238E27FC236}">
                  <a16:creationId xmlns:a16="http://schemas.microsoft.com/office/drawing/2014/main" id="{5403A5D7-18CE-BBEE-C624-86BE7E72BB88}"/>
                </a:ext>
              </a:extLst>
            </p:cNvPr>
            <p:cNvGrpSpPr/>
            <p:nvPr/>
          </p:nvGrpSpPr>
          <p:grpSpPr>
            <a:xfrm>
              <a:off x="371475" y="4166394"/>
              <a:ext cx="6107904" cy="2241992"/>
              <a:chOff x="660399" y="2030590"/>
              <a:chExt cx="10858497" cy="3985767"/>
            </a:xfrm>
          </p:grpSpPr>
          <p:grpSp>
            <p:nvGrpSpPr>
              <p:cNvPr id="2" name="组合 1">
                <a:extLst>
                  <a:ext uri="{FF2B5EF4-FFF2-40B4-BE49-F238E27FC236}">
                    <a16:creationId xmlns:a16="http://schemas.microsoft.com/office/drawing/2014/main" id="{7C2C8A0E-5299-5611-33A7-D93012169BE8}"/>
                  </a:ext>
                </a:extLst>
              </p:cNvPr>
              <p:cNvGrpSpPr/>
              <p:nvPr/>
            </p:nvGrpSpPr>
            <p:grpSpPr>
              <a:xfrm>
                <a:off x="660399" y="2178028"/>
                <a:ext cx="5396822" cy="1805835"/>
                <a:chOff x="660399" y="2178028"/>
                <a:chExt cx="5396822" cy="1805835"/>
              </a:xfrm>
            </p:grpSpPr>
            <p:sp>
              <p:nvSpPr>
                <p:cNvPr id="50" name="ComponentBackground1">
                  <a:extLst>
                    <a:ext uri="{FF2B5EF4-FFF2-40B4-BE49-F238E27FC236}">
                      <a16:creationId xmlns:a16="http://schemas.microsoft.com/office/drawing/2014/main" id="{F81A85EC-728E-2F96-5556-5D76D60C4BA0}"/>
                    </a:ext>
                  </a:extLst>
                </p:cNvPr>
                <p:cNvSpPr/>
                <p:nvPr/>
              </p:nvSpPr>
              <p:spPr>
                <a:xfrm>
                  <a:off x="660399" y="2178028"/>
                  <a:ext cx="5396822" cy="1805835"/>
                </a:xfrm>
                <a:prstGeom prst="roundRect">
                  <a:avLst>
                    <a:gd name="adj" fmla="val 5843"/>
                  </a:avLst>
                </a:prstGeom>
                <a:gradFill flip="none" rotWithShape="1">
                  <a:gsLst>
                    <a:gs pos="0">
                      <a:schemeClr val="accent1">
                        <a:alpha val="20000"/>
                      </a:schemeClr>
                    </a:gs>
                    <a:gs pos="88000">
                      <a:schemeClr val="bg1">
                        <a:alpha val="0"/>
                      </a:schemeClr>
                    </a:gs>
                  </a:gsLst>
                  <a:lin ang="5400000" scaled="1"/>
                  <a:tileRect/>
                </a:gradFill>
                <a:ln w="12700">
                  <a:gradFill flip="none" rotWithShape="1">
                    <a:gsLst>
                      <a:gs pos="0">
                        <a:schemeClr val="accent1">
                          <a:alpha val="0"/>
                        </a:schemeClr>
                      </a:gs>
                      <a:gs pos="100000">
                        <a:schemeClr val="accent1"/>
                      </a:gs>
                    </a:gsLst>
                    <a:lin ang="108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mn-ea"/>
                  </a:endParaRPr>
                </a:p>
              </p:txBody>
            </p:sp>
            <p:sp>
              <p:nvSpPr>
                <p:cNvPr id="51" name="Text1">
                  <a:extLst>
                    <a:ext uri="{FF2B5EF4-FFF2-40B4-BE49-F238E27FC236}">
                      <a16:creationId xmlns:a16="http://schemas.microsoft.com/office/drawing/2014/main" id="{1269BBE0-6334-AE09-60D0-0F77279580E5}"/>
                    </a:ext>
                  </a:extLst>
                </p:cNvPr>
                <p:cNvSpPr/>
                <p:nvPr/>
              </p:nvSpPr>
              <p:spPr bwMode="auto">
                <a:xfrm>
                  <a:off x="779464" y="2731931"/>
                  <a:ext cx="3336646" cy="112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0625" tIns="26325" rIns="50625" bIns="26325" anchor="t" anchorCtr="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spcBef>
                      <a:spcPct val="0"/>
                    </a:spcBef>
                  </a:pPr>
                  <a:r>
                    <a:rPr lang="zh-CN" altLang="en-US" sz="800" dirty="0">
                      <a:latin typeface="+mn-ea"/>
                    </a:rPr>
                    <a:t>数字疗法公司向医生和医院直接销售产品，医生通过处方药形式将产品推荐给患者。适用于需要医生参与、被纳入医保的数字疗法产品</a:t>
                  </a:r>
                  <a:endParaRPr lang="en-US" altLang="zh-CN" sz="800" dirty="0">
                    <a:latin typeface="+mn-ea"/>
                  </a:endParaRPr>
                </a:p>
              </p:txBody>
            </p:sp>
            <p:sp>
              <p:nvSpPr>
                <p:cNvPr id="14" name="Bullet1">
                  <a:extLst>
                    <a:ext uri="{FF2B5EF4-FFF2-40B4-BE49-F238E27FC236}">
                      <a16:creationId xmlns:a16="http://schemas.microsoft.com/office/drawing/2014/main" id="{3CAC8558-8C33-72B2-4205-34297822E3C8}"/>
                    </a:ext>
                  </a:extLst>
                </p:cNvPr>
                <p:cNvSpPr txBox="1"/>
                <p:nvPr/>
              </p:nvSpPr>
              <p:spPr bwMode="auto">
                <a:xfrm>
                  <a:off x="779464" y="2366017"/>
                  <a:ext cx="3336646" cy="36591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51435" tIns="25718" rIns="51435" bIns="25718" anchor="b" anchorCtr="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spcBef>
                      <a:spcPct val="0"/>
                    </a:spcBef>
                    <a:buFontTx/>
                    <a:buNone/>
                  </a:pPr>
                  <a:r>
                    <a:rPr lang="zh-CN" altLang="en-US" sz="1000" b="1" dirty="0">
                      <a:latin typeface="+mn-ea"/>
                    </a:rPr>
                    <a:t>医疗合作模式</a:t>
                  </a:r>
                  <a:endParaRPr lang="en-US" altLang="zh-CN" sz="1000" b="1" dirty="0">
                    <a:latin typeface="+mn-ea"/>
                  </a:endParaRPr>
                </a:p>
              </p:txBody>
            </p:sp>
          </p:grpSp>
          <p:grpSp>
            <p:nvGrpSpPr>
              <p:cNvPr id="3" name="组合 2">
                <a:extLst>
                  <a:ext uri="{FF2B5EF4-FFF2-40B4-BE49-F238E27FC236}">
                    <a16:creationId xmlns:a16="http://schemas.microsoft.com/office/drawing/2014/main" id="{3182170E-FDC7-9095-88B1-F6318752B5DB}"/>
                  </a:ext>
                </a:extLst>
              </p:cNvPr>
              <p:cNvGrpSpPr/>
              <p:nvPr/>
            </p:nvGrpSpPr>
            <p:grpSpPr>
              <a:xfrm>
                <a:off x="6134777" y="2178028"/>
                <a:ext cx="5384119" cy="1805835"/>
                <a:chOff x="6134777" y="2178028"/>
                <a:chExt cx="5384119" cy="1805835"/>
              </a:xfrm>
            </p:grpSpPr>
            <p:sp>
              <p:nvSpPr>
                <p:cNvPr id="47" name="ComponentBackground2">
                  <a:extLst>
                    <a:ext uri="{FF2B5EF4-FFF2-40B4-BE49-F238E27FC236}">
                      <a16:creationId xmlns:a16="http://schemas.microsoft.com/office/drawing/2014/main" id="{36881E53-7B64-920E-2E14-EA535FDFDA33}"/>
                    </a:ext>
                  </a:extLst>
                </p:cNvPr>
                <p:cNvSpPr/>
                <p:nvPr/>
              </p:nvSpPr>
              <p:spPr>
                <a:xfrm flipH="1">
                  <a:off x="6134777" y="2178028"/>
                  <a:ext cx="5384119" cy="1805835"/>
                </a:xfrm>
                <a:prstGeom prst="roundRect">
                  <a:avLst>
                    <a:gd name="adj" fmla="val 5843"/>
                  </a:avLst>
                </a:prstGeom>
                <a:gradFill flip="none" rotWithShape="1">
                  <a:gsLst>
                    <a:gs pos="0">
                      <a:schemeClr val="accent2">
                        <a:alpha val="20000"/>
                      </a:schemeClr>
                    </a:gs>
                    <a:gs pos="88000">
                      <a:schemeClr val="bg1">
                        <a:alpha val="0"/>
                      </a:schemeClr>
                    </a:gs>
                  </a:gsLst>
                  <a:lin ang="5400000" scaled="0"/>
                  <a:tileRect/>
                </a:gradFill>
                <a:ln w="12700">
                  <a:gradFill flip="none" rotWithShape="1">
                    <a:gsLst>
                      <a:gs pos="0">
                        <a:schemeClr val="accent2">
                          <a:alpha val="0"/>
                        </a:schemeClr>
                      </a:gs>
                      <a:gs pos="100000">
                        <a:schemeClr val="accent2"/>
                      </a:gs>
                    </a:gsLst>
                    <a:lin ang="108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zh-CN" altLang="en-US" sz="1013" dirty="0">
                    <a:latin typeface="+mn-ea"/>
                  </a:endParaRPr>
                </a:p>
              </p:txBody>
            </p:sp>
            <p:sp>
              <p:nvSpPr>
                <p:cNvPr id="48" name="Text2">
                  <a:extLst>
                    <a:ext uri="{FF2B5EF4-FFF2-40B4-BE49-F238E27FC236}">
                      <a16:creationId xmlns:a16="http://schemas.microsoft.com/office/drawing/2014/main" id="{D937514F-A7C1-C670-B498-677FB7A21BD9}"/>
                    </a:ext>
                  </a:extLst>
                </p:cNvPr>
                <p:cNvSpPr/>
                <p:nvPr/>
              </p:nvSpPr>
              <p:spPr bwMode="auto">
                <a:xfrm flipH="1">
                  <a:off x="8063189" y="2731931"/>
                  <a:ext cx="3349346" cy="112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0625" tIns="26325" rIns="50625" bIns="26325" anchor="t" anchorCtr="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spcBef>
                      <a:spcPct val="0"/>
                    </a:spcBef>
                  </a:pPr>
                  <a:r>
                    <a:rPr lang="zh-CN" altLang="en-US" sz="800" dirty="0">
                      <a:latin typeface="+mn-ea"/>
                    </a:rPr>
                    <a:t>数字疗法公司向企业（组织）团体直接销售产品，后者将产品提供给雇员。适用于未被纳入医保但证实可降低医疗成本的数字疗法产品。</a:t>
                  </a:r>
                  <a:endParaRPr lang="en-US" altLang="zh-CN" sz="800" dirty="0">
                    <a:latin typeface="+mn-ea"/>
                  </a:endParaRPr>
                </a:p>
              </p:txBody>
            </p:sp>
            <p:sp>
              <p:nvSpPr>
                <p:cNvPr id="49" name="Bullet2">
                  <a:extLst>
                    <a:ext uri="{FF2B5EF4-FFF2-40B4-BE49-F238E27FC236}">
                      <a16:creationId xmlns:a16="http://schemas.microsoft.com/office/drawing/2014/main" id="{14A7C611-20ED-CC09-24CF-46615973FD00}"/>
                    </a:ext>
                  </a:extLst>
                </p:cNvPr>
                <p:cNvSpPr txBox="1"/>
                <p:nvPr/>
              </p:nvSpPr>
              <p:spPr bwMode="auto">
                <a:xfrm flipH="1">
                  <a:off x="8063189" y="2366017"/>
                  <a:ext cx="3349346" cy="36591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51435" tIns="25718" rIns="51435" bIns="25718" anchor="b" anchorCtr="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eaLnBrk="1" hangingPunct="1">
                    <a:spcBef>
                      <a:spcPct val="0"/>
                    </a:spcBef>
                    <a:buFontTx/>
                    <a:buNone/>
                  </a:pPr>
                  <a:r>
                    <a:rPr lang="zh-CN" altLang="en-US" sz="1000" b="1" dirty="0">
                      <a:latin typeface="+mn-ea"/>
                    </a:rPr>
                    <a:t>企业（组织）团体付费模式</a:t>
                  </a:r>
                  <a:endParaRPr lang="en-US" altLang="zh-CN" sz="1000" b="1" dirty="0">
                    <a:latin typeface="+mn-ea"/>
                  </a:endParaRPr>
                </a:p>
              </p:txBody>
            </p:sp>
          </p:grpSp>
          <p:grpSp>
            <p:nvGrpSpPr>
              <p:cNvPr id="4" name="组合 3">
                <a:extLst>
                  <a:ext uri="{FF2B5EF4-FFF2-40B4-BE49-F238E27FC236}">
                    <a16:creationId xmlns:a16="http://schemas.microsoft.com/office/drawing/2014/main" id="{A35A3224-EACB-44AD-A2D7-275B7A543748}"/>
                  </a:ext>
                </a:extLst>
              </p:cNvPr>
              <p:cNvGrpSpPr/>
              <p:nvPr/>
            </p:nvGrpSpPr>
            <p:grpSpPr>
              <a:xfrm>
                <a:off x="6134777" y="4071331"/>
                <a:ext cx="5384119" cy="1805835"/>
                <a:chOff x="6134777" y="4071331"/>
                <a:chExt cx="5384119" cy="1805835"/>
              </a:xfrm>
            </p:grpSpPr>
            <p:sp>
              <p:nvSpPr>
                <p:cNvPr id="44" name="ComponentBackground3">
                  <a:extLst>
                    <a:ext uri="{FF2B5EF4-FFF2-40B4-BE49-F238E27FC236}">
                      <a16:creationId xmlns:a16="http://schemas.microsoft.com/office/drawing/2014/main" id="{2A60BD21-627C-E889-8F5B-97D5ED21B9CA}"/>
                    </a:ext>
                  </a:extLst>
                </p:cNvPr>
                <p:cNvSpPr/>
                <p:nvPr/>
              </p:nvSpPr>
              <p:spPr>
                <a:xfrm flipH="1">
                  <a:off x="6134777" y="4071331"/>
                  <a:ext cx="5384119" cy="1805835"/>
                </a:xfrm>
                <a:prstGeom prst="roundRect">
                  <a:avLst>
                    <a:gd name="adj" fmla="val 5843"/>
                  </a:avLst>
                </a:prstGeom>
                <a:gradFill flip="none" rotWithShape="1">
                  <a:gsLst>
                    <a:gs pos="0">
                      <a:schemeClr val="accent1">
                        <a:alpha val="20000"/>
                      </a:schemeClr>
                    </a:gs>
                    <a:gs pos="88000">
                      <a:schemeClr val="bg1">
                        <a:alpha val="0"/>
                      </a:schemeClr>
                    </a:gs>
                  </a:gsLst>
                  <a:lin ang="16200000" scaled="1"/>
                  <a:tileRect/>
                </a:gradFill>
                <a:ln w="12700">
                  <a:gradFill flip="none" rotWithShape="1">
                    <a:gsLst>
                      <a:gs pos="0">
                        <a:schemeClr val="accent1">
                          <a:alpha val="0"/>
                        </a:schemeClr>
                      </a:gs>
                      <a:gs pos="100000">
                        <a:schemeClr val="accent1"/>
                      </a:gs>
                    </a:gsLst>
                    <a:lin ang="108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mn-ea"/>
                  </a:endParaRPr>
                </a:p>
              </p:txBody>
            </p:sp>
            <p:sp>
              <p:nvSpPr>
                <p:cNvPr id="45" name="Text3">
                  <a:extLst>
                    <a:ext uri="{FF2B5EF4-FFF2-40B4-BE49-F238E27FC236}">
                      <a16:creationId xmlns:a16="http://schemas.microsoft.com/office/drawing/2014/main" id="{CA8FE997-BAA0-34FA-DC79-9A59BD5D4A52}"/>
                    </a:ext>
                  </a:extLst>
                </p:cNvPr>
                <p:cNvSpPr/>
                <p:nvPr/>
              </p:nvSpPr>
              <p:spPr bwMode="auto">
                <a:xfrm flipH="1">
                  <a:off x="8063189" y="4466988"/>
                  <a:ext cx="3349346" cy="13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0625" tIns="26325" rIns="50625" bIns="26325" anchor="t" anchorCtr="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spcBef>
                      <a:spcPct val="0"/>
                    </a:spcBef>
                  </a:pPr>
                  <a:r>
                    <a:rPr lang="zh-CN" altLang="en-US" sz="800" dirty="0">
                      <a:latin typeface="+mn-ea"/>
                    </a:rPr>
                    <a:t>数字疗法公司与智能硬件厂商合作，以睡眠监测</a:t>
                  </a:r>
                  <a:r>
                    <a:rPr lang="en-US" altLang="zh-CN" sz="800" dirty="0">
                      <a:latin typeface="+mn-ea"/>
                    </a:rPr>
                    <a:t>/</a:t>
                  </a:r>
                  <a:r>
                    <a:rPr lang="zh-CN" altLang="en-US" sz="800" dirty="0">
                      <a:latin typeface="+mn-ea"/>
                    </a:rPr>
                    <a:t>改善类硬件产品为载体，搭载非穿戴式睡眠监测技术及专利算法、智能检测设备、</a:t>
                  </a:r>
                  <a:r>
                    <a:rPr lang="en-US" altLang="zh-CN" sz="800" dirty="0">
                      <a:latin typeface="+mn-ea"/>
                    </a:rPr>
                    <a:t>APP</a:t>
                  </a:r>
                  <a:r>
                    <a:rPr lang="zh-CN" altLang="en-US" sz="800" dirty="0">
                      <a:latin typeface="+mn-ea"/>
                    </a:rPr>
                    <a:t>、云平台等，致力于智慧睡眠场景构筑。</a:t>
                  </a:r>
                  <a:endParaRPr lang="en-US" altLang="zh-CN" sz="800" dirty="0">
                    <a:latin typeface="+mn-ea"/>
                  </a:endParaRPr>
                </a:p>
              </p:txBody>
            </p:sp>
            <p:sp>
              <p:nvSpPr>
                <p:cNvPr id="46" name="Bullet3">
                  <a:extLst>
                    <a:ext uri="{FF2B5EF4-FFF2-40B4-BE49-F238E27FC236}">
                      <a16:creationId xmlns:a16="http://schemas.microsoft.com/office/drawing/2014/main" id="{09B9E701-4E46-2CE3-10BB-8EBA24ABA4B3}"/>
                    </a:ext>
                  </a:extLst>
                </p:cNvPr>
                <p:cNvSpPr txBox="1"/>
                <p:nvPr/>
              </p:nvSpPr>
              <p:spPr bwMode="auto">
                <a:xfrm flipH="1">
                  <a:off x="8063189" y="4101075"/>
                  <a:ext cx="3349346" cy="36591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51435" tIns="25718" rIns="51435" bIns="25718" anchor="b" anchorCtr="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eaLnBrk="1" hangingPunct="1">
                    <a:spcBef>
                      <a:spcPct val="0"/>
                    </a:spcBef>
                    <a:buFontTx/>
                    <a:buNone/>
                  </a:pPr>
                  <a:r>
                    <a:rPr lang="zh-CN" altLang="en-US" sz="1000" b="1" dirty="0">
                      <a:latin typeface="+mn-ea"/>
                    </a:rPr>
                    <a:t>智能硬件切入模式</a:t>
                  </a:r>
                  <a:endParaRPr lang="en-US" altLang="zh-CN" sz="1000" b="1" dirty="0">
                    <a:latin typeface="+mn-ea"/>
                  </a:endParaRPr>
                </a:p>
              </p:txBody>
            </p:sp>
          </p:grpSp>
          <p:grpSp>
            <p:nvGrpSpPr>
              <p:cNvPr id="5" name="组合 4">
                <a:extLst>
                  <a:ext uri="{FF2B5EF4-FFF2-40B4-BE49-F238E27FC236}">
                    <a16:creationId xmlns:a16="http://schemas.microsoft.com/office/drawing/2014/main" id="{47BF254A-7473-7BB4-E934-38034D479F56}"/>
                  </a:ext>
                </a:extLst>
              </p:cNvPr>
              <p:cNvGrpSpPr/>
              <p:nvPr/>
            </p:nvGrpSpPr>
            <p:grpSpPr>
              <a:xfrm>
                <a:off x="660399" y="4071331"/>
                <a:ext cx="5396822" cy="1805835"/>
                <a:chOff x="660399" y="4071331"/>
                <a:chExt cx="5396822" cy="1805835"/>
              </a:xfrm>
            </p:grpSpPr>
            <p:sp>
              <p:nvSpPr>
                <p:cNvPr id="41" name="ComponentBackground4">
                  <a:extLst>
                    <a:ext uri="{FF2B5EF4-FFF2-40B4-BE49-F238E27FC236}">
                      <a16:creationId xmlns:a16="http://schemas.microsoft.com/office/drawing/2014/main" id="{C25408EC-C14A-E31D-8E8E-5DFF0F24E447}"/>
                    </a:ext>
                  </a:extLst>
                </p:cNvPr>
                <p:cNvSpPr/>
                <p:nvPr/>
              </p:nvSpPr>
              <p:spPr>
                <a:xfrm>
                  <a:off x="660399" y="4071331"/>
                  <a:ext cx="5396822" cy="1805835"/>
                </a:xfrm>
                <a:prstGeom prst="roundRect">
                  <a:avLst>
                    <a:gd name="adj" fmla="val 5843"/>
                  </a:avLst>
                </a:prstGeom>
                <a:gradFill flip="none" rotWithShape="1">
                  <a:gsLst>
                    <a:gs pos="0">
                      <a:schemeClr val="accent2">
                        <a:alpha val="20000"/>
                      </a:schemeClr>
                    </a:gs>
                    <a:gs pos="88000">
                      <a:schemeClr val="bg1">
                        <a:alpha val="0"/>
                      </a:schemeClr>
                    </a:gs>
                  </a:gsLst>
                  <a:lin ang="16200000" scaled="1"/>
                  <a:tileRect/>
                </a:gradFill>
                <a:ln w="12700">
                  <a:gradFill flip="none" rotWithShape="1">
                    <a:gsLst>
                      <a:gs pos="0">
                        <a:schemeClr val="accent2">
                          <a:alpha val="0"/>
                        </a:schemeClr>
                      </a:gs>
                      <a:gs pos="100000">
                        <a:schemeClr val="accent2"/>
                      </a:gs>
                    </a:gsLst>
                    <a:lin ang="108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zh-CN" altLang="en-US" sz="1013" dirty="0">
                    <a:latin typeface="+mn-ea"/>
                  </a:endParaRPr>
                </a:p>
              </p:txBody>
            </p:sp>
            <p:sp>
              <p:nvSpPr>
                <p:cNvPr id="42" name="Text4">
                  <a:extLst>
                    <a:ext uri="{FF2B5EF4-FFF2-40B4-BE49-F238E27FC236}">
                      <a16:creationId xmlns:a16="http://schemas.microsoft.com/office/drawing/2014/main" id="{AC23AEA0-E7D4-7361-66B4-22C8298DA741}"/>
                    </a:ext>
                  </a:extLst>
                </p:cNvPr>
                <p:cNvSpPr/>
                <p:nvPr/>
              </p:nvSpPr>
              <p:spPr bwMode="auto">
                <a:xfrm>
                  <a:off x="779464" y="4466988"/>
                  <a:ext cx="3336646" cy="13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0625" tIns="26325" rIns="50625" bIns="26325" anchor="t" anchorCtr="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spcBef>
                      <a:spcPct val="0"/>
                    </a:spcBef>
                  </a:pPr>
                  <a:r>
                    <a:rPr lang="zh-CN" altLang="en-US" sz="800" dirty="0">
                      <a:latin typeface="+mn-ea"/>
                    </a:rPr>
                    <a:t>数字疗法公司向注册用户提供会员订阅付费服务（睡眠监测</a:t>
                  </a:r>
                  <a:r>
                    <a:rPr lang="en-US" altLang="zh-CN" sz="800" dirty="0">
                      <a:latin typeface="+mn-ea"/>
                    </a:rPr>
                    <a:t>/</a:t>
                  </a:r>
                  <a:r>
                    <a:rPr lang="zh-CN" altLang="en-US" sz="800" dirty="0">
                      <a:latin typeface="+mn-ea"/>
                    </a:rPr>
                    <a:t>助眠干预</a:t>
                  </a:r>
                  <a:r>
                    <a:rPr lang="en-US" altLang="zh-CN" sz="800" dirty="0">
                      <a:latin typeface="+mn-ea"/>
                    </a:rPr>
                    <a:t>/</a:t>
                  </a:r>
                  <a:r>
                    <a:rPr lang="zh-CN" altLang="en-US" sz="800" dirty="0">
                      <a:latin typeface="+mn-ea"/>
                    </a:rPr>
                    <a:t>分析报告</a:t>
                  </a:r>
                  <a:r>
                    <a:rPr lang="en-US" altLang="zh-CN" sz="800" dirty="0">
                      <a:latin typeface="+mn-ea"/>
                    </a:rPr>
                    <a:t>/</a:t>
                  </a:r>
                  <a:r>
                    <a:rPr lang="zh-CN" altLang="en-US" sz="800" dirty="0">
                      <a:latin typeface="+mn-ea"/>
                    </a:rPr>
                    <a:t>跟踪改善），并辅以睡眠产品、睡眠药物、第三方服务机构链接导入等周边产品及服务。</a:t>
                  </a:r>
                  <a:endParaRPr lang="en-US" altLang="zh-CN" sz="800" dirty="0">
                    <a:latin typeface="+mn-ea"/>
                  </a:endParaRPr>
                </a:p>
              </p:txBody>
            </p:sp>
            <p:sp>
              <p:nvSpPr>
                <p:cNvPr id="43" name="Bullet4">
                  <a:extLst>
                    <a:ext uri="{FF2B5EF4-FFF2-40B4-BE49-F238E27FC236}">
                      <a16:creationId xmlns:a16="http://schemas.microsoft.com/office/drawing/2014/main" id="{EA584BA1-CA1A-2461-D4C0-F14233748C47}"/>
                    </a:ext>
                  </a:extLst>
                </p:cNvPr>
                <p:cNvSpPr txBox="1"/>
                <p:nvPr/>
              </p:nvSpPr>
              <p:spPr bwMode="auto">
                <a:xfrm>
                  <a:off x="779464" y="4101075"/>
                  <a:ext cx="3336646" cy="36591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51435" tIns="25718" rIns="51435" bIns="25718" anchor="b" anchorCtr="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spcBef>
                      <a:spcPct val="0"/>
                    </a:spcBef>
                    <a:buFontTx/>
                    <a:buNone/>
                  </a:pPr>
                  <a:r>
                    <a:rPr lang="zh-CN" altLang="en-US" sz="1000" b="1" dirty="0">
                      <a:latin typeface="+mn-ea"/>
                    </a:rPr>
                    <a:t>会员订阅付费模式</a:t>
                  </a:r>
                  <a:endParaRPr lang="en-US" altLang="zh-CN" sz="1000" b="1" dirty="0">
                    <a:latin typeface="+mn-ea"/>
                  </a:endParaRPr>
                </a:p>
              </p:txBody>
            </p:sp>
          </p:grpSp>
          <p:sp>
            <p:nvSpPr>
              <p:cNvPr id="7" name="Freeform 13">
                <a:extLst>
                  <a:ext uri="{FF2B5EF4-FFF2-40B4-BE49-F238E27FC236}">
                    <a16:creationId xmlns:a16="http://schemas.microsoft.com/office/drawing/2014/main" id="{98475CF3-7912-F6A8-7E50-CB773024C26C}"/>
                  </a:ext>
                </a:extLst>
              </p:cNvPr>
              <p:cNvSpPr/>
              <p:nvPr/>
            </p:nvSpPr>
            <p:spPr bwMode="auto">
              <a:xfrm>
                <a:off x="4141510" y="2030590"/>
                <a:ext cx="2160001" cy="2160000"/>
              </a:xfrm>
              <a:prstGeom prst="ellipse">
                <a:avLst/>
              </a:prstGeom>
              <a:gradFill flip="none" rotWithShape="1">
                <a:gsLst>
                  <a:gs pos="0">
                    <a:schemeClr val="accent1">
                      <a:lumMod val="60000"/>
                      <a:lumOff val="40000"/>
                    </a:schemeClr>
                  </a:gs>
                  <a:gs pos="75000">
                    <a:schemeClr val="accent1"/>
                  </a:gs>
                </a:gsLst>
                <a:lin ang="2700000" scaled="1"/>
                <a:tileRect/>
              </a:gradFill>
              <a:ln w="25400">
                <a:solidFill>
                  <a:schemeClr val="bg1"/>
                </a:solid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sz="3375" b="1" dirty="0">
                  <a:solidFill>
                    <a:srgbClr val="FFFFFF"/>
                  </a:solidFill>
                  <a:latin typeface="+mn-ea"/>
                  <a:cs typeface="+mn-ea"/>
                </a:endParaRPr>
              </a:p>
            </p:txBody>
          </p:sp>
          <p:sp>
            <p:nvSpPr>
              <p:cNvPr id="11" name="Freeform 11">
                <a:extLst>
                  <a:ext uri="{FF2B5EF4-FFF2-40B4-BE49-F238E27FC236}">
                    <a16:creationId xmlns:a16="http://schemas.microsoft.com/office/drawing/2014/main" id="{9718D459-129F-CE58-D6D1-25186049CD63}"/>
                  </a:ext>
                </a:extLst>
              </p:cNvPr>
              <p:cNvSpPr/>
              <p:nvPr/>
            </p:nvSpPr>
            <p:spPr bwMode="auto">
              <a:xfrm>
                <a:off x="5928590" y="2030590"/>
                <a:ext cx="2160000" cy="2160000"/>
              </a:xfrm>
              <a:prstGeom prst="ellipse">
                <a:avLst/>
              </a:prstGeom>
              <a:gradFill flip="none" rotWithShape="1">
                <a:gsLst>
                  <a:gs pos="0">
                    <a:schemeClr val="accent2">
                      <a:lumMod val="60000"/>
                      <a:lumOff val="40000"/>
                    </a:schemeClr>
                  </a:gs>
                  <a:gs pos="75000">
                    <a:schemeClr val="accent2"/>
                  </a:gs>
                </a:gsLst>
                <a:lin ang="2700000" scaled="1"/>
                <a:tileRect/>
              </a:gradFill>
              <a:ln w="25400">
                <a:solidFill>
                  <a:schemeClr val="bg1"/>
                </a:solidFill>
              </a:ln>
              <a:effectLst>
                <a:outerShdw blurRad="127000" dist="63500" dir="2700000" algn="tl" rotWithShape="0">
                  <a:schemeClr val="accent2">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n-US" altLang="zh-CN" sz="3375" b="1" dirty="0">
                  <a:solidFill>
                    <a:srgbClr val="FFFFFF"/>
                  </a:solidFill>
                  <a:latin typeface="+mn-ea"/>
                </a:endParaRPr>
              </a:p>
            </p:txBody>
          </p:sp>
          <p:sp>
            <p:nvSpPr>
              <p:cNvPr id="12" name="Freeform 9">
                <a:extLst>
                  <a:ext uri="{FF2B5EF4-FFF2-40B4-BE49-F238E27FC236}">
                    <a16:creationId xmlns:a16="http://schemas.microsoft.com/office/drawing/2014/main" id="{C37645C8-9BFC-7B23-778A-D45ED9E2694B}"/>
                  </a:ext>
                </a:extLst>
              </p:cNvPr>
              <p:cNvSpPr/>
              <p:nvPr/>
            </p:nvSpPr>
            <p:spPr bwMode="auto">
              <a:xfrm>
                <a:off x="5928590" y="3856357"/>
                <a:ext cx="2160000" cy="2160000"/>
              </a:xfrm>
              <a:prstGeom prst="ellipse">
                <a:avLst/>
              </a:prstGeom>
              <a:gradFill flip="none" rotWithShape="1">
                <a:gsLst>
                  <a:gs pos="0">
                    <a:schemeClr val="accent3">
                      <a:lumMod val="60000"/>
                      <a:lumOff val="40000"/>
                    </a:schemeClr>
                  </a:gs>
                  <a:gs pos="75000">
                    <a:schemeClr val="accent3"/>
                  </a:gs>
                </a:gsLst>
                <a:lin ang="2700000" scaled="1"/>
                <a:tileRect/>
              </a:gradFill>
              <a:ln w="25400">
                <a:solidFill>
                  <a:schemeClr val="bg1"/>
                </a:solidFill>
              </a:ln>
              <a:effectLst>
                <a:outerShdw blurRad="127000" dist="63500" dir="2700000" algn="tl" rotWithShape="0">
                  <a:schemeClr val="accent3">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sz="3375" b="1" dirty="0">
                  <a:solidFill>
                    <a:srgbClr val="FFFFFF"/>
                  </a:solidFill>
                  <a:latin typeface="+mn-ea"/>
                  <a:cs typeface="+mn-ea"/>
                </a:endParaRPr>
              </a:p>
            </p:txBody>
          </p:sp>
          <p:sp>
            <p:nvSpPr>
              <p:cNvPr id="13" name="Freeform 7">
                <a:extLst>
                  <a:ext uri="{FF2B5EF4-FFF2-40B4-BE49-F238E27FC236}">
                    <a16:creationId xmlns:a16="http://schemas.microsoft.com/office/drawing/2014/main" id="{359DCBD5-E58C-56BC-BEA1-65AEED924412}"/>
                  </a:ext>
                </a:extLst>
              </p:cNvPr>
              <p:cNvSpPr/>
              <p:nvPr/>
            </p:nvSpPr>
            <p:spPr bwMode="auto">
              <a:xfrm>
                <a:off x="4141511" y="3856357"/>
                <a:ext cx="2160000" cy="2160000"/>
              </a:xfrm>
              <a:prstGeom prst="ellipse">
                <a:avLst/>
              </a:prstGeom>
              <a:gradFill flip="none" rotWithShape="1">
                <a:gsLst>
                  <a:gs pos="0">
                    <a:schemeClr val="accent4">
                      <a:lumMod val="60000"/>
                      <a:lumOff val="40000"/>
                    </a:schemeClr>
                  </a:gs>
                  <a:gs pos="75000">
                    <a:schemeClr val="accent4"/>
                  </a:gs>
                </a:gsLst>
                <a:lin ang="2700000" scaled="1"/>
                <a:tileRect/>
              </a:gradFill>
              <a:ln w="25400">
                <a:solidFill>
                  <a:schemeClr val="bg1"/>
                </a:solidFill>
              </a:ln>
              <a:effectLst>
                <a:outerShdw blurRad="127000" dist="63500" dir="2700000" algn="tl" rotWithShape="0">
                  <a:schemeClr val="accent4">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sz="3375" b="1" dirty="0">
                  <a:solidFill>
                    <a:srgbClr val="FFFFFF"/>
                  </a:solidFill>
                  <a:latin typeface="+mn-ea"/>
                  <a:cs typeface="+mn-ea"/>
                </a:endParaRPr>
              </a:p>
            </p:txBody>
          </p:sp>
        </p:grpSp>
        <p:sp>
          <p:nvSpPr>
            <p:cNvPr id="15" name="iconfont-10187-1799684">
              <a:extLst>
                <a:ext uri="{FF2B5EF4-FFF2-40B4-BE49-F238E27FC236}">
                  <a16:creationId xmlns:a16="http://schemas.microsoft.com/office/drawing/2014/main" id="{2246BA10-6F65-56E1-49DF-432087997E19}"/>
                </a:ext>
              </a:extLst>
            </p:cNvPr>
            <p:cNvSpPr/>
            <p:nvPr/>
          </p:nvSpPr>
          <p:spPr>
            <a:xfrm>
              <a:off x="2632257" y="4491437"/>
              <a:ext cx="609685" cy="541880"/>
            </a:xfrm>
            <a:custGeom>
              <a:avLst/>
              <a:gdLst>
                <a:gd name="T0" fmla="*/ 4160 w 11520"/>
                <a:gd name="T1" fmla="*/ 3520 h 10240"/>
                <a:gd name="T2" fmla="*/ 4160 w 11520"/>
                <a:gd name="T3" fmla="*/ 4160 h 10240"/>
                <a:gd name="T4" fmla="*/ 7680 w 11520"/>
                <a:gd name="T5" fmla="*/ 3840 h 10240"/>
                <a:gd name="T6" fmla="*/ 7360 w 11520"/>
                <a:gd name="T7" fmla="*/ 5120 h 10240"/>
                <a:gd name="T8" fmla="*/ 3840 w 11520"/>
                <a:gd name="T9" fmla="*/ 5440 h 10240"/>
                <a:gd name="T10" fmla="*/ 7360 w 11520"/>
                <a:gd name="T11" fmla="*/ 5760 h 10240"/>
                <a:gd name="T12" fmla="*/ 7360 w 11520"/>
                <a:gd name="T13" fmla="*/ 5120 h 10240"/>
                <a:gd name="T14" fmla="*/ 4160 w 11520"/>
                <a:gd name="T15" fmla="*/ 6720 h 10240"/>
                <a:gd name="T16" fmla="*/ 4160 w 11520"/>
                <a:gd name="T17" fmla="*/ 7360 h 10240"/>
                <a:gd name="T18" fmla="*/ 7680 w 11520"/>
                <a:gd name="T19" fmla="*/ 7040 h 10240"/>
                <a:gd name="T20" fmla="*/ 11200 w 11520"/>
                <a:gd name="T21" fmla="*/ 9600 h 10240"/>
                <a:gd name="T22" fmla="*/ 10880 w 11520"/>
                <a:gd name="T23" fmla="*/ 3840 h 10240"/>
                <a:gd name="T24" fmla="*/ 8960 w 11520"/>
                <a:gd name="T25" fmla="*/ 3520 h 10240"/>
                <a:gd name="T26" fmla="*/ 8320 w 11520"/>
                <a:gd name="T27" fmla="*/ 1920 h 10240"/>
                <a:gd name="T28" fmla="*/ 6080 w 11520"/>
                <a:gd name="T29" fmla="*/ 1280 h 10240"/>
                <a:gd name="T30" fmla="*/ 6720 w 11520"/>
                <a:gd name="T31" fmla="*/ 960 h 10240"/>
                <a:gd name="T32" fmla="*/ 6080 w 11520"/>
                <a:gd name="T33" fmla="*/ 640 h 10240"/>
                <a:gd name="T34" fmla="*/ 5760 w 11520"/>
                <a:gd name="T35" fmla="*/ 0 h 10240"/>
                <a:gd name="T36" fmla="*/ 5440 w 11520"/>
                <a:gd name="T37" fmla="*/ 640 h 10240"/>
                <a:gd name="T38" fmla="*/ 4800 w 11520"/>
                <a:gd name="T39" fmla="*/ 960 h 10240"/>
                <a:gd name="T40" fmla="*/ 5440 w 11520"/>
                <a:gd name="T41" fmla="*/ 1280 h 10240"/>
                <a:gd name="T42" fmla="*/ 3200 w 11520"/>
                <a:gd name="T43" fmla="*/ 1920 h 10240"/>
                <a:gd name="T44" fmla="*/ 2560 w 11520"/>
                <a:gd name="T45" fmla="*/ 4800 h 10240"/>
                <a:gd name="T46" fmla="*/ 640 w 11520"/>
                <a:gd name="T47" fmla="*/ 5120 h 10240"/>
                <a:gd name="T48" fmla="*/ 320 w 11520"/>
                <a:gd name="T49" fmla="*/ 9600 h 10240"/>
                <a:gd name="T50" fmla="*/ 320 w 11520"/>
                <a:gd name="T51" fmla="*/ 10240 h 10240"/>
                <a:gd name="T52" fmla="*/ 11520 w 11520"/>
                <a:gd name="T53" fmla="*/ 9920 h 10240"/>
                <a:gd name="T54" fmla="*/ 1280 w 11520"/>
                <a:gd name="T55" fmla="*/ 5440 h 10240"/>
                <a:gd name="T56" fmla="*/ 2560 w 11520"/>
                <a:gd name="T57" fmla="*/ 9600 h 10240"/>
                <a:gd name="T58" fmla="*/ 1280 w 11520"/>
                <a:gd name="T59" fmla="*/ 5440 h 10240"/>
                <a:gd name="T60" fmla="*/ 5120 w 11520"/>
                <a:gd name="T61" fmla="*/ 9600 h 10240"/>
                <a:gd name="T62" fmla="*/ 6400 w 11520"/>
                <a:gd name="T63" fmla="*/ 8960 h 10240"/>
                <a:gd name="T64" fmla="*/ 7040 w 11520"/>
                <a:gd name="T65" fmla="*/ 9600 h 10240"/>
                <a:gd name="T66" fmla="*/ 6720 w 11520"/>
                <a:gd name="T67" fmla="*/ 8320 h 10240"/>
                <a:gd name="T68" fmla="*/ 4480 w 11520"/>
                <a:gd name="T69" fmla="*/ 8640 h 10240"/>
                <a:gd name="T70" fmla="*/ 3200 w 11520"/>
                <a:gd name="T71" fmla="*/ 9600 h 10240"/>
                <a:gd name="T72" fmla="*/ 8320 w 11520"/>
                <a:gd name="T73" fmla="*/ 2560 h 10240"/>
                <a:gd name="T74" fmla="*/ 7040 w 11520"/>
                <a:gd name="T75" fmla="*/ 9600 h 10240"/>
                <a:gd name="T76" fmla="*/ 8960 w 11520"/>
                <a:gd name="T77" fmla="*/ 4160 h 10240"/>
                <a:gd name="T78" fmla="*/ 10240 w 11520"/>
                <a:gd name="T79" fmla="*/ 9600 h 10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520" h="10240">
                  <a:moveTo>
                    <a:pt x="7360" y="3520"/>
                  </a:moveTo>
                  <a:lnTo>
                    <a:pt x="4160" y="3520"/>
                  </a:lnTo>
                  <a:cubicBezTo>
                    <a:pt x="4000" y="3520"/>
                    <a:pt x="3840" y="3680"/>
                    <a:pt x="3840" y="3840"/>
                  </a:cubicBezTo>
                  <a:cubicBezTo>
                    <a:pt x="3840" y="4000"/>
                    <a:pt x="4000" y="4160"/>
                    <a:pt x="4160" y="4160"/>
                  </a:cubicBezTo>
                  <a:lnTo>
                    <a:pt x="7360" y="4160"/>
                  </a:lnTo>
                  <a:cubicBezTo>
                    <a:pt x="7520" y="4160"/>
                    <a:pt x="7680" y="4000"/>
                    <a:pt x="7680" y="3840"/>
                  </a:cubicBezTo>
                  <a:cubicBezTo>
                    <a:pt x="7680" y="3680"/>
                    <a:pt x="7520" y="3520"/>
                    <a:pt x="7360" y="3520"/>
                  </a:cubicBezTo>
                  <a:close/>
                  <a:moveTo>
                    <a:pt x="7360" y="5120"/>
                  </a:moveTo>
                  <a:lnTo>
                    <a:pt x="4160" y="5120"/>
                  </a:lnTo>
                  <a:cubicBezTo>
                    <a:pt x="4000" y="5120"/>
                    <a:pt x="3840" y="5280"/>
                    <a:pt x="3840" y="5440"/>
                  </a:cubicBezTo>
                  <a:cubicBezTo>
                    <a:pt x="3840" y="5600"/>
                    <a:pt x="4000" y="5760"/>
                    <a:pt x="4160" y="5760"/>
                  </a:cubicBezTo>
                  <a:lnTo>
                    <a:pt x="7360" y="5760"/>
                  </a:lnTo>
                  <a:cubicBezTo>
                    <a:pt x="7520" y="5760"/>
                    <a:pt x="7680" y="5600"/>
                    <a:pt x="7680" y="5440"/>
                  </a:cubicBezTo>
                  <a:cubicBezTo>
                    <a:pt x="7680" y="5280"/>
                    <a:pt x="7520" y="5120"/>
                    <a:pt x="7360" y="5120"/>
                  </a:cubicBezTo>
                  <a:close/>
                  <a:moveTo>
                    <a:pt x="7360" y="6720"/>
                  </a:moveTo>
                  <a:lnTo>
                    <a:pt x="4160" y="6720"/>
                  </a:lnTo>
                  <a:cubicBezTo>
                    <a:pt x="4000" y="6720"/>
                    <a:pt x="3840" y="6880"/>
                    <a:pt x="3840" y="7040"/>
                  </a:cubicBezTo>
                  <a:cubicBezTo>
                    <a:pt x="3840" y="7200"/>
                    <a:pt x="4000" y="7360"/>
                    <a:pt x="4160" y="7360"/>
                  </a:cubicBezTo>
                  <a:lnTo>
                    <a:pt x="7360" y="7360"/>
                  </a:lnTo>
                  <a:cubicBezTo>
                    <a:pt x="7520" y="7360"/>
                    <a:pt x="7680" y="7200"/>
                    <a:pt x="7680" y="7040"/>
                  </a:cubicBezTo>
                  <a:cubicBezTo>
                    <a:pt x="7680" y="6880"/>
                    <a:pt x="7520" y="6720"/>
                    <a:pt x="7360" y="6720"/>
                  </a:cubicBezTo>
                  <a:close/>
                  <a:moveTo>
                    <a:pt x="11200" y="9600"/>
                  </a:moveTo>
                  <a:lnTo>
                    <a:pt x="10880" y="9600"/>
                  </a:lnTo>
                  <a:lnTo>
                    <a:pt x="10880" y="3840"/>
                  </a:lnTo>
                  <a:cubicBezTo>
                    <a:pt x="10880" y="3680"/>
                    <a:pt x="10720" y="3520"/>
                    <a:pt x="10560" y="3520"/>
                  </a:cubicBezTo>
                  <a:lnTo>
                    <a:pt x="8960" y="3520"/>
                  </a:lnTo>
                  <a:lnTo>
                    <a:pt x="8960" y="2560"/>
                  </a:lnTo>
                  <a:cubicBezTo>
                    <a:pt x="8960" y="2208"/>
                    <a:pt x="8672" y="1920"/>
                    <a:pt x="8320" y="1920"/>
                  </a:cubicBezTo>
                  <a:lnTo>
                    <a:pt x="6080" y="1920"/>
                  </a:lnTo>
                  <a:lnTo>
                    <a:pt x="6080" y="1280"/>
                  </a:lnTo>
                  <a:lnTo>
                    <a:pt x="6400" y="1280"/>
                  </a:lnTo>
                  <a:cubicBezTo>
                    <a:pt x="6560" y="1280"/>
                    <a:pt x="6720" y="1120"/>
                    <a:pt x="6720" y="960"/>
                  </a:cubicBezTo>
                  <a:cubicBezTo>
                    <a:pt x="6720" y="768"/>
                    <a:pt x="6560" y="640"/>
                    <a:pt x="6400" y="640"/>
                  </a:cubicBezTo>
                  <a:lnTo>
                    <a:pt x="6080" y="640"/>
                  </a:lnTo>
                  <a:lnTo>
                    <a:pt x="6080" y="320"/>
                  </a:lnTo>
                  <a:cubicBezTo>
                    <a:pt x="6080" y="160"/>
                    <a:pt x="5920" y="0"/>
                    <a:pt x="5760" y="0"/>
                  </a:cubicBezTo>
                  <a:cubicBezTo>
                    <a:pt x="5600" y="0"/>
                    <a:pt x="5440" y="160"/>
                    <a:pt x="5440" y="320"/>
                  </a:cubicBezTo>
                  <a:lnTo>
                    <a:pt x="5440" y="640"/>
                  </a:lnTo>
                  <a:lnTo>
                    <a:pt x="5120" y="640"/>
                  </a:lnTo>
                  <a:cubicBezTo>
                    <a:pt x="4960" y="640"/>
                    <a:pt x="4800" y="768"/>
                    <a:pt x="4800" y="960"/>
                  </a:cubicBezTo>
                  <a:cubicBezTo>
                    <a:pt x="4800" y="1120"/>
                    <a:pt x="4960" y="1280"/>
                    <a:pt x="5120" y="1280"/>
                  </a:cubicBezTo>
                  <a:lnTo>
                    <a:pt x="5440" y="1280"/>
                  </a:lnTo>
                  <a:lnTo>
                    <a:pt x="5440" y="1920"/>
                  </a:lnTo>
                  <a:lnTo>
                    <a:pt x="3200" y="1920"/>
                  </a:lnTo>
                  <a:cubicBezTo>
                    <a:pt x="2848" y="1920"/>
                    <a:pt x="2560" y="2208"/>
                    <a:pt x="2560" y="2560"/>
                  </a:cubicBezTo>
                  <a:lnTo>
                    <a:pt x="2560" y="4800"/>
                  </a:lnTo>
                  <a:lnTo>
                    <a:pt x="960" y="4800"/>
                  </a:lnTo>
                  <a:cubicBezTo>
                    <a:pt x="800" y="4800"/>
                    <a:pt x="640" y="4960"/>
                    <a:pt x="640" y="5120"/>
                  </a:cubicBezTo>
                  <a:lnTo>
                    <a:pt x="640" y="9600"/>
                  </a:lnTo>
                  <a:lnTo>
                    <a:pt x="320" y="9600"/>
                  </a:lnTo>
                  <a:cubicBezTo>
                    <a:pt x="160" y="9600"/>
                    <a:pt x="0" y="9760"/>
                    <a:pt x="0" y="9920"/>
                  </a:cubicBezTo>
                  <a:cubicBezTo>
                    <a:pt x="0" y="10080"/>
                    <a:pt x="160" y="10240"/>
                    <a:pt x="320" y="10240"/>
                  </a:cubicBezTo>
                  <a:lnTo>
                    <a:pt x="11200" y="10240"/>
                  </a:lnTo>
                  <a:cubicBezTo>
                    <a:pt x="11360" y="10240"/>
                    <a:pt x="11520" y="10080"/>
                    <a:pt x="11520" y="9920"/>
                  </a:cubicBezTo>
                  <a:cubicBezTo>
                    <a:pt x="11520" y="9760"/>
                    <a:pt x="11360" y="9600"/>
                    <a:pt x="11200" y="9600"/>
                  </a:cubicBezTo>
                  <a:close/>
                  <a:moveTo>
                    <a:pt x="1280" y="5440"/>
                  </a:moveTo>
                  <a:lnTo>
                    <a:pt x="2560" y="5440"/>
                  </a:lnTo>
                  <a:lnTo>
                    <a:pt x="2560" y="9600"/>
                  </a:lnTo>
                  <a:lnTo>
                    <a:pt x="1280" y="9600"/>
                  </a:lnTo>
                  <a:lnTo>
                    <a:pt x="1280" y="5440"/>
                  </a:lnTo>
                  <a:close/>
                  <a:moveTo>
                    <a:pt x="6400" y="9600"/>
                  </a:moveTo>
                  <a:lnTo>
                    <a:pt x="5120" y="9600"/>
                  </a:lnTo>
                  <a:lnTo>
                    <a:pt x="5120" y="8960"/>
                  </a:lnTo>
                  <a:lnTo>
                    <a:pt x="6400" y="8960"/>
                  </a:lnTo>
                  <a:lnTo>
                    <a:pt x="6400" y="9600"/>
                  </a:lnTo>
                  <a:close/>
                  <a:moveTo>
                    <a:pt x="7040" y="9600"/>
                  </a:moveTo>
                  <a:lnTo>
                    <a:pt x="7040" y="8640"/>
                  </a:lnTo>
                  <a:cubicBezTo>
                    <a:pt x="7040" y="8480"/>
                    <a:pt x="6880" y="8320"/>
                    <a:pt x="6720" y="8320"/>
                  </a:cubicBezTo>
                  <a:lnTo>
                    <a:pt x="4800" y="8320"/>
                  </a:lnTo>
                  <a:cubicBezTo>
                    <a:pt x="4640" y="8320"/>
                    <a:pt x="4480" y="8480"/>
                    <a:pt x="4480" y="8640"/>
                  </a:cubicBezTo>
                  <a:lnTo>
                    <a:pt x="4480" y="9600"/>
                  </a:lnTo>
                  <a:lnTo>
                    <a:pt x="3200" y="9600"/>
                  </a:lnTo>
                  <a:lnTo>
                    <a:pt x="3200" y="2560"/>
                  </a:lnTo>
                  <a:lnTo>
                    <a:pt x="8320" y="2560"/>
                  </a:lnTo>
                  <a:lnTo>
                    <a:pt x="8320" y="9600"/>
                  </a:lnTo>
                  <a:lnTo>
                    <a:pt x="7040" y="9600"/>
                  </a:lnTo>
                  <a:close/>
                  <a:moveTo>
                    <a:pt x="8960" y="9600"/>
                  </a:moveTo>
                  <a:lnTo>
                    <a:pt x="8960" y="4160"/>
                  </a:lnTo>
                  <a:lnTo>
                    <a:pt x="10240" y="4160"/>
                  </a:lnTo>
                  <a:lnTo>
                    <a:pt x="10240" y="9600"/>
                  </a:lnTo>
                  <a:lnTo>
                    <a:pt x="8960" y="96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confont-10187-1799684">
              <a:extLst>
                <a:ext uri="{FF2B5EF4-FFF2-40B4-BE49-F238E27FC236}">
                  <a16:creationId xmlns:a16="http://schemas.microsoft.com/office/drawing/2014/main" id="{89F642BE-AE6E-52A3-A4B2-14E6C6CA5783}"/>
                </a:ext>
              </a:extLst>
            </p:cNvPr>
            <p:cNvSpPr/>
            <p:nvPr/>
          </p:nvSpPr>
          <p:spPr>
            <a:xfrm>
              <a:off x="3640892" y="4498211"/>
              <a:ext cx="609685" cy="528332"/>
            </a:xfrm>
            <a:custGeom>
              <a:avLst/>
              <a:gdLst>
                <a:gd name="T0" fmla="*/ 8960 w 9600"/>
                <a:gd name="T1" fmla="*/ 7680 h 8320"/>
                <a:gd name="T2" fmla="*/ 7680 w 9600"/>
                <a:gd name="T3" fmla="*/ 1920 h 8320"/>
                <a:gd name="T4" fmla="*/ 5760 w 9600"/>
                <a:gd name="T5" fmla="*/ 1280 h 8320"/>
                <a:gd name="T6" fmla="*/ 1920 w 9600"/>
                <a:gd name="T7" fmla="*/ 0 h 8320"/>
                <a:gd name="T8" fmla="*/ 640 w 9600"/>
                <a:gd name="T9" fmla="*/ 7680 h 8320"/>
                <a:gd name="T10" fmla="*/ 0 w 9600"/>
                <a:gd name="T11" fmla="*/ 8000 h 8320"/>
                <a:gd name="T12" fmla="*/ 9280 w 9600"/>
                <a:gd name="T13" fmla="*/ 8320 h 8320"/>
                <a:gd name="T14" fmla="*/ 9280 w 9600"/>
                <a:gd name="T15" fmla="*/ 7680 h 8320"/>
                <a:gd name="T16" fmla="*/ 5120 w 9600"/>
                <a:gd name="T17" fmla="*/ 7680 h 8320"/>
                <a:gd name="T18" fmla="*/ 1280 w 9600"/>
                <a:gd name="T19" fmla="*/ 1280 h 8320"/>
                <a:gd name="T20" fmla="*/ 4480 w 9600"/>
                <a:gd name="T21" fmla="*/ 640 h 8320"/>
                <a:gd name="T22" fmla="*/ 5120 w 9600"/>
                <a:gd name="T23" fmla="*/ 1920 h 8320"/>
                <a:gd name="T24" fmla="*/ 5760 w 9600"/>
                <a:gd name="T25" fmla="*/ 7680 h 8320"/>
                <a:gd name="T26" fmla="*/ 7680 w 9600"/>
                <a:gd name="T27" fmla="*/ 2560 h 8320"/>
                <a:gd name="T28" fmla="*/ 8320 w 9600"/>
                <a:gd name="T29" fmla="*/ 7680 h 8320"/>
                <a:gd name="T30" fmla="*/ 2240 w 9600"/>
                <a:gd name="T31" fmla="*/ 1920 h 8320"/>
                <a:gd name="T32" fmla="*/ 2240 w 9600"/>
                <a:gd name="T33" fmla="*/ 2560 h 8320"/>
                <a:gd name="T34" fmla="*/ 4480 w 9600"/>
                <a:gd name="T35" fmla="*/ 2240 h 8320"/>
                <a:gd name="T36" fmla="*/ 4160 w 9600"/>
                <a:gd name="T37" fmla="*/ 3840 h 8320"/>
                <a:gd name="T38" fmla="*/ 1920 w 9600"/>
                <a:gd name="T39" fmla="*/ 4160 h 8320"/>
                <a:gd name="T40" fmla="*/ 4160 w 9600"/>
                <a:gd name="T41" fmla="*/ 4480 h 8320"/>
                <a:gd name="T42" fmla="*/ 4160 w 9600"/>
                <a:gd name="T43" fmla="*/ 3840 h 8320"/>
                <a:gd name="T44" fmla="*/ 2240 w 9600"/>
                <a:gd name="T45" fmla="*/ 5760 h 8320"/>
                <a:gd name="T46" fmla="*/ 2240 w 9600"/>
                <a:gd name="T47" fmla="*/ 6400 h 8320"/>
                <a:gd name="T48" fmla="*/ 4480 w 9600"/>
                <a:gd name="T49" fmla="*/ 6080 h 8320"/>
                <a:gd name="T50" fmla="*/ 7360 w 9600"/>
                <a:gd name="T51" fmla="*/ 3840 h 8320"/>
                <a:gd name="T52" fmla="*/ 6400 w 9600"/>
                <a:gd name="T53" fmla="*/ 4160 h 8320"/>
                <a:gd name="T54" fmla="*/ 7360 w 9600"/>
                <a:gd name="T55" fmla="*/ 4480 h 8320"/>
                <a:gd name="T56" fmla="*/ 7360 w 9600"/>
                <a:gd name="T57" fmla="*/ 3840 h 8320"/>
                <a:gd name="T58" fmla="*/ 6720 w 9600"/>
                <a:gd name="T59" fmla="*/ 5760 h 8320"/>
                <a:gd name="T60" fmla="*/ 6720 w 9600"/>
                <a:gd name="T61" fmla="*/ 6400 h 8320"/>
                <a:gd name="T62" fmla="*/ 7680 w 9600"/>
                <a:gd name="T63" fmla="*/ 6080 h 8320"/>
                <a:gd name="T64" fmla="*/ 7360 w 9600"/>
                <a:gd name="T65" fmla="*/ 5760 h 8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00" h="8320">
                  <a:moveTo>
                    <a:pt x="9280" y="7680"/>
                  </a:moveTo>
                  <a:lnTo>
                    <a:pt x="8960" y="7680"/>
                  </a:lnTo>
                  <a:lnTo>
                    <a:pt x="8960" y="3200"/>
                  </a:lnTo>
                  <a:cubicBezTo>
                    <a:pt x="8960" y="2496"/>
                    <a:pt x="8384" y="1920"/>
                    <a:pt x="7680" y="1920"/>
                  </a:cubicBezTo>
                  <a:lnTo>
                    <a:pt x="5760" y="1920"/>
                  </a:lnTo>
                  <a:lnTo>
                    <a:pt x="5760" y="1280"/>
                  </a:lnTo>
                  <a:cubicBezTo>
                    <a:pt x="5760" y="576"/>
                    <a:pt x="5184" y="0"/>
                    <a:pt x="4480" y="0"/>
                  </a:cubicBezTo>
                  <a:lnTo>
                    <a:pt x="1920" y="0"/>
                  </a:lnTo>
                  <a:cubicBezTo>
                    <a:pt x="1216" y="0"/>
                    <a:pt x="640" y="576"/>
                    <a:pt x="640" y="1280"/>
                  </a:cubicBezTo>
                  <a:lnTo>
                    <a:pt x="640" y="7680"/>
                  </a:lnTo>
                  <a:lnTo>
                    <a:pt x="320" y="7680"/>
                  </a:lnTo>
                  <a:cubicBezTo>
                    <a:pt x="141" y="7680"/>
                    <a:pt x="0" y="7821"/>
                    <a:pt x="0" y="8000"/>
                  </a:cubicBezTo>
                  <a:cubicBezTo>
                    <a:pt x="0" y="8179"/>
                    <a:pt x="141" y="8320"/>
                    <a:pt x="320" y="8320"/>
                  </a:cubicBezTo>
                  <a:lnTo>
                    <a:pt x="9280" y="8320"/>
                  </a:lnTo>
                  <a:cubicBezTo>
                    <a:pt x="9459" y="8320"/>
                    <a:pt x="9600" y="8179"/>
                    <a:pt x="9600" y="8000"/>
                  </a:cubicBezTo>
                  <a:cubicBezTo>
                    <a:pt x="9600" y="7821"/>
                    <a:pt x="9459" y="7680"/>
                    <a:pt x="9280" y="7680"/>
                  </a:cubicBezTo>
                  <a:close/>
                  <a:moveTo>
                    <a:pt x="5120" y="1920"/>
                  </a:moveTo>
                  <a:lnTo>
                    <a:pt x="5120" y="7680"/>
                  </a:lnTo>
                  <a:lnTo>
                    <a:pt x="1280" y="7680"/>
                  </a:lnTo>
                  <a:lnTo>
                    <a:pt x="1280" y="1280"/>
                  </a:lnTo>
                  <a:cubicBezTo>
                    <a:pt x="1280" y="928"/>
                    <a:pt x="1567" y="640"/>
                    <a:pt x="1920" y="640"/>
                  </a:cubicBezTo>
                  <a:lnTo>
                    <a:pt x="4480" y="640"/>
                  </a:lnTo>
                  <a:cubicBezTo>
                    <a:pt x="4833" y="640"/>
                    <a:pt x="5120" y="928"/>
                    <a:pt x="5120" y="1280"/>
                  </a:cubicBezTo>
                  <a:lnTo>
                    <a:pt x="5120" y="1920"/>
                  </a:lnTo>
                  <a:close/>
                  <a:moveTo>
                    <a:pt x="8320" y="7680"/>
                  </a:moveTo>
                  <a:lnTo>
                    <a:pt x="5760" y="7680"/>
                  </a:lnTo>
                  <a:lnTo>
                    <a:pt x="5760" y="2560"/>
                  </a:lnTo>
                  <a:lnTo>
                    <a:pt x="7680" y="2560"/>
                  </a:lnTo>
                  <a:cubicBezTo>
                    <a:pt x="8033" y="2560"/>
                    <a:pt x="8320" y="2848"/>
                    <a:pt x="8320" y="3200"/>
                  </a:cubicBezTo>
                  <a:lnTo>
                    <a:pt x="8320" y="7680"/>
                  </a:lnTo>
                  <a:close/>
                  <a:moveTo>
                    <a:pt x="4160" y="1920"/>
                  </a:moveTo>
                  <a:lnTo>
                    <a:pt x="2240" y="1920"/>
                  </a:lnTo>
                  <a:cubicBezTo>
                    <a:pt x="2061" y="1920"/>
                    <a:pt x="1920" y="2061"/>
                    <a:pt x="1920" y="2240"/>
                  </a:cubicBezTo>
                  <a:cubicBezTo>
                    <a:pt x="1920" y="2419"/>
                    <a:pt x="2061" y="2560"/>
                    <a:pt x="2240" y="2560"/>
                  </a:cubicBezTo>
                  <a:lnTo>
                    <a:pt x="4160" y="2560"/>
                  </a:lnTo>
                  <a:cubicBezTo>
                    <a:pt x="4339" y="2560"/>
                    <a:pt x="4480" y="2419"/>
                    <a:pt x="4480" y="2240"/>
                  </a:cubicBezTo>
                  <a:cubicBezTo>
                    <a:pt x="4480" y="2061"/>
                    <a:pt x="4339" y="1920"/>
                    <a:pt x="4160" y="1920"/>
                  </a:cubicBezTo>
                  <a:close/>
                  <a:moveTo>
                    <a:pt x="4160" y="3840"/>
                  </a:moveTo>
                  <a:lnTo>
                    <a:pt x="2240" y="3840"/>
                  </a:lnTo>
                  <a:cubicBezTo>
                    <a:pt x="2061" y="3840"/>
                    <a:pt x="1920" y="3981"/>
                    <a:pt x="1920" y="4160"/>
                  </a:cubicBezTo>
                  <a:cubicBezTo>
                    <a:pt x="1920" y="4339"/>
                    <a:pt x="2061" y="4480"/>
                    <a:pt x="2240" y="4480"/>
                  </a:cubicBezTo>
                  <a:lnTo>
                    <a:pt x="4160" y="4480"/>
                  </a:lnTo>
                  <a:cubicBezTo>
                    <a:pt x="4339" y="4480"/>
                    <a:pt x="4480" y="4339"/>
                    <a:pt x="4480" y="4160"/>
                  </a:cubicBezTo>
                  <a:cubicBezTo>
                    <a:pt x="4480" y="3981"/>
                    <a:pt x="4339" y="3840"/>
                    <a:pt x="4160" y="3840"/>
                  </a:cubicBezTo>
                  <a:close/>
                  <a:moveTo>
                    <a:pt x="4160" y="5760"/>
                  </a:moveTo>
                  <a:lnTo>
                    <a:pt x="2240" y="5760"/>
                  </a:lnTo>
                  <a:cubicBezTo>
                    <a:pt x="2061" y="5760"/>
                    <a:pt x="1920" y="5901"/>
                    <a:pt x="1920" y="6080"/>
                  </a:cubicBezTo>
                  <a:cubicBezTo>
                    <a:pt x="1920" y="6259"/>
                    <a:pt x="2061" y="6400"/>
                    <a:pt x="2240" y="6400"/>
                  </a:cubicBezTo>
                  <a:lnTo>
                    <a:pt x="4160" y="6400"/>
                  </a:lnTo>
                  <a:cubicBezTo>
                    <a:pt x="4339" y="6400"/>
                    <a:pt x="4480" y="6259"/>
                    <a:pt x="4480" y="6080"/>
                  </a:cubicBezTo>
                  <a:cubicBezTo>
                    <a:pt x="4480" y="5901"/>
                    <a:pt x="4339" y="5760"/>
                    <a:pt x="4160" y="5760"/>
                  </a:cubicBezTo>
                  <a:close/>
                  <a:moveTo>
                    <a:pt x="7360" y="3840"/>
                  </a:moveTo>
                  <a:lnTo>
                    <a:pt x="6720" y="3840"/>
                  </a:lnTo>
                  <a:cubicBezTo>
                    <a:pt x="6541" y="3840"/>
                    <a:pt x="6400" y="3981"/>
                    <a:pt x="6400" y="4160"/>
                  </a:cubicBezTo>
                  <a:cubicBezTo>
                    <a:pt x="6400" y="4339"/>
                    <a:pt x="6541" y="4480"/>
                    <a:pt x="6720" y="4480"/>
                  </a:cubicBezTo>
                  <a:lnTo>
                    <a:pt x="7360" y="4480"/>
                  </a:lnTo>
                  <a:cubicBezTo>
                    <a:pt x="7539" y="4480"/>
                    <a:pt x="7680" y="4339"/>
                    <a:pt x="7680" y="4160"/>
                  </a:cubicBezTo>
                  <a:cubicBezTo>
                    <a:pt x="7680" y="3981"/>
                    <a:pt x="7539" y="3840"/>
                    <a:pt x="7360" y="3840"/>
                  </a:cubicBezTo>
                  <a:close/>
                  <a:moveTo>
                    <a:pt x="7360" y="5760"/>
                  </a:moveTo>
                  <a:lnTo>
                    <a:pt x="6720" y="5760"/>
                  </a:lnTo>
                  <a:cubicBezTo>
                    <a:pt x="6541" y="5760"/>
                    <a:pt x="6400" y="5901"/>
                    <a:pt x="6400" y="6080"/>
                  </a:cubicBezTo>
                  <a:cubicBezTo>
                    <a:pt x="6400" y="6259"/>
                    <a:pt x="6541" y="6400"/>
                    <a:pt x="6720" y="6400"/>
                  </a:cubicBezTo>
                  <a:lnTo>
                    <a:pt x="7360" y="6400"/>
                  </a:lnTo>
                  <a:cubicBezTo>
                    <a:pt x="7539" y="6400"/>
                    <a:pt x="7680" y="6259"/>
                    <a:pt x="7680" y="6080"/>
                  </a:cubicBezTo>
                  <a:cubicBezTo>
                    <a:pt x="7680" y="5901"/>
                    <a:pt x="7539" y="5760"/>
                    <a:pt x="7360" y="5760"/>
                  </a:cubicBezTo>
                  <a:close/>
                  <a:moveTo>
                    <a:pt x="7360" y="5760"/>
                  </a:move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iconfont-10187-1799684">
              <a:extLst>
                <a:ext uri="{FF2B5EF4-FFF2-40B4-BE49-F238E27FC236}">
                  <a16:creationId xmlns:a16="http://schemas.microsoft.com/office/drawing/2014/main" id="{65ADBEF8-0334-7836-FB65-48588CCF3FC3}"/>
                </a:ext>
              </a:extLst>
            </p:cNvPr>
            <p:cNvSpPr/>
            <p:nvPr/>
          </p:nvSpPr>
          <p:spPr>
            <a:xfrm>
              <a:off x="2632257" y="5540736"/>
              <a:ext cx="609685" cy="481806"/>
            </a:xfrm>
            <a:custGeom>
              <a:avLst/>
              <a:gdLst>
                <a:gd name="T0" fmla="*/ 7043 w 8656"/>
                <a:gd name="T1" fmla="*/ 5208 h 6851"/>
                <a:gd name="T2" fmla="*/ 4452 w 8656"/>
                <a:gd name="T3" fmla="*/ 0 h 6851"/>
                <a:gd name="T4" fmla="*/ 2591 w 8656"/>
                <a:gd name="T5" fmla="*/ 5910 h 6851"/>
                <a:gd name="T6" fmla="*/ 5360 w 8656"/>
                <a:gd name="T7" fmla="*/ 6369 h 6851"/>
                <a:gd name="T8" fmla="*/ 5684 w 8656"/>
                <a:gd name="T9" fmla="*/ 6344 h 6851"/>
                <a:gd name="T10" fmla="*/ 5842 w 8656"/>
                <a:gd name="T11" fmla="*/ 6185 h 6851"/>
                <a:gd name="T12" fmla="*/ 6012 w 8656"/>
                <a:gd name="T13" fmla="*/ 6099 h 6851"/>
                <a:gd name="T14" fmla="*/ 6667 w 8656"/>
                <a:gd name="T15" fmla="*/ 6753 h 6851"/>
                <a:gd name="T16" fmla="*/ 7020 w 8656"/>
                <a:gd name="T17" fmla="*/ 6753 h 6851"/>
                <a:gd name="T18" fmla="*/ 7627 w 8656"/>
                <a:gd name="T19" fmla="*/ 6146 h 6851"/>
                <a:gd name="T20" fmla="*/ 7627 w 8656"/>
                <a:gd name="T21" fmla="*/ 5793 h 6851"/>
                <a:gd name="T22" fmla="*/ 7043 w 8656"/>
                <a:gd name="T23" fmla="*/ 5208 h 6851"/>
                <a:gd name="T24" fmla="*/ 2877 w 8656"/>
                <a:gd name="T25" fmla="*/ 5501 h 6851"/>
                <a:gd name="T26" fmla="*/ 4452 w 8656"/>
                <a:gd name="T27" fmla="*/ 500 h 6851"/>
                <a:gd name="T28" fmla="*/ 6969 w 8656"/>
                <a:gd name="T29" fmla="*/ 4355 h 6851"/>
                <a:gd name="T30" fmla="*/ 6642 w 8656"/>
                <a:gd name="T31" fmla="*/ 4267 h 6851"/>
                <a:gd name="T32" fmla="*/ 4452 w 8656"/>
                <a:gd name="T33" fmla="*/ 833 h 6851"/>
                <a:gd name="T34" fmla="*/ 3104 w 8656"/>
                <a:gd name="T35" fmla="*/ 5252 h 6851"/>
                <a:gd name="T36" fmla="*/ 5091 w 8656"/>
                <a:gd name="T37" fmla="*/ 5579 h 6851"/>
                <a:gd name="T38" fmla="*/ 5177 w 8656"/>
                <a:gd name="T39" fmla="*/ 5902 h 6851"/>
                <a:gd name="T40" fmla="*/ 2877 w 8656"/>
                <a:gd name="T41" fmla="*/ 5501 h 6851"/>
                <a:gd name="T42" fmla="*/ 4452 w 8656"/>
                <a:gd name="T43" fmla="*/ 2999 h 6851"/>
                <a:gd name="T44" fmla="*/ 4141 w 8656"/>
                <a:gd name="T45" fmla="*/ 2694 h 6851"/>
                <a:gd name="T46" fmla="*/ 4762 w 8656"/>
                <a:gd name="T47" fmla="*/ 2650 h 6851"/>
                <a:gd name="T48" fmla="*/ 5012 w 8656"/>
                <a:gd name="T49" fmla="*/ 2900 h 6851"/>
                <a:gd name="T50" fmla="*/ 5262 w 8656"/>
                <a:gd name="T51" fmla="*/ 2650 h 6851"/>
                <a:gd name="T52" fmla="*/ 4702 w 8656"/>
                <a:gd name="T53" fmla="*/ 1908 h 6851"/>
                <a:gd name="T54" fmla="*/ 4702 w 8656"/>
                <a:gd name="T55" fmla="*/ 1790 h 6851"/>
                <a:gd name="T56" fmla="*/ 4452 w 8656"/>
                <a:gd name="T57" fmla="*/ 1540 h 6851"/>
                <a:gd name="T58" fmla="*/ 4202 w 8656"/>
                <a:gd name="T59" fmla="*/ 1790 h 6851"/>
                <a:gd name="T60" fmla="*/ 4202 w 8656"/>
                <a:gd name="T61" fmla="*/ 1921 h 6851"/>
                <a:gd name="T62" fmla="*/ 4452 w 8656"/>
                <a:gd name="T63" fmla="*/ 3499 h 6851"/>
                <a:gd name="T64" fmla="*/ 4674 w 8656"/>
                <a:gd name="T65" fmla="*/ 4021 h 6851"/>
                <a:gd name="T66" fmla="*/ 4141 w 8656"/>
                <a:gd name="T67" fmla="*/ 3847 h 6851"/>
                <a:gd name="T68" fmla="*/ 3891 w 8656"/>
                <a:gd name="T69" fmla="*/ 3597 h 6851"/>
                <a:gd name="T70" fmla="*/ 3641 w 8656"/>
                <a:gd name="T71" fmla="*/ 3847 h 6851"/>
                <a:gd name="T72" fmla="*/ 4202 w 8656"/>
                <a:gd name="T73" fmla="*/ 4590 h 6851"/>
                <a:gd name="T74" fmla="*/ 4202 w 8656"/>
                <a:gd name="T75" fmla="*/ 4707 h 6851"/>
                <a:gd name="T76" fmla="*/ 4452 w 8656"/>
                <a:gd name="T77" fmla="*/ 4957 h 6851"/>
                <a:gd name="T78" fmla="*/ 4702 w 8656"/>
                <a:gd name="T79" fmla="*/ 4707 h 6851"/>
                <a:gd name="T80" fmla="*/ 4702 w 8656"/>
                <a:gd name="T81" fmla="*/ 4576 h 6851"/>
                <a:gd name="T82" fmla="*/ 4810 w 8656"/>
                <a:gd name="T83" fmla="*/ 4531 h 6851"/>
                <a:gd name="T84" fmla="*/ 4961 w 8656"/>
                <a:gd name="T85" fmla="*/ 5097 h 6851"/>
                <a:gd name="T86" fmla="*/ 3384 w 8656"/>
                <a:gd name="T87" fmla="*/ 4837 h 6851"/>
                <a:gd name="T88" fmla="*/ 4452 w 8656"/>
                <a:gd name="T89" fmla="*/ 1333 h 6851"/>
                <a:gd name="T90" fmla="*/ 6150 w 8656"/>
                <a:gd name="T91" fmla="*/ 4135 h 6851"/>
                <a:gd name="T92" fmla="*/ 5257 w 8656"/>
                <a:gd name="T93" fmla="*/ 3896 h 6851"/>
                <a:gd name="T94" fmla="*/ 4452 w 8656"/>
                <a:gd name="T95" fmla="*/ 2999 h 6851"/>
                <a:gd name="T96" fmla="*/ 6843 w 8656"/>
                <a:gd name="T97" fmla="*/ 6223 h 6851"/>
                <a:gd name="T98" fmla="*/ 6147 w 8656"/>
                <a:gd name="T99" fmla="*/ 5527 h 6851"/>
                <a:gd name="T100" fmla="*/ 5794 w 8656"/>
                <a:gd name="T101" fmla="*/ 5527 h 6851"/>
                <a:gd name="T102" fmla="*/ 5636 w 8656"/>
                <a:gd name="T103" fmla="*/ 5684 h 6851"/>
                <a:gd name="T104" fmla="*/ 5299 w 8656"/>
                <a:gd name="T105" fmla="*/ 4425 h 6851"/>
                <a:gd name="T106" fmla="*/ 6558 w 8656"/>
                <a:gd name="T107" fmla="*/ 4762 h 6851"/>
                <a:gd name="T108" fmla="*/ 6401 w 8656"/>
                <a:gd name="T109" fmla="*/ 4920 h 6851"/>
                <a:gd name="T110" fmla="*/ 6401 w 8656"/>
                <a:gd name="T111" fmla="*/ 5273 h 6851"/>
                <a:gd name="T112" fmla="*/ 7097 w 8656"/>
                <a:gd name="T113" fmla="*/ 5969 h 6851"/>
                <a:gd name="T114" fmla="*/ 6843 w 8656"/>
                <a:gd name="T115" fmla="*/ 6223 h 6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56" h="6851">
                  <a:moveTo>
                    <a:pt x="7043" y="5208"/>
                  </a:moveTo>
                  <a:cubicBezTo>
                    <a:pt x="8656" y="3077"/>
                    <a:pt x="7130" y="0"/>
                    <a:pt x="4452" y="0"/>
                  </a:cubicBezTo>
                  <a:cubicBezTo>
                    <a:pt x="1284" y="0"/>
                    <a:pt x="0" y="4098"/>
                    <a:pt x="2591" y="5910"/>
                  </a:cubicBezTo>
                  <a:cubicBezTo>
                    <a:pt x="3385" y="6466"/>
                    <a:pt x="4396" y="6653"/>
                    <a:pt x="5360" y="6369"/>
                  </a:cubicBezTo>
                  <a:cubicBezTo>
                    <a:pt x="5461" y="6442"/>
                    <a:pt x="5598" y="6429"/>
                    <a:pt x="5684" y="6344"/>
                  </a:cubicBezTo>
                  <a:lnTo>
                    <a:pt x="5842" y="6185"/>
                  </a:lnTo>
                  <a:cubicBezTo>
                    <a:pt x="5899" y="6158"/>
                    <a:pt x="5956" y="6129"/>
                    <a:pt x="6012" y="6099"/>
                  </a:cubicBezTo>
                  <a:lnTo>
                    <a:pt x="6667" y="6753"/>
                  </a:lnTo>
                  <a:cubicBezTo>
                    <a:pt x="6764" y="6851"/>
                    <a:pt x="6922" y="6851"/>
                    <a:pt x="7020" y="6753"/>
                  </a:cubicBezTo>
                  <a:lnTo>
                    <a:pt x="7627" y="6146"/>
                  </a:lnTo>
                  <a:cubicBezTo>
                    <a:pt x="7725" y="6048"/>
                    <a:pt x="7725" y="5890"/>
                    <a:pt x="7627" y="5793"/>
                  </a:cubicBezTo>
                  <a:lnTo>
                    <a:pt x="7043" y="5208"/>
                  </a:lnTo>
                  <a:close/>
                  <a:moveTo>
                    <a:pt x="2877" y="5501"/>
                  </a:moveTo>
                  <a:cubicBezTo>
                    <a:pt x="682" y="3965"/>
                    <a:pt x="1773" y="500"/>
                    <a:pt x="4452" y="500"/>
                  </a:cubicBezTo>
                  <a:cubicBezTo>
                    <a:pt x="6427" y="500"/>
                    <a:pt x="7768" y="2536"/>
                    <a:pt x="6969" y="4355"/>
                  </a:cubicBezTo>
                  <a:lnTo>
                    <a:pt x="6642" y="4267"/>
                  </a:lnTo>
                  <a:cubicBezTo>
                    <a:pt x="7386" y="2672"/>
                    <a:pt x="6215" y="833"/>
                    <a:pt x="4452" y="833"/>
                  </a:cubicBezTo>
                  <a:cubicBezTo>
                    <a:pt x="2080" y="833"/>
                    <a:pt x="1130" y="3922"/>
                    <a:pt x="3104" y="5252"/>
                  </a:cubicBezTo>
                  <a:cubicBezTo>
                    <a:pt x="3690" y="5646"/>
                    <a:pt x="4414" y="5765"/>
                    <a:pt x="5091" y="5579"/>
                  </a:cubicBezTo>
                  <a:cubicBezTo>
                    <a:pt x="5191" y="5953"/>
                    <a:pt x="5160" y="5839"/>
                    <a:pt x="5177" y="5902"/>
                  </a:cubicBezTo>
                  <a:cubicBezTo>
                    <a:pt x="4369" y="6126"/>
                    <a:pt x="3534" y="5960"/>
                    <a:pt x="2877" y="5501"/>
                  </a:cubicBezTo>
                  <a:close/>
                  <a:moveTo>
                    <a:pt x="4452" y="2999"/>
                  </a:moveTo>
                  <a:cubicBezTo>
                    <a:pt x="4284" y="2999"/>
                    <a:pt x="4145" y="2862"/>
                    <a:pt x="4141" y="2694"/>
                  </a:cubicBezTo>
                  <a:cubicBezTo>
                    <a:pt x="4134" y="2302"/>
                    <a:pt x="4762" y="2263"/>
                    <a:pt x="4762" y="2650"/>
                  </a:cubicBezTo>
                  <a:cubicBezTo>
                    <a:pt x="4762" y="2788"/>
                    <a:pt x="4874" y="2900"/>
                    <a:pt x="5012" y="2900"/>
                  </a:cubicBezTo>
                  <a:cubicBezTo>
                    <a:pt x="5150" y="2900"/>
                    <a:pt x="5262" y="2788"/>
                    <a:pt x="5262" y="2650"/>
                  </a:cubicBezTo>
                  <a:cubicBezTo>
                    <a:pt x="5262" y="2298"/>
                    <a:pt x="5025" y="2000"/>
                    <a:pt x="4702" y="1908"/>
                  </a:cubicBezTo>
                  <a:lnTo>
                    <a:pt x="4702" y="1790"/>
                  </a:lnTo>
                  <a:cubicBezTo>
                    <a:pt x="4702" y="1652"/>
                    <a:pt x="4590" y="1540"/>
                    <a:pt x="4452" y="1540"/>
                  </a:cubicBezTo>
                  <a:cubicBezTo>
                    <a:pt x="4314" y="1540"/>
                    <a:pt x="4202" y="1652"/>
                    <a:pt x="4202" y="1790"/>
                  </a:cubicBezTo>
                  <a:lnTo>
                    <a:pt x="4202" y="1921"/>
                  </a:lnTo>
                  <a:cubicBezTo>
                    <a:pt x="3315" y="2219"/>
                    <a:pt x="3550" y="3499"/>
                    <a:pt x="4452" y="3499"/>
                  </a:cubicBezTo>
                  <a:cubicBezTo>
                    <a:pt x="4719" y="3499"/>
                    <a:pt x="4869" y="3823"/>
                    <a:pt x="4674" y="4021"/>
                  </a:cubicBezTo>
                  <a:cubicBezTo>
                    <a:pt x="4489" y="4209"/>
                    <a:pt x="4141" y="4118"/>
                    <a:pt x="4141" y="3847"/>
                  </a:cubicBezTo>
                  <a:cubicBezTo>
                    <a:pt x="4141" y="3709"/>
                    <a:pt x="4029" y="3597"/>
                    <a:pt x="3891" y="3597"/>
                  </a:cubicBezTo>
                  <a:cubicBezTo>
                    <a:pt x="3753" y="3597"/>
                    <a:pt x="3641" y="3709"/>
                    <a:pt x="3641" y="3847"/>
                  </a:cubicBezTo>
                  <a:cubicBezTo>
                    <a:pt x="3641" y="4200"/>
                    <a:pt x="3879" y="4497"/>
                    <a:pt x="4202" y="4590"/>
                  </a:cubicBezTo>
                  <a:lnTo>
                    <a:pt x="4202" y="4707"/>
                  </a:lnTo>
                  <a:cubicBezTo>
                    <a:pt x="4202" y="4845"/>
                    <a:pt x="4314" y="4957"/>
                    <a:pt x="4452" y="4957"/>
                  </a:cubicBezTo>
                  <a:cubicBezTo>
                    <a:pt x="4590" y="4957"/>
                    <a:pt x="4702" y="4845"/>
                    <a:pt x="4702" y="4707"/>
                  </a:cubicBezTo>
                  <a:lnTo>
                    <a:pt x="4702" y="4576"/>
                  </a:lnTo>
                  <a:cubicBezTo>
                    <a:pt x="4739" y="4564"/>
                    <a:pt x="4775" y="4549"/>
                    <a:pt x="4810" y="4531"/>
                  </a:cubicBezTo>
                  <a:lnTo>
                    <a:pt x="4961" y="5097"/>
                  </a:lnTo>
                  <a:cubicBezTo>
                    <a:pt x="4424" y="5248"/>
                    <a:pt x="3859" y="5157"/>
                    <a:pt x="3384" y="4837"/>
                  </a:cubicBezTo>
                  <a:cubicBezTo>
                    <a:pt x="1818" y="3782"/>
                    <a:pt x="2569" y="1333"/>
                    <a:pt x="4452" y="1333"/>
                  </a:cubicBezTo>
                  <a:cubicBezTo>
                    <a:pt x="5889" y="1333"/>
                    <a:pt x="6815" y="2866"/>
                    <a:pt x="6150" y="4135"/>
                  </a:cubicBezTo>
                  <a:lnTo>
                    <a:pt x="5257" y="3896"/>
                  </a:lnTo>
                  <a:cubicBezTo>
                    <a:pt x="5310" y="3414"/>
                    <a:pt x="4925" y="2999"/>
                    <a:pt x="4452" y="2999"/>
                  </a:cubicBezTo>
                  <a:close/>
                  <a:moveTo>
                    <a:pt x="6843" y="6223"/>
                  </a:moveTo>
                  <a:lnTo>
                    <a:pt x="6147" y="5527"/>
                  </a:lnTo>
                  <a:cubicBezTo>
                    <a:pt x="6050" y="5429"/>
                    <a:pt x="5891" y="5429"/>
                    <a:pt x="5794" y="5527"/>
                  </a:cubicBezTo>
                  <a:lnTo>
                    <a:pt x="5636" y="5684"/>
                  </a:lnTo>
                  <a:lnTo>
                    <a:pt x="5299" y="4425"/>
                  </a:lnTo>
                  <a:cubicBezTo>
                    <a:pt x="5957" y="4601"/>
                    <a:pt x="6525" y="4753"/>
                    <a:pt x="6558" y="4762"/>
                  </a:cubicBezTo>
                  <a:lnTo>
                    <a:pt x="6401" y="4920"/>
                  </a:lnTo>
                  <a:cubicBezTo>
                    <a:pt x="6303" y="5017"/>
                    <a:pt x="6304" y="5176"/>
                    <a:pt x="6401" y="5273"/>
                  </a:cubicBezTo>
                  <a:cubicBezTo>
                    <a:pt x="6465" y="5337"/>
                    <a:pt x="7022" y="5894"/>
                    <a:pt x="7097" y="5969"/>
                  </a:cubicBezTo>
                  <a:lnTo>
                    <a:pt x="6843" y="62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iconfont-10187-1799684">
              <a:extLst>
                <a:ext uri="{FF2B5EF4-FFF2-40B4-BE49-F238E27FC236}">
                  <a16:creationId xmlns:a16="http://schemas.microsoft.com/office/drawing/2014/main" id="{7EADF008-0AF9-9786-3DF4-E248E1C11185}"/>
                </a:ext>
              </a:extLst>
            </p:cNvPr>
            <p:cNvSpPr/>
            <p:nvPr/>
          </p:nvSpPr>
          <p:spPr>
            <a:xfrm>
              <a:off x="3725940" y="5476796"/>
              <a:ext cx="444570" cy="609685"/>
            </a:xfrm>
            <a:custGeom>
              <a:avLst/>
              <a:gdLst>
                <a:gd name="connsiteX0" fmla="*/ 380947 w 441175"/>
                <a:gd name="connsiteY0" fmla="*/ 527618 h 605028"/>
                <a:gd name="connsiteX1" fmla="*/ 397565 w 441175"/>
                <a:gd name="connsiteY1" fmla="*/ 544236 h 605028"/>
                <a:gd name="connsiteX2" fmla="*/ 380947 w 441175"/>
                <a:gd name="connsiteY2" fmla="*/ 560854 h 605028"/>
                <a:gd name="connsiteX3" fmla="*/ 364329 w 441175"/>
                <a:gd name="connsiteY3" fmla="*/ 544236 h 605028"/>
                <a:gd name="connsiteX4" fmla="*/ 380947 w 441175"/>
                <a:gd name="connsiteY4" fmla="*/ 527618 h 605028"/>
                <a:gd name="connsiteX5" fmla="*/ 61004 w 441175"/>
                <a:gd name="connsiteY5" fmla="*/ 527618 h 605028"/>
                <a:gd name="connsiteX6" fmla="*/ 77622 w 441175"/>
                <a:gd name="connsiteY6" fmla="*/ 544236 h 605028"/>
                <a:gd name="connsiteX7" fmla="*/ 61004 w 441175"/>
                <a:gd name="connsiteY7" fmla="*/ 560854 h 605028"/>
                <a:gd name="connsiteX8" fmla="*/ 44386 w 441175"/>
                <a:gd name="connsiteY8" fmla="*/ 544236 h 605028"/>
                <a:gd name="connsiteX9" fmla="*/ 61004 w 441175"/>
                <a:gd name="connsiteY9" fmla="*/ 527618 h 605028"/>
                <a:gd name="connsiteX10" fmla="*/ 55329 w 441175"/>
                <a:gd name="connsiteY10" fmla="*/ 439975 h 605028"/>
                <a:gd name="connsiteX11" fmla="*/ 385673 w 441175"/>
                <a:gd name="connsiteY11" fmla="*/ 439975 h 605028"/>
                <a:gd name="connsiteX12" fmla="*/ 396719 w 441175"/>
                <a:gd name="connsiteY12" fmla="*/ 450931 h 605028"/>
                <a:gd name="connsiteX13" fmla="*/ 385673 w 441175"/>
                <a:gd name="connsiteY13" fmla="*/ 461991 h 605028"/>
                <a:gd name="connsiteX14" fmla="*/ 55329 w 441175"/>
                <a:gd name="connsiteY14" fmla="*/ 461991 h 605028"/>
                <a:gd name="connsiteX15" fmla="*/ 44386 w 441175"/>
                <a:gd name="connsiteY15" fmla="*/ 450931 h 605028"/>
                <a:gd name="connsiteX16" fmla="*/ 55329 w 441175"/>
                <a:gd name="connsiteY16" fmla="*/ 439975 h 605028"/>
                <a:gd name="connsiteX17" fmla="*/ 220501 w 441175"/>
                <a:gd name="connsiteY17" fmla="*/ 165123 h 605028"/>
                <a:gd name="connsiteX18" fmla="*/ 235790 w 441175"/>
                <a:gd name="connsiteY18" fmla="*/ 167185 h 605028"/>
                <a:gd name="connsiteX19" fmla="*/ 243332 w 441175"/>
                <a:gd name="connsiteY19" fmla="*/ 180795 h 605028"/>
                <a:gd name="connsiteX20" fmla="*/ 229695 w 441175"/>
                <a:gd name="connsiteY20" fmla="*/ 188322 h 605028"/>
                <a:gd name="connsiteX21" fmla="*/ 220501 w 441175"/>
                <a:gd name="connsiteY21" fmla="*/ 187085 h 605028"/>
                <a:gd name="connsiteX22" fmla="*/ 187339 w 441175"/>
                <a:gd name="connsiteY22" fmla="*/ 220183 h 605028"/>
                <a:gd name="connsiteX23" fmla="*/ 220501 w 441175"/>
                <a:gd name="connsiteY23" fmla="*/ 253384 h 605028"/>
                <a:gd name="connsiteX24" fmla="*/ 253766 w 441175"/>
                <a:gd name="connsiteY24" fmla="*/ 220183 h 605028"/>
                <a:gd name="connsiteX25" fmla="*/ 252423 w 441175"/>
                <a:gd name="connsiteY25" fmla="*/ 211006 h 605028"/>
                <a:gd name="connsiteX26" fmla="*/ 259964 w 441175"/>
                <a:gd name="connsiteY26" fmla="*/ 197293 h 605028"/>
                <a:gd name="connsiteX27" fmla="*/ 273601 w 441175"/>
                <a:gd name="connsiteY27" fmla="*/ 204820 h 605028"/>
                <a:gd name="connsiteX28" fmla="*/ 275770 w 441175"/>
                <a:gd name="connsiteY28" fmla="*/ 220183 h 605028"/>
                <a:gd name="connsiteX29" fmla="*/ 220501 w 441175"/>
                <a:gd name="connsiteY29" fmla="*/ 275346 h 605028"/>
                <a:gd name="connsiteX30" fmla="*/ 165335 w 441175"/>
                <a:gd name="connsiteY30" fmla="*/ 220183 h 605028"/>
                <a:gd name="connsiteX31" fmla="*/ 220501 w 441175"/>
                <a:gd name="connsiteY31" fmla="*/ 165123 h 605028"/>
                <a:gd name="connsiteX32" fmla="*/ 220501 w 441175"/>
                <a:gd name="connsiteY32" fmla="*/ 76717 h 605028"/>
                <a:gd name="connsiteX33" fmla="*/ 76755 w 441175"/>
                <a:gd name="connsiteY33" fmla="*/ 220218 h 605028"/>
                <a:gd name="connsiteX34" fmla="*/ 111452 w 441175"/>
                <a:gd name="connsiteY34" fmla="*/ 313618 h 605028"/>
                <a:gd name="connsiteX35" fmla="*/ 146666 w 441175"/>
                <a:gd name="connsiteY35" fmla="*/ 278361 h 605028"/>
                <a:gd name="connsiteX36" fmla="*/ 162259 w 441175"/>
                <a:gd name="connsiteY36" fmla="*/ 278361 h 605028"/>
                <a:gd name="connsiteX37" fmla="*/ 162259 w 441175"/>
                <a:gd name="connsiteY37" fmla="*/ 293928 h 605028"/>
                <a:gd name="connsiteX38" fmla="*/ 127045 w 441175"/>
                <a:gd name="connsiteY38" fmla="*/ 329185 h 605028"/>
                <a:gd name="connsiteX39" fmla="*/ 220501 w 441175"/>
                <a:gd name="connsiteY39" fmla="*/ 363720 h 605028"/>
                <a:gd name="connsiteX40" fmla="*/ 364350 w 441175"/>
                <a:gd name="connsiteY40" fmla="*/ 220218 h 605028"/>
                <a:gd name="connsiteX41" fmla="*/ 220501 w 441175"/>
                <a:gd name="connsiteY41" fmla="*/ 76717 h 605028"/>
                <a:gd name="connsiteX42" fmla="*/ 220501 w 441175"/>
                <a:gd name="connsiteY42" fmla="*/ 54759 h 605028"/>
                <a:gd name="connsiteX43" fmla="*/ 386346 w 441175"/>
                <a:gd name="connsiteY43" fmla="*/ 220218 h 605028"/>
                <a:gd name="connsiteX44" fmla="*/ 220501 w 441175"/>
                <a:gd name="connsiteY44" fmla="*/ 385781 h 605028"/>
                <a:gd name="connsiteX45" fmla="*/ 111452 w 441175"/>
                <a:gd name="connsiteY45" fmla="*/ 344751 h 605028"/>
                <a:gd name="connsiteX46" fmla="*/ 97821 w 441175"/>
                <a:gd name="connsiteY46" fmla="*/ 358359 h 605028"/>
                <a:gd name="connsiteX47" fmla="*/ 98440 w 441175"/>
                <a:gd name="connsiteY47" fmla="*/ 363514 h 605028"/>
                <a:gd name="connsiteX48" fmla="*/ 76961 w 441175"/>
                <a:gd name="connsiteY48" fmla="*/ 384956 h 605028"/>
                <a:gd name="connsiteX49" fmla="*/ 55585 w 441175"/>
                <a:gd name="connsiteY49" fmla="*/ 363514 h 605028"/>
                <a:gd name="connsiteX50" fmla="*/ 76961 w 441175"/>
                <a:gd name="connsiteY50" fmla="*/ 342071 h 605028"/>
                <a:gd name="connsiteX51" fmla="*/ 82228 w 441175"/>
                <a:gd name="connsiteY51" fmla="*/ 342792 h 605028"/>
                <a:gd name="connsiteX52" fmla="*/ 95859 w 441175"/>
                <a:gd name="connsiteY52" fmla="*/ 329185 h 605028"/>
                <a:gd name="connsiteX53" fmla="*/ 54759 w 441175"/>
                <a:gd name="connsiteY53" fmla="*/ 220218 h 605028"/>
                <a:gd name="connsiteX54" fmla="*/ 220501 w 441175"/>
                <a:gd name="connsiteY54" fmla="*/ 54759 h 605028"/>
                <a:gd name="connsiteX55" fmla="*/ 380947 w 441175"/>
                <a:gd name="connsiteY55" fmla="*/ 44315 h 605028"/>
                <a:gd name="connsiteX56" fmla="*/ 397565 w 441175"/>
                <a:gd name="connsiteY56" fmla="*/ 60933 h 605028"/>
                <a:gd name="connsiteX57" fmla="*/ 380947 w 441175"/>
                <a:gd name="connsiteY57" fmla="*/ 77551 h 605028"/>
                <a:gd name="connsiteX58" fmla="*/ 364329 w 441175"/>
                <a:gd name="connsiteY58" fmla="*/ 60933 h 605028"/>
                <a:gd name="connsiteX59" fmla="*/ 380947 w 441175"/>
                <a:gd name="connsiteY59" fmla="*/ 44315 h 605028"/>
                <a:gd name="connsiteX60" fmla="*/ 61004 w 441175"/>
                <a:gd name="connsiteY60" fmla="*/ 44315 h 605028"/>
                <a:gd name="connsiteX61" fmla="*/ 77622 w 441175"/>
                <a:gd name="connsiteY61" fmla="*/ 60933 h 605028"/>
                <a:gd name="connsiteX62" fmla="*/ 61004 w 441175"/>
                <a:gd name="connsiteY62" fmla="*/ 77551 h 605028"/>
                <a:gd name="connsiteX63" fmla="*/ 44386 w 441175"/>
                <a:gd name="connsiteY63" fmla="*/ 60933 h 605028"/>
                <a:gd name="connsiteX64" fmla="*/ 61004 w 441175"/>
                <a:gd name="connsiteY64" fmla="*/ 44315 h 605028"/>
                <a:gd name="connsiteX65" fmla="*/ 33039 w 441175"/>
                <a:gd name="connsiteY65" fmla="*/ 21958 h 605028"/>
                <a:gd name="connsiteX66" fmla="*/ 21992 w 441175"/>
                <a:gd name="connsiteY66" fmla="*/ 32988 h 605028"/>
                <a:gd name="connsiteX67" fmla="*/ 21992 w 441175"/>
                <a:gd name="connsiteY67" fmla="*/ 572040 h 605028"/>
                <a:gd name="connsiteX68" fmla="*/ 33039 w 441175"/>
                <a:gd name="connsiteY68" fmla="*/ 583070 h 605028"/>
                <a:gd name="connsiteX69" fmla="*/ 408136 w 441175"/>
                <a:gd name="connsiteY69" fmla="*/ 583070 h 605028"/>
                <a:gd name="connsiteX70" fmla="*/ 419183 w 441175"/>
                <a:gd name="connsiteY70" fmla="*/ 572040 h 605028"/>
                <a:gd name="connsiteX71" fmla="*/ 419183 w 441175"/>
                <a:gd name="connsiteY71" fmla="*/ 32988 h 605028"/>
                <a:gd name="connsiteX72" fmla="*/ 408136 w 441175"/>
                <a:gd name="connsiteY72" fmla="*/ 21958 h 605028"/>
                <a:gd name="connsiteX73" fmla="*/ 33039 w 441175"/>
                <a:gd name="connsiteY73" fmla="*/ 0 h 605028"/>
                <a:gd name="connsiteX74" fmla="*/ 408136 w 441175"/>
                <a:gd name="connsiteY74" fmla="*/ 0 h 605028"/>
                <a:gd name="connsiteX75" fmla="*/ 441175 w 441175"/>
                <a:gd name="connsiteY75" fmla="*/ 32988 h 605028"/>
                <a:gd name="connsiteX76" fmla="*/ 441175 w 441175"/>
                <a:gd name="connsiteY76" fmla="*/ 572040 h 605028"/>
                <a:gd name="connsiteX77" fmla="*/ 408136 w 441175"/>
                <a:gd name="connsiteY77" fmla="*/ 605028 h 605028"/>
                <a:gd name="connsiteX78" fmla="*/ 33039 w 441175"/>
                <a:gd name="connsiteY78" fmla="*/ 605028 h 605028"/>
                <a:gd name="connsiteX79" fmla="*/ 0 w 441175"/>
                <a:gd name="connsiteY79" fmla="*/ 572040 h 605028"/>
                <a:gd name="connsiteX80" fmla="*/ 0 w 441175"/>
                <a:gd name="connsiteY80" fmla="*/ 32988 h 605028"/>
                <a:gd name="connsiteX81" fmla="*/ 33039 w 441175"/>
                <a:gd name="connsiteY81" fmla="*/ 0 h 60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41175" h="605028">
                  <a:moveTo>
                    <a:pt x="380947" y="527618"/>
                  </a:moveTo>
                  <a:cubicBezTo>
                    <a:pt x="390125" y="527618"/>
                    <a:pt x="397565" y="535058"/>
                    <a:pt x="397565" y="544236"/>
                  </a:cubicBezTo>
                  <a:cubicBezTo>
                    <a:pt x="397565" y="553414"/>
                    <a:pt x="390125" y="560854"/>
                    <a:pt x="380947" y="560854"/>
                  </a:cubicBezTo>
                  <a:cubicBezTo>
                    <a:pt x="371769" y="560854"/>
                    <a:pt x="364329" y="553414"/>
                    <a:pt x="364329" y="544236"/>
                  </a:cubicBezTo>
                  <a:cubicBezTo>
                    <a:pt x="364329" y="535058"/>
                    <a:pt x="371769" y="527618"/>
                    <a:pt x="380947" y="527618"/>
                  </a:cubicBezTo>
                  <a:close/>
                  <a:moveTo>
                    <a:pt x="61004" y="527618"/>
                  </a:moveTo>
                  <a:cubicBezTo>
                    <a:pt x="70182" y="527618"/>
                    <a:pt x="77622" y="535058"/>
                    <a:pt x="77622" y="544236"/>
                  </a:cubicBezTo>
                  <a:cubicBezTo>
                    <a:pt x="77622" y="553414"/>
                    <a:pt x="70182" y="560854"/>
                    <a:pt x="61004" y="560854"/>
                  </a:cubicBezTo>
                  <a:cubicBezTo>
                    <a:pt x="51826" y="560854"/>
                    <a:pt x="44386" y="553414"/>
                    <a:pt x="44386" y="544236"/>
                  </a:cubicBezTo>
                  <a:cubicBezTo>
                    <a:pt x="44386" y="535058"/>
                    <a:pt x="51826" y="527618"/>
                    <a:pt x="61004" y="527618"/>
                  </a:cubicBezTo>
                  <a:close/>
                  <a:moveTo>
                    <a:pt x="55329" y="439975"/>
                  </a:moveTo>
                  <a:lnTo>
                    <a:pt x="385673" y="439975"/>
                  </a:lnTo>
                  <a:cubicBezTo>
                    <a:pt x="391764" y="439975"/>
                    <a:pt x="396719" y="444936"/>
                    <a:pt x="396719" y="450931"/>
                  </a:cubicBezTo>
                  <a:cubicBezTo>
                    <a:pt x="396719" y="457030"/>
                    <a:pt x="391764" y="461991"/>
                    <a:pt x="385673" y="461991"/>
                  </a:cubicBezTo>
                  <a:lnTo>
                    <a:pt x="55329" y="461991"/>
                  </a:lnTo>
                  <a:cubicBezTo>
                    <a:pt x="49341" y="461991"/>
                    <a:pt x="44386" y="457030"/>
                    <a:pt x="44386" y="450931"/>
                  </a:cubicBezTo>
                  <a:cubicBezTo>
                    <a:pt x="44386" y="444936"/>
                    <a:pt x="49341" y="439975"/>
                    <a:pt x="55329" y="439975"/>
                  </a:cubicBezTo>
                  <a:close/>
                  <a:moveTo>
                    <a:pt x="220501" y="165123"/>
                  </a:moveTo>
                  <a:cubicBezTo>
                    <a:pt x="225666" y="165123"/>
                    <a:pt x="230832" y="165845"/>
                    <a:pt x="235790" y="167185"/>
                  </a:cubicBezTo>
                  <a:cubicBezTo>
                    <a:pt x="241575" y="168835"/>
                    <a:pt x="244985" y="174918"/>
                    <a:pt x="243332" y="180795"/>
                  </a:cubicBezTo>
                  <a:cubicBezTo>
                    <a:pt x="241679" y="186673"/>
                    <a:pt x="235584" y="189972"/>
                    <a:pt x="229695" y="188322"/>
                  </a:cubicBezTo>
                  <a:cubicBezTo>
                    <a:pt x="226699" y="187498"/>
                    <a:pt x="223703" y="187085"/>
                    <a:pt x="220501" y="187085"/>
                  </a:cubicBezTo>
                  <a:cubicBezTo>
                    <a:pt x="202216" y="187085"/>
                    <a:pt x="187339" y="201933"/>
                    <a:pt x="187339" y="220183"/>
                  </a:cubicBezTo>
                  <a:cubicBezTo>
                    <a:pt x="187339" y="238433"/>
                    <a:pt x="202216" y="253384"/>
                    <a:pt x="220501" y="253384"/>
                  </a:cubicBezTo>
                  <a:cubicBezTo>
                    <a:pt x="238889" y="253384"/>
                    <a:pt x="253766" y="238433"/>
                    <a:pt x="253766" y="220183"/>
                  </a:cubicBezTo>
                  <a:cubicBezTo>
                    <a:pt x="253766" y="217090"/>
                    <a:pt x="253249" y="213996"/>
                    <a:pt x="252423" y="211006"/>
                  </a:cubicBezTo>
                  <a:cubicBezTo>
                    <a:pt x="250770" y="205129"/>
                    <a:pt x="254076" y="199046"/>
                    <a:pt x="259964" y="197293"/>
                  </a:cubicBezTo>
                  <a:cubicBezTo>
                    <a:pt x="265749" y="195643"/>
                    <a:pt x="271948" y="199046"/>
                    <a:pt x="273601" y="204820"/>
                  </a:cubicBezTo>
                  <a:cubicBezTo>
                    <a:pt x="275047" y="209769"/>
                    <a:pt x="275770" y="215028"/>
                    <a:pt x="275770" y="220183"/>
                  </a:cubicBezTo>
                  <a:cubicBezTo>
                    <a:pt x="275770" y="250600"/>
                    <a:pt x="250976" y="275346"/>
                    <a:pt x="220501" y="275346"/>
                  </a:cubicBezTo>
                  <a:cubicBezTo>
                    <a:pt x="190129" y="275346"/>
                    <a:pt x="165335" y="250600"/>
                    <a:pt x="165335" y="220183"/>
                  </a:cubicBezTo>
                  <a:cubicBezTo>
                    <a:pt x="165335" y="189766"/>
                    <a:pt x="190129" y="165123"/>
                    <a:pt x="220501" y="165123"/>
                  </a:cubicBezTo>
                  <a:close/>
                  <a:moveTo>
                    <a:pt x="220501" y="76717"/>
                  </a:moveTo>
                  <a:cubicBezTo>
                    <a:pt x="141296" y="76717"/>
                    <a:pt x="76755" y="141148"/>
                    <a:pt x="76755" y="220218"/>
                  </a:cubicBezTo>
                  <a:cubicBezTo>
                    <a:pt x="76755" y="255888"/>
                    <a:pt x="89869" y="288464"/>
                    <a:pt x="111452" y="313618"/>
                  </a:cubicBezTo>
                  <a:lnTo>
                    <a:pt x="146666" y="278361"/>
                  </a:lnTo>
                  <a:cubicBezTo>
                    <a:pt x="151003" y="274135"/>
                    <a:pt x="158025" y="274135"/>
                    <a:pt x="162259" y="278361"/>
                  </a:cubicBezTo>
                  <a:cubicBezTo>
                    <a:pt x="166596" y="282691"/>
                    <a:pt x="166596" y="289701"/>
                    <a:pt x="162259" y="293928"/>
                  </a:cubicBezTo>
                  <a:lnTo>
                    <a:pt x="127045" y="329185"/>
                  </a:lnTo>
                  <a:cubicBezTo>
                    <a:pt x="152139" y="350730"/>
                    <a:pt x="184874" y="363720"/>
                    <a:pt x="220501" y="363720"/>
                  </a:cubicBezTo>
                  <a:cubicBezTo>
                    <a:pt x="299809" y="363720"/>
                    <a:pt x="364350" y="299392"/>
                    <a:pt x="364350" y="220218"/>
                  </a:cubicBezTo>
                  <a:cubicBezTo>
                    <a:pt x="364350" y="141148"/>
                    <a:pt x="299809" y="76717"/>
                    <a:pt x="220501" y="76717"/>
                  </a:cubicBezTo>
                  <a:close/>
                  <a:moveTo>
                    <a:pt x="220501" y="54759"/>
                  </a:moveTo>
                  <a:cubicBezTo>
                    <a:pt x="311995" y="54759"/>
                    <a:pt x="386346" y="128984"/>
                    <a:pt x="386346" y="220218"/>
                  </a:cubicBezTo>
                  <a:cubicBezTo>
                    <a:pt x="386346" y="311556"/>
                    <a:pt x="311995" y="385781"/>
                    <a:pt x="220501" y="385781"/>
                  </a:cubicBezTo>
                  <a:cubicBezTo>
                    <a:pt x="178781" y="385781"/>
                    <a:pt x="140573" y="370214"/>
                    <a:pt x="111452" y="344751"/>
                  </a:cubicBezTo>
                  <a:lnTo>
                    <a:pt x="97821" y="358359"/>
                  </a:lnTo>
                  <a:cubicBezTo>
                    <a:pt x="98234" y="360008"/>
                    <a:pt x="98440" y="361761"/>
                    <a:pt x="98440" y="363514"/>
                  </a:cubicBezTo>
                  <a:cubicBezTo>
                    <a:pt x="98440" y="375369"/>
                    <a:pt x="88837" y="384956"/>
                    <a:pt x="76961" y="384956"/>
                  </a:cubicBezTo>
                  <a:cubicBezTo>
                    <a:pt x="65189" y="384956"/>
                    <a:pt x="55585" y="375369"/>
                    <a:pt x="55585" y="363514"/>
                  </a:cubicBezTo>
                  <a:cubicBezTo>
                    <a:pt x="55585" y="351761"/>
                    <a:pt x="65189" y="342071"/>
                    <a:pt x="76961" y="342071"/>
                  </a:cubicBezTo>
                  <a:cubicBezTo>
                    <a:pt x="78820" y="342071"/>
                    <a:pt x="80575" y="342380"/>
                    <a:pt x="82228" y="342792"/>
                  </a:cubicBezTo>
                  <a:lnTo>
                    <a:pt x="95859" y="329185"/>
                  </a:lnTo>
                  <a:cubicBezTo>
                    <a:pt x="70249" y="300010"/>
                    <a:pt x="54759" y="261970"/>
                    <a:pt x="54759" y="220218"/>
                  </a:cubicBezTo>
                  <a:cubicBezTo>
                    <a:pt x="54759" y="128984"/>
                    <a:pt x="129110" y="54759"/>
                    <a:pt x="220501" y="54759"/>
                  </a:cubicBezTo>
                  <a:close/>
                  <a:moveTo>
                    <a:pt x="380947" y="44315"/>
                  </a:moveTo>
                  <a:cubicBezTo>
                    <a:pt x="390125" y="44315"/>
                    <a:pt x="397565" y="51755"/>
                    <a:pt x="397565" y="60933"/>
                  </a:cubicBezTo>
                  <a:cubicBezTo>
                    <a:pt x="397565" y="70111"/>
                    <a:pt x="390125" y="77551"/>
                    <a:pt x="380947" y="77551"/>
                  </a:cubicBezTo>
                  <a:cubicBezTo>
                    <a:pt x="371769" y="77551"/>
                    <a:pt x="364329" y="70111"/>
                    <a:pt x="364329" y="60933"/>
                  </a:cubicBezTo>
                  <a:cubicBezTo>
                    <a:pt x="364329" y="51755"/>
                    <a:pt x="371769" y="44315"/>
                    <a:pt x="380947" y="44315"/>
                  </a:cubicBezTo>
                  <a:close/>
                  <a:moveTo>
                    <a:pt x="61004" y="44315"/>
                  </a:moveTo>
                  <a:cubicBezTo>
                    <a:pt x="70182" y="44315"/>
                    <a:pt x="77622" y="51755"/>
                    <a:pt x="77622" y="60933"/>
                  </a:cubicBezTo>
                  <a:cubicBezTo>
                    <a:pt x="77622" y="70111"/>
                    <a:pt x="70182" y="77551"/>
                    <a:pt x="61004" y="77551"/>
                  </a:cubicBezTo>
                  <a:cubicBezTo>
                    <a:pt x="51826" y="77551"/>
                    <a:pt x="44386" y="70111"/>
                    <a:pt x="44386" y="60933"/>
                  </a:cubicBezTo>
                  <a:cubicBezTo>
                    <a:pt x="44386" y="51755"/>
                    <a:pt x="51826" y="44315"/>
                    <a:pt x="61004" y="44315"/>
                  </a:cubicBezTo>
                  <a:close/>
                  <a:moveTo>
                    <a:pt x="33039" y="21958"/>
                  </a:moveTo>
                  <a:cubicBezTo>
                    <a:pt x="26948" y="21958"/>
                    <a:pt x="21992" y="26906"/>
                    <a:pt x="21992" y="32988"/>
                  </a:cubicBezTo>
                  <a:lnTo>
                    <a:pt x="21992" y="572040"/>
                  </a:lnTo>
                  <a:cubicBezTo>
                    <a:pt x="21992" y="578122"/>
                    <a:pt x="26948" y="583070"/>
                    <a:pt x="33039" y="583070"/>
                  </a:cubicBezTo>
                  <a:lnTo>
                    <a:pt x="408136" y="583070"/>
                  </a:lnTo>
                  <a:cubicBezTo>
                    <a:pt x="414228" y="583070"/>
                    <a:pt x="419183" y="578122"/>
                    <a:pt x="419183" y="572040"/>
                  </a:cubicBezTo>
                  <a:lnTo>
                    <a:pt x="419183" y="32988"/>
                  </a:lnTo>
                  <a:cubicBezTo>
                    <a:pt x="419183" y="26906"/>
                    <a:pt x="414228" y="21958"/>
                    <a:pt x="408136" y="21958"/>
                  </a:cubicBezTo>
                  <a:close/>
                  <a:moveTo>
                    <a:pt x="33039" y="0"/>
                  </a:moveTo>
                  <a:lnTo>
                    <a:pt x="408136" y="0"/>
                  </a:lnTo>
                  <a:cubicBezTo>
                    <a:pt x="426411" y="0"/>
                    <a:pt x="441175" y="14845"/>
                    <a:pt x="441175" y="32988"/>
                  </a:cubicBezTo>
                  <a:lnTo>
                    <a:pt x="441175" y="572040"/>
                  </a:lnTo>
                  <a:cubicBezTo>
                    <a:pt x="441175" y="590183"/>
                    <a:pt x="426411" y="605028"/>
                    <a:pt x="408136" y="605028"/>
                  </a:cubicBezTo>
                  <a:lnTo>
                    <a:pt x="33039" y="605028"/>
                  </a:lnTo>
                  <a:cubicBezTo>
                    <a:pt x="14764" y="605028"/>
                    <a:pt x="0" y="590183"/>
                    <a:pt x="0" y="572040"/>
                  </a:cubicBezTo>
                  <a:lnTo>
                    <a:pt x="0" y="32988"/>
                  </a:lnTo>
                  <a:cubicBezTo>
                    <a:pt x="0" y="14845"/>
                    <a:pt x="14764" y="0"/>
                    <a:pt x="3303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grpSp>
        <p:nvGrpSpPr>
          <p:cNvPr id="24" name="组合 23">
            <a:extLst>
              <a:ext uri="{FF2B5EF4-FFF2-40B4-BE49-F238E27FC236}">
                <a16:creationId xmlns:a16="http://schemas.microsoft.com/office/drawing/2014/main" id="{C020D8AB-B8BE-F7F0-E356-41BECE72C3D6}"/>
              </a:ext>
            </a:extLst>
          </p:cNvPr>
          <p:cNvGrpSpPr/>
          <p:nvPr/>
        </p:nvGrpSpPr>
        <p:grpSpPr>
          <a:xfrm>
            <a:off x="304690" y="6170520"/>
            <a:ext cx="6188642" cy="259045"/>
            <a:chOff x="304690" y="1998436"/>
            <a:chExt cx="6188642" cy="259045"/>
          </a:xfrm>
        </p:grpSpPr>
        <p:cxnSp>
          <p:nvCxnSpPr>
            <p:cNvPr id="25" name="直接连接符 24">
              <a:extLst>
                <a:ext uri="{FF2B5EF4-FFF2-40B4-BE49-F238E27FC236}">
                  <a16:creationId xmlns:a16="http://schemas.microsoft.com/office/drawing/2014/main" id="{95E065E8-9BBD-66AB-EDDE-FEDECE7467C3}"/>
                </a:ext>
              </a:extLst>
            </p:cNvPr>
            <p:cNvCxnSpPr>
              <a:cxnSpLocks/>
            </p:cNvCxnSpPr>
            <p:nvPr/>
          </p:nvCxnSpPr>
          <p:spPr>
            <a:xfrm>
              <a:off x="373332" y="2257481"/>
              <a:ext cx="612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文本框 24">
              <a:extLst>
                <a:ext uri="{FF2B5EF4-FFF2-40B4-BE49-F238E27FC236}">
                  <a16:creationId xmlns:a16="http://schemas.microsoft.com/office/drawing/2014/main" id="{5A39BA60-B8CF-0CD9-82A0-12AE79932493}"/>
                </a:ext>
              </a:extLst>
            </p:cNvPr>
            <p:cNvSpPr txBox="1"/>
            <p:nvPr/>
          </p:nvSpPr>
          <p:spPr>
            <a:xfrm>
              <a:off x="304690" y="1998436"/>
              <a:ext cx="4538773" cy="259045"/>
            </a:xfrm>
            <a:prstGeom prst="rect">
              <a:avLst/>
            </a:prstGeom>
            <a:noFill/>
          </p:spPr>
          <p:txBody>
            <a:bodyPr wrap="square" rtlCol="0">
              <a:spAutoFit/>
            </a:bodyPr>
            <a:lstStyle>
              <a:defPPr>
                <a:defRPr lang="zh-CN"/>
              </a:defPPr>
              <a:lvl1pPr marL="0" algn="l" defTabSz="416560" rtl="0" eaLnBrk="1" latinLnBrk="0" hangingPunct="1">
                <a:defRPr sz="820" kern="1200">
                  <a:solidFill>
                    <a:schemeClr val="tx1"/>
                  </a:solidFill>
                  <a:latin typeface="+mn-lt"/>
                  <a:ea typeface="+mn-ea"/>
                  <a:cs typeface="+mn-cs"/>
                </a:defRPr>
              </a:lvl1pPr>
              <a:lvl2pPr marL="208280" algn="l" defTabSz="416560" rtl="0" eaLnBrk="1" latinLnBrk="0" hangingPunct="1">
                <a:defRPr sz="820" kern="1200">
                  <a:solidFill>
                    <a:schemeClr val="tx1"/>
                  </a:solidFill>
                  <a:latin typeface="+mn-lt"/>
                  <a:ea typeface="+mn-ea"/>
                  <a:cs typeface="+mn-cs"/>
                </a:defRPr>
              </a:lvl2pPr>
              <a:lvl3pPr marL="416560" algn="l" defTabSz="416560" rtl="0" eaLnBrk="1" latinLnBrk="0" hangingPunct="1">
                <a:defRPr sz="820" kern="1200">
                  <a:solidFill>
                    <a:schemeClr val="tx1"/>
                  </a:solidFill>
                  <a:latin typeface="+mn-lt"/>
                  <a:ea typeface="+mn-ea"/>
                  <a:cs typeface="+mn-cs"/>
                </a:defRPr>
              </a:lvl3pPr>
              <a:lvl4pPr marL="625475" algn="l" defTabSz="416560" rtl="0" eaLnBrk="1" latinLnBrk="0" hangingPunct="1">
                <a:defRPr sz="820" kern="1200">
                  <a:solidFill>
                    <a:schemeClr val="tx1"/>
                  </a:solidFill>
                  <a:latin typeface="+mn-lt"/>
                  <a:ea typeface="+mn-ea"/>
                  <a:cs typeface="+mn-cs"/>
                </a:defRPr>
              </a:lvl4pPr>
              <a:lvl5pPr marL="833755" algn="l" defTabSz="416560" rtl="0" eaLnBrk="1" latinLnBrk="0" hangingPunct="1">
                <a:defRPr sz="820" kern="1200">
                  <a:solidFill>
                    <a:schemeClr val="tx1"/>
                  </a:solidFill>
                  <a:latin typeface="+mn-lt"/>
                  <a:ea typeface="+mn-ea"/>
                  <a:cs typeface="+mn-cs"/>
                </a:defRPr>
              </a:lvl5pPr>
              <a:lvl6pPr marL="1042035" algn="l" defTabSz="416560" rtl="0" eaLnBrk="1" latinLnBrk="0" hangingPunct="1">
                <a:defRPr sz="820" kern="1200">
                  <a:solidFill>
                    <a:schemeClr val="tx1"/>
                  </a:solidFill>
                  <a:latin typeface="+mn-lt"/>
                  <a:ea typeface="+mn-ea"/>
                  <a:cs typeface="+mn-cs"/>
                </a:defRPr>
              </a:lvl6pPr>
              <a:lvl7pPr marL="1250315" algn="l" defTabSz="416560" rtl="0" eaLnBrk="1" latinLnBrk="0" hangingPunct="1">
                <a:defRPr sz="820" kern="1200">
                  <a:solidFill>
                    <a:schemeClr val="tx1"/>
                  </a:solidFill>
                  <a:latin typeface="+mn-lt"/>
                  <a:ea typeface="+mn-ea"/>
                  <a:cs typeface="+mn-cs"/>
                </a:defRPr>
              </a:lvl7pPr>
              <a:lvl8pPr marL="1459230" algn="l" defTabSz="416560" rtl="0" eaLnBrk="1" latinLnBrk="0" hangingPunct="1">
                <a:defRPr sz="820" kern="1200">
                  <a:solidFill>
                    <a:schemeClr val="tx1"/>
                  </a:solidFill>
                  <a:latin typeface="+mn-lt"/>
                  <a:ea typeface="+mn-ea"/>
                  <a:cs typeface="+mn-cs"/>
                </a:defRPr>
              </a:lvl8pPr>
              <a:lvl9pPr marL="1667510" algn="l" defTabSz="416560" rtl="0" eaLnBrk="1" latinLnBrk="0" hangingPunct="1">
                <a:defRPr sz="820" kern="1200">
                  <a:solidFill>
                    <a:schemeClr val="tx1"/>
                  </a:solidFill>
                  <a:latin typeface="+mn-lt"/>
                  <a:ea typeface="+mn-ea"/>
                  <a:cs typeface="+mn-cs"/>
                </a:defRPr>
              </a:lvl9pPr>
            </a:lstStyle>
            <a:p>
              <a:pPr marL="0" marR="0" lvl="0" indent="0" algn="just" defTabSz="498475" rtl="0" eaLnBrk="1" fontAlgn="auto" latinLnBrk="0" hangingPunct="1">
                <a:lnSpc>
                  <a:spcPts val="1255"/>
                </a:lnSpc>
                <a:spcBef>
                  <a:spcPts val="360"/>
                </a:spcBef>
                <a:spcAft>
                  <a:spcPts val="0"/>
                </a:spcAft>
                <a:buClr>
                  <a:srgbClr val="E8392A"/>
                </a:buClr>
                <a:buSzTx/>
                <a:buFontTx/>
                <a:buNone/>
                <a:tabLst/>
                <a:defRPr/>
              </a:pPr>
              <a:r>
                <a:rPr kumimoji="0" lang="zh-CN" altLang="en-US" sz="11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ea"/>
                  <a:sym typeface="+mn-lt"/>
                </a:rPr>
                <a:t>睡眠数字疗法的商业模式</a:t>
              </a:r>
              <a:endParaRPr kumimoji="0" lang="en-US" altLang="zh-CN" sz="11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ea"/>
                <a:sym typeface="+mn-lt"/>
              </a:endParaRPr>
            </a:p>
          </p:txBody>
        </p:sp>
      </p:grpSp>
    </p:spTree>
    <p:custDataLst>
      <p:tags r:id="rId1"/>
    </p:custDataLst>
    <p:extLst>
      <p:ext uri="{BB962C8B-B14F-4D97-AF65-F5344CB8AC3E}">
        <p14:creationId xmlns:p14="http://schemas.microsoft.com/office/powerpoint/2010/main" val="1552674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对象 75" hidden="1">
            <a:extLst>
              <a:ext uri="{FF2B5EF4-FFF2-40B4-BE49-F238E27FC236}">
                <a16:creationId xmlns:a16="http://schemas.microsoft.com/office/drawing/2014/main" id="{310B6CFD-FBF4-AFF2-0487-4B16F4A767B6}"/>
              </a:ext>
            </a:extLst>
          </p:cNvPr>
          <p:cNvGraphicFramePr>
            <a:graphicFrameLocks noChangeAspect="1"/>
          </p:cNvGraphicFramePr>
          <p:nvPr>
            <p:custDataLst>
              <p:tags r:id="rId2"/>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幻灯片" r:id="rId5" imgW="7772400" imgH="10058400" progId="TCLayout.ActiveDocument.1">
                  <p:embed/>
                </p:oleObj>
              </mc:Choice>
              <mc:Fallback>
                <p:oleObj name="think-cell 幻灯片" r:id="rId5" imgW="7772400" imgH="10058400" progId="TCLayout.ActiveDocument.1">
                  <p:embed/>
                  <p:pic>
                    <p:nvPicPr>
                      <p:cNvPr id="76" name="对象 75" hidden="1">
                        <a:extLst>
                          <a:ext uri="{FF2B5EF4-FFF2-40B4-BE49-F238E27FC236}">
                            <a16:creationId xmlns:a16="http://schemas.microsoft.com/office/drawing/2014/main" id="{310B6CFD-FBF4-AFF2-0487-4B16F4A767B6}"/>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18" name="文本框 510">
            <a:extLst>
              <a:ext uri="{FF2B5EF4-FFF2-40B4-BE49-F238E27FC236}">
                <a16:creationId xmlns:a16="http://schemas.microsoft.com/office/drawing/2014/main" id="{0DB206D7-0C06-A84C-2C2D-F27573468D7D}"/>
              </a:ext>
            </a:extLst>
          </p:cNvPr>
          <p:cNvSpPr txBox="1"/>
          <p:nvPr/>
        </p:nvSpPr>
        <p:spPr>
          <a:xfrm>
            <a:off x="387782" y="8955421"/>
            <a:ext cx="3243615" cy="200055"/>
          </a:xfrm>
          <a:prstGeom prst="rect">
            <a:avLst/>
          </a:prstGeom>
          <a:noFill/>
        </p:spPr>
        <p:txBody>
          <a:bodyPr wrap="square" lIns="0" rIns="0" rtlCol="0" anchor="t">
            <a:spAutoFit/>
          </a:bodyPr>
          <a:lstStyle/>
          <a:p>
            <a:pPr marL="0" marR="0" lvl="0" indent="0" algn="l" defTabSz="914400" rtl="0" eaLnBrk="1" fontAlgn="auto" latinLnBrk="0" hangingPunct="1">
              <a:lnSpc>
                <a:spcPct val="100000"/>
              </a:lnSpc>
              <a:spcBef>
                <a:spcPts val="0"/>
              </a:spcBef>
              <a:spcAft>
                <a:spcPts val="0"/>
              </a:spcAft>
              <a:buClr>
                <a:prstClr val="white"/>
              </a:buClr>
              <a:buSzPct val="90000"/>
              <a:buFontTx/>
              <a:buNone/>
              <a:tabLst/>
              <a:defRPr/>
            </a:pPr>
            <a:r>
              <a:rPr kumimoji="0" lang="zh-CN" altLang="en-US" sz="700" b="0" i="0" u="none" strike="noStrike" kern="1200" cap="none" spc="0" normalizeH="0" baseline="0" noProof="0" dirty="0">
                <a:ln>
                  <a:noFill/>
                </a:ln>
                <a:solidFill>
                  <a:srgbClr val="797979"/>
                </a:solidFill>
                <a:effectLst/>
                <a:uLnTx/>
                <a:uFillTx/>
                <a:latin typeface="等线" panose="02010600030101010101" pitchFamily="2" charset="-122"/>
                <a:ea typeface="等线" panose="02010600030101010101" pitchFamily="2" charset="-122"/>
                <a:cs typeface="+mn-cs"/>
              </a:rPr>
              <a:t>来源：头豹研究院</a:t>
            </a:r>
            <a:endParaRPr kumimoji="0" lang="zh-CN" altLang="en-US" sz="1100" b="0" i="0" u="none" strike="noStrike" kern="1200" cap="none" spc="0" normalizeH="0" baseline="0" noProof="0" dirty="0">
              <a:ln>
                <a:noFill/>
              </a:ln>
              <a:solidFill>
                <a:srgbClr val="797979"/>
              </a:solidFill>
              <a:effectLst/>
              <a:uLnTx/>
              <a:uFillTx/>
              <a:latin typeface="等线" panose="02010600030101010101" pitchFamily="2" charset="-122"/>
              <a:ea typeface="等线" panose="02010600030101010101" pitchFamily="2" charset="-122"/>
              <a:cs typeface="+mn-cs"/>
            </a:endParaRPr>
          </a:p>
        </p:txBody>
      </p:sp>
      <p:sp>
        <p:nvSpPr>
          <p:cNvPr id="8" name="矩形 8">
            <a:extLst>
              <a:ext uri="{FF2B5EF4-FFF2-40B4-BE49-F238E27FC236}">
                <a16:creationId xmlns:a16="http://schemas.microsoft.com/office/drawing/2014/main" id="{E2A9E1BE-191C-BF54-8D1C-8F0392263600}"/>
              </a:ext>
            </a:extLst>
          </p:cNvPr>
          <p:cNvSpPr/>
          <p:nvPr/>
        </p:nvSpPr>
        <p:spPr>
          <a:xfrm>
            <a:off x="368301" y="644639"/>
            <a:ext cx="152400" cy="237767"/>
          </a:xfrm>
          <a:prstGeom prst="rect">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9" name="矩形 6">
            <a:extLst>
              <a:ext uri="{FF2B5EF4-FFF2-40B4-BE49-F238E27FC236}">
                <a16:creationId xmlns:a16="http://schemas.microsoft.com/office/drawing/2014/main" id="{657BFF79-3EEA-497E-9F04-19FE77207735}"/>
              </a:ext>
            </a:extLst>
          </p:cNvPr>
          <p:cNvSpPr/>
          <p:nvPr/>
        </p:nvSpPr>
        <p:spPr>
          <a:xfrm>
            <a:off x="274568" y="546432"/>
            <a:ext cx="6215132" cy="403316"/>
          </a:xfrm>
          <a:prstGeom prst="rect">
            <a:avLst/>
          </a:prstGeom>
        </p:spPr>
        <p:txBody>
          <a:bodyPr wrap="square" lIns="360000" anchor="ctr">
            <a:spAutoFit/>
          </a:bodyPr>
          <a:lstStyle/>
          <a:p>
            <a:pPr marL="0" marR="0" lvl="0" indent="0" algn="l" defTabSz="913765" rtl="0" eaLnBrk="1" fontAlgn="auto" latinLnBrk="0" hangingPunct="1">
              <a:lnSpc>
                <a:spcPct val="12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第三章</a:t>
            </a:r>
            <a:r>
              <a:rPr kumimoji="0" lang="en-US" altLang="zh-CN"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a:t>
            </a:r>
            <a:r>
              <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竞争格局分析</a:t>
            </a:r>
            <a:r>
              <a:rPr kumimoji="0" lang="en-US" altLang="zh-CN"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a:t>
            </a:r>
            <a:r>
              <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 驱动因素</a:t>
            </a:r>
            <a:r>
              <a:rPr kumimoji="0" lang="en-US" altLang="zh-CN"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a:t>
            </a:r>
            <a:r>
              <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技术驱动</a:t>
            </a:r>
          </a:p>
        </p:txBody>
      </p:sp>
      <p:sp>
        <p:nvSpPr>
          <p:cNvPr id="10" name="矩形 7">
            <a:extLst>
              <a:ext uri="{FF2B5EF4-FFF2-40B4-BE49-F238E27FC236}">
                <a16:creationId xmlns:a16="http://schemas.microsoft.com/office/drawing/2014/main" id="{E5A98416-794E-D222-EB55-B624A759EE91}"/>
              </a:ext>
            </a:extLst>
          </p:cNvPr>
          <p:cNvSpPr/>
          <p:nvPr/>
        </p:nvSpPr>
        <p:spPr>
          <a:xfrm>
            <a:off x="368301" y="958910"/>
            <a:ext cx="6121400" cy="719137"/>
          </a:xfrm>
          <a:prstGeom prst="rect">
            <a:avLst/>
          </a:prstGeom>
          <a:solidFill>
            <a:srgbClr val="F2F2F2"/>
          </a:solidFill>
          <a:ln w="12700" cap="flat" cmpd="sng" algn="ctr">
            <a:noFill/>
            <a:prstDash val="solid"/>
            <a:miter lim="800000"/>
          </a:ln>
          <a:effectLst/>
        </p:spPr>
        <p:txBody>
          <a:bodyPr wrap="square" rIns="90000" rtlCol="0" anchor="ctr">
            <a:noAutofit/>
          </a:bodyPr>
          <a:lstStyle/>
          <a:p>
            <a:pPr algn="just" defTabSz="914400">
              <a:defRPr/>
            </a:pPr>
            <a:r>
              <a:rPr lang="zh-CN" altLang="en-US" sz="1600" b="1" kern="0" dirty="0">
                <a:solidFill>
                  <a:prstClr val="black">
                    <a:lumMod val="65000"/>
                    <a:lumOff val="35000"/>
                  </a:prstClr>
                </a:solidFill>
                <a:latin typeface="等线" panose="02010600030101010101" pitchFamily="2" charset="-122"/>
                <a:ea typeface="等线" panose="02010600030101010101" pitchFamily="2" charset="-122"/>
              </a:rPr>
              <a:t>在数字疗法的发展过程中，物联网、大数据和云计算、人工智能、拓展展示技术等技术的发展是助推数字疗法产品出现、迭代和优化的基础</a:t>
            </a:r>
          </a:p>
        </p:txBody>
      </p:sp>
      <p:grpSp>
        <p:nvGrpSpPr>
          <p:cNvPr id="52" name="组合 51">
            <a:extLst>
              <a:ext uri="{FF2B5EF4-FFF2-40B4-BE49-F238E27FC236}">
                <a16:creationId xmlns:a16="http://schemas.microsoft.com/office/drawing/2014/main" id="{7F38FC82-CB25-DA21-EAC9-6FBEFA5D7B80}"/>
              </a:ext>
            </a:extLst>
          </p:cNvPr>
          <p:cNvGrpSpPr/>
          <p:nvPr/>
        </p:nvGrpSpPr>
        <p:grpSpPr>
          <a:xfrm>
            <a:off x="371474" y="5468111"/>
            <a:ext cx="6107907" cy="3371089"/>
            <a:chOff x="660399" y="2158280"/>
            <a:chExt cx="10858501" cy="5993048"/>
          </a:xfrm>
        </p:grpSpPr>
        <p:grpSp>
          <p:nvGrpSpPr>
            <p:cNvPr id="55" name="组合 54">
              <a:extLst>
                <a:ext uri="{FF2B5EF4-FFF2-40B4-BE49-F238E27FC236}">
                  <a16:creationId xmlns:a16="http://schemas.microsoft.com/office/drawing/2014/main" id="{B69810CD-FAB2-8E49-786F-E1D056CDC930}"/>
                </a:ext>
              </a:extLst>
            </p:cNvPr>
            <p:cNvGrpSpPr>
              <a:grpSpLocks noChangeAspect="1"/>
            </p:cNvGrpSpPr>
            <p:nvPr/>
          </p:nvGrpSpPr>
          <p:grpSpPr>
            <a:xfrm>
              <a:off x="660399" y="2158280"/>
              <a:ext cx="2552701" cy="5136123"/>
              <a:chOff x="1128784" y="1593986"/>
              <a:chExt cx="2942202" cy="6597465"/>
            </a:xfrm>
          </p:grpSpPr>
          <p:sp>
            <p:nvSpPr>
              <p:cNvPr id="72" name="ComponentBackground1">
                <a:extLst>
                  <a:ext uri="{FF2B5EF4-FFF2-40B4-BE49-F238E27FC236}">
                    <a16:creationId xmlns:a16="http://schemas.microsoft.com/office/drawing/2014/main" id="{28E68416-71E9-000C-8C4C-E4DE02907AD2}"/>
                  </a:ext>
                </a:extLst>
              </p:cNvPr>
              <p:cNvSpPr/>
              <p:nvPr/>
            </p:nvSpPr>
            <p:spPr>
              <a:xfrm>
                <a:off x="1128784" y="2030185"/>
                <a:ext cx="2942202" cy="6161266"/>
              </a:xfrm>
              <a:prstGeom prst="roundRect">
                <a:avLst>
                  <a:gd name="adj" fmla="val 7700"/>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125">
                  <a:latin typeface="+mn-ea"/>
                </a:endParaRPr>
              </a:p>
            </p:txBody>
          </p:sp>
          <p:sp>
            <p:nvSpPr>
              <p:cNvPr id="73" name="Text1">
                <a:extLst>
                  <a:ext uri="{FF2B5EF4-FFF2-40B4-BE49-F238E27FC236}">
                    <a16:creationId xmlns:a16="http://schemas.microsoft.com/office/drawing/2014/main" id="{AA25E85E-296E-D7C8-0168-C519FB41E113}"/>
                  </a:ext>
                </a:extLst>
              </p:cNvPr>
              <p:cNvSpPr txBox="1">
                <a:spLocks/>
              </p:cNvSpPr>
              <p:nvPr/>
            </p:nvSpPr>
            <p:spPr>
              <a:xfrm>
                <a:off x="1244315" y="3450815"/>
                <a:ext cx="2686521" cy="4740636"/>
              </a:xfrm>
              <a:prstGeom prst="rect">
                <a:avLst/>
              </a:prstGeom>
              <a:noFill/>
            </p:spPr>
            <p:txBody>
              <a:bodyPr wrap="square" rtlCol="0" anchor="t" anchorCtr="0">
                <a:spAutoFit/>
              </a:bodyPr>
              <a:lstStyle>
                <a:defPPr>
                  <a:defRPr lang="zh-CN"/>
                </a:defPPr>
                <a:lvl1pPr marL="0" algn="ctr" defTabSz="914400" rtl="0" eaLnBrk="1" latinLnBrk="0" hangingPunct="1">
                  <a:lnSpc>
                    <a:spcPct val="150000"/>
                  </a:lnSpc>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900" b="1" dirty="0">
                    <a:solidFill>
                      <a:schemeClr val="accent1"/>
                    </a:solidFill>
                    <a:latin typeface="+mn-ea"/>
                  </a:rPr>
                  <a:t>数据采集和传输：</a:t>
                </a:r>
                <a:r>
                  <a:rPr lang="zh-CN" altLang="en-US" sz="900" dirty="0">
                    <a:solidFill>
                      <a:schemeClr val="tx1"/>
                    </a:solidFill>
                    <a:latin typeface="+mn-ea"/>
                  </a:rPr>
                  <a:t>数字疗法可与可穿戴设备、智能家居检测设备等硬件联合使用，“</a:t>
                </a:r>
                <a:r>
                  <a:rPr lang="zh-CN" altLang="en-US" sz="900" b="1" dirty="0">
                    <a:solidFill>
                      <a:schemeClr val="tx1"/>
                    </a:solidFill>
                    <a:latin typeface="+mn-ea"/>
                  </a:rPr>
                  <a:t>物联网</a:t>
                </a:r>
                <a:r>
                  <a:rPr lang="en-US" altLang="zh-CN" sz="900" b="1" dirty="0">
                    <a:solidFill>
                      <a:schemeClr val="tx1"/>
                    </a:solidFill>
                    <a:latin typeface="+mn-ea"/>
                  </a:rPr>
                  <a:t>+</a:t>
                </a:r>
                <a:r>
                  <a:rPr lang="zh-CN" altLang="en-US" sz="900" b="1" dirty="0">
                    <a:solidFill>
                      <a:schemeClr val="tx1"/>
                    </a:solidFill>
                    <a:latin typeface="+mn-ea"/>
                  </a:rPr>
                  <a:t>医疗器械</a:t>
                </a:r>
                <a:r>
                  <a:rPr lang="zh-CN" altLang="en-US" sz="900" dirty="0">
                    <a:solidFill>
                      <a:schemeClr val="tx1"/>
                    </a:solidFill>
                    <a:latin typeface="+mn-ea"/>
                  </a:rPr>
                  <a:t>”的是硬件设备可实现</a:t>
                </a:r>
                <a:r>
                  <a:rPr lang="zh-CN" altLang="en-US" sz="900" b="1" dirty="0">
                    <a:solidFill>
                      <a:schemeClr val="tx1"/>
                    </a:solidFill>
                    <a:latin typeface="+mn-ea"/>
                  </a:rPr>
                  <a:t>自动持续采集、传输、识别、管理患者健康数据的功能</a:t>
                </a:r>
                <a:r>
                  <a:rPr lang="zh-CN" altLang="en-US" sz="900" dirty="0">
                    <a:solidFill>
                      <a:schemeClr val="tx1"/>
                    </a:solidFill>
                    <a:latin typeface="+mn-ea"/>
                  </a:rPr>
                  <a:t>，从而达到监测患者健康状况、及时调整患者行为的功能</a:t>
                </a:r>
                <a:endParaRPr lang="en-US" altLang="zh-CN" sz="900" dirty="0">
                  <a:solidFill>
                    <a:schemeClr val="tx1"/>
                  </a:solidFill>
                  <a:latin typeface="+mn-ea"/>
                </a:endParaRPr>
              </a:p>
            </p:txBody>
          </p:sp>
          <p:sp>
            <p:nvSpPr>
              <p:cNvPr id="74" name="Bullet1">
                <a:extLst>
                  <a:ext uri="{FF2B5EF4-FFF2-40B4-BE49-F238E27FC236}">
                    <a16:creationId xmlns:a16="http://schemas.microsoft.com/office/drawing/2014/main" id="{CCBDFF43-F3D8-79C7-C00C-A920C884BA4A}"/>
                  </a:ext>
                </a:extLst>
              </p:cNvPr>
              <p:cNvSpPr txBox="1"/>
              <p:nvPr/>
            </p:nvSpPr>
            <p:spPr>
              <a:xfrm>
                <a:off x="1244311" y="2888545"/>
                <a:ext cx="2686523" cy="562269"/>
              </a:xfrm>
              <a:prstGeom prst="rect">
                <a:avLst/>
              </a:prstGeom>
              <a:noFill/>
            </p:spPr>
            <p:txBody>
              <a:bodyPr wrap="square" rtlCol="0" anchor="b" anchorCtr="0">
                <a:spAutoFit/>
              </a:bodyPr>
              <a:lstStyle>
                <a:defPPr>
                  <a:defRPr lang="zh-CN"/>
                </a:defPPr>
                <a:lvl1pPr marL="0" algn="ctr" defTabSz="914400" rtl="0" eaLnBrk="1" latinLnBrk="0" hangingPunct="1">
                  <a:lnSpc>
                    <a:spcPct val="150000"/>
                  </a:lnSpc>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pPr>
                <a:r>
                  <a:rPr lang="zh-CN" altLang="en-US" sz="1000" b="1" dirty="0">
                    <a:solidFill>
                      <a:schemeClr val="tx1"/>
                    </a:solidFill>
                    <a:latin typeface="+mn-ea"/>
                  </a:rPr>
                  <a:t>物联网</a:t>
                </a:r>
                <a:endParaRPr lang="en-US" altLang="zh-CN" sz="1000" b="1" dirty="0">
                  <a:solidFill>
                    <a:schemeClr val="tx1"/>
                  </a:solidFill>
                  <a:latin typeface="+mn-ea"/>
                </a:endParaRPr>
              </a:p>
            </p:txBody>
          </p:sp>
          <p:sp>
            <p:nvSpPr>
              <p:cNvPr id="75" name="IconMisc1">
                <a:extLst>
                  <a:ext uri="{FF2B5EF4-FFF2-40B4-BE49-F238E27FC236}">
                    <a16:creationId xmlns:a16="http://schemas.microsoft.com/office/drawing/2014/main" id="{A1297A6F-EF52-5993-F52D-CA937B056E3D}"/>
                  </a:ext>
                </a:extLst>
              </p:cNvPr>
              <p:cNvSpPr/>
              <p:nvPr/>
            </p:nvSpPr>
            <p:spPr>
              <a:xfrm flipH="1">
                <a:off x="1468533" y="1593986"/>
                <a:ext cx="802000" cy="872399"/>
              </a:xfrm>
              <a:prstGeom prst="roundRect">
                <a:avLst/>
              </a:prstGeom>
              <a:solidFill>
                <a:schemeClr val="accent1"/>
              </a:solidFill>
              <a:ln w="12700" cap="flat">
                <a:noFill/>
                <a:prstDash val="solid"/>
                <a:miter/>
              </a:ln>
            </p:spPr>
            <p:txBody>
              <a:bodyPr rtlCol="0" anchor="ctr"/>
              <a:lstStyle/>
              <a:p>
                <a:pPr algn="ctr"/>
                <a:r>
                  <a:rPr lang="en-US" altLang="zh-CN" sz="1125" b="1" dirty="0">
                    <a:solidFill>
                      <a:srgbClr val="FFFFFF"/>
                    </a:solidFill>
                    <a:latin typeface="+mn-ea"/>
                  </a:rPr>
                  <a:t>01</a:t>
                </a:r>
                <a:endParaRPr lang="zh-CN" altLang="en-US" sz="1125" b="1" dirty="0">
                  <a:solidFill>
                    <a:srgbClr val="FFFFFF"/>
                  </a:solidFill>
                  <a:latin typeface="+mn-ea"/>
                </a:endParaRPr>
              </a:p>
            </p:txBody>
          </p:sp>
        </p:grpSp>
        <p:grpSp>
          <p:nvGrpSpPr>
            <p:cNvPr id="56" name="组合 3">
              <a:extLst>
                <a:ext uri="{FF2B5EF4-FFF2-40B4-BE49-F238E27FC236}">
                  <a16:creationId xmlns:a16="http://schemas.microsoft.com/office/drawing/2014/main" id="{B69810CD-FAB2-8E49-786F-E1D056CDC930}"/>
                </a:ext>
              </a:extLst>
            </p:cNvPr>
            <p:cNvGrpSpPr>
              <a:grpSpLocks noChangeAspect="1"/>
            </p:cNvGrpSpPr>
            <p:nvPr/>
          </p:nvGrpSpPr>
          <p:grpSpPr>
            <a:xfrm>
              <a:off x="3428999" y="2443921"/>
              <a:ext cx="2552701" cy="5136124"/>
              <a:chOff x="1128784" y="1593986"/>
              <a:chExt cx="2942202" cy="6597468"/>
            </a:xfrm>
          </p:grpSpPr>
          <p:sp>
            <p:nvSpPr>
              <p:cNvPr id="68" name="ComponentBackground2">
                <a:extLst>
                  <a:ext uri="{FF2B5EF4-FFF2-40B4-BE49-F238E27FC236}">
                    <a16:creationId xmlns:a16="http://schemas.microsoft.com/office/drawing/2014/main" id="{28E68416-71E9-000C-8C4C-E4DE02907AD2}"/>
                  </a:ext>
                </a:extLst>
              </p:cNvPr>
              <p:cNvSpPr/>
              <p:nvPr/>
            </p:nvSpPr>
            <p:spPr>
              <a:xfrm>
                <a:off x="1128784" y="2030185"/>
                <a:ext cx="2942202" cy="6161269"/>
              </a:xfrm>
              <a:prstGeom prst="roundRect">
                <a:avLst>
                  <a:gd name="adj" fmla="val 7700"/>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125">
                  <a:latin typeface="+mn-ea"/>
                </a:endParaRPr>
              </a:p>
            </p:txBody>
          </p:sp>
          <p:sp>
            <p:nvSpPr>
              <p:cNvPr id="69" name="Text2">
                <a:extLst>
                  <a:ext uri="{FF2B5EF4-FFF2-40B4-BE49-F238E27FC236}">
                    <a16:creationId xmlns:a16="http://schemas.microsoft.com/office/drawing/2014/main" id="{AA25E85E-296E-D7C8-0168-C519FB41E113}"/>
                  </a:ext>
                </a:extLst>
              </p:cNvPr>
              <p:cNvSpPr txBox="1">
                <a:spLocks/>
              </p:cNvSpPr>
              <p:nvPr/>
            </p:nvSpPr>
            <p:spPr>
              <a:xfrm>
                <a:off x="1244315" y="3450813"/>
                <a:ext cx="2686521" cy="2842978"/>
              </a:xfrm>
              <a:prstGeom prst="rect">
                <a:avLst/>
              </a:prstGeom>
              <a:noFill/>
            </p:spPr>
            <p:txBody>
              <a:bodyPr wrap="square" rtlCol="0" anchor="t" anchorCtr="0">
                <a:spAutoFit/>
              </a:bodyPr>
              <a:lstStyle>
                <a:defPPr>
                  <a:defRPr lang="zh-CN"/>
                </a:defPPr>
                <a:lvl1pPr marL="0" algn="ctr" defTabSz="914400" rtl="0" eaLnBrk="1" latinLnBrk="0" hangingPunct="1">
                  <a:lnSpc>
                    <a:spcPct val="150000"/>
                  </a:lnSpc>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900" b="1" dirty="0">
                    <a:solidFill>
                      <a:schemeClr val="accent1"/>
                    </a:solidFill>
                    <a:latin typeface="+mn-ea"/>
                  </a:rPr>
                  <a:t>数据存储与计算：</a:t>
                </a:r>
                <a:r>
                  <a:rPr lang="zh-CN" altLang="en-US" sz="900" dirty="0">
                    <a:solidFill>
                      <a:schemeClr val="tx1"/>
                    </a:solidFill>
                    <a:latin typeface="+mn-ea"/>
                  </a:rPr>
                  <a:t>云计算和大数据可帮助</a:t>
                </a:r>
                <a:r>
                  <a:rPr lang="zh-CN" altLang="en-US" sz="900" b="1" dirty="0">
                    <a:solidFill>
                      <a:schemeClr val="tx1"/>
                    </a:solidFill>
                    <a:latin typeface="+mn-ea"/>
                  </a:rPr>
                  <a:t>解决收集到的海量数据存储问题和数据结构化问题</a:t>
                </a:r>
                <a:r>
                  <a:rPr lang="zh-CN" altLang="en-US" sz="900" dirty="0">
                    <a:solidFill>
                      <a:schemeClr val="tx1"/>
                    </a:solidFill>
                    <a:latin typeface="+mn-ea"/>
                  </a:rPr>
                  <a:t>，为数字疗法得以应用提供了底层技术支持</a:t>
                </a:r>
                <a:endParaRPr lang="en-US" altLang="zh-CN" sz="900" b="1" dirty="0">
                  <a:solidFill>
                    <a:schemeClr val="accent1"/>
                  </a:solidFill>
                  <a:latin typeface="+mn-ea"/>
                </a:endParaRPr>
              </a:p>
            </p:txBody>
          </p:sp>
          <p:sp>
            <p:nvSpPr>
              <p:cNvPr id="70" name="Bullet2">
                <a:extLst>
                  <a:ext uri="{FF2B5EF4-FFF2-40B4-BE49-F238E27FC236}">
                    <a16:creationId xmlns:a16="http://schemas.microsoft.com/office/drawing/2014/main" id="{CCBDFF43-F3D8-79C7-C00C-A920C884BA4A}"/>
                  </a:ext>
                </a:extLst>
              </p:cNvPr>
              <p:cNvSpPr txBox="1"/>
              <p:nvPr/>
            </p:nvSpPr>
            <p:spPr>
              <a:xfrm>
                <a:off x="1244311" y="2888545"/>
                <a:ext cx="2686523" cy="562269"/>
              </a:xfrm>
              <a:prstGeom prst="rect">
                <a:avLst/>
              </a:prstGeom>
              <a:noFill/>
            </p:spPr>
            <p:txBody>
              <a:bodyPr wrap="square" rtlCol="0" anchor="b" anchorCtr="0">
                <a:spAutoFit/>
              </a:bodyPr>
              <a:lstStyle>
                <a:defPPr>
                  <a:defRPr lang="zh-CN"/>
                </a:defPPr>
                <a:lvl1pPr marL="0" algn="ctr" defTabSz="914400" rtl="0" eaLnBrk="1" latinLnBrk="0" hangingPunct="1">
                  <a:lnSpc>
                    <a:spcPct val="150000"/>
                  </a:lnSpc>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pPr>
                <a:r>
                  <a:rPr lang="zh-CN" altLang="en-US" sz="1000" b="1" dirty="0">
                    <a:solidFill>
                      <a:schemeClr val="tx1"/>
                    </a:solidFill>
                    <a:latin typeface="+mn-ea"/>
                  </a:rPr>
                  <a:t>云计算及大数据</a:t>
                </a:r>
                <a:endParaRPr lang="en-US" altLang="zh-CN" sz="1000" b="1" dirty="0">
                  <a:solidFill>
                    <a:schemeClr val="tx1"/>
                  </a:solidFill>
                  <a:latin typeface="+mn-ea"/>
                </a:endParaRPr>
              </a:p>
            </p:txBody>
          </p:sp>
          <p:sp>
            <p:nvSpPr>
              <p:cNvPr id="71" name="IconMisc2">
                <a:extLst>
                  <a:ext uri="{FF2B5EF4-FFF2-40B4-BE49-F238E27FC236}">
                    <a16:creationId xmlns:a16="http://schemas.microsoft.com/office/drawing/2014/main" id="{A1297A6F-EF52-5993-F52D-CA937B056E3D}"/>
                  </a:ext>
                </a:extLst>
              </p:cNvPr>
              <p:cNvSpPr/>
              <p:nvPr/>
            </p:nvSpPr>
            <p:spPr>
              <a:xfrm flipH="1">
                <a:off x="1468533" y="1593986"/>
                <a:ext cx="802000" cy="872399"/>
              </a:xfrm>
              <a:prstGeom prst="roundRect">
                <a:avLst/>
              </a:prstGeom>
              <a:solidFill>
                <a:schemeClr val="accent2"/>
              </a:solidFill>
              <a:ln w="12700" cap="flat">
                <a:noFill/>
                <a:prstDash val="solid"/>
                <a:miter/>
              </a:ln>
            </p:spPr>
            <p:txBody>
              <a:bodyPr rtlCol="0" anchor="ctr"/>
              <a:lstStyle/>
              <a:p>
                <a:pPr algn="ctr"/>
                <a:r>
                  <a:rPr lang="en-US" altLang="zh-CN" sz="1125" b="1" dirty="0">
                    <a:solidFill>
                      <a:srgbClr val="FFFFFF"/>
                    </a:solidFill>
                    <a:latin typeface="+mn-ea"/>
                  </a:rPr>
                  <a:t>02</a:t>
                </a:r>
                <a:endParaRPr lang="zh-CN" altLang="en-US" sz="1125" b="1" dirty="0">
                  <a:solidFill>
                    <a:srgbClr val="FFFFFF"/>
                  </a:solidFill>
                  <a:latin typeface="+mn-ea"/>
                </a:endParaRPr>
              </a:p>
            </p:txBody>
          </p:sp>
        </p:grpSp>
        <p:grpSp>
          <p:nvGrpSpPr>
            <p:cNvPr id="57" name="组合 3">
              <a:extLst>
                <a:ext uri="{FF2B5EF4-FFF2-40B4-BE49-F238E27FC236}">
                  <a16:creationId xmlns:a16="http://schemas.microsoft.com/office/drawing/2014/main" id="{B69810CD-FAB2-8E49-786F-E1D056CDC930}"/>
                </a:ext>
              </a:extLst>
            </p:cNvPr>
            <p:cNvGrpSpPr>
              <a:grpSpLocks noChangeAspect="1"/>
            </p:cNvGrpSpPr>
            <p:nvPr/>
          </p:nvGrpSpPr>
          <p:grpSpPr>
            <a:xfrm>
              <a:off x="6197599" y="2729562"/>
              <a:ext cx="2552701" cy="5136121"/>
              <a:chOff x="1128784" y="1593986"/>
              <a:chExt cx="2942202" cy="6597466"/>
            </a:xfrm>
          </p:grpSpPr>
          <p:sp>
            <p:nvSpPr>
              <p:cNvPr id="64" name="ComponentBackground3">
                <a:extLst>
                  <a:ext uri="{FF2B5EF4-FFF2-40B4-BE49-F238E27FC236}">
                    <a16:creationId xmlns:a16="http://schemas.microsoft.com/office/drawing/2014/main" id="{28E68416-71E9-000C-8C4C-E4DE02907AD2}"/>
                  </a:ext>
                </a:extLst>
              </p:cNvPr>
              <p:cNvSpPr/>
              <p:nvPr/>
            </p:nvSpPr>
            <p:spPr>
              <a:xfrm>
                <a:off x="1128784" y="2030183"/>
                <a:ext cx="2942202" cy="6161269"/>
              </a:xfrm>
              <a:prstGeom prst="roundRect">
                <a:avLst>
                  <a:gd name="adj" fmla="val 7700"/>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125">
                  <a:latin typeface="+mn-ea"/>
                </a:endParaRPr>
              </a:p>
            </p:txBody>
          </p:sp>
          <p:sp>
            <p:nvSpPr>
              <p:cNvPr id="65" name="Text3">
                <a:extLst>
                  <a:ext uri="{FF2B5EF4-FFF2-40B4-BE49-F238E27FC236}">
                    <a16:creationId xmlns:a16="http://schemas.microsoft.com/office/drawing/2014/main" id="{AA25E85E-296E-D7C8-0168-C519FB41E113}"/>
                  </a:ext>
                </a:extLst>
              </p:cNvPr>
              <p:cNvSpPr txBox="1">
                <a:spLocks/>
              </p:cNvSpPr>
              <p:nvPr/>
            </p:nvSpPr>
            <p:spPr>
              <a:xfrm>
                <a:off x="1244315" y="3450813"/>
                <a:ext cx="2686521" cy="3222512"/>
              </a:xfrm>
              <a:prstGeom prst="rect">
                <a:avLst/>
              </a:prstGeom>
              <a:noFill/>
            </p:spPr>
            <p:txBody>
              <a:bodyPr wrap="square" rtlCol="0" anchor="t" anchorCtr="0">
                <a:spAutoFit/>
              </a:bodyPr>
              <a:lstStyle>
                <a:defPPr>
                  <a:defRPr lang="zh-CN"/>
                </a:defPPr>
                <a:lvl1pPr marL="0" algn="ctr" defTabSz="914400" rtl="0" eaLnBrk="1" latinLnBrk="0" hangingPunct="1">
                  <a:lnSpc>
                    <a:spcPct val="150000"/>
                  </a:lnSpc>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900" b="1" dirty="0">
                    <a:solidFill>
                      <a:schemeClr val="accent1"/>
                    </a:solidFill>
                    <a:latin typeface="+mn-ea"/>
                  </a:rPr>
                  <a:t>数据分析及预测：</a:t>
                </a:r>
                <a:r>
                  <a:rPr lang="zh-CN" altLang="en-US" sz="900" dirty="0">
                    <a:solidFill>
                      <a:schemeClr val="tx1"/>
                    </a:solidFill>
                    <a:latin typeface="+mn-ea"/>
                  </a:rPr>
                  <a:t>人工智能可</a:t>
                </a:r>
                <a:r>
                  <a:rPr lang="zh-CN" altLang="en-US" sz="900" b="1" dirty="0">
                    <a:solidFill>
                      <a:schemeClr val="tx1"/>
                    </a:solidFill>
                    <a:latin typeface="+mn-ea"/>
                  </a:rPr>
                  <a:t>总结临床专家经验及共识，形成知识图谱，在此基础上通过主动学习，分析患者数据并预测有效的干预措施</a:t>
                </a:r>
                <a:r>
                  <a:rPr lang="zh-CN" altLang="en-US" sz="900" dirty="0">
                    <a:solidFill>
                      <a:schemeClr val="tx1"/>
                    </a:solidFill>
                    <a:latin typeface="+mn-ea"/>
                  </a:rPr>
                  <a:t>，提供个性化的治疗方案</a:t>
                </a:r>
                <a:endParaRPr lang="en-US" altLang="zh-CN" sz="900" b="1" dirty="0">
                  <a:solidFill>
                    <a:schemeClr val="accent1"/>
                  </a:solidFill>
                  <a:latin typeface="+mn-ea"/>
                </a:endParaRPr>
              </a:p>
            </p:txBody>
          </p:sp>
          <p:sp>
            <p:nvSpPr>
              <p:cNvPr id="66" name="Bullet3">
                <a:extLst>
                  <a:ext uri="{FF2B5EF4-FFF2-40B4-BE49-F238E27FC236}">
                    <a16:creationId xmlns:a16="http://schemas.microsoft.com/office/drawing/2014/main" id="{CCBDFF43-F3D8-79C7-C00C-A920C884BA4A}"/>
                  </a:ext>
                </a:extLst>
              </p:cNvPr>
              <p:cNvSpPr txBox="1"/>
              <p:nvPr/>
            </p:nvSpPr>
            <p:spPr>
              <a:xfrm>
                <a:off x="1244311" y="2888545"/>
                <a:ext cx="2686523" cy="562269"/>
              </a:xfrm>
              <a:prstGeom prst="rect">
                <a:avLst/>
              </a:prstGeom>
              <a:noFill/>
            </p:spPr>
            <p:txBody>
              <a:bodyPr wrap="square" rtlCol="0" anchor="b" anchorCtr="0">
                <a:spAutoFit/>
              </a:bodyPr>
              <a:lstStyle>
                <a:defPPr>
                  <a:defRPr lang="zh-CN"/>
                </a:defPPr>
                <a:lvl1pPr marL="0" algn="ctr" defTabSz="914400" rtl="0" eaLnBrk="1" latinLnBrk="0" hangingPunct="1">
                  <a:lnSpc>
                    <a:spcPct val="150000"/>
                  </a:lnSpc>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pPr>
                <a:r>
                  <a:rPr lang="zh-CN" altLang="en-US" sz="1000" b="1" dirty="0">
                    <a:solidFill>
                      <a:schemeClr val="tx1"/>
                    </a:solidFill>
                    <a:latin typeface="+mn-ea"/>
                  </a:rPr>
                  <a:t>人工智能</a:t>
                </a:r>
                <a:endParaRPr lang="en-US" altLang="zh-CN" sz="1000" b="1" dirty="0">
                  <a:solidFill>
                    <a:schemeClr val="tx1"/>
                  </a:solidFill>
                  <a:latin typeface="+mn-ea"/>
                </a:endParaRPr>
              </a:p>
            </p:txBody>
          </p:sp>
          <p:sp>
            <p:nvSpPr>
              <p:cNvPr id="67" name="IconMisc3">
                <a:extLst>
                  <a:ext uri="{FF2B5EF4-FFF2-40B4-BE49-F238E27FC236}">
                    <a16:creationId xmlns:a16="http://schemas.microsoft.com/office/drawing/2014/main" id="{A1297A6F-EF52-5993-F52D-CA937B056E3D}"/>
                  </a:ext>
                </a:extLst>
              </p:cNvPr>
              <p:cNvSpPr/>
              <p:nvPr/>
            </p:nvSpPr>
            <p:spPr>
              <a:xfrm flipH="1">
                <a:off x="1468533" y="1593986"/>
                <a:ext cx="802000" cy="872399"/>
              </a:xfrm>
              <a:prstGeom prst="roundRect">
                <a:avLst/>
              </a:prstGeom>
              <a:solidFill>
                <a:schemeClr val="accent1"/>
              </a:solidFill>
              <a:ln w="12700" cap="flat">
                <a:noFill/>
                <a:prstDash val="solid"/>
                <a:miter/>
              </a:ln>
            </p:spPr>
            <p:txBody>
              <a:bodyPr rtlCol="0" anchor="ctr"/>
              <a:lstStyle/>
              <a:p>
                <a:pPr algn="ctr"/>
                <a:r>
                  <a:rPr lang="en-US" altLang="zh-CN" sz="1125" b="1" dirty="0">
                    <a:solidFill>
                      <a:srgbClr val="FFFFFF"/>
                    </a:solidFill>
                    <a:latin typeface="+mn-ea"/>
                  </a:rPr>
                  <a:t>03</a:t>
                </a:r>
                <a:endParaRPr lang="zh-CN" altLang="en-US" sz="1125" b="1" dirty="0">
                  <a:solidFill>
                    <a:srgbClr val="FFFFFF"/>
                  </a:solidFill>
                  <a:latin typeface="+mn-ea"/>
                </a:endParaRPr>
              </a:p>
            </p:txBody>
          </p:sp>
        </p:grpSp>
        <p:grpSp>
          <p:nvGrpSpPr>
            <p:cNvPr id="58" name="组合 3">
              <a:extLst>
                <a:ext uri="{FF2B5EF4-FFF2-40B4-BE49-F238E27FC236}">
                  <a16:creationId xmlns:a16="http://schemas.microsoft.com/office/drawing/2014/main" id="{B69810CD-FAB2-8E49-786F-E1D056CDC930}"/>
                </a:ext>
              </a:extLst>
            </p:cNvPr>
            <p:cNvGrpSpPr>
              <a:grpSpLocks noChangeAspect="1"/>
            </p:cNvGrpSpPr>
            <p:nvPr/>
          </p:nvGrpSpPr>
          <p:grpSpPr>
            <a:xfrm>
              <a:off x="8966199" y="3015204"/>
              <a:ext cx="2552701" cy="5136124"/>
              <a:chOff x="1128784" y="1593986"/>
              <a:chExt cx="2942202" cy="6597466"/>
            </a:xfrm>
          </p:grpSpPr>
          <p:sp>
            <p:nvSpPr>
              <p:cNvPr id="60" name="ComponentBackground4">
                <a:extLst>
                  <a:ext uri="{FF2B5EF4-FFF2-40B4-BE49-F238E27FC236}">
                    <a16:creationId xmlns:a16="http://schemas.microsoft.com/office/drawing/2014/main" id="{28E68416-71E9-000C-8C4C-E4DE02907AD2}"/>
                  </a:ext>
                </a:extLst>
              </p:cNvPr>
              <p:cNvSpPr/>
              <p:nvPr/>
            </p:nvSpPr>
            <p:spPr>
              <a:xfrm>
                <a:off x="1128784" y="2030185"/>
                <a:ext cx="2942202" cy="6161267"/>
              </a:xfrm>
              <a:prstGeom prst="roundRect">
                <a:avLst>
                  <a:gd name="adj" fmla="val 7700"/>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125">
                  <a:latin typeface="+mn-ea"/>
                </a:endParaRPr>
              </a:p>
            </p:txBody>
          </p:sp>
          <p:sp>
            <p:nvSpPr>
              <p:cNvPr id="61" name="Text4">
                <a:extLst>
                  <a:ext uri="{FF2B5EF4-FFF2-40B4-BE49-F238E27FC236}">
                    <a16:creationId xmlns:a16="http://schemas.microsoft.com/office/drawing/2014/main" id="{AA25E85E-296E-D7C8-0168-C519FB41E113}"/>
                  </a:ext>
                </a:extLst>
              </p:cNvPr>
              <p:cNvSpPr txBox="1">
                <a:spLocks/>
              </p:cNvSpPr>
              <p:nvPr/>
            </p:nvSpPr>
            <p:spPr>
              <a:xfrm>
                <a:off x="1244315" y="3450812"/>
                <a:ext cx="2686521" cy="4361106"/>
              </a:xfrm>
              <a:prstGeom prst="rect">
                <a:avLst/>
              </a:prstGeom>
              <a:noFill/>
            </p:spPr>
            <p:txBody>
              <a:bodyPr wrap="square" rtlCol="0" anchor="t" anchorCtr="0">
                <a:spAutoFit/>
              </a:bodyPr>
              <a:lstStyle>
                <a:defPPr>
                  <a:defRPr lang="zh-CN"/>
                </a:defPPr>
                <a:lvl1pPr marL="0" algn="ctr" defTabSz="914400" rtl="0" eaLnBrk="1" latinLnBrk="0" hangingPunct="1">
                  <a:lnSpc>
                    <a:spcPct val="150000"/>
                  </a:lnSpc>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900" b="1" dirty="0">
                    <a:solidFill>
                      <a:schemeClr val="accent1"/>
                    </a:solidFill>
                    <a:latin typeface="+mn-ea"/>
                  </a:rPr>
                  <a:t>治疗场景模拟：</a:t>
                </a:r>
                <a:r>
                  <a:rPr lang="zh-CN" altLang="en-US" sz="900" dirty="0">
                    <a:solidFill>
                      <a:schemeClr val="tx1"/>
                    </a:solidFill>
                    <a:latin typeface="+mn-ea"/>
                  </a:rPr>
                  <a:t>拓展显示技术（</a:t>
                </a:r>
                <a:r>
                  <a:rPr lang="en-US" altLang="zh-CN" sz="900" dirty="0">
                    <a:solidFill>
                      <a:schemeClr val="tx1"/>
                    </a:solidFill>
                    <a:latin typeface="+mn-ea"/>
                  </a:rPr>
                  <a:t>XR</a:t>
                </a:r>
                <a:r>
                  <a:rPr lang="zh-CN" altLang="en-US" sz="900" dirty="0">
                    <a:solidFill>
                      <a:schemeClr val="tx1"/>
                    </a:solidFill>
                    <a:latin typeface="+mn-ea"/>
                  </a:rPr>
                  <a:t>）、增强现实技术（</a:t>
                </a:r>
                <a:r>
                  <a:rPr lang="en-US" altLang="zh-CN" sz="900" dirty="0">
                    <a:solidFill>
                      <a:schemeClr val="tx1"/>
                    </a:solidFill>
                    <a:latin typeface="+mn-ea"/>
                  </a:rPr>
                  <a:t>AR</a:t>
                </a:r>
                <a:r>
                  <a:rPr lang="zh-CN" altLang="en-US" sz="900" dirty="0">
                    <a:solidFill>
                      <a:schemeClr val="tx1"/>
                    </a:solidFill>
                    <a:latin typeface="+mn-ea"/>
                  </a:rPr>
                  <a:t>）及混合现实技术（</a:t>
                </a:r>
                <a:r>
                  <a:rPr lang="en-US" altLang="zh-CN" sz="900" dirty="0">
                    <a:solidFill>
                      <a:schemeClr val="tx1"/>
                    </a:solidFill>
                    <a:latin typeface="+mn-ea"/>
                  </a:rPr>
                  <a:t>MR</a:t>
                </a:r>
                <a:r>
                  <a:rPr lang="zh-CN" altLang="en-US" sz="900" dirty="0">
                    <a:solidFill>
                      <a:schemeClr val="tx1"/>
                    </a:solidFill>
                    <a:latin typeface="+mn-ea"/>
                  </a:rPr>
                  <a:t>），</a:t>
                </a:r>
                <a:r>
                  <a:rPr lang="zh-CN" altLang="en-US" sz="900" b="1" dirty="0">
                    <a:solidFill>
                      <a:schemeClr val="tx1"/>
                    </a:solidFill>
                    <a:latin typeface="+mn-ea"/>
                  </a:rPr>
                  <a:t>实现了治疗场景由真实向虚拟的迁移，为特殊患者需求（精神心理类、运动康复类等）模拟治疗场景，提高患者的就医体验感</a:t>
                </a:r>
                <a:r>
                  <a:rPr lang="zh-CN" altLang="en-US" sz="900" dirty="0">
                    <a:solidFill>
                      <a:schemeClr val="tx1"/>
                    </a:solidFill>
                    <a:latin typeface="+mn-ea"/>
                  </a:rPr>
                  <a:t>，提高治疗有效性</a:t>
                </a:r>
                <a:endParaRPr lang="en-US" altLang="zh-CN" sz="900" b="1" dirty="0">
                  <a:solidFill>
                    <a:schemeClr val="accent1"/>
                  </a:solidFill>
                  <a:latin typeface="+mn-ea"/>
                </a:endParaRPr>
              </a:p>
            </p:txBody>
          </p:sp>
          <p:sp>
            <p:nvSpPr>
              <p:cNvPr id="62" name="Bullet4">
                <a:extLst>
                  <a:ext uri="{FF2B5EF4-FFF2-40B4-BE49-F238E27FC236}">
                    <a16:creationId xmlns:a16="http://schemas.microsoft.com/office/drawing/2014/main" id="{CCBDFF43-F3D8-79C7-C00C-A920C884BA4A}"/>
                  </a:ext>
                </a:extLst>
              </p:cNvPr>
              <p:cNvSpPr txBox="1"/>
              <p:nvPr/>
            </p:nvSpPr>
            <p:spPr>
              <a:xfrm>
                <a:off x="1244311" y="2888545"/>
                <a:ext cx="2686523" cy="562269"/>
              </a:xfrm>
              <a:prstGeom prst="rect">
                <a:avLst/>
              </a:prstGeom>
              <a:noFill/>
            </p:spPr>
            <p:txBody>
              <a:bodyPr wrap="square" rtlCol="0" anchor="b" anchorCtr="0">
                <a:spAutoFit/>
              </a:bodyPr>
              <a:lstStyle>
                <a:defPPr>
                  <a:defRPr lang="zh-CN"/>
                </a:defPPr>
                <a:lvl1pPr marL="0" algn="ctr" defTabSz="914400" rtl="0" eaLnBrk="1" latinLnBrk="0" hangingPunct="1">
                  <a:lnSpc>
                    <a:spcPct val="150000"/>
                  </a:lnSpc>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pPr>
                <a:r>
                  <a:rPr lang="zh-CN" altLang="en-US" sz="1000" b="1" dirty="0">
                    <a:solidFill>
                      <a:schemeClr val="tx1"/>
                    </a:solidFill>
                    <a:latin typeface="+mn-ea"/>
                  </a:rPr>
                  <a:t>拓展显示技术</a:t>
                </a:r>
                <a:endParaRPr lang="en-US" altLang="zh-CN" sz="1000" b="1" dirty="0">
                  <a:solidFill>
                    <a:schemeClr val="tx1"/>
                  </a:solidFill>
                  <a:latin typeface="+mn-ea"/>
                </a:endParaRPr>
              </a:p>
            </p:txBody>
          </p:sp>
          <p:sp>
            <p:nvSpPr>
              <p:cNvPr id="63" name="IconMisc4">
                <a:extLst>
                  <a:ext uri="{FF2B5EF4-FFF2-40B4-BE49-F238E27FC236}">
                    <a16:creationId xmlns:a16="http://schemas.microsoft.com/office/drawing/2014/main" id="{A1297A6F-EF52-5993-F52D-CA937B056E3D}"/>
                  </a:ext>
                </a:extLst>
              </p:cNvPr>
              <p:cNvSpPr/>
              <p:nvPr/>
            </p:nvSpPr>
            <p:spPr>
              <a:xfrm flipH="1">
                <a:off x="1468533" y="1593986"/>
                <a:ext cx="802000" cy="872399"/>
              </a:xfrm>
              <a:prstGeom prst="roundRect">
                <a:avLst/>
              </a:prstGeom>
              <a:solidFill>
                <a:schemeClr val="accent2"/>
              </a:solidFill>
              <a:ln w="12700" cap="flat">
                <a:noFill/>
                <a:prstDash val="solid"/>
                <a:miter/>
              </a:ln>
            </p:spPr>
            <p:txBody>
              <a:bodyPr rtlCol="0" anchor="ctr"/>
              <a:lstStyle/>
              <a:p>
                <a:pPr algn="ctr"/>
                <a:r>
                  <a:rPr lang="en-US" altLang="zh-CN" sz="1125" b="1" dirty="0">
                    <a:solidFill>
                      <a:srgbClr val="FFFFFF"/>
                    </a:solidFill>
                    <a:latin typeface="+mn-ea"/>
                  </a:rPr>
                  <a:t>04</a:t>
                </a:r>
                <a:endParaRPr lang="zh-CN" altLang="en-US" sz="1125" b="1" dirty="0">
                  <a:solidFill>
                    <a:srgbClr val="FFFFFF"/>
                  </a:solidFill>
                  <a:latin typeface="+mn-ea"/>
                </a:endParaRPr>
              </a:p>
            </p:txBody>
          </p:sp>
        </p:grpSp>
      </p:grpSp>
      <p:grpSp>
        <p:nvGrpSpPr>
          <p:cNvPr id="80" name="组合 79">
            <a:extLst>
              <a:ext uri="{FF2B5EF4-FFF2-40B4-BE49-F238E27FC236}">
                <a16:creationId xmlns:a16="http://schemas.microsoft.com/office/drawing/2014/main" id="{2A5FCAB9-FF53-146D-6FDD-77AC3B7BE1C2}"/>
              </a:ext>
            </a:extLst>
          </p:cNvPr>
          <p:cNvGrpSpPr/>
          <p:nvPr/>
        </p:nvGrpSpPr>
        <p:grpSpPr>
          <a:xfrm>
            <a:off x="304690" y="5043207"/>
            <a:ext cx="6188642" cy="259045"/>
            <a:chOff x="304690" y="1998436"/>
            <a:chExt cx="6188642" cy="259045"/>
          </a:xfrm>
        </p:grpSpPr>
        <p:cxnSp>
          <p:nvCxnSpPr>
            <p:cNvPr id="81" name="直接连接符 80">
              <a:extLst>
                <a:ext uri="{FF2B5EF4-FFF2-40B4-BE49-F238E27FC236}">
                  <a16:creationId xmlns:a16="http://schemas.microsoft.com/office/drawing/2014/main" id="{EA5EA702-C650-A1EE-2DCF-B3C307DE6437}"/>
                </a:ext>
              </a:extLst>
            </p:cNvPr>
            <p:cNvCxnSpPr>
              <a:cxnSpLocks/>
            </p:cNvCxnSpPr>
            <p:nvPr/>
          </p:nvCxnSpPr>
          <p:spPr>
            <a:xfrm>
              <a:off x="373332" y="2257481"/>
              <a:ext cx="612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2" name="文本框 24">
              <a:extLst>
                <a:ext uri="{FF2B5EF4-FFF2-40B4-BE49-F238E27FC236}">
                  <a16:creationId xmlns:a16="http://schemas.microsoft.com/office/drawing/2014/main" id="{E8C6E2D4-EA37-C6D0-F5D8-0BEAE897C7C6}"/>
                </a:ext>
              </a:extLst>
            </p:cNvPr>
            <p:cNvSpPr txBox="1"/>
            <p:nvPr/>
          </p:nvSpPr>
          <p:spPr>
            <a:xfrm>
              <a:off x="304690" y="1998436"/>
              <a:ext cx="4538773" cy="259045"/>
            </a:xfrm>
            <a:prstGeom prst="rect">
              <a:avLst/>
            </a:prstGeom>
            <a:noFill/>
          </p:spPr>
          <p:txBody>
            <a:bodyPr wrap="square" rtlCol="0">
              <a:spAutoFit/>
            </a:bodyPr>
            <a:lstStyle>
              <a:defPPr>
                <a:defRPr lang="zh-CN"/>
              </a:defPPr>
              <a:lvl1pPr marL="0" algn="l" defTabSz="416560" rtl="0" eaLnBrk="1" latinLnBrk="0" hangingPunct="1">
                <a:defRPr sz="820" kern="1200">
                  <a:solidFill>
                    <a:schemeClr val="tx1"/>
                  </a:solidFill>
                  <a:latin typeface="+mn-lt"/>
                  <a:ea typeface="+mn-ea"/>
                  <a:cs typeface="+mn-cs"/>
                </a:defRPr>
              </a:lvl1pPr>
              <a:lvl2pPr marL="208280" algn="l" defTabSz="416560" rtl="0" eaLnBrk="1" latinLnBrk="0" hangingPunct="1">
                <a:defRPr sz="820" kern="1200">
                  <a:solidFill>
                    <a:schemeClr val="tx1"/>
                  </a:solidFill>
                  <a:latin typeface="+mn-lt"/>
                  <a:ea typeface="+mn-ea"/>
                  <a:cs typeface="+mn-cs"/>
                </a:defRPr>
              </a:lvl2pPr>
              <a:lvl3pPr marL="416560" algn="l" defTabSz="416560" rtl="0" eaLnBrk="1" latinLnBrk="0" hangingPunct="1">
                <a:defRPr sz="820" kern="1200">
                  <a:solidFill>
                    <a:schemeClr val="tx1"/>
                  </a:solidFill>
                  <a:latin typeface="+mn-lt"/>
                  <a:ea typeface="+mn-ea"/>
                  <a:cs typeface="+mn-cs"/>
                </a:defRPr>
              </a:lvl3pPr>
              <a:lvl4pPr marL="625475" algn="l" defTabSz="416560" rtl="0" eaLnBrk="1" latinLnBrk="0" hangingPunct="1">
                <a:defRPr sz="820" kern="1200">
                  <a:solidFill>
                    <a:schemeClr val="tx1"/>
                  </a:solidFill>
                  <a:latin typeface="+mn-lt"/>
                  <a:ea typeface="+mn-ea"/>
                  <a:cs typeface="+mn-cs"/>
                </a:defRPr>
              </a:lvl4pPr>
              <a:lvl5pPr marL="833755" algn="l" defTabSz="416560" rtl="0" eaLnBrk="1" latinLnBrk="0" hangingPunct="1">
                <a:defRPr sz="820" kern="1200">
                  <a:solidFill>
                    <a:schemeClr val="tx1"/>
                  </a:solidFill>
                  <a:latin typeface="+mn-lt"/>
                  <a:ea typeface="+mn-ea"/>
                  <a:cs typeface="+mn-cs"/>
                </a:defRPr>
              </a:lvl5pPr>
              <a:lvl6pPr marL="1042035" algn="l" defTabSz="416560" rtl="0" eaLnBrk="1" latinLnBrk="0" hangingPunct="1">
                <a:defRPr sz="820" kern="1200">
                  <a:solidFill>
                    <a:schemeClr val="tx1"/>
                  </a:solidFill>
                  <a:latin typeface="+mn-lt"/>
                  <a:ea typeface="+mn-ea"/>
                  <a:cs typeface="+mn-cs"/>
                </a:defRPr>
              </a:lvl6pPr>
              <a:lvl7pPr marL="1250315" algn="l" defTabSz="416560" rtl="0" eaLnBrk="1" latinLnBrk="0" hangingPunct="1">
                <a:defRPr sz="820" kern="1200">
                  <a:solidFill>
                    <a:schemeClr val="tx1"/>
                  </a:solidFill>
                  <a:latin typeface="+mn-lt"/>
                  <a:ea typeface="+mn-ea"/>
                  <a:cs typeface="+mn-cs"/>
                </a:defRPr>
              </a:lvl7pPr>
              <a:lvl8pPr marL="1459230" algn="l" defTabSz="416560" rtl="0" eaLnBrk="1" latinLnBrk="0" hangingPunct="1">
                <a:defRPr sz="820" kern="1200">
                  <a:solidFill>
                    <a:schemeClr val="tx1"/>
                  </a:solidFill>
                  <a:latin typeface="+mn-lt"/>
                  <a:ea typeface="+mn-ea"/>
                  <a:cs typeface="+mn-cs"/>
                </a:defRPr>
              </a:lvl8pPr>
              <a:lvl9pPr marL="1667510" algn="l" defTabSz="416560" rtl="0" eaLnBrk="1" latinLnBrk="0" hangingPunct="1">
                <a:defRPr sz="820" kern="1200">
                  <a:solidFill>
                    <a:schemeClr val="tx1"/>
                  </a:solidFill>
                  <a:latin typeface="+mn-lt"/>
                  <a:ea typeface="+mn-ea"/>
                  <a:cs typeface="+mn-cs"/>
                </a:defRPr>
              </a:lvl9pPr>
            </a:lstStyle>
            <a:p>
              <a:pPr marL="0" marR="0" lvl="0" indent="0" algn="just" defTabSz="498475" rtl="0" eaLnBrk="1" fontAlgn="auto" latinLnBrk="0" hangingPunct="1">
                <a:lnSpc>
                  <a:spcPts val="1255"/>
                </a:lnSpc>
                <a:spcBef>
                  <a:spcPts val="360"/>
                </a:spcBef>
                <a:spcAft>
                  <a:spcPts val="0"/>
                </a:spcAft>
                <a:buClr>
                  <a:srgbClr val="E8392A"/>
                </a:buClr>
                <a:buSzTx/>
                <a:buFontTx/>
                <a:buNone/>
                <a:tabLst/>
                <a:defRPr/>
              </a:pPr>
              <a:r>
                <a:rPr kumimoji="0" lang="zh-CN" altLang="en-US" sz="11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ea"/>
                  <a:sym typeface="+mn-lt"/>
                </a:rPr>
                <a:t>数字疗法的技术驱动</a:t>
              </a:r>
              <a:endParaRPr kumimoji="0" lang="en-US" altLang="zh-CN" sz="11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ea"/>
                <a:sym typeface="+mn-lt"/>
              </a:endParaRPr>
            </a:p>
          </p:txBody>
        </p:sp>
      </p:grpSp>
      <p:sp>
        <p:nvSpPr>
          <p:cNvPr id="83" name="文本框 24">
            <a:extLst>
              <a:ext uri="{FF2B5EF4-FFF2-40B4-BE49-F238E27FC236}">
                <a16:creationId xmlns:a16="http://schemas.microsoft.com/office/drawing/2014/main" id="{7406B36B-1F27-7F19-A97C-DFF517A7E934}"/>
              </a:ext>
            </a:extLst>
          </p:cNvPr>
          <p:cNvSpPr txBox="1"/>
          <p:nvPr/>
        </p:nvSpPr>
        <p:spPr>
          <a:xfrm>
            <a:off x="1665289" y="2005149"/>
            <a:ext cx="4824412" cy="3031214"/>
          </a:xfrm>
          <a:prstGeom prst="rect">
            <a:avLst/>
          </a:prstGeom>
          <a:noFill/>
        </p:spPr>
        <p:txBody>
          <a:bodyPr wrap="square" rtlCol="0">
            <a:spAutoFit/>
          </a:bodyPr>
          <a:lstStyle/>
          <a:p>
            <a:pPr marL="171450" marR="0" lvl="0" indent="-171450" algn="just" defTabSz="457200" rtl="0" eaLnBrk="1" fontAlgn="auto" latinLnBrk="0" hangingPunct="1">
              <a:lnSpc>
                <a:spcPct val="130000"/>
              </a:lnSpc>
              <a:spcBef>
                <a:spcPts val="600"/>
              </a:spcBef>
              <a:spcAft>
                <a:spcPts val="0"/>
              </a:spcAft>
              <a:buClr>
                <a:schemeClr val="accent1"/>
              </a:buClr>
              <a:buSzTx/>
              <a:buFont typeface="Wingdings" panose="05000000000000000000" pitchFamily="2" charset="2"/>
              <a:buChar char="n"/>
              <a:tabLst/>
              <a:defRPr/>
            </a:pPr>
            <a:r>
              <a:rPr lang="zh-CN" altLang="en-US" sz="1000" b="1" dirty="0">
                <a:latin typeface="DengXian" panose="02010600030101010101" pitchFamily="2" charset="-122"/>
                <a:ea typeface="DengXian" panose="02010600030101010101" pitchFamily="2" charset="-122"/>
                <a:cs typeface="+mn-ea"/>
                <a:sym typeface="+mn-lt"/>
              </a:rPr>
              <a:t>中国数字疗法产品起步较晚，但随着技术的发展，逐步有相应产品获批，驱动行业发展</a:t>
            </a:r>
            <a:endParaRPr kumimoji="0" lang="zh-CN" altLang="en-US" sz="1000" b="1"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endParaRPr>
          </a:p>
          <a:p>
            <a:pPr marL="0" marR="0" lvl="0" indent="0" algn="just" defTabSz="457200" rtl="0" eaLnBrk="1" fontAlgn="auto" latinLnBrk="0" hangingPunct="1">
              <a:lnSpc>
                <a:spcPct val="130000"/>
              </a:lnSpc>
              <a:spcBef>
                <a:spcPts val="600"/>
              </a:spcBef>
              <a:spcAft>
                <a:spcPts val="0"/>
              </a:spcAft>
              <a:buClr>
                <a:srgbClr val="9E7A7A"/>
              </a:buClr>
              <a:buSzTx/>
              <a:buFontTx/>
              <a:buNone/>
              <a:tabLst/>
              <a:defRPr/>
            </a:pPr>
            <a:r>
              <a:rPr lang="zh-CN" altLang="en-US" sz="1000" dirty="0">
                <a:latin typeface="DengXian" panose="02010600030101010101" pitchFamily="2" charset="-122"/>
                <a:ea typeface="DengXian" panose="02010600030101010101" pitchFamily="2" charset="-122"/>
                <a:cs typeface="+mn-ea"/>
                <a:sym typeface="+mn-lt"/>
              </a:rPr>
              <a:t>数字疗法（</a:t>
            </a:r>
            <a:r>
              <a:rPr lang="en-US" altLang="zh-CN" sz="1000" dirty="0" err="1">
                <a:latin typeface="DengXian" panose="02010600030101010101" pitchFamily="2" charset="-122"/>
                <a:ea typeface="DengXian" panose="02010600030101010101" pitchFamily="2" charset="-122"/>
                <a:cs typeface="+mn-ea"/>
                <a:sym typeface="+mn-lt"/>
              </a:rPr>
              <a:t>DTx</a:t>
            </a:r>
            <a:r>
              <a:rPr lang="zh-CN" altLang="en-US" sz="1000" dirty="0">
                <a:latin typeface="DengXian" panose="02010600030101010101" pitchFamily="2" charset="-122"/>
                <a:ea typeface="DengXian" panose="02010600030101010101" pitchFamily="2" charset="-122"/>
                <a:cs typeface="+mn-ea"/>
                <a:sym typeface="+mn-lt"/>
              </a:rPr>
              <a:t>）是对传统疗法的补充，是通过将医生的临床知识和经验沉淀，并实现服务的数字化。在数字疗法的发展过程中，物联网、大数据和云计算、人工智能、拓展展示技术等技术的发展是助推数字疗法产品出现、迭代和优化的基础。</a:t>
            </a:r>
            <a:r>
              <a:rPr lang="zh-CN" altLang="en-US" sz="1000" b="1" dirty="0">
                <a:latin typeface="DengXian" panose="02010600030101010101" pitchFamily="2" charset="-122"/>
                <a:ea typeface="DengXian" panose="02010600030101010101" pitchFamily="2" charset="-122"/>
                <a:cs typeface="+mn-ea"/>
                <a:sym typeface="+mn-lt"/>
              </a:rPr>
              <a:t>其中物联网技术主要通过智能硬件负责患者的健康数据的采集及传输；云计算及大数据技术可实现数据的存储及计算功能、将收集到的海量数据实现结构化；人工智能技术科实现数据的分析与预测；拓展显示技术（</a:t>
            </a:r>
            <a:r>
              <a:rPr lang="en-US" altLang="zh-CN" sz="1000" b="1" dirty="0">
                <a:latin typeface="DengXian" panose="02010600030101010101" pitchFamily="2" charset="-122"/>
                <a:ea typeface="DengXian" panose="02010600030101010101" pitchFamily="2" charset="-122"/>
                <a:cs typeface="+mn-ea"/>
                <a:sym typeface="+mn-lt"/>
              </a:rPr>
              <a:t>XR</a:t>
            </a:r>
            <a:r>
              <a:rPr lang="zh-CN" altLang="en-US" sz="1000" b="1" dirty="0">
                <a:latin typeface="DengXian" panose="02010600030101010101" pitchFamily="2" charset="-122"/>
                <a:ea typeface="DengXian" panose="02010600030101010101" pitchFamily="2" charset="-122"/>
                <a:cs typeface="+mn-ea"/>
                <a:sym typeface="+mn-lt"/>
              </a:rPr>
              <a:t>）可模拟治疗场景、提升患者就医体验并最终提升治疗的有效性</a:t>
            </a:r>
            <a:r>
              <a:rPr lang="zh-CN" altLang="en-US" sz="1000" dirty="0">
                <a:latin typeface="DengXian" panose="02010600030101010101" pitchFamily="2" charset="-122"/>
                <a:ea typeface="DengXian" panose="02010600030101010101" pitchFamily="2" charset="-122"/>
                <a:cs typeface="+mn-ea"/>
                <a:sym typeface="+mn-lt"/>
              </a:rPr>
              <a:t>。</a:t>
            </a:r>
            <a:endParaRPr lang="en-US" altLang="zh-CN" sz="1000" dirty="0">
              <a:latin typeface="DengXian" panose="02010600030101010101" pitchFamily="2" charset="-122"/>
              <a:ea typeface="DengXian" panose="02010600030101010101" pitchFamily="2" charset="-122"/>
              <a:cs typeface="+mn-ea"/>
              <a:sym typeface="+mn-lt"/>
            </a:endParaRPr>
          </a:p>
          <a:p>
            <a:pPr marL="0" marR="0" lvl="0" indent="0" algn="just" defTabSz="457200" rtl="0" eaLnBrk="1" fontAlgn="auto" latinLnBrk="0" hangingPunct="1">
              <a:lnSpc>
                <a:spcPct val="130000"/>
              </a:lnSpc>
              <a:spcBef>
                <a:spcPts val="600"/>
              </a:spcBef>
              <a:spcAft>
                <a:spcPts val="0"/>
              </a:spcAft>
              <a:buClr>
                <a:srgbClr val="9E7A7A"/>
              </a:buClr>
              <a:buSzTx/>
              <a:buFontTx/>
              <a:buNone/>
              <a:tabLst/>
              <a:defRPr/>
            </a:pPr>
            <a:r>
              <a:rPr lang="zh-CN" altLang="en-US" sz="1000" dirty="0">
                <a:latin typeface="DengXian" panose="02010600030101010101" pitchFamily="2" charset="-122"/>
                <a:ea typeface="DengXian" panose="02010600030101010101" pitchFamily="2" charset="-122"/>
                <a:cs typeface="+mn-ea"/>
                <a:sym typeface="+mn-lt"/>
              </a:rPr>
              <a:t>数字疗法产品在国内的起步时间较晚，</a:t>
            </a:r>
            <a:r>
              <a:rPr lang="en-US" altLang="zh-CN" sz="1000" b="1" dirty="0">
                <a:latin typeface="DengXian" panose="02010600030101010101" pitchFamily="2" charset="-122"/>
                <a:ea typeface="DengXian" panose="02010600030101010101" pitchFamily="2" charset="-122"/>
                <a:cs typeface="+mn-ea"/>
                <a:sym typeface="+mn-lt"/>
              </a:rPr>
              <a:t>2020</a:t>
            </a:r>
            <a:r>
              <a:rPr lang="zh-CN" altLang="en-US" sz="1000" b="1" dirty="0">
                <a:latin typeface="DengXian" panose="02010600030101010101" pitchFamily="2" charset="-122"/>
                <a:ea typeface="DengXian" panose="02010600030101010101" pitchFamily="2" charset="-122"/>
                <a:cs typeface="+mn-ea"/>
                <a:sym typeface="+mn-lt"/>
              </a:rPr>
              <a:t>年</a:t>
            </a:r>
            <a:r>
              <a:rPr lang="en-US" altLang="zh-CN" sz="1000" b="1" dirty="0">
                <a:latin typeface="DengXian" panose="02010600030101010101" pitchFamily="2" charset="-122"/>
                <a:ea typeface="DengXian" panose="02010600030101010101" pitchFamily="2" charset="-122"/>
                <a:cs typeface="+mn-ea"/>
                <a:sym typeface="+mn-lt"/>
              </a:rPr>
              <a:t>11</a:t>
            </a:r>
            <a:r>
              <a:rPr lang="zh-CN" altLang="en-US" sz="1000" b="1" dirty="0">
                <a:latin typeface="DengXian" panose="02010600030101010101" pitchFamily="2" charset="-122"/>
                <a:ea typeface="DengXian" panose="02010600030101010101" pitchFamily="2" charset="-122"/>
                <a:cs typeface="+mn-ea"/>
                <a:sym typeface="+mn-lt"/>
              </a:rPr>
              <a:t>月，一款用于辅助临床医生指导患者进行心肺功能康复训练的软件产品作为第二类软件医疗器械产品通过了四川省药品监督管理局批准上市，其可作为处方由医生为患者直接开具</a:t>
            </a:r>
            <a:r>
              <a:rPr lang="zh-CN" altLang="en-US" sz="1000" dirty="0">
                <a:latin typeface="DengXian" panose="02010600030101010101" pitchFamily="2" charset="-122"/>
                <a:ea typeface="DengXian" panose="02010600030101010101" pitchFamily="2" charset="-122"/>
                <a:cs typeface="+mn-ea"/>
                <a:sym typeface="+mn-lt"/>
              </a:rPr>
              <a:t>。虽然数字疗法在中国的产品边界仍较为模糊，但该产品的获批拉开了中国数字疗法及其应用的序幕，推动中国数字疗法行业的发展。</a:t>
            </a:r>
            <a:endParaRPr lang="en-US" altLang="zh-CN" sz="1000" dirty="0">
              <a:latin typeface="DengXian" panose="02010600030101010101" pitchFamily="2" charset="-122"/>
              <a:ea typeface="DengXian" panose="02010600030101010101" pitchFamily="2" charset="-122"/>
              <a:cs typeface="+mn-ea"/>
              <a:sym typeface="+mn-lt"/>
            </a:endParaRPr>
          </a:p>
        </p:txBody>
      </p:sp>
    </p:spTree>
    <p:custDataLst>
      <p:tags r:id="rId1"/>
    </p:custDataLst>
    <p:extLst>
      <p:ext uri="{BB962C8B-B14F-4D97-AF65-F5344CB8AC3E}">
        <p14:creationId xmlns:p14="http://schemas.microsoft.com/office/powerpoint/2010/main" val="3420213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hink-cell data - do not delete" hidden="1">
            <a:extLst>
              <a:ext uri="{FF2B5EF4-FFF2-40B4-BE49-F238E27FC236}">
                <a16:creationId xmlns:a16="http://schemas.microsoft.com/office/drawing/2014/main" id="{4D29C97B-C0FC-E435-6471-B479E4CA952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307" imgH="307" progId="TCLayout.ActiveDocument.1">
                  <p:embed/>
                </p:oleObj>
              </mc:Choice>
              <mc:Fallback>
                <p:oleObj name="think-cell 幻灯片" r:id="rId3" imgW="307" imgH="307" progId="TCLayout.ActiveDocument.1">
                  <p:embed/>
                  <p:pic>
                    <p:nvPicPr>
                      <p:cNvPr id="16" name="think-cell data - do not delete" hidden="1">
                        <a:extLst>
                          <a:ext uri="{FF2B5EF4-FFF2-40B4-BE49-F238E27FC236}">
                            <a16:creationId xmlns:a16="http://schemas.microsoft.com/office/drawing/2014/main" id="{4D29C97B-C0FC-E435-6471-B479E4CA952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图片 9">
            <a:extLst>
              <a:ext uri="{FF2B5EF4-FFF2-40B4-BE49-F238E27FC236}">
                <a16:creationId xmlns:a16="http://schemas.microsoft.com/office/drawing/2014/main" id="{AF2D6BE0-D8D7-8EBF-F31E-A8D02BF7E039}"/>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l="1946" r="78960"/>
          <a:stretch/>
        </p:blipFill>
        <p:spPr>
          <a:xfrm>
            <a:off x="4020740" y="0"/>
            <a:ext cx="2837260" cy="9906000"/>
          </a:xfrm>
          <a:prstGeom prst="rect">
            <a:avLst/>
          </a:prstGeom>
        </p:spPr>
      </p:pic>
      <p:cxnSp>
        <p:nvCxnSpPr>
          <p:cNvPr id="20" name="直接连接符 19">
            <a:extLst>
              <a:ext uri="{FF2B5EF4-FFF2-40B4-BE49-F238E27FC236}">
                <a16:creationId xmlns:a16="http://schemas.microsoft.com/office/drawing/2014/main" id="{A42E00FF-37FF-2230-585D-6891EC7408E4}"/>
              </a:ext>
            </a:extLst>
          </p:cNvPr>
          <p:cNvCxnSpPr>
            <a:cxnSpLocks/>
          </p:cNvCxnSpPr>
          <p:nvPr/>
        </p:nvCxnSpPr>
        <p:spPr>
          <a:xfrm>
            <a:off x="413468" y="2995215"/>
            <a:ext cx="3463256" cy="0"/>
          </a:xfrm>
          <a:prstGeom prst="line">
            <a:avLst/>
          </a:prstGeom>
          <a:ln w="34925">
            <a:solidFill>
              <a:schemeClr val="accent1"/>
            </a:solidFill>
          </a:ln>
        </p:spPr>
        <p:style>
          <a:lnRef idx="1">
            <a:schemeClr val="accent3"/>
          </a:lnRef>
          <a:fillRef idx="0">
            <a:schemeClr val="accent3"/>
          </a:fillRef>
          <a:effectRef idx="0">
            <a:schemeClr val="accent3"/>
          </a:effectRef>
          <a:fontRef idx="minor">
            <a:schemeClr val="tx1"/>
          </a:fontRef>
        </p:style>
      </p:cxnSp>
      <p:sp>
        <p:nvSpPr>
          <p:cNvPr id="22" name="文本框 21">
            <a:extLst>
              <a:ext uri="{FF2B5EF4-FFF2-40B4-BE49-F238E27FC236}">
                <a16:creationId xmlns:a16="http://schemas.microsoft.com/office/drawing/2014/main" id="{FBF715C2-774F-9DD3-12C4-202210F86904}"/>
              </a:ext>
            </a:extLst>
          </p:cNvPr>
          <p:cNvSpPr txBox="1"/>
          <p:nvPr/>
        </p:nvSpPr>
        <p:spPr>
          <a:xfrm>
            <a:off x="544618" y="3827046"/>
            <a:ext cx="3620003" cy="1049262"/>
          </a:xfrm>
          <a:prstGeom prst="rect">
            <a:avLst/>
          </a:prstGeom>
          <a:noFill/>
        </p:spPr>
        <p:txBody>
          <a:bodyPr wrap="square" rtlCol="0" anchor="t">
            <a:spAutoFit/>
          </a:bodyPr>
          <a:lstStyle/>
          <a:p>
            <a:pPr marL="177305" marR="0" lvl="0" indent="-177305" algn="just" defTabSz="945631" rtl="0" eaLnBrk="1" fontAlgn="auto" latinLnBrk="0" hangingPunct="1">
              <a:lnSpc>
                <a:spcPct val="120000"/>
              </a:lnSpc>
              <a:spcBef>
                <a:spcPts val="717"/>
              </a:spcBef>
              <a:spcAft>
                <a:spcPts val="0"/>
              </a:spcAft>
              <a:buClrTx/>
              <a:buSzPct val="90000"/>
              <a:buFont typeface="Wingdings" panose="05000000000000000000" pitchFamily="2" charset="2"/>
              <a:buChar char="q"/>
              <a:tabLst/>
              <a:defRPr/>
            </a:pPr>
            <a:r>
              <a:rPr lang="zh-CN" altLang="en-US" sz="1434" b="1" dirty="0">
                <a:solidFill>
                  <a:prstClr val="black">
                    <a:lumMod val="75000"/>
                    <a:lumOff val="25000"/>
                  </a:prstClr>
                </a:solidFill>
                <a:latin typeface="等线" panose="02010600030101010101" pitchFamily="2" charset="-122"/>
                <a:ea typeface="等线" panose="02010600030101010101" pitchFamily="2" charset="-122"/>
              </a:rPr>
              <a:t>正岸健康</a:t>
            </a:r>
            <a:endParaRPr lang="en-US" altLang="zh-CN" sz="1434" b="1" dirty="0">
              <a:solidFill>
                <a:prstClr val="black">
                  <a:lumMod val="75000"/>
                  <a:lumOff val="25000"/>
                </a:prstClr>
              </a:solidFill>
              <a:latin typeface="等线" panose="02010600030101010101" pitchFamily="2" charset="-122"/>
              <a:ea typeface="等线" panose="02010600030101010101" pitchFamily="2" charset="-122"/>
            </a:endParaRPr>
          </a:p>
          <a:p>
            <a:pPr marL="177305" marR="0" lvl="0" indent="-177305" algn="just" defTabSz="945631" rtl="0" eaLnBrk="1" fontAlgn="auto" latinLnBrk="0" hangingPunct="1">
              <a:lnSpc>
                <a:spcPct val="120000"/>
              </a:lnSpc>
              <a:spcBef>
                <a:spcPts val="717"/>
              </a:spcBef>
              <a:spcAft>
                <a:spcPts val="0"/>
              </a:spcAft>
              <a:buClrTx/>
              <a:buSzPct val="90000"/>
              <a:buFont typeface="Wingdings" panose="05000000000000000000" pitchFamily="2" charset="2"/>
              <a:buChar char="q"/>
              <a:tabLst/>
              <a:defRPr/>
            </a:pPr>
            <a:r>
              <a:rPr lang="zh-CN" altLang="en-US" sz="1434" b="1" dirty="0">
                <a:solidFill>
                  <a:prstClr val="black">
                    <a:lumMod val="75000"/>
                    <a:lumOff val="25000"/>
                  </a:prstClr>
                </a:solidFill>
                <a:latin typeface="等线" panose="02010600030101010101" pitchFamily="2" charset="-122"/>
                <a:ea typeface="等线" panose="02010600030101010101" pitchFamily="2" charset="-122"/>
              </a:rPr>
              <a:t>数药智能</a:t>
            </a:r>
            <a:endParaRPr lang="en-US" altLang="zh-CN" sz="1434" b="1" dirty="0">
              <a:solidFill>
                <a:prstClr val="black">
                  <a:lumMod val="75000"/>
                  <a:lumOff val="25000"/>
                </a:prstClr>
              </a:solidFill>
              <a:latin typeface="等线" panose="02010600030101010101" pitchFamily="2" charset="-122"/>
              <a:ea typeface="等线" panose="02010600030101010101" pitchFamily="2" charset="-122"/>
            </a:endParaRPr>
          </a:p>
          <a:p>
            <a:pPr marL="177305" marR="0" lvl="0" indent="-177305" algn="just" defTabSz="945631" rtl="0" eaLnBrk="1" fontAlgn="auto" latinLnBrk="0" hangingPunct="1">
              <a:lnSpc>
                <a:spcPct val="120000"/>
              </a:lnSpc>
              <a:spcBef>
                <a:spcPts val="717"/>
              </a:spcBef>
              <a:spcAft>
                <a:spcPts val="0"/>
              </a:spcAft>
              <a:buClrTx/>
              <a:buSzPct val="90000"/>
              <a:buFont typeface="Wingdings" panose="05000000000000000000" pitchFamily="2" charset="2"/>
              <a:buChar char="q"/>
              <a:tabLst/>
              <a:defRPr/>
            </a:pPr>
            <a:r>
              <a:rPr lang="zh-CN" altLang="en-US" sz="1434" b="1" dirty="0">
                <a:solidFill>
                  <a:prstClr val="black">
                    <a:lumMod val="75000"/>
                    <a:lumOff val="25000"/>
                  </a:prstClr>
                </a:solidFill>
                <a:latin typeface="等线" panose="02010600030101010101" pitchFamily="2" charset="-122"/>
                <a:ea typeface="等线" panose="02010600030101010101" pitchFamily="2" charset="-122"/>
              </a:rPr>
              <a:t>速眠</a:t>
            </a:r>
            <a:endParaRPr lang="en-US" altLang="zh-CN" sz="1434" b="1" dirty="0">
              <a:solidFill>
                <a:prstClr val="black">
                  <a:lumMod val="75000"/>
                  <a:lumOff val="25000"/>
                </a:prstClr>
              </a:solidFill>
              <a:latin typeface="等线" panose="02010600030101010101" pitchFamily="2" charset="-122"/>
              <a:ea typeface="等线" panose="02010600030101010101" pitchFamily="2" charset="-122"/>
            </a:endParaRPr>
          </a:p>
        </p:txBody>
      </p:sp>
      <p:sp>
        <p:nvSpPr>
          <p:cNvPr id="12" name="iṧḷíḓê">
            <a:extLst>
              <a:ext uri="{FF2B5EF4-FFF2-40B4-BE49-F238E27FC236}">
                <a16:creationId xmlns:a16="http://schemas.microsoft.com/office/drawing/2014/main" id="{4FEDBA6D-5F36-4818-BB58-0038B59FD1E0}"/>
              </a:ext>
            </a:extLst>
          </p:cNvPr>
          <p:cNvSpPr/>
          <p:nvPr/>
        </p:nvSpPr>
        <p:spPr>
          <a:xfrm>
            <a:off x="4020740" y="4"/>
            <a:ext cx="2837260" cy="9905996"/>
          </a:xfrm>
          <a:prstGeom prst="rect">
            <a:avLst/>
          </a:prstGeom>
          <a:gradFill flip="none" rotWithShape="1">
            <a:gsLst>
              <a:gs pos="90000">
                <a:srgbClr val="FDFBFB">
                  <a:alpha val="95000"/>
                </a:srgbClr>
              </a:gs>
              <a:gs pos="0">
                <a:srgbClr val="9E7979">
                  <a:lumMod val="5000"/>
                  <a:lumOff val="95000"/>
                  <a:alpha val="0"/>
                </a:srgbClr>
              </a:gs>
              <a:gs pos="100000">
                <a:srgbClr val="FDFCFC"/>
              </a:gs>
              <a:gs pos="70000">
                <a:srgbClr val="FCFAFA">
                  <a:alpha val="25000"/>
                </a:srgbClr>
              </a:gs>
            </a:gsLst>
            <a:lin ang="10800000" scaled="1"/>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等线"/>
              <a:ea typeface="等线" panose="02010600030101010101" pitchFamily="2" charset="-122"/>
              <a:cs typeface="+mn-cs"/>
            </a:endParaRPr>
          </a:p>
        </p:txBody>
      </p:sp>
      <p:sp>
        <p:nvSpPr>
          <p:cNvPr id="19" name="文本框 18">
            <a:extLst>
              <a:ext uri="{FF2B5EF4-FFF2-40B4-BE49-F238E27FC236}">
                <a16:creationId xmlns:a16="http://schemas.microsoft.com/office/drawing/2014/main" id="{3E58CA55-ABCD-E209-F306-914915DB6698}"/>
              </a:ext>
            </a:extLst>
          </p:cNvPr>
          <p:cNvSpPr txBox="1"/>
          <p:nvPr/>
        </p:nvSpPr>
        <p:spPr>
          <a:xfrm>
            <a:off x="413467" y="1057523"/>
            <a:ext cx="6444533" cy="1852623"/>
          </a:xfrm>
          <a:prstGeom prst="rect">
            <a:avLst/>
          </a:prstGeom>
          <a:noFill/>
        </p:spPr>
        <p:txBody>
          <a:bodyPr wrap="square" rtlCol="0">
            <a:spAutoFit/>
          </a:bodyPr>
          <a:lstStyle/>
          <a:p>
            <a:pPr marL="0" marR="0" lvl="0" indent="0" algn="just" defTabSz="457200" rtl="0" eaLnBrk="1" fontAlgn="auto" latinLnBrk="0" hangingPunct="1">
              <a:lnSpc>
                <a:spcPct val="120000"/>
              </a:lnSpc>
              <a:spcBef>
                <a:spcPts val="0"/>
              </a:spcBef>
              <a:spcAft>
                <a:spcPts val="98"/>
              </a:spcAft>
              <a:buClrTx/>
              <a:buSzTx/>
              <a:buFontTx/>
              <a:buNone/>
              <a:tabLst/>
              <a:defRPr/>
            </a:pPr>
            <a:r>
              <a:rPr kumimoji="0" lang="en-US" altLang="zh-CN" sz="3200" b="1" i="1" u="none" strike="noStrike" kern="1200" cap="none" spc="0" normalizeH="0" baseline="0" noProof="0" dirty="0">
                <a:ln>
                  <a:noFill/>
                </a:ln>
                <a:solidFill>
                  <a:schemeClr val="accent1"/>
                </a:solidFill>
                <a:effectLst/>
                <a:uLnTx/>
                <a:uFillTx/>
                <a:latin typeface="等线" panose="02010600030101010101" pitchFamily="2" charset="-122"/>
                <a:ea typeface="等线" panose="02010600030101010101" pitchFamily="2" charset="-122"/>
                <a:cs typeface="+mn-ea"/>
                <a:sym typeface="+mn-lt"/>
              </a:rPr>
              <a:t>Chapter 4</a:t>
            </a:r>
          </a:p>
          <a:p>
            <a:pPr marL="0" marR="0" lvl="0" indent="0" algn="just" defTabSz="457200" rtl="0" eaLnBrk="1" fontAlgn="auto" latinLnBrk="0" hangingPunct="1">
              <a:lnSpc>
                <a:spcPct val="120000"/>
              </a:lnSpc>
              <a:spcBef>
                <a:spcPts val="0"/>
              </a:spcBef>
              <a:spcAft>
                <a:spcPts val="98"/>
              </a:spcAft>
              <a:buClrTx/>
              <a:buSzTx/>
              <a:buFontTx/>
              <a:buNone/>
              <a:tabLst/>
              <a:defRPr/>
            </a:pPr>
            <a:r>
              <a:rPr kumimoji="0" lang="zh-CN" altLang="en-US" sz="3200" b="1" i="1" u="none" strike="noStrike" kern="1200" cap="none" spc="0" normalizeH="0" baseline="0" noProof="0" dirty="0">
                <a:ln>
                  <a:noFill/>
                </a:ln>
                <a:solidFill>
                  <a:schemeClr val="accent1"/>
                </a:solidFill>
                <a:effectLst/>
                <a:uLnTx/>
                <a:uFillTx/>
                <a:latin typeface="等线" panose="02010600030101010101" pitchFamily="2" charset="-122"/>
                <a:ea typeface="等线" panose="02010600030101010101" pitchFamily="2" charset="-122"/>
                <a:cs typeface="+mn-ea"/>
                <a:sym typeface="+mn-lt"/>
              </a:rPr>
              <a:t>中国睡眠</a:t>
            </a:r>
            <a:r>
              <a:rPr lang="zh-CN" altLang="en-US" sz="3200" b="1" i="1" dirty="0">
                <a:solidFill>
                  <a:schemeClr val="accent1"/>
                </a:solidFill>
                <a:latin typeface="等线" panose="02010600030101010101" pitchFamily="2" charset="-122"/>
                <a:ea typeface="等线" panose="02010600030101010101" pitchFamily="2" charset="-122"/>
                <a:cs typeface="+mn-ea"/>
                <a:sym typeface="+mn-lt"/>
              </a:rPr>
              <a:t>数字疗法</a:t>
            </a:r>
            <a:r>
              <a:rPr kumimoji="0" lang="zh-CN" altLang="en-US" sz="3200" b="1" i="1" u="none" strike="noStrike" kern="1200" cap="none" spc="0" normalizeH="0" baseline="0" noProof="0" dirty="0">
                <a:ln>
                  <a:noFill/>
                </a:ln>
                <a:solidFill>
                  <a:schemeClr val="accent1"/>
                </a:solidFill>
                <a:effectLst/>
                <a:uLnTx/>
                <a:uFillTx/>
                <a:latin typeface="等线" panose="02010600030101010101" pitchFamily="2" charset="-122"/>
                <a:ea typeface="等线" panose="02010600030101010101" pitchFamily="2" charset="-122"/>
                <a:cs typeface="+mn-ea"/>
                <a:sym typeface="+mn-lt"/>
              </a:rPr>
              <a:t>行业</a:t>
            </a:r>
            <a:endParaRPr kumimoji="0" lang="en-US" altLang="zh-CN" sz="3200" b="1" i="1" u="none" strike="noStrike" kern="1200" cap="none" spc="0" normalizeH="0" baseline="0" noProof="0" dirty="0">
              <a:ln>
                <a:noFill/>
              </a:ln>
              <a:solidFill>
                <a:schemeClr val="accent1"/>
              </a:solidFill>
              <a:effectLst/>
              <a:uLnTx/>
              <a:uFillTx/>
              <a:latin typeface="等线" panose="02010600030101010101" pitchFamily="2" charset="-122"/>
              <a:ea typeface="等线" panose="02010600030101010101" pitchFamily="2" charset="-122"/>
              <a:cs typeface="+mn-ea"/>
              <a:sym typeface="+mn-lt"/>
            </a:endParaRPr>
          </a:p>
          <a:p>
            <a:pPr marL="0" marR="0" lvl="0" indent="0" algn="just" defTabSz="457200" rtl="0" eaLnBrk="1" fontAlgn="auto" latinLnBrk="0" hangingPunct="1">
              <a:lnSpc>
                <a:spcPct val="120000"/>
              </a:lnSpc>
              <a:spcBef>
                <a:spcPts val="0"/>
              </a:spcBef>
              <a:spcAft>
                <a:spcPts val="98"/>
              </a:spcAft>
              <a:buClrTx/>
              <a:buSzTx/>
              <a:buFontTx/>
              <a:buNone/>
              <a:tabLst/>
              <a:defRPr/>
            </a:pPr>
            <a:r>
              <a:rPr kumimoji="0" lang="zh-CN" altLang="en-US" sz="3200" b="1" i="1" u="none" strike="noStrike" kern="1200" cap="none" spc="0" normalizeH="0" baseline="0" noProof="0" dirty="0">
                <a:ln>
                  <a:noFill/>
                </a:ln>
                <a:solidFill>
                  <a:schemeClr val="accent1"/>
                </a:solidFill>
                <a:effectLst/>
                <a:uLnTx/>
                <a:uFillTx/>
                <a:latin typeface="等线" panose="02010600030101010101" pitchFamily="2" charset="-122"/>
                <a:ea typeface="等线" panose="02010600030101010101" pitchFamily="2" charset="-122"/>
                <a:cs typeface="+mn-ea"/>
                <a:sym typeface="+mn-lt"/>
              </a:rPr>
              <a:t>企业图谱</a:t>
            </a:r>
          </a:p>
        </p:txBody>
      </p:sp>
      <p:pic>
        <p:nvPicPr>
          <p:cNvPr id="8" name="图片 7">
            <a:extLst>
              <a:ext uri="{FF2B5EF4-FFF2-40B4-BE49-F238E27FC236}">
                <a16:creationId xmlns:a16="http://schemas.microsoft.com/office/drawing/2014/main" id="{617C0700-E9A5-806F-F879-62FAE4804D3E}"/>
              </a:ext>
            </a:extLst>
          </p:cNvPr>
          <p:cNvPicPr>
            <a:picLocks noChangeAspect="1"/>
          </p:cNvPicPr>
          <p:nvPr/>
        </p:nvPicPr>
        <p:blipFill>
          <a:blip r:embed="rId6"/>
          <a:stretch>
            <a:fillRect/>
          </a:stretch>
        </p:blipFill>
        <p:spPr>
          <a:xfrm>
            <a:off x="2859437" y="9283700"/>
            <a:ext cx="1139126" cy="311150"/>
          </a:xfrm>
          <a:prstGeom prst="rect">
            <a:avLst/>
          </a:prstGeom>
        </p:spPr>
      </p:pic>
    </p:spTree>
    <p:extLst>
      <p:ext uri="{BB962C8B-B14F-4D97-AF65-F5344CB8AC3E}">
        <p14:creationId xmlns:p14="http://schemas.microsoft.com/office/powerpoint/2010/main" val="4276086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对象 75" hidden="1">
            <a:extLst>
              <a:ext uri="{FF2B5EF4-FFF2-40B4-BE49-F238E27FC236}">
                <a16:creationId xmlns:a16="http://schemas.microsoft.com/office/drawing/2014/main" id="{310B6CFD-FBF4-AFF2-0487-4B16F4A767B6}"/>
              </a:ext>
            </a:extLst>
          </p:cNvPr>
          <p:cNvGraphicFramePr>
            <a:graphicFrameLocks noChangeAspect="1"/>
          </p:cNvGraphicFramePr>
          <p:nvPr>
            <p:custDataLst>
              <p:tags r:id="rId2"/>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幻灯片" r:id="rId5" imgW="7772400" imgH="10058400" progId="TCLayout.ActiveDocument.1">
                  <p:embed/>
                </p:oleObj>
              </mc:Choice>
              <mc:Fallback>
                <p:oleObj name="think-cell 幻灯片" r:id="rId5" imgW="7772400" imgH="10058400" progId="TCLayout.ActiveDocument.1">
                  <p:embed/>
                  <p:pic>
                    <p:nvPicPr>
                      <p:cNvPr id="76" name="对象 75" hidden="1">
                        <a:extLst>
                          <a:ext uri="{FF2B5EF4-FFF2-40B4-BE49-F238E27FC236}">
                            <a16:creationId xmlns:a16="http://schemas.microsoft.com/office/drawing/2014/main" id="{310B6CFD-FBF4-AFF2-0487-4B16F4A767B6}"/>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18" name="文本框 510">
            <a:extLst>
              <a:ext uri="{FF2B5EF4-FFF2-40B4-BE49-F238E27FC236}">
                <a16:creationId xmlns:a16="http://schemas.microsoft.com/office/drawing/2014/main" id="{0DB206D7-0C06-A84C-2C2D-F27573468D7D}"/>
              </a:ext>
            </a:extLst>
          </p:cNvPr>
          <p:cNvSpPr txBox="1"/>
          <p:nvPr/>
        </p:nvSpPr>
        <p:spPr>
          <a:xfrm>
            <a:off x="387782" y="8955421"/>
            <a:ext cx="3243615" cy="200055"/>
          </a:xfrm>
          <a:prstGeom prst="rect">
            <a:avLst/>
          </a:prstGeom>
          <a:noFill/>
        </p:spPr>
        <p:txBody>
          <a:bodyPr wrap="square" lIns="0" rIns="0" rtlCol="0" anchor="t">
            <a:spAutoFit/>
          </a:bodyPr>
          <a:lstStyle/>
          <a:p>
            <a:pPr marL="0" marR="0" lvl="0" indent="0" algn="l" defTabSz="914400" rtl="0" eaLnBrk="1" fontAlgn="auto" latinLnBrk="0" hangingPunct="1">
              <a:lnSpc>
                <a:spcPct val="100000"/>
              </a:lnSpc>
              <a:spcBef>
                <a:spcPts val="0"/>
              </a:spcBef>
              <a:spcAft>
                <a:spcPts val="0"/>
              </a:spcAft>
              <a:buClr>
                <a:prstClr val="white"/>
              </a:buClr>
              <a:buSzPct val="90000"/>
              <a:buFontTx/>
              <a:buNone/>
              <a:tabLst/>
              <a:defRPr/>
            </a:pPr>
            <a:r>
              <a:rPr kumimoji="0" lang="zh-CN" altLang="en-US" sz="700" b="0" i="0" u="none" strike="noStrike" kern="1200" cap="none" spc="0" normalizeH="0" baseline="0" noProof="0" dirty="0">
                <a:ln>
                  <a:noFill/>
                </a:ln>
                <a:solidFill>
                  <a:srgbClr val="797979"/>
                </a:solidFill>
                <a:effectLst/>
                <a:uLnTx/>
                <a:uFillTx/>
                <a:latin typeface="等线" panose="02010600030101010101" pitchFamily="2" charset="-122"/>
                <a:ea typeface="等线" panose="02010600030101010101" pitchFamily="2" charset="-122"/>
                <a:cs typeface="+mn-cs"/>
              </a:rPr>
              <a:t>来源：公司官网，头豹研究院</a:t>
            </a:r>
            <a:endParaRPr kumimoji="0" lang="zh-CN" altLang="en-US" sz="1100" b="0" i="0" u="none" strike="noStrike" kern="1200" cap="none" spc="0" normalizeH="0" baseline="0" noProof="0" dirty="0">
              <a:ln>
                <a:noFill/>
              </a:ln>
              <a:solidFill>
                <a:srgbClr val="797979"/>
              </a:solidFill>
              <a:effectLst/>
              <a:uLnTx/>
              <a:uFillTx/>
              <a:latin typeface="等线" panose="02010600030101010101" pitchFamily="2" charset="-122"/>
              <a:ea typeface="等线" panose="02010600030101010101" pitchFamily="2" charset="-122"/>
              <a:cs typeface="+mn-cs"/>
            </a:endParaRPr>
          </a:p>
        </p:txBody>
      </p:sp>
      <p:sp>
        <p:nvSpPr>
          <p:cNvPr id="8" name="矩形 8">
            <a:extLst>
              <a:ext uri="{FF2B5EF4-FFF2-40B4-BE49-F238E27FC236}">
                <a16:creationId xmlns:a16="http://schemas.microsoft.com/office/drawing/2014/main" id="{E2A9E1BE-191C-BF54-8D1C-8F0392263600}"/>
              </a:ext>
            </a:extLst>
          </p:cNvPr>
          <p:cNvSpPr/>
          <p:nvPr/>
        </p:nvSpPr>
        <p:spPr>
          <a:xfrm>
            <a:off x="368301" y="644639"/>
            <a:ext cx="152400" cy="237767"/>
          </a:xfrm>
          <a:prstGeom prst="rect">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9" name="矩形 6">
            <a:extLst>
              <a:ext uri="{FF2B5EF4-FFF2-40B4-BE49-F238E27FC236}">
                <a16:creationId xmlns:a16="http://schemas.microsoft.com/office/drawing/2014/main" id="{657BFF79-3EEA-497E-9F04-19FE77207735}"/>
              </a:ext>
            </a:extLst>
          </p:cNvPr>
          <p:cNvSpPr/>
          <p:nvPr/>
        </p:nvSpPr>
        <p:spPr>
          <a:xfrm>
            <a:off x="274568" y="546432"/>
            <a:ext cx="6215132" cy="403316"/>
          </a:xfrm>
          <a:prstGeom prst="rect">
            <a:avLst/>
          </a:prstGeom>
        </p:spPr>
        <p:txBody>
          <a:bodyPr wrap="square" lIns="360000" anchor="ctr">
            <a:spAutoFit/>
          </a:bodyPr>
          <a:lstStyle/>
          <a:p>
            <a:pPr marL="0" marR="0" lvl="0" indent="0" algn="l" defTabSz="913765" rtl="0" eaLnBrk="1" fontAlgn="auto" latinLnBrk="0" hangingPunct="1">
              <a:lnSpc>
                <a:spcPct val="12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第四章</a:t>
            </a:r>
            <a:r>
              <a:rPr kumimoji="0" lang="en-US" altLang="zh-CN"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a:t>
            </a:r>
            <a:r>
              <a:rPr lang="zh-CN" altLang="en-US" b="1" dirty="0">
                <a:solidFill>
                  <a:schemeClr val="accent1">
                    <a:lumMod val="75000"/>
                  </a:schemeClr>
                </a:solidFill>
                <a:latin typeface="等线" panose="02010600030101010101" pitchFamily="2" charset="-122"/>
                <a:ea typeface="等线" panose="02010600030101010101" pitchFamily="2" charset="-122"/>
                <a:sym typeface="+mn-lt"/>
              </a:rPr>
              <a:t>企业图谱</a:t>
            </a:r>
            <a:r>
              <a:rPr kumimoji="0" lang="en-US" altLang="zh-CN"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a:t>
            </a:r>
            <a:r>
              <a:rPr lang="zh-CN" altLang="en-US" b="1" dirty="0">
                <a:solidFill>
                  <a:schemeClr val="accent1">
                    <a:lumMod val="75000"/>
                  </a:schemeClr>
                </a:solidFill>
                <a:latin typeface="等线" panose="02010600030101010101" pitchFamily="2" charset="-122"/>
                <a:ea typeface="等线" panose="02010600030101010101" pitchFamily="2" charset="-122"/>
                <a:sym typeface="+mn-lt"/>
              </a:rPr>
              <a:t>正岸健康</a:t>
            </a:r>
            <a:endPar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endParaRPr>
          </a:p>
        </p:txBody>
      </p:sp>
      <p:sp>
        <p:nvSpPr>
          <p:cNvPr id="10" name="矩形 7">
            <a:extLst>
              <a:ext uri="{FF2B5EF4-FFF2-40B4-BE49-F238E27FC236}">
                <a16:creationId xmlns:a16="http://schemas.microsoft.com/office/drawing/2014/main" id="{E5A98416-794E-D222-EB55-B624A759EE91}"/>
              </a:ext>
            </a:extLst>
          </p:cNvPr>
          <p:cNvSpPr/>
          <p:nvPr/>
        </p:nvSpPr>
        <p:spPr>
          <a:xfrm>
            <a:off x="368301" y="958910"/>
            <a:ext cx="6121400" cy="719137"/>
          </a:xfrm>
          <a:prstGeom prst="rect">
            <a:avLst/>
          </a:prstGeom>
          <a:solidFill>
            <a:srgbClr val="F2F2F2"/>
          </a:solidFill>
          <a:ln w="12700" cap="flat" cmpd="sng" algn="ctr">
            <a:noFill/>
            <a:prstDash val="solid"/>
            <a:miter lim="800000"/>
          </a:ln>
          <a:effectLst/>
        </p:spPr>
        <p:txBody>
          <a:bodyPr wrap="square" rIns="90000" rtlCol="0" anchor="ctr">
            <a:noAutofit/>
          </a:bodyPr>
          <a:lstStyle/>
          <a:p>
            <a:pPr algn="just" defTabSz="914400">
              <a:defRPr/>
            </a:pPr>
            <a:r>
              <a:rPr lang="zh-CN" altLang="en-US" sz="1600" b="1" kern="0" dirty="0">
                <a:solidFill>
                  <a:prstClr val="black">
                    <a:lumMod val="65000"/>
                    <a:lumOff val="35000"/>
                  </a:prstClr>
                </a:solidFill>
                <a:latin typeface="等线" panose="02010600030101010101" pitchFamily="2" charset="-122"/>
                <a:ea typeface="等线" panose="02010600030101010101" pitchFamily="2" charset="-122"/>
              </a:rPr>
              <a:t>正岸健康是一家以循证医学为基础，搭载业内领先</a:t>
            </a:r>
            <a:r>
              <a:rPr lang="en" altLang="zh-CN" sz="1600" b="1" kern="0" dirty="0">
                <a:solidFill>
                  <a:prstClr val="black">
                    <a:lumMod val="65000"/>
                    <a:lumOff val="35000"/>
                  </a:prstClr>
                </a:solidFill>
                <a:latin typeface="等线" panose="02010600030101010101" pitchFamily="2" charset="-122"/>
                <a:ea typeface="等线" panose="02010600030101010101" pitchFamily="2" charset="-122"/>
              </a:rPr>
              <a:t>AI</a:t>
            </a:r>
            <a:r>
              <a:rPr lang="zh-CN" altLang="en-US" sz="1600" b="1" kern="0" dirty="0">
                <a:solidFill>
                  <a:prstClr val="black">
                    <a:lumMod val="65000"/>
                    <a:lumOff val="35000"/>
                  </a:prstClr>
                </a:solidFill>
                <a:latin typeface="等线" panose="02010600030101010101" pitchFamily="2" charset="-122"/>
                <a:ea typeface="等线" panose="02010600030101010101" pitchFamily="2" charset="-122"/>
              </a:rPr>
              <a:t>技术的数字疗法公司，致力于为用户提供个性化的精神健康服务，特别是在失眠治疗领域取得了显著成果</a:t>
            </a:r>
            <a:endParaRPr kumimoji="0" lang="zh-CN" altLang="en-US" sz="1600" b="1" i="0" u="none" strike="noStrike" kern="0" cap="none" spc="0" normalizeH="0" baseline="0" noProof="0" dirty="0">
              <a:ln>
                <a:noFill/>
              </a:ln>
              <a:solidFill>
                <a:prstClr val="black">
                  <a:lumMod val="65000"/>
                  <a:lumOff val="35000"/>
                </a:prstClr>
              </a:solidFill>
              <a:effectLst/>
              <a:uLnTx/>
              <a:uFillTx/>
              <a:latin typeface="等线" panose="02010600030101010101" pitchFamily="2" charset="-122"/>
              <a:ea typeface="等线" panose="02010600030101010101" pitchFamily="2" charset="-122"/>
              <a:cs typeface="+mn-cs"/>
            </a:endParaRPr>
          </a:p>
        </p:txBody>
      </p:sp>
      <p:sp>
        <p:nvSpPr>
          <p:cNvPr id="6" name="文本框 24">
            <a:extLst>
              <a:ext uri="{FF2B5EF4-FFF2-40B4-BE49-F238E27FC236}">
                <a16:creationId xmlns:a16="http://schemas.microsoft.com/office/drawing/2014/main" id="{B524C5C7-C98B-B015-34E3-8091A46B13A4}"/>
              </a:ext>
            </a:extLst>
          </p:cNvPr>
          <p:cNvSpPr txBox="1"/>
          <p:nvPr/>
        </p:nvSpPr>
        <p:spPr>
          <a:xfrm>
            <a:off x="1670302" y="2362201"/>
            <a:ext cx="4819398" cy="1553887"/>
          </a:xfrm>
          <a:prstGeom prst="rect">
            <a:avLst/>
          </a:prstGeom>
          <a:noFill/>
        </p:spPr>
        <p:txBody>
          <a:bodyPr wrap="square" rtlCol="0" anchor="ctr">
            <a:spAutoFit/>
          </a:bodyPr>
          <a:lstStyle/>
          <a:p>
            <a:pPr marL="0" marR="0" lvl="0" indent="0" algn="just" defTabSz="416875" rtl="0" eaLnBrk="1" fontAlgn="auto" latinLnBrk="0" hangingPunct="1">
              <a:lnSpc>
                <a:spcPct val="130000"/>
              </a:lnSpc>
              <a:spcBef>
                <a:spcPts val="600"/>
              </a:spcBef>
              <a:spcAft>
                <a:spcPts val="0"/>
              </a:spcAft>
              <a:buClr>
                <a:srgbClr val="9E7A7A"/>
              </a:buClr>
              <a:buSzTx/>
              <a:buFontTx/>
              <a:buNone/>
              <a:tabLst/>
              <a:defRPr/>
            </a:pPr>
            <a:r>
              <a:rPr kumimoji="0" lang="zh-CN" altLang="en-US" sz="1000" b="0" i="0" u="none" strike="noStrike" kern="1200" cap="none" spc="0" normalizeH="0" baseline="0" noProof="0" dirty="0">
                <a:ln>
                  <a:noFill/>
                </a:ln>
                <a:effectLst/>
                <a:uLnTx/>
                <a:uFillTx/>
                <a:latin typeface="等线" panose="02010600030101010101" pitchFamily="2" charset="-122"/>
                <a:ea typeface="等线" panose="02010600030101010101" pitchFamily="2" charset="-122"/>
                <a:cs typeface="+mn-ea"/>
                <a:sym typeface="+mn-lt"/>
              </a:rPr>
              <a:t>网址：</a:t>
            </a:r>
            <a:r>
              <a:rPr kumimoji="0" lang="en-US" altLang="zh-CN" sz="1000" b="0" i="0" u="none" strike="noStrike" kern="1200" cap="none" spc="0" normalizeH="0" baseline="0" noProof="0" dirty="0">
                <a:ln>
                  <a:noFill/>
                </a:ln>
                <a:effectLst/>
                <a:uLnTx/>
                <a:uFillTx/>
                <a:latin typeface="等线" panose="02010600030101010101" pitchFamily="2" charset="-122"/>
                <a:ea typeface="等线" panose="02010600030101010101" pitchFamily="2" charset="-122"/>
                <a:cs typeface="+mn-ea"/>
                <a:sym typeface="+mn-lt"/>
              </a:rPr>
              <a:t>https://www.zeenhealth.com/</a:t>
            </a:r>
          </a:p>
          <a:p>
            <a:pPr marL="0" marR="0" lvl="0" indent="0" algn="just" defTabSz="416875" rtl="0" eaLnBrk="1" fontAlgn="auto" latinLnBrk="0" hangingPunct="1">
              <a:lnSpc>
                <a:spcPct val="130000"/>
              </a:lnSpc>
              <a:spcBef>
                <a:spcPts val="600"/>
              </a:spcBef>
              <a:spcAft>
                <a:spcPts val="0"/>
              </a:spcAft>
              <a:buClr>
                <a:srgbClr val="9E7A7A"/>
              </a:buClr>
              <a:buSzTx/>
              <a:buFontTx/>
              <a:buNone/>
              <a:tabLst/>
              <a:defRPr/>
            </a:pPr>
            <a:r>
              <a:rPr kumimoji="0" lang="zh-CN" altLang="en-US" sz="1000" b="0" i="0" u="none" strike="noStrike" kern="1200" cap="none" spc="0" normalizeH="0" baseline="0" noProof="0" dirty="0">
                <a:ln>
                  <a:noFill/>
                </a:ln>
                <a:effectLst/>
                <a:uLnTx/>
                <a:uFillTx/>
                <a:latin typeface="+mn-ea"/>
                <a:cs typeface="+mn-ea"/>
                <a:sym typeface="+mn-lt"/>
              </a:rPr>
              <a:t>深圳正岸健康科技有限公司（简称“正岸健康”）是一家以循证医学为基础，搭载业内领先</a:t>
            </a:r>
            <a:r>
              <a:rPr kumimoji="0" lang="en-US" altLang="zh-CN" sz="1000" b="0" i="0" u="none" strike="noStrike" kern="1200" cap="none" spc="0" normalizeH="0" baseline="0" noProof="0" dirty="0">
                <a:ln>
                  <a:noFill/>
                </a:ln>
                <a:effectLst/>
                <a:uLnTx/>
                <a:uFillTx/>
                <a:latin typeface="+mn-ea"/>
                <a:cs typeface="+mn-ea"/>
                <a:sym typeface="+mn-lt"/>
              </a:rPr>
              <a:t>AI</a:t>
            </a:r>
            <a:r>
              <a:rPr kumimoji="0" lang="zh-CN" altLang="en-US" sz="1000" b="0" i="0" u="none" strike="noStrike" kern="1200" cap="none" spc="0" normalizeH="0" baseline="0" noProof="0" dirty="0">
                <a:ln>
                  <a:noFill/>
                </a:ln>
                <a:effectLst/>
                <a:uLnTx/>
                <a:uFillTx/>
                <a:latin typeface="+mn-ea"/>
                <a:cs typeface="+mn-ea"/>
                <a:sym typeface="+mn-lt"/>
              </a:rPr>
              <a:t>技术的数字疗法公司。公司致力于为用户提供个性化的精神健康服务，特别是在失眠治疗领域取得了显著成果。其打造面向精神心理健康的</a:t>
            </a:r>
            <a:r>
              <a:rPr kumimoji="0" lang="en-US" altLang="zh-CN" sz="1000" b="0" i="0" u="none" strike="noStrike" kern="1200" cap="none" spc="0" normalizeH="0" baseline="0" noProof="0" dirty="0">
                <a:ln>
                  <a:noFill/>
                </a:ln>
                <a:effectLst/>
                <a:uLnTx/>
                <a:uFillTx/>
                <a:latin typeface="+mn-ea"/>
                <a:cs typeface="+mn-ea"/>
                <a:sym typeface="+mn-lt"/>
              </a:rPr>
              <a:t>AI</a:t>
            </a:r>
            <a:r>
              <a:rPr kumimoji="0" lang="zh-CN" altLang="en-US" sz="1000" b="0" i="0" u="none" strike="noStrike" kern="1200" cap="none" spc="0" normalizeH="0" baseline="0" noProof="0" dirty="0">
                <a:ln>
                  <a:noFill/>
                </a:ln>
                <a:effectLst/>
                <a:uLnTx/>
                <a:uFillTx/>
                <a:latin typeface="+mn-ea"/>
                <a:cs typeface="+mn-ea"/>
                <a:sym typeface="+mn-lt"/>
              </a:rPr>
              <a:t>产品体系，以拟人化交互体验，支持数字疗法产品的能力和体验迭代为用户提供优解的精神心理健康服务。团队核心成员均具备十多年研发管理经验，拥有干万级、亿级产品的开发、设计、运营经验，能及时掌握市场发展动态以及 对公司发展提供决策性的建议。</a:t>
            </a:r>
          </a:p>
        </p:txBody>
      </p:sp>
      <p:sp>
        <p:nvSpPr>
          <p:cNvPr id="7" name="文本框 24">
            <a:extLst>
              <a:ext uri="{FF2B5EF4-FFF2-40B4-BE49-F238E27FC236}">
                <a16:creationId xmlns:a16="http://schemas.microsoft.com/office/drawing/2014/main" id="{5168618E-D1E0-548B-13DB-9F430014F76C}"/>
              </a:ext>
            </a:extLst>
          </p:cNvPr>
          <p:cNvSpPr txBox="1">
            <a:spLocks/>
          </p:cNvSpPr>
          <p:nvPr/>
        </p:nvSpPr>
        <p:spPr>
          <a:xfrm>
            <a:off x="583443" y="2009924"/>
            <a:ext cx="4288822" cy="259045"/>
          </a:xfrm>
          <a:prstGeom prst="rect">
            <a:avLst/>
          </a:prstGeom>
          <a:noFill/>
        </p:spPr>
        <p:txBody>
          <a:bodyPr wrap="square" rtlCol="0">
            <a:spAutoFit/>
          </a:bodyPr>
          <a:lstStyle>
            <a:defPPr>
              <a:defRPr lang="zh-CN"/>
            </a:defPPr>
            <a:lvl1pPr marL="0" algn="l" defTabSz="416560" rtl="0" eaLnBrk="1" latinLnBrk="0" hangingPunct="1">
              <a:defRPr sz="820" kern="1200">
                <a:solidFill>
                  <a:schemeClr val="tx1"/>
                </a:solidFill>
                <a:latin typeface="+mn-lt"/>
                <a:ea typeface="+mn-ea"/>
                <a:cs typeface="+mn-cs"/>
              </a:defRPr>
            </a:lvl1pPr>
            <a:lvl2pPr marL="208280" algn="l" defTabSz="416560" rtl="0" eaLnBrk="1" latinLnBrk="0" hangingPunct="1">
              <a:defRPr sz="820" kern="1200">
                <a:solidFill>
                  <a:schemeClr val="tx1"/>
                </a:solidFill>
                <a:latin typeface="+mn-lt"/>
                <a:ea typeface="+mn-ea"/>
                <a:cs typeface="+mn-cs"/>
              </a:defRPr>
            </a:lvl2pPr>
            <a:lvl3pPr marL="416560" algn="l" defTabSz="416560" rtl="0" eaLnBrk="1" latinLnBrk="0" hangingPunct="1">
              <a:defRPr sz="820" kern="1200">
                <a:solidFill>
                  <a:schemeClr val="tx1"/>
                </a:solidFill>
                <a:latin typeface="+mn-lt"/>
                <a:ea typeface="+mn-ea"/>
                <a:cs typeface="+mn-cs"/>
              </a:defRPr>
            </a:lvl3pPr>
            <a:lvl4pPr marL="625475" algn="l" defTabSz="416560" rtl="0" eaLnBrk="1" latinLnBrk="0" hangingPunct="1">
              <a:defRPr sz="820" kern="1200">
                <a:solidFill>
                  <a:schemeClr val="tx1"/>
                </a:solidFill>
                <a:latin typeface="+mn-lt"/>
                <a:ea typeface="+mn-ea"/>
                <a:cs typeface="+mn-cs"/>
              </a:defRPr>
            </a:lvl4pPr>
            <a:lvl5pPr marL="833755" algn="l" defTabSz="416560" rtl="0" eaLnBrk="1" latinLnBrk="0" hangingPunct="1">
              <a:defRPr sz="820" kern="1200">
                <a:solidFill>
                  <a:schemeClr val="tx1"/>
                </a:solidFill>
                <a:latin typeface="+mn-lt"/>
                <a:ea typeface="+mn-ea"/>
                <a:cs typeface="+mn-cs"/>
              </a:defRPr>
            </a:lvl5pPr>
            <a:lvl6pPr marL="1042035" algn="l" defTabSz="416560" rtl="0" eaLnBrk="1" latinLnBrk="0" hangingPunct="1">
              <a:defRPr sz="820" kern="1200">
                <a:solidFill>
                  <a:schemeClr val="tx1"/>
                </a:solidFill>
                <a:latin typeface="+mn-lt"/>
                <a:ea typeface="+mn-ea"/>
                <a:cs typeface="+mn-cs"/>
              </a:defRPr>
            </a:lvl6pPr>
            <a:lvl7pPr marL="1250315" algn="l" defTabSz="416560" rtl="0" eaLnBrk="1" latinLnBrk="0" hangingPunct="1">
              <a:defRPr sz="820" kern="1200">
                <a:solidFill>
                  <a:schemeClr val="tx1"/>
                </a:solidFill>
                <a:latin typeface="+mn-lt"/>
                <a:ea typeface="+mn-ea"/>
                <a:cs typeface="+mn-cs"/>
              </a:defRPr>
            </a:lvl7pPr>
            <a:lvl8pPr marL="1459230" algn="l" defTabSz="416560" rtl="0" eaLnBrk="1" latinLnBrk="0" hangingPunct="1">
              <a:defRPr sz="820" kern="1200">
                <a:solidFill>
                  <a:schemeClr val="tx1"/>
                </a:solidFill>
                <a:latin typeface="+mn-lt"/>
                <a:ea typeface="+mn-ea"/>
                <a:cs typeface="+mn-cs"/>
              </a:defRPr>
            </a:lvl8pPr>
            <a:lvl9pPr marL="1667510" algn="l" defTabSz="416560" rtl="0" eaLnBrk="1" latinLnBrk="0" hangingPunct="1">
              <a:defRPr sz="820" kern="1200">
                <a:solidFill>
                  <a:schemeClr val="tx1"/>
                </a:solidFill>
                <a:latin typeface="+mn-lt"/>
                <a:ea typeface="+mn-ea"/>
                <a:cs typeface="+mn-cs"/>
              </a:defRPr>
            </a:lvl9pPr>
          </a:lstStyle>
          <a:p>
            <a:pPr marL="0" marR="0" lvl="0" indent="0" algn="just" defTabSz="497956" rtl="0" eaLnBrk="1" fontAlgn="auto" latinLnBrk="0" hangingPunct="1">
              <a:lnSpc>
                <a:spcPts val="1255"/>
              </a:lnSpc>
              <a:spcBef>
                <a:spcPts val="359"/>
              </a:spcBef>
              <a:spcAft>
                <a:spcPts val="0"/>
              </a:spcAft>
              <a:buClr>
                <a:srgbClr val="E8392A"/>
              </a:buClr>
              <a:buSzTx/>
              <a:buFontTx/>
              <a:buNone/>
              <a:tabLst/>
              <a:defRPr/>
            </a:pPr>
            <a:r>
              <a:rPr lang="zh-CN" altLang="en-US" sz="1200" b="1" kern="0" dirty="0">
                <a:latin typeface="DengXian" panose="02010600030101010101" pitchFamily="2" charset="-122"/>
                <a:ea typeface="等线" panose="02010600030101010101" pitchFamily="2" charset="-122"/>
                <a:cs typeface="+mn-ea"/>
                <a:sym typeface="+mn-lt"/>
              </a:rPr>
              <a:t>深圳正岸健康科技有限公司</a:t>
            </a:r>
            <a:endParaRPr kumimoji="0" lang="zh-CN" altLang="en-US" sz="1200" b="1" i="0" u="none" strike="noStrike" kern="0" cap="none" spc="0" normalizeH="0" baseline="0" noProof="0" dirty="0">
              <a:ln>
                <a:noFill/>
              </a:ln>
              <a:effectLst/>
              <a:uLnTx/>
              <a:uFillTx/>
              <a:latin typeface="DengXian" panose="02010600030101010101" pitchFamily="2" charset="-122"/>
              <a:ea typeface="等线" panose="02010600030101010101" pitchFamily="2" charset="-122"/>
              <a:cs typeface="+mn-ea"/>
              <a:sym typeface="+mn-lt"/>
            </a:endParaRPr>
          </a:p>
        </p:txBody>
      </p:sp>
      <p:grpSp>
        <p:nvGrpSpPr>
          <p:cNvPr id="11" name="Group 27">
            <a:extLst>
              <a:ext uri="{FF2B5EF4-FFF2-40B4-BE49-F238E27FC236}">
                <a16:creationId xmlns:a16="http://schemas.microsoft.com/office/drawing/2014/main" id="{96F1992C-928E-8047-D6A2-8AD8BFE21ED5}"/>
              </a:ext>
            </a:extLst>
          </p:cNvPr>
          <p:cNvGrpSpPr/>
          <p:nvPr/>
        </p:nvGrpSpPr>
        <p:grpSpPr>
          <a:xfrm>
            <a:off x="376238" y="2012539"/>
            <a:ext cx="240284" cy="256430"/>
            <a:chOff x="3207485" y="1541925"/>
            <a:chExt cx="558010" cy="558010"/>
          </a:xfrm>
        </p:grpSpPr>
        <p:sp>
          <p:nvSpPr>
            <p:cNvPr id="12" name="îšḷiḍê">
              <a:extLst>
                <a:ext uri="{FF2B5EF4-FFF2-40B4-BE49-F238E27FC236}">
                  <a16:creationId xmlns:a16="http://schemas.microsoft.com/office/drawing/2014/main" id="{40906899-55CF-C855-C9B8-88E8DD304E80}"/>
                </a:ext>
              </a:extLst>
            </p:cNvPr>
            <p:cNvSpPr/>
            <p:nvPr/>
          </p:nvSpPr>
          <p:spPr>
            <a:xfrm>
              <a:off x="3207485" y="1541925"/>
              <a:ext cx="558010" cy="558010"/>
            </a:xfrm>
            <a:prstGeom prst="roundRect">
              <a:avLst>
                <a:gd name="adj" fmla="val 8559"/>
              </a:avLst>
            </a:prstGeom>
            <a:noFill/>
            <a:ln w="12700" cap="flat" cmpd="sng" algn="ctr">
              <a:solidFill>
                <a:srgbClr val="9E7A7A"/>
              </a:solidFill>
              <a:prstDash val="solid"/>
              <a:miter lim="800000"/>
            </a:ln>
            <a:effectLst/>
          </p:spPr>
          <p:txBody>
            <a:bodyPr wrap="square" lIns="109303" tIns="54651" rIns="109303" bIns="54651" rtlCol="0" anchor="ctr">
              <a:normAutofit fontScale="47500" lnSpcReduction="20000"/>
            </a:bodyPr>
            <a:lstStyle/>
            <a:p>
              <a:pPr marL="0" marR="0" lvl="0" indent="0" algn="ctr" defTabSz="1093074" rtl="0" eaLnBrk="1" fontAlgn="auto" latinLnBrk="0" hangingPunct="1">
                <a:lnSpc>
                  <a:spcPct val="100000"/>
                </a:lnSpc>
                <a:spcBef>
                  <a:spcPts val="0"/>
                </a:spcBef>
                <a:spcAft>
                  <a:spcPts val="0"/>
                </a:spcAft>
                <a:buClrTx/>
                <a:buSzTx/>
                <a:buFontTx/>
                <a:buNone/>
                <a:tabLst/>
                <a:defRPr/>
              </a:pPr>
              <a:endParaRPr kumimoji="0" lang="zh-CN" altLang="en-US" sz="2152" b="0" i="0" u="none" strike="noStrike" kern="0" cap="none" spc="0" normalizeH="0" baseline="0" noProof="0">
                <a:ln>
                  <a:noFill/>
                </a:ln>
                <a:solidFill>
                  <a:srgbClr val="FFFFFF"/>
                </a:solidFill>
                <a:effectLst/>
                <a:uLnTx/>
                <a:uFillTx/>
                <a:latin typeface="等线"/>
                <a:ea typeface="等线" panose="02010600030101010101" pitchFamily="2" charset="-122"/>
                <a:cs typeface="+mn-ea"/>
              </a:endParaRPr>
            </a:p>
          </p:txBody>
        </p:sp>
        <p:sp>
          <p:nvSpPr>
            <p:cNvPr id="13" name="ïş1îḓê">
              <a:extLst>
                <a:ext uri="{FF2B5EF4-FFF2-40B4-BE49-F238E27FC236}">
                  <a16:creationId xmlns:a16="http://schemas.microsoft.com/office/drawing/2014/main" id="{D2ACBB7F-FC21-003C-B691-E551FE3CBE32}"/>
                </a:ext>
              </a:extLst>
            </p:cNvPr>
            <p:cNvSpPr/>
            <p:nvPr/>
          </p:nvSpPr>
          <p:spPr>
            <a:xfrm>
              <a:off x="3272333" y="1618745"/>
              <a:ext cx="416343" cy="416343"/>
            </a:xfrm>
            <a:prstGeom prst="roundRect">
              <a:avLst>
                <a:gd name="adj" fmla="val 8559"/>
              </a:avLst>
            </a:prstGeom>
            <a:solidFill>
              <a:srgbClr val="F2F2F2"/>
            </a:solidFill>
            <a:ln w="12700" cap="flat" cmpd="sng" algn="ctr">
              <a:solidFill>
                <a:srgbClr val="9E7A7A"/>
              </a:solidFill>
              <a:prstDash val="solid"/>
              <a:miter lim="800000"/>
            </a:ln>
            <a:effectLst/>
          </p:spPr>
          <p:txBody>
            <a:bodyPr wrap="square" lIns="109303" tIns="54651" rIns="109303" bIns="54651" rtlCol="0" anchor="ctr">
              <a:normAutofit fontScale="25000" lnSpcReduction="20000"/>
            </a:bodyPr>
            <a:lstStyle/>
            <a:p>
              <a:pPr marL="0" marR="0" lvl="0" indent="0" algn="ctr" defTabSz="1093074" rtl="0" eaLnBrk="1" fontAlgn="auto" latinLnBrk="0" hangingPunct="1">
                <a:lnSpc>
                  <a:spcPct val="100000"/>
                </a:lnSpc>
                <a:spcBef>
                  <a:spcPts val="0"/>
                </a:spcBef>
                <a:spcAft>
                  <a:spcPts val="0"/>
                </a:spcAft>
                <a:buClrTx/>
                <a:buSzTx/>
                <a:buFontTx/>
                <a:buNone/>
                <a:tabLst/>
                <a:defRPr/>
              </a:pPr>
              <a:endParaRPr kumimoji="0" lang="zh-CN" altLang="en-US" sz="2152" b="0" i="0" u="none" strike="noStrike" kern="0" cap="none" spc="0" normalizeH="0" baseline="0" noProof="0">
                <a:ln>
                  <a:noFill/>
                </a:ln>
                <a:solidFill>
                  <a:srgbClr val="FFFFFF"/>
                </a:solidFill>
                <a:effectLst/>
                <a:uLnTx/>
                <a:uFillTx/>
                <a:latin typeface="等线"/>
                <a:ea typeface="等线" panose="02010600030101010101" pitchFamily="2" charset="-122"/>
                <a:cs typeface="+mn-ea"/>
              </a:endParaRPr>
            </a:p>
          </p:txBody>
        </p:sp>
      </p:grpSp>
      <p:cxnSp>
        <p:nvCxnSpPr>
          <p:cNvPr id="14" name="直接连接符 5">
            <a:extLst>
              <a:ext uri="{FF2B5EF4-FFF2-40B4-BE49-F238E27FC236}">
                <a16:creationId xmlns:a16="http://schemas.microsoft.com/office/drawing/2014/main" id="{F43DC1CF-9F53-25BC-D603-391A38BD7A19}"/>
              </a:ext>
            </a:extLst>
          </p:cNvPr>
          <p:cNvCxnSpPr>
            <a:cxnSpLocks/>
          </p:cNvCxnSpPr>
          <p:nvPr/>
        </p:nvCxnSpPr>
        <p:spPr>
          <a:xfrm>
            <a:off x="638809" y="2252941"/>
            <a:ext cx="585089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6" name="组合 15">
            <a:extLst>
              <a:ext uri="{FF2B5EF4-FFF2-40B4-BE49-F238E27FC236}">
                <a16:creationId xmlns:a16="http://schemas.microsoft.com/office/drawing/2014/main" id="{2A1C05DB-F413-9639-39CF-68039835B64E}"/>
              </a:ext>
            </a:extLst>
          </p:cNvPr>
          <p:cNvGrpSpPr/>
          <p:nvPr/>
        </p:nvGrpSpPr>
        <p:grpSpPr>
          <a:xfrm>
            <a:off x="304690" y="4033408"/>
            <a:ext cx="6188642" cy="258828"/>
            <a:chOff x="304690" y="1998436"/>
            <a:chExt cx="6188642" cy="259045"/>
          </a:xfrm>
        </p:grpSpPr>
        <p:cxnSp>
          <p:nvCxnSpPr>
            <p:cNvPr id="17" name="直接连接符 16">
              <a:extLst>
                <a:ext uri="{FF2B5EF4-FFF2-40B4-BE49-F238E27FC236}">
                  <a16:creationId xmlns:a16="http://schemas.microsoft.com/office/drawing/2014/main" id="{0D71437C-2DF4-4EFF-CDBE-C6E26661C6CF}"/>
                </a:ext>
              </a:extLst>
            </p:cNvPr>
            <p:cNvCxnSpPr>
              <a:cxnSpLocks/>
            </p:cNvCxnSpPr>
            <p:nvPr/>
          </p:nvCxnSpPr>
          <p:spPr>
            <a:xfrm>
              <a:off x="373332" y="2257481"/>
              <a:ext cx="612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文本框 24">
              <a:extLst>
                <a:ext uri="{FF2B5EF4-FFF2-40B4-BE49-F238E27FC236}">
                  <a16:creationId xmlns:a16="http://schemas.microsoft.com/office/drawing/2014/main" id="{726DC6F0-9655-739F-E13C-68C3C9044AF4}"/>
                </a:ext>
              </a:extLst>
            </p:cNvPr>
            <p:cNvSpPr txBox="1"/>
            <p:nvPr/>
          </p:nvSpPr>
          <p:spPr>
            <a:xfrm>
              <a:off x="304690" y="1998436"/>
              <a:ext cx="4538773" cy="259045"/>
            </a:xfrm>
            <a:prstGeom prst="rect">
              <a:avLst/>
            </a:prstGeom>
            <a:noFill/>
          </p:spPr>
          <p:txBody>
            <a:bodyPr wrap="square" rtlCol="0">
              <a:spAutoFit/>
            </a:bodyPr>
            <a:lstStyle>
              <a:defPPr>
                <a:defRPr lang="zh-CN"/>
              </a:defPPr>
              <a:lvl1pPr marL="0" algn="l" defTabSz="416560" rtl="0" eaLnBrk="1" latinLnBrk="0" hangingPunct="1">
                <a:defRPr sz="820" kern="1200">
                  <a:solidFill>
                    <a:schemeClr val="tx1"/>
                  </a:solidFill>
                  <a:latin typeface="+mn-lt"/>
                  <a:ea typeface="+mn-ea"/>
                  <a:cs typeface="+mn-cs"/>
                </a:defRPr>
              </a:lvl1pPr>
              <a:lvl2pPr marL="208280" algn="l" defTabSz="416560" rtl="0" eaLnBrk="1" latinLnBrk="0" hangingPunct="1">
                <a:defRPr sz="820" kern="1200">
                  <a:solidFill>
                    <a:schemeClr val="tx1"/>
                  </a:solidFill>
                  <a:latin typeface="+mn-lt"/>
                  <a:ea typeface="+mn-ea"/>
                  <a:cs typeface="+mn-cs"/>
                </a:defRPr>
              </a:lvl2pPr>
              <a:lvl3pPr marL="416560" algn="l" defTabSz="416560" rtl="0" eaLnBrk="1" latinLnBrk="0" hangingPunct="1">
                <a:defRPr sz="820" kern="1200">
                  <a:solidFill>
                    <a:schemeClr val="tx1"/>
                  </a:solidFill>
                  <a:latin typeface="+mn-lt"/>
                  <a:ea typeface="+mn-ea"/>
                  <a:cs typeface="+mn-cs"/>
                </a:defRPr>
              </a:lvl3pPr>
              <a:lvl4pPr marL="625475" algn="l" defTabSz="416560" rtl="0" eaLnBrk="1" latinLnBrk="0" hangingPunct="1">
                <a:defRPr sz="820" kern="1200">
                  <a:solidFill>
                    <a:schemeClr val="tx1"/>
                  </a:solidFill>
                  <a:latin typeface="+mn-lt"/>
                  <a:ea typeface="+mn-ea"/>
                  <a:cs typeface="+mn-cs"/>
                </a:defRPr>
              </a:lvl4pPr>
              <a:lvl5pPr marL="833755" algn="l" defTabSz="416560" rtl="0" eaLnBrk="1" latinLnBrk="0" hangingPunct="1">
                <a:defRPr sz="820" kern="1200">
                  <a:solidFill>
                    <a:schemeClr val="tx1"/>
                  </a:solidFill>
                  <a:latin typeface="+mn-lt"/>
                  <a:ea typeface="+mn-ea"/>
                  <a:cs typeface="+mn-cs"/>
                </a:defRPr>
              </a:lvl5pPr>
              <a:lvl6pPr marL="1042035" algn="l" defTabSz="416560" rtl="0" eaLnBrk="1" latinLnBrk="0" hangingPunct="1">
                <a:defRPr sz="820" kern="1200">
                  <a:solidFill>
                    <a:schemeClr val="tx1"/>
                  </a:solidFill>
                  <a:latin typeface="+mn-lt"/>
                  <a:ea typeface="+mn-ea"/>
                  <a:cs typeface="+mn-cs"/>
                </a:defRPr>
              </a:lvl6pPr>
              <a:lvl7pPr marL="1250315" algn="l" defTabSz="416560" rtl="0" eaLnBrk="1" latinLnBrk="0" hangingPunct="1">
                <a:defRPr sz="820" kern="1200">
                  <a:solidFill>
                    <a:schemeClr val="tx1"/>
                  </a:solidFill>
                  <a:latin typeface="+mn-lt"/>
                  <a:ea typeface="+mn-ea"/>
                  <a:cs typeface="+mn-cs"/>
                </a:defRPr>
              </a:lvl7pPr>
              <a:lvl8pPr marL="1459230" algn="l" defTabSz="416560" rtl="0" eaLnBrk="1" latinLnBrk="0" hangingPunct="1">
                <a:defRPr sz="820" kern="1200">
                  <a:solidFill>
                    <a:schemeClr val="tx1"/>
                  </a:solidFill>
                  <a:latin typeface="+mn-lt"/>
                  <a:ea typeface="+mn-ea"/>
                  <a:cs typeface="+mn-cs"/>
                </a:defRPr>
              </a:lvl8pPr>
              <a:lvl9pPr marL="1667510" algn="l" defTabSz="416560" rtl="0" eaLnBrk="1" latinLnBrk="0" hangingPunct="1">
                <a:defRPr sz="820" kern="1200">
                  <a:solidFill>
                    <a:schemeClr val="tx1"/>
                  </a:solidFill>
                  <a:latin typeface="+mn-lt"/>
                  <a:ea typeface="+mn-ea"/>
                  <a:cs typeface="+mn-cs"/>
                </a:defRPr>
              </a:lvl9pPr>
            </a:lstStyle>
            <a:p>
              <a:pPr algn="just" defTabSz="498475">
                <a:lnSpc>
                  <a:spcPts val="1255"/>
                </a:lnSpc>
                <a:spcBef>
                  <a:spcPts val="360"/>
                </a:spcBef>
                <a:buClr>
                  <a:srgbClr val="E8392A"/>
                </a:buClr>
                <a:defRPr/>
              </a:pPr>
              <a:r>
                <a:rPr lang="zh-CN" altLang="en-US" sz="1100" b="1" dirty="0">
                  <a:latin typeface="+mn-ea"/>
                  <a:cs typeface="+mn-ea"/>
                  <a:sym typeface="+mn-lt"/>
                </a:rPr>
                <a:t>正岸健康发展历程</a:t>
              </a:r>
              <a:endParaRPr lang="en-US" altLang="zh-CN" sz="1100" b="1" dirty="0">
                <a:latin typeface="+mn-ea"/>
                <a:cs typeface="+mn-ea"/>
                <a:sym typeface="+mn-lt"/>
              </a:endParaRPr>
            </a:p>
          </p:txBody>
        </p:sp>
      </p:grpSp>
      <p:pic>
        <p:nvPicPr>
          <p:cNvPr id="2" name="Picture 2" descr="正岸健康logo">
            <a:extLst>
              <a:ext uri="{FF2B5EF4-FFF2-40B4-BE49-F238E27FC236}">
                <a16:creationId xmlns:a16="http://schemas.microsoft.com/office/drawing/2014/main" id="{68F9084C-D82A-A219-0541-3FF1F52279D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86424" y="2323897"/>
            <a:ext cx="769939" cy="26624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直线连接符 4">
            <a:extLst>
              <a:ext uri="{FF2B5EF4-FFF2-40B4-BE49-F238E27FC236}">
                <a16:creationId xmlns:a16="http://schemas.microsoft.com/office/drawing/2014/main" id="{BD1BC27E-74B7-A1AA-5A37-4A7095FD864B}"/>
              </a:ext>
            </a:extLst>
          </p:cNvPr>
          <p:cNvCxnSpPr>
            <a:cxnSpLocks/>
          </p:cNvCxnSpPr>
          <p:nvPr/>
        </p:nvCxnSpPr>
        <p:spPr>
          <a:xfrm>
            <a:off x="376239" y="4513500"/>
            <a:ext cx="6113462" cy="0"/>
          </a:xfrm>
          <a:prstGeom prst="line">
            <a:avLst/>
          </a:prstGeom>
          <a:ln w="127000">
            <a:gradFill flip="none" rotWithShape="1">
              <a:gsLst>
                <a:gs pos="0">
                  <a:schemeClr val="accent1"/>
                </a:gs>
                <a:gs pos="100000">
                  <a:schemeClr val="accent5"/>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5" name="矩形: 圆顶角 39">
            <a:extLst>
              <a:ext uri="{FF2B5EF4-FFF2-40B4-BE49-F238E27FC236}">
                <a16:creationId xmlns:a16="http://schemas.microsoft.com/office/drawing/2014/main" id="{E4141EE4-C110-22EF-35E0-9182806C14EF}"/>
              </a:ext>
            </a:extLst>
          </p:cNvPr>
          <p:cNvSpPr>
            <a:spLocks/>
          </p:cNvSpPr>
          <p:nvPr/>
        </p:nvSpPr>
        <p:spPr>
          <a:xfrm flipH="1">
            <a:off x="3994294" y="5413794"/>
            <a:ext cx="1064955" cy="756554"/>
          </a:xfrm>
          <a:prstGeom prst="roundRect">
            <a:avLst/>
          </a:prstGeom>
          <a:gradFill flip="none" rotWithShape="1">
            <a:gsLst>
              <a:gs pos="24000">
                <a:schemeClr val="bg1"/>
              </a:gs>
              <a:gs pos="100000">
                <a:schemeClr val="bg1">
                  <a:alpha val="62000"/>
                </a:schemeClr>
              </a:gs>
            </a:gsLst>
            <a:lin ang="5400000" scaled="1"/>
            <a:tileRect/>
          </a:gradFill>
          <a:ln w="12700">
            <a:gradFill flip="none" rotWithShape="1">
              <a:gsLst>
                <a:gs pos="0">
                  <a:schemeClr val="accent1">
                    <a:alpha val="0"/>
                  </a:schemeClr>
                </a:gs>
                <a:gs pos="100000">
                  <a:schemeClr val="accent1">
                    <a:alpha val="24000"/>
                  </a:schemeClr>
                </a:gs>
              </a:gsLst>
              <a:lin ang="16200000" scaled="1"/>
              <a:tileRect/>
            </a:gradFill>
          </a:ln>
          <a:effectLst>
            <a:outerShdw blurRad="533400" dist="50800" dir="5400000" algn="ctr"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900" dirty="0">
              <a:latin typeface="+mn-ea"/>
            </a:endParaRPr>
          </a:p>
        </p:txBody>
      </p:sp>
      <p:sp>
        <p:nvSpPr>
          <p:cNvPr id="56" name="Bullet1">
            <a:extLst>
              <a:ext uri="{FF2B5EF4-FFF2-40B4-BE49-F238E27FC236}">
                <a16:creationId xmlns:a16="http://schemas.microsoft.com/office/drawing/2014/main" id="{8C12A270-7926-15D8-94D9-57B720ECC9E1}"/>
              </a:ext>
            </a:extLst>
          </p:cNvPr>
          <p:cNvSpPr txBox="1"/>
          <p:nvPr/>
        </p:nvSpPr>
        <p:spPr>
          <a:xfrm>
            <a:off x="4045631" y="5579988"/>
            <a:ext cx="962285" cy="507831"/>
          </a:xfrm>
          <a:prstGeom prst="rect">
            <a:avLst/>
          </a:prstGeom>
          <a:noFill/>
          <a:ln>
            <a:noFill/>
          </a:ln>
        </p:spPr>
        <p:txBody>
          <a:bodyPr wrap="square" lIns="91440" tIns="45720" rIns="91440" bIns="4572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3765" rtl="0" eaLnBrk="1" fontAlgn="auto" latinLnBrk="0" hangingPunct="1">
              <a:spcBef>
                <a:spcPts val="0"/>
              </a:spcBef>
              <a:spcAft>
                <a:spcPts val="0"/>
              </a:spcAft>
              <a:buClrTx/>
              <a:buSzPct val="25000"/>
              <a:buFontTx/>
              <a:buNone/>
              <a:defRPr/>
            </a:pPr>
            <a:r>
              <a:rPr lang="en-US" sz="900" b="1" dirty="0" err="1">
                <a:latin typeface="+mn-ea"/>
                <a:cs typeface="Arial" panose="020B0604020202020204" pitchFamily="34" charset="0"/>
              </a:rPr>
              <a:t>上线第二个数字疗法产品</a:t>
            </a:r>
            <a:r>
              <a:rPr lang="en-US" altLang="zh-CN" sz="900" b="1" dirty="0">
                <a:latin typeface="+mn-ea"/>
                <a:cs typeface="Arial" panose="020B0604020202020204" pitchFamily="34" charset="0"/>
              </a:rPr>
              <a:t>【</a:t>
            </a:r>
            <a:r>
              <a:rPr lang="zh-CN" altLang="en-US" sz="900" b="1" dirty="0">
                <a:latin typeface="+mn-ea"/>
                <a:cs typeface="Arial" panose="020B0604020202020204" pitchFamily="34" charset="0"/>
              </a:rPr>
              <a:t>今日晴</a:t>
            </a:r>
            <a:r>
              <a:rPr lang="en-US" altLang="zh-CN" sz="900" b="1" dirty="0">
                <a:latin typeface="+mn-ea"/>
                <a:cs typeface="Arial" panose="020B0604020202020204" pitchFamily="34" charset="0"/>
              </a:rPr>
              <a:t>】</a:t>
            </a:r>
            <a:endParaRPr kumimoji="0" lang="de-DE" sz="900" b="1" i="0" u="none" strike="noStrike" kern="1200" cap="none" spc="0" normalizeH="0" baseline="0" noProof="0" dirty="0">
              <a:ln>
                <a:noFill/>
              </a:ln>
              <a:effectLst/>
              <a:uLnTx/>
              <a:uFillTx/>
              <a:latin typeface="+mn-ea"/>
              <a:cs typeface="Arial" panose="020B0604020202020204" pitchFamily="34" charset="0"/>
            </a:endParaRPr>
          </a:p>
        </p:txBody>
      </p:sp>
      <p:sp>
        <p:nvSpPr>
          <p:cNvPr id="58" name="Number1">
            <a:extLst>
              <a:ext uri="{FF2B5EF4-FFF2-40B4-BE49-F238E27FC236}">
                <a16:creationId xmlns:a16="http://schemas.microsoft.com/office/drawing/2014/main" id="{E50CD3D1-1DFF-4101-998F-BFEED88A75E6}"/>
              </a:ext>
            </a:extLst>
          </p:cNvPr>
          <p:cNvSpPr/>
          <p:nvPr/>
        </p:nvSpPr>
        <p:spPr>
          <a:xfrm>
            <a:off x="4132829" y="5309642"/>
            <a:ext cx="787887" cy="215753"/>
          </a:xfrm>
          <a:prstGeom prst="roundRect">
            <a:avLst>
              <a:gd name="adj" fmla="val 50000"/>
            </a:avLst>
          </a:prstGeom>
          <a:gradFill flip="none" rotWithShape="1">
            <a:gsLst>
              <a:gs pos="0">
                <a:schemeClr val="accent4">
                  <a:lumMod val="60000"/>
                  <a:lumOff val="40000"/>
                </a:schemeClr>
              </a:gs>
              <a:gs pos="75000">
                <a:schemeClr val="accent4"/>
              </a:gs>
            </a:gsLst>
            <a:lin ang="2700000" scaled="1"/>
            <a:tileRect/>
          </a:gradFill>
          <a:ln w="12700">
            <a:noFill/>
          </a:ln>
          <a:effectLst>
            <a:outerShdw blurRad="127000" dist="63500" dir="2700000" algn="tl" rotWithShape="0">
              <a:schemeClr val="accent4">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900" b="1" dirty="0">
                <a:solidFill>
                  <a:srgbClr val="FFFFFF"/>
                </a:solidFill>
                <a:latin typeface="+mn-ea"/>
                <a:cs typeface="+mn-ea"/>
              </a:rPr>
              <a:t>2021.5</a:t>
            </a:r>
            <a:endParaRPr lang="zh-CN" altLang="en-US" sz="900" b="1" dirty="0">
              <a:solidFill>
                <a:srgbClr val="FFFFFF"/>
              </a:solidFill>
              <a:latin typeface="+mn-ea"/>
              <a:cs typeface="+mn-ea"/>
            </a:endParaRPr>
          </a:p>
        </p:txBody>
      </p:sp>
      <p:sp>
        <p:nvSpPr>
          <p:cNvPr id="59" name="IconBackground1">
            <a:extLst>
              <a:ext uri="{FF2B5EF4-FFF2-40B4-BE49-F238E27FC236}">
                <a16:creationId xmlns:a16="http://schemas.microsoft.com/office/drawing/2014/main" id="{16F81963-D764-DBA6-733C-8F76045D7133}"/>
              </a:ext>
            </a:extLst>
          </p:cNvPr>
          <p:cNvSpPr txBox="1">
            <a:spLocks noChangeAspect="1"/>
          </p:cNvSpPr>
          <p:nvPr/>
        </p:nvSpPr>
        <p:spPr>
          <a:xfrm>
            <a:off x="4374693" y="4362099"/>
            <a:ext cx="304161" cy="304160"/>
          </a:xfrm>
          <a:prstGeom prst="roundRect">
            <a:avLst>
              <a:gd name="adj" fmla="val 50000"/>
            </a:avLst>
          </a:prstGeom>
          <a:gradFill flip="none" rotWithShape="1">
            <a:gsLst>
              <a:gs pos="0">
                <a:schemeClr val="accent4">
                  <a:lumMod val="60000"/>
                  <a:lumOff val="40000"/>
                </a:schemeClr>
              </a:gs>
              <a:gs pos="75000">
                <a:schemeClr val="accent4"/>
              </a:gs>
            </a:gsLst>
            <a:lin ang="2700000" scaled="1"/>
            <a:tileRect/>
          </a:gradFill>
          <a:ln w="12700">
            <a:solidFill>
              <a:schemeClr val="bg1"/>
            </a:solidFill>
          </a:ln>
          <a:effectLst>
            <a:outerShdw blurRad="127000" dist="63500" dir="2700000" algn="tl" rotWithShape="0">
              <a:schemeClr val="accent4">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rmAutofit lnSpcReduction="10000"/>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900" dirty="0">
              <a:latin typeface="+mn-ea"/>
              <a:sym typeface="Arial" panose="020B0604020202020204" pitchFamily="34" charset="0"/>
            </a:endParaRPr>
          </a:p>
        </p:txBody>
      </p:sp>
      <p:sp>
        <p:nvSpPr>
          <p:cNvPr id="60" name="Icon1">
            <a:extLst>
              <a:ext uri="{FF2B5EF4-FFF2-40B4-BE49-F238E27FC236}">
                <a16:creationId xmlns:a16="http://schemas.microsoft.com/office/drawing/2014/main" id="{DC9B3874-9BA0-0D4D-7A30-4B087C945711}"/>
              </a:ext>
            </a:extLst>
          </p:cNvPr>
          <p:cNvSpPr/>
          <p:nvPr/>
        </p:nvSpPr>
        <p:spPr>
          <a:xfrm>
            <a:off x="4463061" y="4460764"/>
            <a:ext cx="127425" cy="106828"/>
          </a:xfrm>
          <a:custGeom>
            <a:avLst/>
            <a:gdLst>
              <a:gd name="T0" fmla="*/ 2623 w 2768"/>
              <a:gd name="T1" fmla="*/ 1207 h 2324"/>
              <a:gd name="T2" fmla="*/ 2529 w 2768"/>
              <a:gd name="T3" fmla="*/ 2116 h 2324"/>
              <a:gd name="T4" fmla="*/ 2298 w 2768"/>
              <a:gd name="T5" fmla="*/ 2324 h 2324"/>
              <a:gd name="T6" fmla="*/ 470 w 2768"/>
              <a:gd name="T7" fmla="*/ 2324 h 2324"/>
              <a:gd name="T8" fmla="*/ 239 w 2768"/>
              <a:gd name="T9" fmla="*/ 2116 h 2324"/>
              <a:gd name="T10" fmla="*/ 145 w 2768"/>
              <a:gd name="T11" fmla="*/ 1207 h 2324"/>
              <a:gd name="T12" fmla="*/ 170 w 2768"/>
              <a:gd name="T13" fmla="*/ 1130 h 2324"/>
              <a:gd name="T14" fmla="*/ 244 w 2768"/>
              <a:gd name="T15" fmla="*/ 1097 h 2324"/>
              <a:gd name="T16" fmla="*/ 2524 w 2768"/>
              <a:gd name="T17" fmla="*/ 1097 h 2324"/>
              <a:gd name="T18" fmla="*/ 2598 w 2768"/>
              <a:gd name="T19" fmla="*/ 1130 h 2324"/>
              <a:gd name="T20" fmla="*/ 2623 w 2768"/>
              <a:gd name="T21" fmla="*/ 1207 h 2324"/>
              <a:gd name="T22" fmla="*/ 2762 w 2768"/>
              <a:gd name="T23" fmla="*/ 588 h 2324"/>
              <a:gd name="T24" fmla="*/ 2722 w 2768"/>
              <a:gd name="T25" fmla="*/ 814 h 2324"/>
              <a:gd name="T26" fmla="*/ 2624 w 2768"/>
              <a:gd name="T27" fmla="*/ 897 h 2324"/>
              <a:gd name="T28" fmla="*/ 157 w 2768"/>
              <a:gd name="T29" fmla="*/ 897 h 2324"/>
              <a:gd name="T30" fmla="*/ 60 w 2768"/>
              <a:gd name="T31" fmla="*/ 820 h 2324"/>
              <a:gd name="T32" fmla="*/ 7 w 2768"/>
              <a:gd name="T33" fmla="*/ 593 h 2324"/>
              <a:gd name="T34" fmla="*/ 26 w 2768"/>
              <a:gd name="T35" fmla="*/ 508 h 2324"/>
              <a:gd name="T36" fmla="*/ 104 w 2768"/>
              <a:gd name="T37" fmla="*/ 470 h 2324"/>
              <a:gd name="T38" fmla="*/ 904 w 2768"/>
              <a:gd name="T39" fmla="*/ 470 h 2324"/>
              <a:gd name="T40" fmla="*/ 904 w 2768"/>
              <a:gd name="T41" fmla="*/ 100 h 2324"/>
              <a:gd name="T42" fmla="*/ 1004 w 2768"/>
              <a:gd name="T43" fmla="*/ 0 h 2324"/>
              <a:gd name="T44" fmla="*/ 1764 w 2768"/>
              <a:gd name="T45" fmla="*/ 0 h 2324"/>
              <a:gd name="T46" fmla="*/ 1864 w 2768"/>
              <a:gd name="T47" fmla="*/ 100 h 2324"/>
              <a:gd name="T48" fmla="*/ 1864 w 2768"/>
              <a:gd name="T49" fmla="*/ 470 h 2324"/>
              <a:gd name="T50" fmla="*/ 2664 w 2768"/>
              <a:gd name="T51" fmla="*/ 470 h 2324"/>
              <a:gd name="T52" fmla="*/ 2741 w 2768"/>
              <a:gd name="T53" fmla="*/ 506 h 2324"/>
              <a:gd name="T54" fmla="*/ 2762 w 2768"/>
              <a:gd name="T55" fmla="*/ 588 h 2324"/>
              <a:gd name="T56" fmla="*/ 1104 w 2768"/>
              <a:gd name="T57" fmla="*/ 470 h 2324"/>
              <a:gd name="T58" fmla="*/ 1664 w 2768"/>
              <a:gd name="T59" fmla="*/ 470 h 2324"/>
              <a:gd name="T60" fmla="*/ 1664 w 2768"/>
              <a:gd name="T61" fmla="*/ 200 h 2324"/>
              <a:gd name="T62" fmla="*/ 1104 w 2768"/>
              <a:gd name="T63" fmla="*/ 200 h 2324"/>
              <a:gd name="T64" fmla="*/ 1104 w 2768"/>
              <a:gd name="T65" fmla="*/ 470 h 2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68" h="2324">
                <a:moveTo>
                  <a:pt x="2623" y="1207"/>
                </a:moveTo>
                <a:lnTo>
                  <a:pt x="2529" y="2116"/>
                </a:lnTo>
                <a:cubicBezTo>
                  <a:pt x="2517" y="2234"/>
                  <a:pt x="2418" y="2324"/>
                  <a:pt x="2298" y="2324"/>
                </a:cubicBezTo>
                <a:lnTo>
                  <a:pt x="470" y="2324"/>
                </a:lnTo>
                <a:cubicBezTo>
                  <a:pt x="350" y="2324"/>
                  <a:pt x="251" y="2234"/>
                  <a:pt x="239" y="2116"/>
                </a:cubicBezTo>
                <a:lnTo>
                  <a:pt x="145" y="1207"/>
                </a:lnTo>
                <a:cubicBezTo>
                  <a:pt x="142" y="1179"/>
                  <a:pt x="151" y="1151"/>
                  <a:pt x="170" y="1130"/>
                </a:cubicBezTo>
                <a:cubicBezTo>
                  <a:pt x="189" y="1109"/>
                  <a:pt x="216" y="1097"/>
                  <a:pt x="244" y="1097"/>
                </a:cubicBezTo>
                <a:lnTo>
                  <a:pt x="2524" y="1097"/>
                </a:lnTo>
                <a:cubicBezTo>
                  <a:pt x="2552" y="1097"/>
                  <a:pt x="2579" y="1109"/>
                  <a:pt x="2598" y="1130"/>
                </a:cubicBezTo>
                <a:cubicBezTo>
                  <a:pt x="2617" y="1151"/>
                  <a:pt x="2626" y="1179"/>
                  <a:pt x="2623" y="1207"/>
                </a:cubicBezTo>
                <a:close/>
                <a:moveTo>
                  <a:pt x="2762" y="588"/>
                </a:moveTo>
                <a:lnTo>
                  <a:pt x="2722" y="814"/>
                </a:lnTo>
                <a:cubicBezTo>
                  <a:pt x="2714" y="862"/>
                  <a:pt x="2673" y="897"/>
                  <a:pt x="2624" y="897"/>
                </a:cubicBezTo>
                <a:lnTo>
                  <a:pt x="157" y="897"/>
                </a:lnTo>
                <a:cubicBezTo>
                  <a:pt x="111" y="897"/>
                  <a:pt x="71" y="865"/>
                  <a:pt x="60" y="820"/>
                </a:cubicBezTo>
                <a:lnTo>
                  <a:pt x="7" y="593"/>
                </a:lnTo>
                <a:cubicBezTo>
                  <a:pt x="0" y="564"/>
                  <a:pt x="7" y="532"/>
                  <a:pt x="26" y="508"/>
                </a:cubicBezTo>
                <a:cubicBezTo>
                  <a:pt x="45" y="484"/>
                  <a:pt x="73" y="470"/>
                  <a:pt x="104" y="470"/>
                </a:cubicBezTo>
                <a:lnTo>
                  <a:pt x="904" y="470"/>
                </a:lnTo>
                <a:lnTo>
                  <a:pt x="904" y="100"/>
                </a:lnTo>
                <a:cubicBezTo>
                  <a:pt x="904" y="45"/>
                  <a:pt x="949" y="0"/>
                  <a:pt x="1004" y="0"/>
                </a:cubicBezTo>
                <a:lnTo>
                  <a:pt x="1764" y="0"/>
                </a:lnTo>
                <a:cubicBezTo>
                  <a:pt x="1819" y="0"/>
                  <a:pt x="1864" y="45"/>
                  <a:pt x="1864" y="100"/>
                </a:cubicBezTo>
                <a:lnTo>
                  <a:pt x="1864" y="470"/>
                </a:lnTo>
                <a:lnTo>
                  <a:pt x="2664" y="470"/>
                </a:lnTo>
                <a:cubicBezTo>
                  <a:pt x="2694" y="470"/>
                  <a:pt x="2722" y="483"/>
                  <a:pt x="2741" y="506"/>
                </a:cubicBezTo>
                <a:cubicBezTo>
                  <a:pt x="2760" y="529"/>
                  <a:pt x="2768" y="559"/>
                  <a:pt x="2762" y="588"/>
                </a:cubicBezTo>
                <a:close/>
                <a:moveTo>
                  <a:pt x="1104" y="470"/>
                </a:moveTo>
                <a:lnTo>
                  <a:pt x="1664" y="470"/>
                </a:lnTo>
                <a:lnTo>
                  <a:pt x="1664" y="200"/>
                </a:lnTo>
                <a:lnTo>
                  <a:pt x="1104" y="200"/>
                </a:lnTo>
                <a:lnTo>
                  <a:pt x="1104" y="470"/>
                </a:lnTo>
                <a:close/>
              </a:path>
            </a:pathLst>
          </a:custGeom>
          <a:solidFill>
            <a:srgbClr val="FFFFFF"/>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900">
              <a:latin typeface="+mn-ea"/>
              <a:sym typeface="Arial" panose="020B0604020202020204" pitchFamily="34" charset="0"/>
            </a:endParaRPr>
          </a:p>
        </p:txBody>
      </p:sp>
      <p:sp>
        <p:nvSpPr>
          <p:cNvPr id="49" name="矩形: 圆顶角 1">
            <a:extLst>
              <a:ext uri="{FF2B5EF4-FFF2-40B4-BE49-F238E27FC236}">
                <a16:creationId xmlns:a16="http://schemas.microsoft.com/office/drawing/2014/main" id="{960CE5CF-7C80-3507-9C45-C01557D05DD4}"/>
              </a:ext>
            </a:extLst>
          </p:cNvPr>
          <p:cNvSpPr>
            <a:spLocks/>
          </p:cNvSpPr>
          <p:nvPr/>
        </p:nvSpPr>
        <p:spPr>
          <a:xfrm flipH="1">
            <a:off x="712884" y="5203340"/>
            <a:ext cx="1064955" cy="756555"/>
          </a:xfrm>
          <a:prstGeom prst="roundRect">
            <a:avLst/>
          </a:prstGeom>
          <a:gradFill flip="none" rotWithShape="1">
            <a:gsLst>
              <a:gs pos="24000">
                <a:schemeClr val="bg1"/>
              </a:gs>
              <a:gs pos="100000">
                <a:schemeClr val="bg1">
                  <a:alpha val="62000"/>
                </a:schemeClr>
              </a:gs>
            </a:gsLst>
            <a:lin ang="5400000" scaled="1"/>
            <a:tileRect/>
          </a:gradFill>
          <a:ln w="12700">
            <a:gradFill flip="none" rotWithShape="1">
              <a:gsLst>
                <a:gs pos="0">
                  <a:schemeClr val="accent1">
                    <a:alpha val="0"/>
                  </a:schemeClr>
                </a:gs>
                <a:gs pos="100000">
                  <a:schemeClr val="accent1">
                    <a:alpha val="24000"/>
                  </a:schemeClr>
                </a:gs>
              </a:gsLst>
              <a:lin ang="16200000" scaled="1"/>
              <a:tileRect/>
            </a:gradFill>
          </a:ln>
          <a:effectLst>
            <a:outerShdw blurRad="533400" dist="50800" dir="5400000" algn="ctr"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endParaRPr lang="zh-CN" altLang="en-US" sz="900" dirty="0">
              <a:latin typeface="+mn-ea"/>
            </a:endParaRPr>
          </a:p>
        </p:txBody>
      </p:sp>
      <p:sp>
        <p:nvSpPr>
          <p:cNvPr id="50" name="Bullet2">
            <a:extLst>
              <a:ext uri="{FF2B5EF4-FFF2-40B4-BE49-F238E27FC236}">
                <a16:creationId xmlns:a16="http://schemas.microsoft.com/office/drawing/2014/main" id="{B7604427-D95F-4858-119C-9A0645F17FFE}"/>
              </a:ext>
            </a:extLst>
          </p:cNvPr>
          <p:cNvSpPr txBox="1"/>
          <p:nvPr/>
        </p:nvSpPr>
        <p:spPr>
          <a:xfrm>
            <a:off x="764220" y="5466201"/>
            <a:ext cx="962285" cy="230832"/>
          </a:xfrm>
          <a:prstGeom prst="rect">
            <a:avLst/>
          </a:prstGeom>
          <a:noFill/>
          <a:ln>
            <a:noFill/>
          </a:ln>
        </p:spPr>
        <p:txBody>
          <a:bodyPr wrap="square" lIns="91440" tIns="45720" rIns="91440" bIns="45720" anchor="b" anchorCtr="0">
            <a:spAutoFit/>
          </a:bodyPr>
          <a:lstStyle/>
          <a:p>
            <a:pPr marL="0" marR="0" lvl="0" indent="0" algn="ctr" defTabSz="913765" rtl="0" eaLnBrk="1" fontAlgn="auto" latinLnBrk="0" hangingPunct="1">
              <a:spcBef>
                <a:spcPts val="0"/>
              </a:spcBef>
              <a:spcAft>
                <a:spcPts val="0"/>
              </a:spcAft>
              <a:buClrTx/>
              <a:buSzPct val="25000"/>
              <a:buFontTx/>
              <a:buNone/>
              <a:defRPr/>
            </a:pPr>
            <a:r>
              <a:rPr kumimoji="0" lang="de-DE" sz="900" b="1" i="0" u="none" strike="noStrike" kern="1200" cap="none" spc="0" normalizeH="0" baseline="0" noProof="0" dirty="0" err="1">
                <a:ln>
                  <a:noFill/>
                </a:ln>
                <a:effectLst/>
                <a:uLnTx/>
                <a:uFillTx/>
                <a:latin typeface="+mn-ea"/>
                <a:cs typeface="Arial" panose="020B0604020202020204" pitchFamily="34" charset="0"/>
              </a:rPr>
              <a:t>正岸健康成立</a:t>
            </a:r>
            <a:endParaRPr kumimoji="0" lang="de-DE" sz="900" b="1" i="0" u="none" strike="noStrike" kern="1200" cap="none" spc="0" normalizeH="0" baseline="0" noProof="0" dirty="0">
              <a:ln>
                <a:noFill/>
              </a:ln>
              <a:effectLst/>
              <a:uLnTx/>
              <a:uFillTx/>
              <a:latin typeface="+mn-ea"/>
              <a:cs typeface="Arial" panose="020B0604020202020204" pitchFamily="34" charset="0"/>
            </a:endParaRPr>
          </a:p>
        </p:txBody>
      </p:sp>
      <p:sp>
        <p:nvSpPr>
          <p:cNvPr id="52" name="Number2">
            <a:extLst>
              <a:ext uri="{FF2B5EF4-FFF2-40B4-BE49-F238E27FC236}">
                <a16:creationId xmlns:a16="http://schemas.microsoft.com/office/drawing/2014/main" id="{43F7835C-EB71-CDF4-6BBF-9B72A73E787E}"/>
              </a:ext>
            </a:extLst>
          </p:cNvPr>
          <p:cNvSpPr/>
          <p:nvPr/>
        </p:nvSpPr>
        <p:spPr>
          <a:xfrm>
            <a:off x="851419" y="5112130"/>
            <a:ext cx="787887" cy="215753"/>
          </a:xfrm>
          <a:prstGeom prst="roundRect">
            <a:avLst>
              <a:gd name="adj" fmla="val 50000"/>
            </a:avLst>
          </a:prstGeom>
          <a:gradFill flip="none" rotWithShape="1">
            <a:gsLst>
              <a:gs pos="0">
                <a:schemeClr val="accent1">
                  <a:lumMod val="60000"/>
                  <a:lumOff val="40000"/>
                </a:schemeClr>
              </a:gs>
              <a:gs pos="75000">
                <a:schemeClr val="accent1"/>
              </a:gs>
            </a:gsLst>
            <a:lin ang="2700000" scaled="1"/>
            <a:tileRect/>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r>
              <a:rPr lang="en-US" altLang="zh-CN" sz="900" b="1" dirty="0">
                <a:solidFill>
                  <a:srgbClr val="FFFFFF"/>
                </a:solidFill>
                <a:latin typeface="+mn-ea"/>
                <a:cs typeface="+mn-ea"/>
              </a:rPr>
              <a:t>2019.8</a:t>
            </a:r>
            <a:endParaRPr lang="zh-CN" altLang="en-US" sz="900" b="1" dirty="0">
              <a:solidFill>
                <a:srgbClr val="FFFFFF"/>
              </a:solidFill>
              <a:latin typeface="+mn-ea"/>
              <a:cs typeface="+mn-ea"/>
            </a:endParaRPr>
          </a:p>
        </p:txBody>
      </p:sp>
      <p:sp>
        <p:nvSpPr>
          <p:cNvPr id="53" name="IconBackground2">
            <a:extLst>
              <a:ext uri="{FF2B5EF4-FFF2-40B4-BE49-F238E27FC236}">
                <a16:creationId xmlns:a16="http://schemas.microsoft.com/office/drawing/2014/main" id="{0C6B9416-44DB-DFA3-6B53-D919B518F5F8}"/>
              </a:ext>
            </a:extLst>
          </p:cNvPr>
          <p:cNvSpPr txBox="1">
            <a:spLocks noChangeAspect="1"/>
          </p:cNvSpPr>
          <p:nvPr/>
        </p:nvSpPr>
        <p:spPr>
          <a:xfrm>
            <a:off x="1093283" y="4362099"/>
            <a:ext cx="304161" cy="304160"/>
          </a:xfrm>
          <a:prstGeom prst="roundRect">
            <a:avLst>
              <a:gd name="adj" fmla="val 50000"/>
            </a:avLst>
          </a:prstGeom>
          <a:gradFill flip="none" rotWithShape="1">
            <a:gsLst>
              <a:gs pos="0">
                <a:schemeClr val="accent1">
                  <a:lumMod val="60000"/>
                  <a:lumOff val="40000"/>
                </a:schemeClr>
              </a:gs>
              <a:gs pos="75000">
                <a:schemeClr val="accent1"/>
              </a:gs>
            </a:gsLst>
            <a:lin ang="2700000" scaled="1"/>
            <a:tileRect/>
          </a:gradFill>
          <a:ln w="12700">
            <a:solidFill>
              <a:schemeClr val="bg1"/>
            </a:solid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rmAutofit lnSpcReduction="10000"/>
          </a:bodyPr>
          <a:lstStyle>
            <a:defPPr>
              <a:defRPr lang="en-US"/>
            </a:defPPr>
            <a:lvl1pPr algn="ctr">
              <a:defRPr b="1">
                <a:solidFill>
                  <a:srgbClr val="FFFFFF"/>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900" dirty="0">
              <a:latin typeface="+mn-ea"/>
              <a:sym typeface="Arial" panose="020B0604020202020204" pitchFamily="34" charset="0"/>
            </a:endParaRPr>
          </a:p>
        </p:txBody>
      </p:sp>
      <p:sp>
        <p:nvSpPr>
          <p:cNvPr id="54" name="Icon2">
            <a:extLst>
              <a:ext uri="{FF2B5EF4-FFF2-40B4-BE49-F238E27FC236}">
                <a16:creationId xmlns:a16="http://schemas.microsoft.com/office/drawing/2014/main" id="{B4AB6693-C75C-24B6-40FD-A08A3BA02531}"/>
              </a:ext>
            </a:extLst>
          </p:cNvPr>
          <p:cNvSpPr/>
          <p:nvPr/>
        </p:nvSpPr>
        <p:spPr>
          <a:xfrm>
            <a:off x="1181650" y="4444341"/>
            <a:ext cx="127425" cy="139675"/>
          </a:xfrm>
          <a:custGeom>
            <a:avLst/>
            <a:gdLst>
              <a:gd name="connsiteX0" fmla="*/ 248770 w 495300"/>
              <a:gd name="connsiteY0" fmla="*/ 621 h 542925"/>
              <a:gd name="connsiteX1" fmla="*/ 496420 w 495300"/>
              <a:gd name="connsiteY1" fmla="*/ 248271 h 542925"/>
              <a:gd name="connsiteX2" fmla="*/ 324017 w 495300"/>
              <a:gd name="connsiteY2" fmla="*/ 484491 h 542925"/>
              <a:gd name="connsiteX3" fmla="*/ 346877 w 495300"/>
              <a:gd name="connsiteY3" fmla="*/ 524496 h 542925"/>
              <a:gd name="connsiteX4" fmla="*/ 420220 w 495300"/>
              <a:gd name="connsiteY4" fmla="*/ 524496 h 542925"/>
              <a:gd name="connsiteX5" fmla="*/ 420220 w 495300"/>
              <a:gd name="connsiteY5" fmla="*/ 543546 h 542925"/>
              <a:gd name="connsiteX6" fmla="*/ 77320 w 495300"/>
              <a:gd name="connsiteY6" fmla="*/ 543546 h 542925"/>
              <a:gd name="connsiteX7" fmla="*/ 77320 w 495300"/>
              <a:gd name="connsiteY7" fmla="*/ 524496 h 542925"/>
              <a:gd name="connsiteX8" fmla="*/ 150663 w 495300"/>
              <a:gd name="connsiteY8" fmla="*/ 524496 h 542925"/>
              <a:gd name="connsiteX9" fmla="*/ 173523 w 495300"/>
              <a:gd name="connsiteY9" fmla="*/ 484491 h 542925"/>
              <a:gd name="connsiteX10" fmla="*/ 1120 w 495300"/>
              <a:gd name="connsiteY10" fmla="*/ 248271 h 542925"/>
              <a:gd name="connsiteX11" fmla="*/ 248770 w 495300"/>
              <a:gd name="connsiteY11" fmla="*/ 621 h 542925"/>
              <a:gd name="connsiteX12" fmla="*/ 192573 w 495300"/>
              <a:gd name="connsiteY12" fmla="*/ 489254 h 542925"/>
              <a:gd name="connsiteX13" fmla="*/ 172570 w 495300"/>
              <a:gd name="connsiteY13" fmla="*/ 524496 h 542925"/>
              <a:gd name="connsiteX14" fmla="*/ 324970 w 495300"/>
              <a:gd name="connsiteY14" fmla="*/ 524496 h 542925"/>
              <a:gd name="connsiteX15" fmla="*/ 304967 w 495300"/>
              <a:gd name="connsiteY15" fmla="*/ 489254 h 542925"/>
              <a:gd name="connsiteX16" fmla="*/ 248770 w 495300"/>
              <a:gd name="connsiteY16" fmla="*/ 495921 h 542925"/>
              <a:gd name="connsiteX17" fmla="*/ 192573 w 495300"/>
              <a:gd name="connsiteY17" fmla="*/ 489254 h 542925"/>
              <a:gd name="connsiteX18" fmla="*/ 248770 w 495300"/>
              <a:gd name="connsiteY18" fmla="*/ 143496 h 542925"/>
              <a:gd name="connsiteX19" fmla="*/ 143995 w 495300"/>
              <a:gd name="connsiteY19" fmla="*/ 248271 h 542925"/>
              <a:gd name="connsiteX20" fmla="*/ 248770 w 495300"/>
              <a:gd name="connsiteY20" fmla="*/ 353046 h 542925"/>
              <a:gd name="connsiteX21" fmla="*/ 353545 w 495300"/>
              <a:gd name="connsiteY21" fmla="*/ 248271 h 542925"/>
              <a:gd name="connsiteX22" fmla="*/ 248770 w 495300"/>
              <a:gd name="connsiteY22" fmla="*/ 143496 h 542925"/>
              <a:gd name="connsiteX23" fmla="*/ 367833 w 495300"/>
              <a:gd name="connsiteY23" fmla="*/ 114921 h 542925"/>
              <a:gd name="connsiteX24" fmla="*/ 353545 w 495300"/>
              <a:gd name="connsiteY24" fmla="*/ 129209 h 542925"/>
              <a:gd name="connsiteX25" fmla="*/ 367833 w 495300"/>
              <a:gd name="connsiteY25" fmla="*/ 143496 h 542925"/>
              <a:gd name="connsiteX26" fmla="*/ 382120 w 495300"/>
              <a:gd name="connsiteY26" fmla="*/ 129209 h 542925"/>
              <a:gd name="connsiteX27" fmla="*/ 367833 w 495300"/>
              <a:gd name="connsiteY27" fmla="*/ 114921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5300" h="542925">
                <a:moveTo>
                  <a:pt x="248770" y="621"/>
                </a:moveTo>
                <a:cubicBezTo>
                  <a:pt x="385930" y="621"/>
                  <a:pt x="496420" y="111111"/>
                  <a:pt x="496420" y="248271"/>
                </a:cubicBezTo>
                <a:cubicBezTo>
                  <a:pt x="496420" y="358761"/>
                  <a:pt x="424030" y="452106"/>
                  <a:pt x="324017" y="484491"/>
                </a:cubicBezTo>
                <a:lnTo>
                  <a:pt x="346877" y="524496"/>
                </a:lnTo>
                <a:lnTo>
                  <a:pt x="420220" y="524496"/>
                </a:lnTo>
                <a:lnTo>
                  <a:pt x="420220" y="543546"/>
                </a:lnTo>
                <a:lnTo>
                  <a:pt x="77320" y="543546"/>
                </a:lnTo>
                <a:lnTo>
                  <a:pt x="77320" y="524496"/>
                </a:lnTo>
                <a:lnTo>
                  <a:pt x="150663" y="524496"/>
                </a:lnTo>
                <a:lnTo>
                  <a:pt x="173523" y="484491"/>
                </a:lnTo>
                <a:cubicBezTo>
                  <a:pt x="73510" y="453059"/>
                  <a:pt x="1120" y="358761"/>
                  <a:pt x="1120" y="248271"/>
                </a:cubicBezTo>
                <a:cubicBezTo>
                  <a:pt x="1120" y="111111"/>
                  <a:pt x="111610" y="621"/>
                  <a:pt x="248770" y="621"/>
                </a:cubicBezTo>
                <a:close/>
                <a:moveTo>
                  <a:pt x="192573" y="489254"/>
                </a:moveTo>
                <a:lnTo>
                  <a:pt x="172570" y="524496"/>
                </a:lnTo>
                <a:lnTo>
                  <a:pt x="324970" y="524496"/>
                </a:lnTo>
                <a:lnTo>
                  <a:pt x="304967" y="489254"/>
                </a:lnTo>
                <a:cubicBezTo>
                  <a:pt x="286870" y="493064"/>
                  <a:pt x="267820" y="495921"/>
                  <a:pt x="248770" y="495921"/>
                </a:cubicBezTo>
                <a:cubicBezTo>
                  <a:pt x="229720" y="495921"/>
                  <a:pt x="210670" y="493064"/>
                  <a:pt x="192573" y="489254"/>
                </a:cubicBezTo>
                <a:close/>
                <a:moveTo>
                  <a:pt x="248770" y="143496"/>
                </a:moveTo>
                <a:cubicBezTo>
                  <a:pt x="190667" y="143496"/>
                  <a:pt x="143995" y="190169"/>
                  <a:pt x="143995" y="248271"/>
                </a:cubicBezTo>
                <a:cubicBezTo>
                  <a:pt x="143995" y="306374"/>
                  <a:pt x="190667" y="353046"/>
                  <a:pt x="248770" y="353046"/>
                </a:cubicBezTo>
                <a:cubicBezTo>
                  <a:pt x="306873" y="353046"/>
                  <a:pt x="353545" y="306374"/>
                  <a:pt x="353545" y="248271"/>
                </a:cubicBezTo>
                <a:cubicBezTo>
                  <a:pt x="353545" y="190169"/>
                  <a:pt x="306873" y="143496"/>
                  <a:pt x="248770" y="143496"/>
                </a:cubicBezTo>
                <a:close/>
                <a:moveTo>
                  <a:pt x="367833" y="114921"/>
                </a:moveTo>
                <a:cubicBezTo>
                  <a:pt x="360213" y="114921"/>
                  <a:pt x="353545" y="121589"/>
                  <a:pt x="353545" y="129209"/>
                </a:cubicBezTo>
                <a:cubicBezTo>
                  <a:pt x="353545" y="136829"/>
                  <a:pt x="360213" y="143496"/>
                  <a:pt x="367833" y="143496"/>
                </a:cubicBezTo>
                <a:cubicBezTo>
                  <a:pt x="375452" y="143496"/>
                  <a:pt x="382120" y="136829"/>
                  <a:pt x="382120" y="129209"/>
                </a:cubicBezTo>
                <a:cubicBezTo>
                  <a:pt x="382120" y="121589"/>
                  <a:pt x="375452" y="114921"/>
                  <a:pt x="367833" y="114921"/>
                </a:cubicBezTo>
                <a:close/>
              </a:path>
            </a:pathLst>
          </a:custGeom>
          <a:solidFill>
            <a:srgbClr val="FFFFF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900">
              <a:latin typeface="+mn-ea"/>
              <a:sym typeface="Arial" panose="020B0604020202020204" pitchFamily="34" charset="0"/>
            </a:endParaRPr>
          </a:p>
        </p:txBody>
      </p:sp>
      <p:sp>
        <p:nvSpPr>
          <p:cNvPr id="43" name="矩形: 圆顶角 1">
            <a:extLst>
              <a:ext uri="{FF2B5EF4-FFF2-40B4-BE49-F238E27FC236}">
                <a16:creationId xmlns:a16="http://schemas.microsoft.com/office/drawing/2014/main" id="{E66FCF72-E15D-8038-6439-3D8ABAD77FDC}"/>
              </a:ext>
            </a:extLst>
          </p:cNvPr>
          <p:cNvSpPr>
            <a:spLocks/>
          </p:cNvSpPr>
          <p:nvPr/>
        </p:nvSpPr>
        <p:spPr>
          <a:xfrm flipH="1">
            <a:off x="1806687" y="5486440"/>
            <a:ext cx="1064955" cy="756555"/>
          </a:xfrm>
          <a:prstGeom prst="roundRect">
            <a:avLst/>
          </a:prstGeom>
          <a:gradFill flip="none" rotWithShape="1">
            <a:gsLst>
              <a:gs pos="24000">
                <a:schemeClr val="bg1"/>
              </a:gs>
              <a:gs pos="100000">
                <a:schemeClr val="bg1">
                  <a:alpha val="62000"/>
                </a:schemeClr>
              </a:gs>
            </a:gsLst>
            <a:lin ang="5400000" scaled="1"/>
            <a:tileRect/>
          </a:gradFill>
          <a:ln w="12700">
            <a:gradFill flip="none" rotWithShape="1">
              <a:gsLst>
                <a:gs pos="0">
                  <a:schemeClr val="accent1">
                    <a:alpha val="0"/>
                  </a:schemeClr>
                </a:gs>
                <a:gs pos="100000">
                  <a:schemeClr val="accent1">
                    <a:alpha val="24000"/>
                  </a:schemeClr>
                </a:gs>
              </a:gsLst>
              <a:lin ang="16200000" scaled="1"/>
              <a:tileRect/>
            </a:gradFill>
          </a:ln>
          <a:effectLst>
            <a:outerShdw blurRad="533400" dist="50800" dir="5400000" algn="ctr"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endParaRPr lang="zh-CN" altLang="en-US" sz="900" dirty="0">
              <a:latin typeface="+mn-ea"/>
            </a:endParaRPr>
          </a:p>
        </p:txBody>
      </p:sp>
      <p:sp>
        <p:nvSpPr>
          <p:cNvPr id="44" name="Bullet3">
            <a:extLst>
              <a:ext uri="{FF2B5EF4-FFF2-40B4-BE49-F238E27FC236}">
                <a16:creationId xmlns:a16="http://schemas.microsoft.com/office/drawing/2014/main" id="{385369F0-8095-171E-CBAA-EA07054142CA}"/>
              </a:ext>
            </a:extLst>
          </p:cNvPr>
          <p:cNvSpPr txBox="1"/>
          <p:nvPr/>
        </p:nvSpPr>
        <p:spPr>
          <a:xfrm>
            <a:off x="1858023" y="5610802"/>
            <a:ext cx="962285" cy="507831"/>
          </a:xfrm>
          <a:prstGeom prst="rect">
            <a:avLst/>
          </a:prstGeom>
          <a:noFill/>
          <a:ln>
            <a:noFill/>
          </a:ln>
        </p:spPr>
        <p:txBody>
          <a:bodyPr wrap="square" lIns="91440" tIns="45720" rIns="91440" bIns="45720" anchor="b" anchorCtr="0">
            <a:spAutoFit/>
          </a:bodyPr>
          <a:lstStyle/>
          <a:p>
            <a:pPr marL="0" marR="0" lvl="0" indent="0" algn="ctr" defTabSz="913765" rtl="0" eaLnBrk="1" fontAlgn="auto" latinLnBrk="0" hangingPunct="1">
              <a:spcBef>
                <a:spcPts val="0"/>
              </a:spcBef>
              <a:spcAft>
                <a:spcPts val="0"/>
              </a:spcAft>
              <a:buClrTx/>
              <a:buSzPct val="25000"/>
              <a:buFontTx/>
              <a:buNone/>
              <a:defRPr/>
            </a:pPr>
            <a:r>
              <a:rPr kumimoji="0" lang="de-DE" sz="900" b="1" i="0" u="none" strike="noStrike" kern="1200" cap="none" spc="0" normalizeH="0" baseline="0" noProof="0" dirty="0" err="1">
                <a:ln>
                  <a:noFill/>
                </a:ln>
                <a:effectLst/>
                <a:uLnTx/>
                <a:uFillTx/>
                <a:latin typeface="+mn-ea"/>
                <a:cs typeface="Arial" panose="020B0604020202020204" pitchFamily="34" charset="0"/>
              </a:rPr>
              <a:t>正岸健康成立数字疗法产品</a:t>
            </a:r>
            <a:r>
              <a:rPr lang="en-US" altLang="zh-CN" sz="900" b="1" dirty="0">
                <a:latin typeface="+mn-ea"/>
                <a:cs typeface="Arial" panose="020B0604020202020204" pitchFamily="34" charset="0"/>
              </a:rPr>
              <a:t>【</a:t>
            </a:r>
            <a:r>
              <a:rPr lang="zh-CN" altLang="en-US" sz="900" b="1" dirty="0">
                <a:latin typeface="+mn-ea"/>
                <a:cs typeface="Arial" panose="020B0604020202020204" pitchFamily="34" charset="0"/>
              </a:rPr>
              <a:t>如眠</a:t>
            </a:r>
            <a:r>
              <a:rPr lang="en-US" altLang="zh-CN" sz="900" b="1" dirty="0">
                <a:latin typeface="+mn-ea"/>
                <a:cs typeface="Arial" panose="020B0604020202020204" pitchFamily="34" charset="0"/>
              </a:rPr>
              <a:t>】</a:t>
            </a:r>
            <a:endParaRPr kumimoji="0" lang="de-DE" sz="900" b="1" i="0" u="none" strike="noStrike" kern="1200" cap="none" spc="0" normalizeH="0" baseline="0" noProof="0" dirty="0">
              <a:ln>
                <a:noFill/>
              </a:ln>
              <a:effectLst/>
              <a:uLnTx/>
              <a:uFillTx/>
              <a:latin typeface="+mn-ea"/>
              <a:cs typeface="Arial" panose="020B0604020202020204" pitchFamily="34" charset="0"/>
            </a:endParaRPr>
          </a:p>
        </p:txBody>
      </p:sp>
      <p:sp>
        <p:nvSpPr>
          <p:cNvPr id="46" name="Number3">
            <a:extLst>
              <a:ext uri="{FF2B5EF4-FFF2-40B4-BE49-F238E27FC236}">
                <a16:creationId xmlns:a16="http://schemas.microsoft.com/office/drawing/2014/main" id="{8E8E8BA9-EFFF-CA6F-8849-C351849FE133}"/>
              </a:ext>
            </a:extLst>
          </p:cNvPr>
          <p:cNvSpPr/>
          <p:nvPr/>
        </p:nvSpPr>
        <p:spPr>
          <a:xfrm>
            <a:off x="1945222" y="5387330"/>
            <a:ext cx="787887" cy="215753"/>
          </a:xfrm>
          <a:prstGeom prst="roundRect">
            <a:avLst>
              <a:gd name="adj" fmla="val 50000"/>
            </a:avLst>
          </a:prstGeom>
          <a:gradFill flip="none" rotWithShape="1">
            <a:gsLst>
              <a:gs pos="0">
                <a:schemeClr val="accent2">
                  <a:lumMod val="60000"/>
                  <a:lumOff val="40000"/>
                </a:schemeClr>
              </a:gs>
              <a:gs pos="75000">
                <a:schemeClr val="accent2"/>
              </a:gs>
            </a:gsLst>
            <a:lin ang="2700000" scaled="1"/>
            <a:tileRect/>
          </a:gradFill>
          <a:ln w="12700">
            <a:noFill/>
          </a:ln>
          <a:effectLst>
            <a:outerShdw blurRad="127000" dist="63500" dir="2700000" algn="tl" rotWithShape="0">
              <a:schemeClr val="accent2">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r>
              <a:rPr lang="en-US" altLang="zh-CN" sz="900" b="1" dirty="0">
                <a:solidFill>
                  <a:srgbClr val="FFFFFF"/>
                </a:solidFill>
                <a:latin typeface="+mn-ea"/>
                <a:cs typeface="+mn-ea"/>
              </a:rPr>
              <a:t>2020.3</a:t>
            </a:r>
            <a:endParaRPr lang="zh-CN" altLang="en-US" sz="900" b="1" dirty="0">
              <a:solidFill>
                <a:srgbClr val="FFFFFF"/>
              </a:solidFill>
              <a:latin typeface="+mn-ea"/>
              <a:cs typeface="+mn-ea"/>
            </a:endParaRPr>
          </a:p>
        </p:txBody>
      </p:sp>
      <p:sp>
        <p:nvSpPr>
          <p:cNvPr id="47" name="IconBackground3">
            <a:extLst>
              <a:ext uri="{FF2B5EF4-FFF2-40B4-BE49-F238E27FC236}">
                <a16:creationId xmlns:a16="http://schemas.microsoft.com/office/drawing/2014/main" id="{ABA6479B-99BD-F497-16F9-E390CEEF1C4D}"/>
              </a:ext>
            </a:extLst>
          </p:cNvPr>
          <p:cNvSpPr txBox="1">
            <a:spLocks noChangeAspect="1"/>
          </p:cNvSpPr>
          <p:nvPr/>
        </p:nvSpPr>
        <p:spPr>
          <a:xfrm>
            <a:off x="2187086" y="4362099"/>
            <a:ext cx="304161" cy="304160"/>
          </a:xfrm>
          <a:prstGeom prst="roundRect">
            <a:avLst>
              <a:gd name="adj" fmla="val 50000"/>
            </a:avLst>
          </a:prstGeom>
          <a:gradFill flip="none" rotWithShape="1">
            <a:gsLst>
              <a:gs pos="0">
                <a:schemeClr val="accent2">
                  <a:lumMod val="60000"/>
                  <a:lumOff val="40000"/>
                </a:schemeClr>
              </a:gs>
              <a:gs pos="75000">
                <a:schemeClr val="accent2"/>
              </a:gs>
            </a:gsLst>
            <a:lin ang="2700000" scaled="1"/>
            <a:tileRect/>
          </a:gradFill>
          <a:ln w="12700">
            <a:solidFill>
              <a:schemeClr val="bg1"/>
            </a:solidFill>
          </a:ln>
          <a:effectLst>
            <a:outerShdw blurRad="127000" dist="63500" dir="2700000" algn="tl" rotWithShape="0">
              <a:schemeClr val="accent2">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rmAutofit lnSpcReduction="10000"/>
          </a:bodyPr>
          <a:lstStyle>
            <a:defPPr>
              <a:defRPr lang="en-US"/>
            </a:defPPr>
            <a:lvl1pPr algn="ctr">
              <a:defRPr b="1">
                <a:solidFill>
                  <a:srgbClr val="FFFFFF"/>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900" dirty="0">
              <a:latin typeface="+mn-ea"/>
              <a:sym typeface="Arial" panose="020B0604020202020204" pitchFamily="34" charset="0"/>
            </a:endParaRPr>
          </a:p>
        </p:txBody>
      </p:sp>
      <p:sp>
        <p:nvSpPr>
          <p:cNvPr id="48" name="Icon3">
            <a:extLst>
              <a:ext uri="{FF2B5EF4-FFF2-40B4-BE49-F238E27FC236}">
                <a16:creationId xmlns:a16="http://schemas.microsoft.com/office/drawing/2014/main" id="{7AC56124-4E23-CDBE-008C-3914B4685166}"/>
              </a:ext>
            </a:extLst>
          </p:cNvPr>
          <p:cNvSpPr/>
          <p:nvPr/>
        </p:nvSpPr>
        <p:spPr>
          <a:xfrm>
            <a:off x="2275453" y="4446792"/>
            <a:ext cx="127425" cy="134775"/>
          </a:xfrm>
          <a:custGeom>
            <a:avLst/>
            <a:gdLst>
              <a:gd name="connsiteX0" fmla="*/ 371955 w 495300"/>
              <a:gd name="connsiteY0" fmla="*/ 621 h 523875"/>
              <a:gd name="connsiteX1" fmla="*/ 400530 w 495300"/>
              <a:gd name="connsiteY1" fmla="*/ 29196 h 523875"/>
              <a:gd name="connsiteX2" fmla="*/ 400530 w 495300"/>
              <a:gd name="connsiteY2" fmla="*/ 133971 h 523875"/>
              <a:gd name="connsiteX3" fmla="*/ 371955 w 495300"/>
              <a:gd name="connsiteY3" fmla="*/ 162546 h 523875"/>
              <a:gd name="connsiteX4" fmla="*/ 257655 w 495300"/>
              <a:gd name="connsiteY4" fmla="*/ 162546 h 523875"/>
              <a:gd name="connsiteX5" fmla="*/ 257655 w 495300"/>
              <a:gd name="connsiteY5" fmla="*/ 286371 h 523875"/>
              <a:gd name="connsiteX6" fmla="*/ 419580 w 495300"/>
              <a:gd name="connsiteY6" fmla="*/ 286371 h 523875"/>
              <a:gd name="connsiteX7" fmla="*/ 457680 w 495300"/>
              <a:gd name="connsiteY7" fmla="*/ 322566 h 523875"/>
              <a:gd name="connsiteX8" fmla="*/ 457680 w 495300"/>
              <a:gd name="connsiteY8" fmla="*/ 324471 h 523875"/>
              <a:gd name="connsiteX9" fmla="*/ 457680 w 495300"/>
              <a:gd name="connsiteY9" fmla="*/ 429246 h 523875"/>
              <a:gd name="connsiteX10" fmla="*/ 476730 w 495300"/>
              <a:gd name="connsiteY10" fmla="*/ 429246 h 523875"/>
              <a:gd name="connsiteX11" fmla="*/ 495780 w 495300"/>
              <a:gd name="connsiteY11" fmla="*/ 448296 h 523875"/>
              <a:gd name="connsiteX12" fmla="*/ 495780 w 495300"/>
              <a:gd name="connsiteY12" fmla="*/ 505446 h 523875"/>
              <a:gd name="connsiteX13" fmla="*/ 476730 w 495300"/>
              <a:gd name="connsiteY13" fmla="*/ 524496 h 523875"/>
              <a:gd name="connsiteX14" fmla="*/ 419580 w 495300"/>
              <a:gd name="connsiteY14" fmla="*/ 524496 h 523875"/>
              <a:gd name="connsiteX15" fmla="*/ 400530 w 495300"/>
              <a:gd name="connsiteY15" fmla="*/ 505446 h 523875"/>
              <a:gd name="connsiteX16" fmla="*/ 400530 w 495300"/>
              <a:gd name="connsiteY16" fmla="*/ 448296 h 523875"/>
              <a:gd name="connsiteX17" fmla="*/ 419580 w 495300"/>
              <a:gd name="connsiteY17" fmla="*/ 429246 h 523875"/>
              <a:gd name="connsiteX18" fmla="*/ 438630 w 495300"/>
              <a:gd name="connsiteY18" fmla="*/ 429246 h 523875"/>
              <a:gd name="connsiteX19" fmla="*/ 438630 w 495300"/>
              <a:gd name="connsiteY19" fmla="*/ 324471 h 523875"/>
              <a:gd name="connsiteX20" fmla="*/ 420533 w 495300"/>
              <a:gd name="connsiteY20" fmla="*/ 305421 h 523875"/>
              <a:gd name="connsiteX21" fmla="*/ 419580 w 495300"/>
              <a:gd name="connsiteY21" fmla="*/ 305421 h 523875"/>
              <a:gd name="connsiteX22" fmla="*/ 257655 w 495300"/>
              <a:gd name="connsiteY22" fmla="*/ 305421 h 523875"/>
              <a:gd name="connsiteX23" fmla="*/ 257655 w 495300"/>
              <a:gd name="connsiteY23" fmla="*/ 429246 h 523875"/>
              <a:gd name="connsiteX24" fmla="*/ 276705 w 495300"/>
              <a:gd name="connsiteY24" fmla="*/ 429246 h 523875"/>
              <a:gd name="connsiteX25" fmla="*/ 295755 w 495300"/>
              <a:gd name="connsiteY25" fmla="*/ 448296 h 523875"/>
              <a:gd name="connsiteX26" fmla="*/ 295755 w 495300"/>
              <a:gd name="connsiteY26" fmla="*/ 505446 h 523875"/>
              <a:gd name="connsiteX27" fmla="*/ 276705 w 495300"/>
              <a:gd name="connsiteY27" fmla="*/ 524496 h 523875"/>
              <a:gd name="connsiteX28" fmla="*/ 219555 w 495300"/>
              <a:gd name="connsiteY28" fmla="*/ 524496 h 523875"/>
              <a:gd name="connsiteX29" fmla="*/ 200505 w 495300"/>
              <a:gd name="connsiteY29" fmla="*/ 505446 h 523875"/>
              <a:gd name="connsiteX30" fmla="*/ 200505 w 495300"/>
              <a:gd name="connsiteY30" fmla="*/ 448296 h 523875"/>
              <a:gd name="connsiteX31" fmla="*/ 219555 w 495300"/>
              <a:gd name="connsiteY31" fmla="*/ 429246 h 523875"/>
              <a:gd name="connsiteX32" fmla="*/ 238605 w 495300"/>
              <a:gd name="connsiteY32" fmla="*/ 429246 h 523875"/>
              <a:gd name="connsiteX33" fmla="*/ 238605 w 495300"/>
              <a:gd name="connsiteY33" fmla="*/ 305421 h 523875"/>
              <a:gd name="connsiteX34" fmla="*/ 76680 w 495300"/>
              <a:gd name="connsiteY34" fmla="*/ 305421 h 523875"/>
              <a:gd name="connsiteX35" fmla="*/ 57630 w 495300"/>
              <a:gd name="connsiteY35" fmla="*/ 323519 h 523875"/>
              <a:gd name="connsiteX36" fmla="*/ 57630 w 495300"/>
              <a:gd name="connsiteY36" fmla="*/ 324471 h 523875"/>
              <a:gd name="connsiteX37" fmla="*/ 57630 w 495300"/>
              <a:gd name="connsiteY37" fmla="*/ 429246 h 523875"/>
              <a:gd name="connsiteX38" fmla="*/ 76680 w 495300"/>
              <a:gd name="connsiteY38" fmla="*/ 429246 h 523875"/>
              <a:gd name="connsiteX39" fmla="*/ 95730 w 495300"/>
              <a:gd name="connsiteY39" fmla="*/ 448296 h 523875"/>
              <a:gd name="connsiteX40" fmla="*/ 95730 w 495300"/>
              <a:gd name="connsiteY40" fmla="*/ 505446 h 523875"/>
              <a:gd name="connsiteX41" fmla="*/ 76680 w 495300"/>
              <a:gd name="connsiteY41" fmla="*/ 524496 h 523875"/>
              <a:gd name="connsiteX42" fmla="*/ 19530 w 495300"/>
              <a:gd name="connsiteY42" fmla="*/ 524496 h 523875"/>
              <a:gd name="connsiteX43" fmla="*/ 480 w 495300"/>
              <a:gd name="connsiteY43" fmla="*/ 505446 h 523875"/>
              <a:gd name="connsiteX44" fmla="*/ 480 w 495300"/>
              <a:gd name="connsiteY44" fmla="*/ 448296 h 523875"/>
              <a:gd name="connsiteX45" fmla="*/ 19530 w 495300"/>
              <a:gd name="connsiteY45" fmla="*/ 429246 h 523875"/>
              <a:gd name="connsiteX46" fmla="*/ 38580 w 495300"/>
              <a:gd name="connsiteY46" fmla="*/ 429246 h 523875"/>
              <a:gd name="connsiteX47" fmla="*/ 38580 w 495300"/>
              <a:gd name="connsiteY47" fmla="*/ 324471 h 523875"/>
              <a:gd name="connsiteX48" fmla="*/ 74775 w 495300"/>
              <a:gd name="connsiteY48" fmla="*/ 286371 h 523875"/>
              <a:gd name="connsiteX49" fmla="*/ 76680 w 495300"/>
              <a:gd name="connsiteY49" fmla="*/ 286371 h 523875"/>
              <a:gd name="connsiteX50" fmla="*/ 238605 w 495300"/>
              <a:gd name="connsiteY50" fmla="*/ 286371 h 523875"/>
              <a:gd name="connsiteX51" fmla="*/ 238605 w 495300"/>
              <a:gd name="connsiteY51" fmla="*/ 162546 h 523875"/>
              <a:gd name="connsiteX52" fmla="*/ 124305 w 495300"/>
              <a:gd name="connsiteY52" fmla="*/ 162546 h 523875"/>
              <a:gd name="connsiteX53" fmla="*/ 95730 w 495300"/>
              <a:gd name="connsiteY53" fmla="*/ 133971 h 523875"/>
              <a:gd name="connsiteX54" fmla="*/ 95730 w 495300"/>
              <a:gd name="connsiteY54" fmla="*/ 29196 h 523875"/>
              <a:gd name="connsiteX55" fmla="*/ 124305 w 495300"/>
              <a:gd name="connsiteY55" fmla="*/ 621 h 523875"/>
              <a:gd name="connsiteX56" fmla="*/ 371955 w 495300"/>
              <a:gd name="connsiteY56" fmla="*/ 621 h 523875"/>
              <a:gd name="connsiteX57" fmla="*/ 148118 w 495300"/>
              <a:gd name="connsiteY57" fmla="*/ 95871 h 523875"/>
              <a:gd name="connsiteX58" fmla="*/ 133830 w 495300"/>
              <a:gd name="connsiteY58" fmla="*/ 110159 h 523875"/>
              <a:gd name="connsiteX59" fmla="*/ 148118 w 495300"/>
              <a:gd name="connsiteY59" fmla="*/ 124446 h 523875"/>
              <a:gd name="connsiteX60" fmla="*/ 162405 w 495300"/>
              <a:gd name="connsiteY60" fmla="*/ 110159 h 523875"/>
              <a:gd name="connsiteX61" fmla="*/ 148118 w 495300"/>
              <a:gd name="connsiteY61" fmla="*/ 9587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95300" h="523875">
                <a:moveTo>
                  <a:pt x="371955" y="621"/>
                </a:moveTo>
                <a:cubicBezTo>
                  <a:pt x="388148" y="621"/>
                  <a:pt x="400530" y="13004"/>
                  <a:pt x="400530" y="29196"/>
                </a:cubicBezTo>
                <a:lnTo>
                  <a:pt x="400530" y="133971"/>
                </a:lnTo>
                <a:cubicBezTo>
                  <a:pt x="400530" y="150164"/>
                  <a:pt x="388148" y="162546"/>
                  <a:pt x="371955" y="162546"/>
                </a:cubicBezTo>
                <a:lnTo>
                  <a:pt x="257655" y="162546"/>
                </a:lnTo>
                <a:lnTo>
                  <a:pt x="257655" y="286371"/>
                </a:lnTo>
                <a:lnTo>
                  <a:pt x="419580" y="286371"/>
                </a:lnTo>
                <a:cubicBezTo>
                  <a:pt x="439583" y="286371"/>
                  <a:pt x="456727" y="302564"/>
                  <a:pt x="457680" y="322566"/>
                </a:cubicBezTo>
                <a:lnTo>
                  <a:pt x="457680" y="324471"/>
                </a:lnTo>
                <a:lnTo>
                  <a:pt x="457680" y="429246"/>
                </a:lnTo>
                <a:lnTo>
                  <a:pt x="476730" y="429246"/>
                </a:lnTo>
                <a:cubicBezTo>
                  <a:pt x="487208" y="429246"/>
                  <a:pt x="495780" y="437819"/>
                  <a:pt x="495780" y="448296"/>
                </a:cubicBezTo>
                <a:lnTo>
                  <a:pt x="495780" y="505446"/>
                </a:lnTo>
                <a:cubicBezTo>
                  <a:pt x="495780" y="515924"/>
                  <a:pt x="487208" y="524496"/>
                  <a:pt x="476730" y="524496"/>
                </a:cubicBezTo>
                <a:lnTo>
                  <a:pt x="419580" y="524496"/>
                </a:lnTo>
                <a:cubicBezTo>
                  <a:pt x="409102" y="524496"/>
                  <a:pt x="400530" y="515924"/>
                  <a:pt x="400530" y="505446"/>
                </a:cubicBezTo>
                <a:lnTo>
                  <a:pt x="400530" y="448296"/>
                </a:lnTo>
                <a:cubicBezTo>
                  <a:pt x="400530" y="437819"/>
                  <a:pt x="409102" y="429246"/>
                  <a:pt x="419580" y="429246"/>
                </a:cubicBezTo>
                <a:lnTo>
                  <a:pt x="438630" y="429246"/>
                </a:lnTo>
                <a:lnTo>
                  <a:pt x="438630" y="324471"/>
                </a:lnTo>
                <a:cubicBezTo>
                  <a:pt x="438630" y="313994"/>
                  <a:pt x="431010" y="306374"/>
                  <a:pt x="420533" y="305421"/>
                </a:cubicBezTo>
                <a:lnTo>
                  <a:pt x="419580" y="305421"/>
                </a:lnTo>
                <a:lnTo>
                  <a:pt x="257655" y="305421"/>
                </a:lnTo>
                <a:lnTo>
                  <a:pt x="257655" y="429246"/>
                </a:lnTo>
                <a:lnTo>
                  <a:pt x="276705" y="429246"/>
                </a:lnTo>
                <a:cubicBezTo>
                  <a:pt x="287183" y="429246"/>
                  <a:pt x="295755" y="437819"/>
                  <a:pt x="295755" y="448296"/>
                </a:cubicBezTo>
                <a:lnTo>
                  <a:pt x="295755" y="505446"/>
                </a:lnTo>
                <a:cubicBezTo>
                  <a:pt x="295755" y="515924"/>
                  <a:pt x="287183" y="524496"/>
                  <a:pt x="276705" y="524496"/>
                </a:cubicBezTo>
                <a:lnTo>
                  <a:pt x="219555" y="524496"/>
                </a:lnTo>
                <a:cubicBezTo>
                  <a:pt x="209077" y="524496"/>
                  <a:pt x="200505" y="515924"/>
                  <a:pt x="200505" y="505446"/>
                </a:cubicBezTo>
                <a:lnTo>
                  <a:pt x="200505" y="448296"/>
                </a:lnTo>
                <a:cubicBezTo>
                  <a:pt x="200505" y="437819"/>
                  <a:pt x="209077" y="429246"/>
                  <a:pt x="219555" y="429246"/>
                </a:cubicBezTo>
                <a:lnTo>
                  <a:pt x="238605" y="429246"/>
                </a:lnTo>
                <a:lnTo>
                  <a:pt x="238605" y="305421"/>
                </a:lnTo>
                <a:lnTo>
                  <a:pt x="76680" y="305421"/>
                </a:lnTo>
                <a:cubicBezTo>
                  <a:pt x="66202" y="305421"/>
                  <a:pt x="58583" y="313041"/>
                  <a:pt x="57630" y="323519"/>
                </a:cubicBezTo>
                <a:lnTo>
                  <a:pt x="57630" y="324471"/>
                </a:lnTo>
                <a:lnTo>
                  <a:pt x="57630" y="429246"/>
                </a:lnTo>
                <a:lnTo>
                  <a:pt x="76680" y="429246"/>
                </a:lnTo>
                <a:cubicBezTo>
                  <a:pt x="87158" y="429246"/>
                  <a:pt x="95730" y="437819"/>
                  <a:pt x="95730" y="448296"/>
                </a:cubicBezTo>
                <a:lnTo>
                  <a:pt x="95730" y="505446"/>
                </a:lnTo>
                <a:cubicBezTo>
                  <a:pt x="95730" y="515924"/>
                  <a:pt x="87158" y="524496"/>
                  <a:pt x="76680" y="524496"/>
                </a:cubicBezTo>
                <a:lnTo>
                  <a:pt x="19530" y="524496"/>
                </a:lnTo>
                <a:cubicBezTo>
                  <a:pt x="9052" y="524496"/>
                  <a:pt x="480" y="515924"/>
                  <a:pt x="480" y="505446"/>
                </a:cubicBezTo>
                <a:lnTo>
                  <a:pt x="480" y="448296"/>
                </a:lnTo>
                <a:cubicBezTo>
                  <a:pt x="480" y="437819"/>
                  <a:pt x="9052" y="429246"/>
                  <a:pt x="19530" y="429246"/>
                </a:cubicBezTo>
                <a:lnTo>
                  <a:pt x="38580" y="429246"/>
                </a:lnTo>
                <a:lnTo>
                  <a:pt x="38580" y="324471"/>
                </a:lnTo>
                <a:cubicBezTo>
                  <a:pt x="38580" y="304469"/>
                  <a:pt x="54773" y="287324"/>
                  <a:pt x="74775" y="286371"/>
                </a:cubicBezTo>
                <a:lnTo>
                  <a:pt x="76680" y="286371"/>
                </a:lnTo>
                <a:lnTo>
                  <a:pt x="238605" y="286371"/>
                </a:lnTo>
                <a:lnTo>
                  <a:pt x="238605" y="162546"/>
                </a:lnTo>
                <a:lnTo>
                  <a:pt x="124305" y="162546"/>
                </a:lnTo>
                <a:cubicBezTo>
                  <a:pt x="108112" y="162546"/>
                  <a:pt x="95730" y="150164"/>
                  <a:pt x="95730" y="133971"/>
                </a:cubicBezTo>
                <a:lnTo>
                  <a:pt x="95730" y="29196"/>
                </a:lnTo>
                <a:cubicBezTo>
                  <a:pt x="95730" y="13004"/>
                  <a:pt x="108112" y="621"/>
                  <a:pt x="124305" y="621"/>
                </a:cubicBezTo>
                <a:lnTo>
                  <a:pt x="371955" y="621"/>
                </a:lnTo>
                <a:close/>
                <a:moveTo>
                  <a:pt x="148118" y="95871"/>
                </a:moveTo>
                <a:cubicBezTo>
                  <a:pt x="140498" y="95871"/>
                  <a:pt x="133830" y="102539"/>
                  <a:pt x="133830" y="110159"/>
                </a:cubicBezTo>
                <a:cubicBezTo>
                  <a:pt x="133830" y="117779"/>
                  <a:pt x="140498" y="124446"/>
                  <a:pt x="148118" y="124446"/>
                </a:cubicBezTo>
                <a:cubicBezTo>
                  <a:pt x="155737" y="124446"/>
                  <a:pt x="162405" y="117779"/>
                  <a:pt x="162405" y="110159"/>
                </a:cubicBezTo>
                <a:cubicBezTo>
                  <a:pt x="162405" y="102539"/>
                  <a:pt x="155737" y="95871"/>
                  <a:pt x="148118" y="95871"/>
                </a:cubicBezTo>
                <a:close/>
              </a:path>
            </a:pathLst>
          </a:custGeom>
          <a:solidFill>
            <a:srgbClr val="FFFFF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900">
              <a:latin typeface="+mn-ea"/>
              <a:sym typeface="Arial" panose="020B0604020202020204" pitchFamily="34" charset="0"/>
            </a:endParaRPr>
          </a:p>
        </p:txBody>
      </p:sp>
      <p:sp>
        <p:nvSpPr>
          <p:cNvPr id="37" name="矩形: 圆顶角 1">
            <a:extLst>
              <a:ext uri="{FF2B5EF4-FFF2-40B4-BE49-F238E27FC236}">
                <a16:creationId xmlns:a16="http://schemas.microsoft.com/office/drawing/2014/main" id="{C2B54009-E1C7-2831-CD8C-F7D782D9FC65}"/>
              </a:ext>
            </a:extLst>
          </p:cNvPr>
          <p:cNvSpPr>
            <a:spLocks/>
          </p:cNvSpPr>
          <p:nvPr/>
        </p:nvSpPr>
        <p:spPr>
          <a:xfrm flipH="1">
            <a:off x="2900490" y="5198829"/>
            <a:ext cx="1064955" cy="756555"/>
          </a:xfrm>
          <a:prstGeom prst="roundRect">
            <a:avLst/>
          </a:prstGeom>
          <a:gradFill flip="none" rotWithShape="1">
            <a:gsLst>
              <a:gs pos="24000">
                <a:schemeClr val="bg1"/>
              </a:gs>
              <a:gs pos="100000">
                <a:schemeClr val="bg1">
                  <a:alpha val="62000"/>
                </a:schemeClr>
              </a:gs>
            </a:gsLst>
            <a:lin ang="5400000" scaled="1"/>
            <a:tileRect/>
          </a:gradFill>
          <a:ln w="12700">
            <a:gradFill flip="none" rotWithShape="1">
              <a:gsLst>
                <a:gs pos="0">
                  <a:schemeClr val="accent1">
                    <a:alpha val="0"/>
                  </a:schemeClr>
                </a:gs>
                <a:gs pos="100000">
                  <a:schemeClr val="accent1">
                    <a:alpha val="24000"/>
                  </a:schemeClr>
                </a:gs>
              </a:gsLst>
              <a:lin ang="16200000" scaled="1"/>
              <a:tileRect/>
            </a:gradFill>
          </a:ln>
          <a:effectLst>
            <a:outerShdw blurRad="533400" dist="50800" dir="5400000" algn="ctr"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endParaRPr lang="zh-CN" altLang="en-US" sz="900" dirty="0">
              <a:latin typeface="+mn-ea"/>
            </a:endParaRPr>
          </a:p>
        </p:txBody>
      </p:sp>
      <p:sp>
        <p:nvSpPr>
          <p:cNvPr id="38" name="Bullet4">
            <a:extLst>
              <a:ext uri="{FF2B5EF4-FFF2-40B4-BE49-F238E27FC236}">
                <a16:creationId xmlns:a16="http://schemas.microsoft.com/office/drawing/2014/main" id="{CEB9B59E-75EC-B504-C675-D3E81ABA213A}"/>
              </a:ext>
            </a:extLst>
          </p:cNvPr>
          <p:cNvSpPr txBox="1"/>
          <p:nvPr/>
        </p:nvSpPr>
        <p:spPr>
          <a:xfrm>
            <a:off x="2951826" y="5392440"/>
            <a:ext cx="962285" cy="369332"/>
          </a:xfrm>
          <a:prstGeom prst="rect">
            <a:avLst/>
          </a:prstGeom>
          <a:noFill/>
          <a:ln>
            <a:noFill/>
          </a:ln>
        </p:spPr>
        <p:txBody>
          <a:bodyPr wrap="square" lIns="91440" tIns="45720" rIns="91440" bIns="45720" anchor="b" anchorCtr="0">
            <a:spAutoFit/>
          </a:bodyPr>
          <a:lstStyle/>
          <a:p>
            <a:pPr marL="0" marR="0" lvl="0" indent="0" algn="ctr" defTabSz="913765" rtl="0" eaLnBrk="1" fontAlgn="auto" latinLnBrk="0" hangingPunct="1">
              <a:spcBef>
                <a:spcPts val="0"/>
              </a:spcBef>
              <a:spcAft>
                <a:spcPts val="0"/>
              </a:spcAft>
              <a:buClrTx/>
              <a:buSzPct val="25000"/>
              <a:buFontTx/>
              <a:buNone/>
              <a:defRPr/>
            </a:pPr>
            <a:r>
              <a:rPr kumimoji="0" lang="de-DE" sz="900" b="1" i="0" u="none" strike="noStrike" kern="1200" cap="none" spc="0" normalizeH="0" baseline="0" noProof="0" dirty="0" err="1">
                <a:ln>
                  <a:noFill/>
                </a:ln>
                <a:effectLst/>
                <a:uLnTx/>
                <a:uFillTx/>
                <a:latin typeface="+mn-ea"/>
                <a:cs typeface="Arial" panose="020B0604020202020204" pitchFamily="34" charset="0"/>
              </a:rPr>
              <a:t>完成千万元天使轮融资</a:t>
            </a:r>
            <a:endParaRPr kumimoji="0" lang="de-DE" sz="900" b="1" i="0" u="none" strike="noStrike" kern="1200" cap="none" spc="0" normalizeH="0" baseline="0" noProof="0" dirty="0">
              <a:ln>
                <a:noFill/>
              </a:ln>
              <a:effectLst/>
              <a:uLnTx/>
              <a:uFillTx/>
              <a:latin typeface="+mn-ea"/>
              <a:cs typeface="Arial" panose="020B0604020202020204" pitchFamily="34" charset="0"/>
            </a:endParaRPr>
          </a:p>
        </p:txBody>
      </p:sp>
      <p:sp>
        <p:nvSpPr>
          <p:cNvPr id="40" name="Number4">
            <a:extLst>
              <a:ext uri="{FF2B5EF4-FFF2-40B4-BE49-F238E27FC236}">
                <a16:creationId xmlns:a16="http://schemas.microsoft.com/office/drawing/2014/main" id="{318BA7DE-F386-74C7-E127-44C380AAE81B}"/>
              </a:ext>
            </a:extLst>
          </p:cNvPr>
          <p:cNvSpPr/>
          <p:nvPr/>
        </p:nvSpPr>
        <p:spPr>
          <a:xfrm>
            <a:off x="3039025" y="5112130"/>
            <a:ext cx="787887" cy="215753"/>
          </a:xfrm>
          <a:prstGeom prst="roundRect">
            <a:avLst>
              <a:gd name="adj" fmla="val 50000"/>
            </a:avLst>
          </a:prstGeom>
          <a:gradFill flip="none" rotWithShape="1">
            <a:gsLst>
              <a:gs pos="0">
                <a:schemeClr val="accent3">
                  <a:lumMod val="60000"/>
                  <a:lumOff val="40000"/>
                </a:schemeClr>
              </a:gs>
              <a:gs pos="75000">
                <a:schemeClr val="accent3"/>
              </a:gs>
            </a:gsLst>
            <a:lin ang="2700000" scaled="1"/>
            <a:tileRect/>
          </a:gradFill>
          <a:ln w="12700">
            <a:noFill/>
          </a:ln>
          <a:effectLst>
            <a:outerShdw blurRad="127000" dist="63500" dir="2700000" algn="tl" rotWithShape="0">
              <a:schemeClr val="accent3">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r>
              <a:rPr lang="en-US" altLang="zh-CN" sz="900" b="1" dirty="0">
                <a:solidFill>
                  <a:srgbClr val="FFFFFF"/>
                </a:solidFill>
                <a:latin typeface="+mn-ea"/>
                <a:cs typeface="+mn-ea"/>
              </a:rPr>
              <a:t>2021.2</a:t>
            </a:r>
            <a:endParaRPr lang="zh-CN" altLang="en-US" sz="900" b="1" dirty="0">
              <a:solidFill>
                <a:srgbClr val="FFFFFF"/>
              </a:solidFill>
              <a:latin typeface="+mn-ea"/>
              <a:cs typeface="+mn-ea"/>
            </a:endParaRPr>
          </a:p>
        </p:txBody>
      </p:sp>
      <p:sp>
        <p:nvSpPr>
          <p:cNvPr id="41" name="IconBackground4">
            <a:extLst>
              <a:ext uri="{FF2B5EF4-FFF2-40B4-BE49-F238E27FC236}">
                <a16:creationId xmlns:a16="http://schemas.microsoft.com/office/drawing/2014/main" id="{324CEE0F-DD3A-6B03-6D9C-205101617F32}"/>
              </a:ext>
            </a:extLst>
          </p:cNvPr>
          <p:cNvSpPr txBox="1">
            <a:spLocks noChangeAspect="1"/>
          </p:cNvSpPr>
          <p:nvPr/>
        </p:nvSpPr>
        <p:spPr>
          <a:xfrm>
            <a:off x="3280889" y="4362099"/>
            <a:ext cx="304161" cy="304160"/>
          </a:xfrm>
          <a:prstGeom prst="roundRect">
            <a:avLst>
              <a:gd name="adj" fmla="val 50000"/>
            </a:avLst>
          </a:prstGeom>
          <a:gradFill flip="none" rotWithShape="1">
            <a:gsLst>
              <a:gs pos="0">
                <a:schemeClr val="accent3">
                  <a:lumMod val="60000"/>
                  <a:lumOff val="40000"/>
                </a:schemeClr>
              </a:gs>
              <a:gs pos="75000">
                <a:schemeClr val="accent3"/>
              </a:gs>
            </a:gsLst>
            <a:lin ang="2700000" scaled="1"/>
            <a:tileRect/>
          </a:gradFill>
          <a:ln w="12700">
            <a:solidFill>
              <a:schemeClr val="bg1"/>
            </a:solidFill>
          </a:ln>
          <a:effectLst>
            <a:outerShdw blurRad="127000" dist="63500" dir="2700000" algn="tl" rotWithShape="0">
              <a:schemeClr val="accent3">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rmAutofit lnSpcReduction="10000"/>
          </a:bodyPr>
          <a:lstStyle>
            <a:defPPr>
              <a:defRPr lang="en-US"/>
            </a:defPPr>
            <a:lvl1pPr algn="ctr">
              <a:defRPr b="1">
                <a:solidFill>
                  <a:srgbClr val="FFFFFF"/>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900" dirty="0">
              <a:latin typeface="+mn-ea"/>
              <a:sym typeface="Arial" panose="020B0604020202020204" pitchFamily="34" charset="0"/>
            </a:endParaRPr>
          </a:p>
        </p:txBody>
      </p:sp>
      <p:sp>
        <p:nvSpPr>
          <p:cNvPr id="42" name="Icon4">
            <a:extLst>
              <a:ext uri="{FF2B5EF4-FFF2-40B4-BE49-F238E27FC236}">
                <a16:creationId xmlns:a16="http://schemas.microsoft.com/office/drawing/2014/main" id="{0CE9847E-BB18-4B43-FB60-3084F6D6A793}"/>
              </a:ext>
            </a:extLst>
          </p:cNvPr>
          <p:cNvSpPr/>
          <p:nvPr/>
        </p:nvSpPr>
        <p:spPr>
          <a:xfrm>
            <a:off x="3369257" y="4451605"/>
            <a:ext cx="127425" cy="125148"/>
          </a:xfrm>
          <a:custGeom>
            <a:avLst/>
            <a:gdLst>
              <a:gd name="connsiteX0" fmla="*/ 343764 w 533400"/>
              <a:gd name="connsiteY0" fmla="*/ 276846 h 523875"/>
              <a:gd name="connsiteX1" fmla="*/ 372339 w 533400"/>
              <a:gd name="connsiteY1" fmla="*/ 305421 h 523875"/>
              <a:gd name="connsiteX2" fmla="*/ 372339 w 533400"/>
              <a:gd name="connsiteY2" fmla="*/ 495921 h 523875"/>
              <a:gd name="connsiteX3" fmla="*/ 343764 w 533400"/>
              <a:gd name="connsiteY3" fmla="*/ 524496 h 523875"/>
              <a:gd name="connsiteX4" fmla="*/ 191364 w 533400"/>
              <a:gd name="connsiteY4" fmla="*/ 524496 h 523875"/>
              <a:gd name="connsiteX5" fmla="*/ 162789 w 533400"/>
              <a:gd name="connsiteY5" fmla="*/ 495921 h 523875"/>
              <a:gd name="connsiteX6" fmla="*/ 162789 w 533400"/>
              <a:gd name="connsiteY6" fmla="*/ 305421 h 523875"/>
              <a:gd name="connsiteX7" fmla="*/ 191364 w 533400"/>
              <a:gd name="connsiteY7" fmla="*/ 276846 h 523875"/>
              <a:gd name="connsiteX8" fmla="*/ 343764 w 533400"/>
              <a:gd name="connsiteY8" fmla="*/ 276846 h 523875"/>
              <a:gd name="connsiteX9" fmla="*/ 143739 w 533400"/>
              <a:gd name="connsiteY9" fmla="*/ 114921 h 523875"/>
              <a:gd name="connsiteX10" fmla="*/ 179934 w 533400"/>
              <a:gd name="connsiteY10" fmla="*/ 153021 h 523875"/>
              <a:gd name="connsiteX11" fmla="*/ 181839 w 533400"/>
              <a:gd name="connsiteY11" fmla="*/ 153021 h 523875"/>
              <a:gd name="connsiteX12" fmla="*/ 353289 w 533400"/>
              <a:gd name="connsiteY12" fmla="*/ 153021 h 523875"/>
              <a:gd name="connsiteX13" fmla="*/ 391389 w 533400"/>
              <a:gd name="connsiteY13" fmla="*/ 116826 h 523875"/>
              <a:gd name="connsiteX14" fmla="*/ 391389 w 533400"/>
              <a:gd name="connsiteY14" fmla="*/ 114921 h 523875"/>
              <a:gd name="connsiteX15" fmla="*/ 505689 w 533400"/>
              <a:gd name="connsiteY15" fmla="*/ 114921 h 523875"/>
              <a:gd name="connsiteX16" fmla="*/ 534264 w 533400"/>
              <a:gd name="connsiteY16" fmla="*/ 143496 h 523875"/>
              <a:gd name="connsiteX17" fmla="*/ 534264 w 533400"/>
              <a:gd name="connsiteY17" fmla="*/ 381621 h 523875"/>
              <a:gd name="connsiteX18" fmla="*/ 505689 w 533400"/>
              <a:gd name="connsiteY18" fmla="*/ 410196 h 523875"/>
              <a:gd name="connsiteX19" fmla="*/ 391389 w 533400"/>
              <a:gd name="connsiteY19" fmla="*/ 410196 h 523875"/>
              <a:gd name="connsiteX20" fmla="*/ 391389 w 533400"/>
              <a:gd name="connsiteY20" fmla="*/ 295896 h 523875"/>
              <a:gd name="connsiteX21" fmla="*/ 355194 w 533400"/>
              <a:gd name="connsiteY21" fmla="*/ 257796 h 523875"/>
              <a:gd name="connsiteX22" fmla="*/ 353289 w 533400"/>
              <a:gd name="connsiteY22" fmla="*/ 257796 h 523875"/>
              <a:gd name="connsiteX23" fmla="*/ 181839 w 533400"/>
              <a:gd name="connsiteY23" fmla="*/ 257796 h 523875"/>
              <a:gd name="connsiteX24" fmla="*/ 143739 w 533400"/>
              <a:gd name="connsiteY24" fmla="*/ 293991 h 523875"/>
              <a:gd name="connsiteX25" fmla="*/ 143739 w 533400"/>
              <a:gd name="connsiteY25" fmla="*/ 295896 h 523875"/>
              <a:gd name="connsiteX26" fmla="*/ 143739 w 533400"/>
              <a:gd name="connsiteY26" fmla="*/ 410196 h 523875"/>
              <a:gd name="connsiteX27" fmla="*/ 29439 w 533400"/>
              <a:gd name="connsiteY27" fmla="*/ 410196 h 523875"/>
              <a:gd name="connsiteX28" fmla="*/ 864 w 533400"/>
              <a:gd name="connsiteY28" fmla="*/ 381621 h 523875"/>
              <a:gd name="connsiteX29" fmla="*/ 864 w 533400"/>
              <a:gd name="connsiteY29" fmla="*/ 201599 h 523875"/>
              <a:gd name="connsiteX30" fmla="*/ 11342 w 533400"/>
              <a:gd name="connsiteY30" fmla="*/ 175881 h 523875"/>
              <a:gd name="connsiteX31" fmla="*/ 56109 w 533400"/>
              <a:gd name="connsiteY31" fmla="*/ 127304 h 523875"/>
              <a:gd name="connsiteX32" fmla="*/ 83732 w 533400"/>
              <a:gd name="connsiteY32" fmla="*/ 114921 h 523875"/>
              <a:gd name="connsiteX33" fmla="*/ 143739 w 533400"/>
              <a:gd name="connsiteY33" fmla="*/ 114921 h 523875"/>
              <a:gd name="connsiteX34" fmla="*/ 462827 w 533400"/>
              <a:gd name="connsiteY34" fmla="*/ 172071 h 523875"/>
              <a:gd name="connsiteX35" fmla="*/ 448539 w 533400"/>
              <a:gd name="connsiteY35" fmla="*/ 186359 h 523875"/>
              <a:gd name="connsiteX36" fmla="*/ 462827 w 533400"/>
              <a:gd name="connsiteY36" fmla="*/ 200646 h 523875"/>
              <a:gd name="connsiteX37" fmla="*/ 477114 w 533400"/>
              <a:gd name="connsiteY37" fmla="*/ 186359 h 523875"/>
              <a:gd name="connsiteX38" fmla="*/ 462827 w 533400"/>
              <a:gd name="connsiteY38" fmla="*/ 172071 h 523875"/>
              <a:gd name="connsiteX39" fmla="*/ 343764 w 533400"/>
              <a:gd name="connsiteY39" fmla="*/ 621 h 523875"/>
              <a:gd name="connsiteX40" fmla="*/ 372339 w 533400"/>
              <a:gd name="connsiteY40" fmla="*/ 29196 h 523875"/>
              <a:gd name="connsiteX41" fmla="*/ 372339 w 533400"/>
              <a:gd name="connsiteY41" fmla="*/ 105396 h 523875"/>
              <a:gd name="connsiteX42" fmla="*/ 343764 w 533400"/>
              <a:gd name="connsiteY42" fmla="*/ 133971 h 523875"/>
              <a:gd name="connsiteX43" fmla="*/ 191364 w 533400"/>
              <a:gd name="connsiteY43" fmla="*/ 133971 h 523875"/>
              <a:gd name="connsiteX44" fmla="*/ 162789 w 533400"/>
              <a:gd name="connsiteY44" fmla="*/ 105396 h 523875"/>
              <a:gd name="connsiteX45" fmla="*/ 162789 w 533400"/>
              <a:gd name="connsiteY45" fmla="*/ 29196 h 523875"/>
              <a:gd name="connsiteX46" fmla="*/ 191364 w 533400"/>
              <a:gd name="connsiteY46" fmla="*/ 621 h 523875"/>
              <a:gd name="connsiteX47" fmla="*/ 343764 w 533400"/>
              <a:gd name="connsiteY47" fmla="*/ 6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33400" h="523875">
                <a:moveTo>
                  <a:pt x="343764" y="276846"/>
                </a:moveTo>
                <a:cubicBezTo>
                  <a:pt x="359957" y="276846"/>
                  <a:pt x="372339" y="289229"/>
                  <a:pt x="372339" y="305421"/>
                </a:cubicBezTo>
                <a:lnTo>
                  <a:pt x="372339" y="495921"/>
                </a:lnTo>
                <a:cubicBezTo>
                  <a:pt x="372339" y="512114"/>
                  <a:pt x="359957" y="524496"/>
                  <a:pt x="343764" y="524496"/>
                </a:cubicBezTo>
                <a:lnTo>
                  <a:pt x="191364" y="524496"/>
                </a:lnTo>
                <a:cubicBezTo>
                  <a:pt x="175171" y="524496"/>
                  <a:pt x="162789" y="512114"/>
                  <a:pt x="162789" y="495921"/>
                </a:cubicBezTo>
                <a:lnTo>
                  <a:pt x="162789" y="305421"/>
                </a:lnTo>
                <a:cubicBezTo>
                  <a:pt x="162789" y="289229"/>
                  <a:pt x="175171" y="276846"/>
                  <a:pt x="191364" y="276846"/>
                </a:cubicBezTo>
                <a:lnTo>
                  <a:pt x="343764" y="276846"/>
                </a:lnTo>
                <a:close/>
                <a:moveTo>
                  <a:pt x="143739" y="114921"/>
                </a:moveTo>
                <a:cubicBezTo>
                  <a:pt x="143739" y="134924"/>
                  <a:pt x="159932" y="152069"/>
                  <a:pt x="179934" y="153021"/>
                </a:cubicBezTo>
                <a:lnTo>
                  <a:pt x="181839" y="153021"/>
                </a:lnTo>
                <a:lnTo>
                  <a:pt x="353289" y="153021"/>
                </a:lnTo>
                <a:cubicBezTo>
                  <a:pt x="373292" y="153021"/>
                  <a:pt x="390436" y="136829"/>
                  <a:pt x="391389" y="116826"/>
                </a:cubicBezTo>
                <a:lnTo>
                  <a:pt x="391389" y="114921"/>
                </a:lnTo>
                <a:lnTo>
                  <a:pt x="505689" y="114921"/>
                </a:lnTo>
                <a:cubicBezTo>
                  <a:pt x="521882" y="114921"/>
                  <a:pt x="534264" y="127304"/>
                  <a:pt x="534264" y="143496"/>
                </a:cubicBezTo>
                <a:lnTo>
                  <a:pt x="534264" y="381621"/>
                </a:lnTo>
                <a:cubicBezTo>
                  <a:pt x="534264" y="397814"/>
                  <a:pt x="521882" y="410196"/>
                  <a:pt x="505689" y="410196"/>
                </a:cubicBezTo>
                <a:lnTo>
                  <a:pt x="391389" y="410196"/>
                </a:lnTo>
                <a:lnTo>
                  <a:pt x="391389" y="295896"/>
                </a:lnTo>
                <a:cubicBezTo>
                  <a:pt x="391389" y="275894"/>
                  <a:pt x="375196" y="258749"/>
                  <a:pt x="355194" y="257796"/>
                </a:cubicBezTo>
                <a:lnTo>
                  <a:pt x="353289" y="257796"/>
                </a:lnTo>
                <a:lnTo>
                  <a:pt x="181839" y="257796"/>
                </a:lnTo>
                <a:cubicBezTo>
                  <a:pt x="161836" y="257796"/>
                  <a:pt x="144692" y="273989"/>
                  <a:pt x="143739" y="293991"/>
                </a:cubicBezTo>
                <a:lnTo>
                  <a:pt x="143739" y="295896"/>
                </a:lnTo>
                <a:lnTo>
                  <a:pt x="143739" y="410196"/>
                </a:lnTo>
                <a:lnTo>
                  <a:pt x="29439" y="410196"/>
                </a:lnTo>
                <a:cubicBezTo>
                  <a:pt x="13246" y="410196"/>
                  <a:pt x="864" y="397814"/>
                  <a:pt x="864" y="381621"/>
                </a:cubicBezTo>
                <a:lnTo>
                  <a:pt x="864" y="201599"/>
                </a:lnTo>
                <a:cubicBezTo>
                  <a:pt x="864" y="192074"/>
                  <a:pt x="4674" y="182549"/>
                  <a:pt x="11342" y="175881"/>
                </a:cubicBezTo>
                <a:lnTo>
                  <a:pt x="56109" y="127304"/>
                </a:lnTo>
                <a:cubicBezTo>
                  <a:pt x="63729" y="119684"/>
                  <a:pt x="73254" y="114921"/>
                  <a:pt x="83732" y="114921"/>
                </a:cubicBezTo>
                <a:lnTo>
                  <a:pt x="143739" y="114921"/>
                </a:lnTo>
                <a:close/>
                <a:moveTo>
                  <a:pt x="462827" y="172071"/>
                </a:moveTo>
                <a:cubicBezTo>
                  <a:pt x="455207" y="172071"/>
                  <a:pt x="448539" y="178739"/>
                  <a:pt x="448539" y="186359"/>
                </a:cubicBezTo>
                <a:cubicBezTo>
                  <a:pt x="448539" y="193979"/>
                  <a:pt x="455207" y="200646"/>
                  <a:pt x="462827" y="200646"/>
                </a:cubicBezTo>
                <a:cubicBezTo>
                  <a:pt x="470446" y="200646"/>
                  <a:pt x="477114" y="193979"/>
                  <a:pt x="477114" y="186359"/>
                </a:cubicBezTo>
                <a:cubicBezTo>
                  <a:pt x="477114" y="178739"/>
                  <a:pt x="470446" y="172071"/>
                  <a:pt x="462827" y="172071"/>
                </a:cubicBezTo>
                <a:close/>
                <a:moveTo>
                  <a:pt x="343764" y="621"/>
                </a:moveTo>
                <a:cubicBezTo>
                  <a:pt x="359957" y="621"/>
                  <a:pt x="372339" y="13004"/>
                  <a:pt x="372339" y="29196"/>
                </a:cubicBezTo>
                <a:lnTo>
                  <a:pt x="372339" y="105396"/>
                </a:lnTo>
                <a:cubicBezTo>
                  <a:pt x="372339" y="121589"/>
                  <a:pt x="359957" y="133971"/>
                  <a:pt x="343764" y="133971"/>
                </a:cubicBezTo>
                <a:lnTo>
                  <a:pt x="191364" y="133971"/>
                </a:lnTo>
                <a:cubicBezTo>
                  <a:pt x="175171" y="133971"/>
                  <a:pt x="162789" y="121589"/>
                  <a:pt x="162789" y="105396"/>
                </a:cubicBezTo>
                <a:lnTo>
                  <a:pt x="162789" y="29196"/>
                </a:lnTo>
                <a:cubicBezTo>
                  <a:pt x="162789" y="13004"/>
                  <a:pt x="175171" y="621"/>
                  <a:pt x="191364" y="621"/>
                </a:cubicBezTo>
                <a:lnTo>
                  <a:pt x="343764" y="621"/>
                </a:lnTo>
                <a:close/>
              </a:path>
            </a:pathLst>
          </a:custGeom>
          <a:solidFill>
            <a:srgbClr val="FFFFF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900">
              <a:latin typeface="+mn-ea"/>
              <a:sym typeface="Arial" panose="020B0604020202020204" pitchFamily="34" charset="0"/>
            </a:endParaRPr>
          </a:p>
        </p:txBody>
      </p:sp>
      <p:sp>
        <p:nvSpPr>
          <p:cNvPr id="31" name="矩形: 圆顶角 46">
            <a:extLst>
              <a:ext uri="{FF2B5EF4-FFF2-40B4-BE49-F238E27FC236}">
                <a16:creationId xmlns:a16="http://schemas.microsoft.com/office/drawing/2014/main" id="{8705812D-2796-1848-EC79-62380DD24975}"/>
              </a:ext>
            </a:extLst>
          </p:cNvPr>
          <p:cNvSpPr>
            <a:spLocks/>
          </p:cNvSpPr>
          <p:nvPr/>
        </p:nvSpPr>
        <p:spPr>
          <a:xfrm flipH="1">
            <a:off x="5088098" y="5198827"/>
            <a:ext cx="1064955" cy="756555"/>
          </a:xfrm>
          <a:prstGeom prst="roundRect">
            <a:avLst/>
          </a:prstGeom>
          <a:gradFill flip="none" rotWithShape="1">
            <a:gsLst>
              <a:gs pos="24000">
                <a:schemeClr val="bg1"/>
              </a:gs>
              <a:gs pos="100000">
                <a:schemeClr val="bg1">
                  <a:alpha val="62000"/>
                </a:schemeClr>
              </a:gs>
            </a:gsLst>
            <a:lin ang="5400000" scaled="1"/>
            <a:tileRect/>
          </a:gradFill>
          <a:ln w="12700">
            <a:gradFill flip="none" rotWithShape="1">
              <a:gsLst>
                <a:gs pos="0">
                  <a:schemeClr val="accent1">
                    <a:alpha val="0"/>
                  </a:schemeClr>
                </a:gs>
                <a:gs pos="100000">
                  <a:schemeClr val="accent1">
                    <a:alpha val="24000"/>
                  </a:schemeClr>
                </a:gs>
              </a:gsLst>
              <a:lin ang="16200000" scaled="1"/>
              <a:tileRect/>
            </a:gradFill>
          </a:ln>
          <a:effectLst>
            <a:outerShdw blurRad="533400" dist="50800" dir="5400000" algn="ctr"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900" dirty="0">
              <a:latin typeface="+mn-ea"/>
            </a:endParaRPr>
          </a:p>
        </p:txBody>
      </p:sp>
      <p:sp>
        <p:nvSpPr>
          <p:cNvPr id="32" name="Bullet5">
            <a:extLst>
              <a:ext uri="{FF2B5EF4-FFF2-40B4-BE49-F238E27FC236}">
                <a16:creationId xmlns:a16="http://schemas.microsoft.com/office/drawing/2014/main" id="{B502BB42-B2DF-DE8A-0727-FBBB69A7336C}"/>
              </a:ext>
            </a:extLst>
          </p:cNvPr>
          <p:cNvSpPr txBox="1"/>
          <p:nvPr/>
        </p:nvSpPr>
        <p:spPr>
          <a:xfrm>
            <a:off x="5139434" y="5392438"/>
            <a:ext cx="962285" cy="369332"/>
          </a:xfrm>
          <a:prstGeom prst="rect">
            <a:avLst/>
          </a:prstGeom>
          <a:noFill/>
          <a:ln>
            <a:noFill/>
          </a:ln>
        </p:spPr>
        <p:txBody>
          <a:bodyPr wrap="square" lIns="91440" tIns="45720" rIns="91440" bIns="4572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3765" rtl="0" eaLnBrk="1" fontAlgn="auto" latinLnBrk="0" hangingPunct="1">
              <a:spcBef>
                <a:spcPts val="0"/>
              </a:spcBef>
              <a:spcAft>
                <a:spcPts val="0"/>
              </a:spcAft>
              <a:buClrTx/>
              <a:buSzPct val="25000"/>
              <a:buFontTx/>
              <a:buNone/>
              <a:defRPr/>
            </a:pPr>
            <a:r>
              <a:rPr kumimoji="0" lang="de-DE" sz="900" b="1" i="0" u="none" strike="noStrike" kern="1200" cap="none" spc="0" normalizeH="0" baseline="0" noProof="0" dirty="0" err="1">
                <a:ln>
                  <a:noFill/>
                </a:ln>
                <a:effectLst/>
                <a:uLnTx/>
                <a:uFillTx/>
                <a:latin typeface="+mn-ea"/>
                <a:cs typeface="Arial" panose="020B0604020202020204" pitchFamily="34" charset="0"/>
              </a:rPr>
              <a:t>完成数千万元</a:t>
            </a:r>
            <a:r>
              <a:rPr kumimoji="0" lang="en-US" altLang="zh-CN" sz="900" b="1" i="0" u="none" strike="noStrike" kern="1200" cap="none" spc="0" normalizeH="0" baseline="0" noProof="0" dirty="0">
                <a:ln>
                  <a:noFill/>
                </a:ln>
                <a:effectLst/>
                <a:uLnTx/>
                <a:uFillTx/>
                <a:latin typeface="+mn-ea"/>
                <a:cs typeface="Arial" panose="020B0604020202020204" pitchFamily="34" charset="0"/>
              </a:rPr>
              <a:t>Pre-A</a:t>
            </a:r>
            <a:r>
              <a:rPr kumimoji="0" lang="zh-CN" altLang="en-US" sz="900" b="1" i="0" u="none" strike="noStrike" kern="1200" cap="none" spc="0" normalizeH="0" baseline="0" noProof="0" dirty="0">
                <a:ln>
                  <a:noFill/>
                </a:ln>
                <a:effectLst/>
                <a:uLnTx/>
                <a:uFillTx/>
                <a:latin typeface="+mn-ea"/>
                <a:cs typeface="Arial" panose="020B0604020202020204" pitchFamily="34" charset="0"/>
              </a:rPr>
              <a:t>轮融资</a:t>
            </a:r>
            <a:endParaRPr kumimoji="0" lang="de-DE" sz="900" b="1" i="0" u="none" strike="noStrike" kern="1200" cap="none" spc="0" normalizeH="0" baseline="0" noProof="0" dirty="0">
              <a:ln>
                <a:noFill/>
              </a:ln>
              <a:effectLst/>
              <a:uLnTx/>
              <a:uFillTx/>
              <a:latin typeface="+mn-ea"/>
              <a:cs typeface="Arial" panose="020B0604020202020204" pitchFamily="34" charset="0"/>
            </a:endParaRPr>
          </a:p>
        </p:txBody>
      </p:sp>
      <p:sp>
        <p:nvSpPr>
          <p:cNvPr id="34" name="Number5">
            <a:extLst>
              <a:ext uri="{FF2B5EF4-FFF2-40B4-BE49-F238E27FC236}">
                <a16:creationId xmlns:a16="http://schemas.microsoft.com/office/drawing/2014/main" id="{03F044FE-6C86-6E2D-66B1-C236F4512AFE}"/>
              </a:ext>
            </a:extLst>
          </p:cNvPr>
          <p:cNvSpPr/>
          <p:nvPr/>
        </p:nvSpPr>
        <p:spPr>
          <a:xfrm>
            <a:off x="5226633" y="5112129"/>
            <a:ext cx="787887" cy="215753"/>
          </a:xfrm>
          <a:prstGeom prst="roundRect">
            <a:avLst>
              <a:gd name="adj" fmla="val 50000"/>
            </a:avLst>
          </a:prstGeom>
          <a:gradFill flip="none" rotWithShape="1">
            <a:gsLst>
              <a:gs pos="0">
                <a:schemeClr val="accent5">
                  <a:lumMod val="60000"/>
                  <a:lumOff val="40000"/>
                </a:schemeClr>
              </a:gs>
              <a:gs pos="75000">
                <a:schemeClr val="accent5"/>
              </a:gs>
            </a:gsLst>
            <a:lin ang="2700000" scaled="1"/>
            <a:tileRect/>
          </a:gradFill>
          <a:ln w="12700">
            <a:noFill/>
          </a:ln>
          <a:effectLst>
            <a:outerShdw blurRad="127000" dist="63500" dir="2700000" algn="tl" rotWithShape="0">
              <a:schemeClr val="accent5">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900" b="1" dirty="0">
                <a:solidFill>
                  <a:srgbClr val="FFFFFF"/>
                </a:solidFill>
                <a:latin typeface="+mn-ea"/>
                <a:cs typeface="+mn-ea"/>
              </a:rPr>
              <a:t>2021.11</a:t>
            </a:r>
            <a:endParaRPr lang="zh-CN" altLang="en-US" sz="900" b="1" dirty="0">
              <a:solidFill>
                <a:srgbClr val="FFFFFF"/>
              </a:solidFill>
              <a:latin typeface="+mn-ea"/>
              <a:cs typeface="+mn-ea"/>
            </a:endParaRPr>
          </a:p>
        </p:txBody>
      </p:sp>
      <p:sp>
        <p:nvSpPr>
          <p:cNvPr id="35" name="IconBackground5">
            <a:extLst>
              <a:ext uri="{FF2B5EF4-FFF2-40B4-BE49-F238E27FC236}">
                <a16:creationId xmlns:a16="http://schemas.microsoft.com/office/drawing/2014/main" id="{AE887616-AEC3-A4C0-2C70-B713CCD904AE}"/>
              </a:ext>
            </a:extLst>
          </p:cNvPr>
          <p:cNvSpPr txBox="1">
            <a:spLocks noChangeAspect="1"/>
          </p:cNvSpPr>
          <p:nvPr/>
        </p:nvSpPr>
        <p:spPr>
          <a:xfrm>
            <a:off x="5468497" y="4362099"/>
            <a:ext cx="304161" cy="304160"/>
          </a:xfrm>
          <a:prstGeom prst="roundRect">
            <a:avLst>
              <a:gd name="adj" fmla="val 50000"/>
            </a:avLst>
          </a:prstGeom>
          <a:gradFill flip="none" rotWithShape="1">
            <a:gsLst>
              <a:gs pos="0">
                <a:schemeClr val="accent5">
                  <a:lumMod val="60000"/>
                  <a:lumOff val="40000"/>
                </a:schemeClr>
              </a:gs>
              <a:gs pos="75000">
                <a:schemeClr val="accent5"/>
              </a:gs>
            </a:gsLst>
            <a:lin ang="2700000" scaled="1"/>
            <a:tileRect/>
          </a:gradFill>
          <a:ln w="12700">
            <a:solidFill>
              <a:schemeClr val="bg1"/>
            </a:solidFill>
          </a:ln>
          <a:effectLst>
            <a:outerShdw blurRad="127000" dist="63500" dir="2700000" algn="tl" rotWithShape="0">
              <a:schemeClr val="accent5">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rmAutofit lnSpcReduction="10000"/>
          </a:bodyPr>
          <a:lstStyle>
            <a:defPPr>
              <a:defRPr lang="en-US"/>
            </a:defPPr>
            <a:lvl1pPr algn="ctr">
              <a:defRPr b="1">
                <a:solidFill>
                  <a:srgbClr val="FFFFFF"/>
                </a:solidFill>
                <a:cs typeface="+mn-ea"/>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900" dirty="0">
              <a:latin typeface="+mn-ea"/>
              <a:sym typeface="Arial" panose="020B0604020202020204" pitchFamily="34" charset="0"/>
            </a:endParaRPr>
          </a:p>
        </p:txBody>
      </p:sp>
      <p:sp>
        <p:nvSpPr>
          <p:cNvPr id="36" name="Icon5">
            <a:extLst>
              <a:ext uri="{FF2B5EF4-FFF2-40B4-BE49-F238E27FC236}">
                <a16:creationId xmlns:a16="http://schemas.microsoft.com/office/drawing/2014/main" id="{3C0A8E44-3A54-D4BB-E21E-53C4C63C018F}"/>
              </a:ext>
            </a:extLst>
          </p:cNvPr>
          <p:cNvSpPr/>
          <p:nvPr/>
        </p:nvSpPr>
        <p:spPr>
          <a:xfrm>
            <a:off x="5556865" y="4460764"/>
            <a:ext cx="127425" cy="106828"/>
          </a:xfrm>
          <a:custGeom>
            <a:avLst/>
            <a:gdLst>
              <a:gd name="T0" fmla="*/ 2623 w 2768"/>
              <a:gd name="T1" fmla="*/ 1207 h 2324"/>
              <a:gd name="T2" fmla="*/ 2529 w 2768"/>
              <a:gd name="T3" fmla="*/ 2116 h 2324"/>
              <a:gd name="T4" fmla="*/ 2298 w 2768"/>
              <a:gd name="T5" fmla="*/ 2324 h 2324"/>
              <a:gd name="T6" fmla="*/ 470 w 2768"/>
              <a:gd name="T7" fmla="*/ 2324 h 2324"/>
              <a:gd name="T8" fmla="*/ 239 w 2768"/>
              <a:gd name="T9" fmla="*/ 2116 h 2324"/>
              <a:gd name="T10" fmla="*/ 145 w 2768"/>
              <a:gd name="T11" fmla="*/ 1207 h 2324"/>
              <a:gd name="T12" fmla="*/ 170 w 2768"/>
              <a:gd name="T13" fmla="*/ 1130 h 2324"/>
              <a:gd name="T14" fmla="*/ 244 w 2768"/>
              <a:gd name="T15" fmla="*/ 1097 h 2324"/>
              <a:gd name="T16" fmla="*/ 2524 w 2768"/>
              <a:gd name="T17" fmla="*/ 1097 h 2324"/>
              <a:gd name="T18" fmla="*/ 2598 w 2768"/>
              <a:gd name="T19" fmla="*/ 1130 h 2324"/>
              <a:gd name="T20" fmla="*/ 2623 w 2768"/>
              <a:gd name="T21" fmla="*/ 1207 h 2324"/>
              <a:gd name="T22" fmla="*/ 2762 w 2768"/>
              <a:gd name="T23" fmla="*/ 588 h 2324"/>
              <a:gd name="T24" fmla="*/ 2722 w 2768"/>
              <a:gd name="T25" fmla="*/ 814 h 2324"/>
              <a:gd name="T26" fmla="*/ 2624 w 2768"/>
              <a:gd name="T27" fmla="*/ 897 h 2324"/>
              <a:gd name="T28" fmla="*/ 157 w 2768"/>
              <a:gd name="T29" fmla="*/ 897 h 2324"/>
              <a:gd name="T30" fmla="*/ 60 w 2768"/>
              <a:gd name="T31" fmla="*/ 820 h 2324"/>
              <a:gd name="T32" fmla="*/ 7 w 2768"/>
              <a:gd name="T33" fmla="*/ 593 h 2324"/>
              <a:gd name="T34" fmla="*/ 26 w 2768"/>
              <a:gd name="T35" fmla="*/ 508 h 2324"/>
              <a:gd name="T36" fmla="*/ 104 w 2768"/>
              <a:gd name="T37" fmla="*/ 470 h 2324"/>
              <a:gd name="T38" fmla="*/ 904 w 2768"/>
              <a:gd name="T39" fmla="*/ 470 h 2324"/>
              <a:gd name="T40" fmla="*/ 904 w 2768"/>
              <a:gd name="T41" fmla="*/ 100 h 2324"/>
              <a:gd name="T42" fmla="*/ 1004 w 2768"/>
              <a:gd name="T43" fmla="*/ 0 h 2324"/>
              <a:gd name="T44" fmla="*/ 1764 w 2768"/>
              <a:gd name="T45" fmla="*/ 0 h 2324"/>
              <a:gd name="T46" fmla="*/ 1864 w 2768"/>
              <a:gd name="T47" fmla="*/ 100 h 2324"/>
              <a:gd name="T48" fmla="*/ 1864 w 2768"/>
              <a:gd name="T49" fmla="*/ 470 h 2324"/>
              <a:gd name="T50" fmla="*/ 2664 w 2768"/>
              <a:gd name="T51" fmla="*/ 470 h 2324"/>
              <a:gd name="T52" fmla="*/ 2741 w 2768"/>
              <a:gd name="T53" fmla="*/ 506 h 2324"/>
              <a:gd name="T54" fmla="*/ 2762 w 2768"/>
              <a:gd name="T55" fmla="*/ 588 h 2324"/>
              <a:gd name="T56" fmla="*/ 1104 w 2768"/>
              <a:gd name="T57" fmla="*/ 470 h 2324"/>
              <a:gd name="T58" fmla="*/ 1664 w 2768"/>
              <a:gd name="T59" fmla="*/ 470 h 2324"/>
              <a:gd name="T60" fmla="*/ 1664 w 2768"/>
              <a:gd name="T61" fmla="*/ 200 h 2324"/>
              <a:gd name="T62" fmla="*/ 1104 w 2768"/>
              <a:gd name="T63" fmla="*/ 200 h 2324"/>
              <a:gd name="T64" fmla="*/ 1104 w 2768"/>
              <a:gd name="T65" fmla="*/ 470 h 2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68" h="2324">
                <a:moveTo>
                  <a:pt x="2623" y="1207"/>
                </a:moveTo>
                <a:lnTo>
                  <a:pt x="2529" y="2116"/>
                </a:lnTo>
                <a:cubicBezTo>
                  <a:pt x="2517" y="2234"/>
                  <a:pt x="2418" y="2324"/>
                  <a:pt x="2298" y="2324"/>
                </a:cubicBezTo>
                <a:lnTo>
                  <a:pt x="470" y="2324"/>
                </a:lnTo>
                <a:cubicBezTo>
                  <a:pt x="350" y="2324"/>
                  <a:pt x="251" y="2234"/>
                  <a:pt x="239" y="2116"/>
                </a:cubicBezTo>
                <a:lnTo>
                  <a:pt x="145" y="1207"/>
                </a:lnTo>
                <a:cubicBezTo>
                  <a:pt x="142" y="1179"/>
                  <a:pt x="151" y="1151"/>
                  <a:pt x="170" y="1130"/>
                </a:cubicBezTo>
                <a:cubicBezTo>
                  <a:pt x="189" y="1109"/>
                  <a:pt x="216" y="1097"/>
                  <a:pt x="244" y="1097"/>
                </a:cubicBezTo>
                <a:lnTo>
                  <a:pt x="2524" y="1097"/>
                </a:lnTo>
                <a:cubicBezTo>
                  <a:pt x="2552" y="1097"/>
                  <a:pt x="2579" y="1109"/>
                  <a:pt x="2598" y="1130"/>
                </a:cubicBezTo>
                <a:cubicBezTo>
                  <a:pt x="2617" y="1151"/>
                  <a:pt x="2626" y="1179"/>
                  <a:pt x="2623" y="1207"/>
                </a:cubicBezTo>
                <a:close/>
                <a:moveTo>
                  <a:pt x="2762" y="588"/>
                </a:moveTo>
                <a:lnTo>
                  <a:pt x="2722" y="814"/>
                </a:lnTo>
                <a:cubicBezTo>
                  <a:pt x="2714" y="862"/>
                  <a:pt x="2673" y="897"/>
                  <a:pt x="2624" y="897"/>
                </a:cubicBezTo>
                <a:lnTo>
                  <a:pt x="157" y="897"/>
                </a:lnTo>
                <a:cubicBezTo>
                  <a:pt x="111" y="897"/>
                  <a:pt x="71" y="865"/>
                  <a:pt x="60" y="820"/>
                </a:cubicBezTo>
                <a:lnTo>
                  <a:pt x="7" y="593"/>
                </a:lnTo>
                <a:cubicBezTo>
                  <a:pt x="0" y="564"/>
                  <a:pt x="7" y="532"/>
                  <a:pt x="26" y="508"/>
                </a:cubicBezTo>
                <a:cubicBezTo>
                  <a:pt x="45" y="484"/>
                  <a:pt x="73" y="470"/>
                  <a:pt x="104" y="470"/>
                </a:cubicBezTo>
                <a:lnTo>
                  <a:pt x="904" y="470"/>
                </a:lnTo>
                <a:lnTo>
                  <a:pt x="904" y="100"/>
                </a:lnTo>
                <a:cubicBezTo>
                  <a:pt x="904" y="45"/>
                  <a:pt x="949" y="0"/>
                  <a:pt x="1004" y="0"/>
                </a:cubicBezTo>
                <a:lnTo>
                  <a:pt x="1764" y="0"/>
                </a:lnTo>
                <a:cubicBezTo>
                  <a:pt x="1819" y="0"/>
                  <a:pt x="1864" y="45"/>
                  <a:pt x="1864" y="100"/>
                </a:cubicBezTo>
                <a:lnTo>
                  <a:pt x="1864" y="470"/>
                </a:lnTo>
                <a:lnTo>
                  <a:pt x="2664" y="470"/>
                </a:lnTo>
                <a:cubicBezTo>
                  <a:pt x="2694" y="470"/>
                  <a:pt x="2722" y="483"/>
                  <a:pt x="2741" y="506"/>
                </a:cubicBezTo>
                <a:cubicBezTo>
                  <a:pt x="2760" y="529"/>
                  <a:pt x="2768" y="559"/>
                  <a:pt x="2762" y="588"/>
                </a:cubicBezTo>
                <a:close/>
                <a:moveTo>
                  <a:pt x="1104" y="470"/>
                </a:moveTo>
                <a:lnTo>
                  <a:pt x="1664" y="470"/>
                </a:lnTo>
                <a:lnTo>
                  <a:pt x="1664" y="200"/>
                </a:lnTo>
                <a:lnTo>
                  <a:pt x="1104" y="200"/>
                </a:lnTo>
                <a:lnTo>
                  <a:pt x="1104" y="470"/>
                </a:lnTo>
                <a:close/>
              </a:path>
            </a:pathLst>
          </a:custGeom>
          <a:solidFill>
            <a:srgbClr val="FFFFFF"/>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900">
              <a:latin typeface="+mn-ea"/>
              <a:sym typeface="Arial" panose="020B0604020202020204" pitchFamily="34" charset="0"/>
            </a:endParaRPr>
          </a:p>
        </p:txBody>
      </p:sp>
      <p:cxnSp>
        <p:nvCxnSpPr>
          <p:cNvPr id="20" name="直线连接符 19">
            <a:extLst>
              <a:ext uri="{FF2B5EF4-FFF2-40B4-BE49-F238E27FC236}">
                <a16:creationId xmlns:a16="http://schemas.microsoft.com/office/drawing/2014/main" id="{752C2AFB-DE2F-1F17-28AF-315F7FD8C044}"/>
              </a:ext>
            </a:extLst>
          </p:cNvPr>
          <p:cNvCxnSpPr>
            <a:cxnSpLocks/>
            <a:stCxn id="53" idx="2"/>
          </p:cNvCxnSpPr>
          <p:nvPr/>
        </p:nvCxnSpPr>
        <p:spPr>
          <a:xfrm flipH="1">
            <a:off x="1244809" y="4666259"/>
            <a:ext cx="554" cy="330012"/>
          </a:xfrm>
          <a:prstGeom prst="line">
            <a:avLst/>
          </a:prstGeom>
          <a:ln w="31750">
            <a:tailEnd type="oval" w="med" len="med"/>
          </a:ln>
        </p:spPr>
        <p:style>
          <a:lnRef idx="1">
            <a:schemeClr val="accent1"/>
          </a:lnRef>
          <a:fillRef idx="0">
            <a:schemeClr val="accent1"/>
          </a:fillRef>
          <a:effectRef idx="0">
            <a:schemeClr val="accent1"/>
          </a:effectRef>
          <a:fontRef idx="minor">
            <a:schemeClr val="tx1"/>
          </a:fontRef>
        </p:style>
      </p:cxnSp>
      <p:cxnSp>
        <p:nvCxnSpPr>
          <p:cNvPr id="21" name="直线连接符 20">
            <a:extLst>
              <a:ext uri="{FF2B5EF4-FFF2-40B4-BE49-F238E27FC236}">
                <a16:creationId xmlns:a16="http://schemas.microsoft.com/office/drawing/2014/main" id="{62F3A282-D0F7-5511-E06C-5BCAF5D21571}"/>
              </a:ext>
            </a:extLst>
          </p:cNvPr>
          <p:cNvCxnSpPr>
            <a:cxnSpLocks/>
          </p:cNvCxnSpPr>
          <p:nvPr/>
        </p:nvCxnSpPr>
        <p:spPr>
          <a:xfrm>
            <a:off x="2337450" y="4666259"/>
            <a:ext cx="0" cy="624187"/>
          </a:xfrm>
          <a:prstGeom prst="line">
            <a:avLst/>
          </a:prstGeom>
          <a:ln w="31750">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22" name="直线连接符 21">
            <a:extLst>
              <a:ext uri="{FF2B5EF4-FFF2-40B4-BE49-F238E27FC236}">
                <a16:creationId xmlns:a16="http://schemas.microsoft.com/office/drawing/2014/main" id="{1013C8D6-F03F-8726-FAD8-784A52C09575}"/>
              </a:ext>
            </a:extLst>
          </p:cNvPr>
          <p:cNvCxnSpPr>
            <a:cxnSpLocks/>
          </p:cNvCxnSpPr>
          <p:nvPr/>
        </p:nvCxnSpPr>
        <p:spPr>
          <a:xfrm flipH="1">
            <a:off x="3436099" y="4666259"/>
            <a:ext cx="554" cy="330012"/>
          </a:xfrm>
          <a:prstGeom prst="line">
            <a:avLst/>
          </a:prstGeom>
          <a:ln w="31750">
            <a:solidFill>
              <a:schemeClr val="accent3"/>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23" name="直线连接符 22">
            <a:extLst>
              <a:ext uri="{FF2B5EF4-FFF2-40B4-BE49-F238E27FC236}">
                <a16:creationId xmlns:a16="http://schemas.microsoft.com/office/drawing/2014/main" id="{490BA92B-7272-5048-66BC-4BDA1C79F7CE}"/>
              </a:ext>
            </a:extLst>
          </p:cNvPr>
          <p:cNvCxnSpPr>
            <a:cxnSpLocks/>
          </p:cNvCxnSpPr>
          <p:nvPr/>
        </p:nvCxnSpPr>
        <p:spPr>
          <a:xfrm flipH="1">
            <a:off x="4535303" y="4666259"/>
            <a:ext cx="554" cy="624187"/>
          </a:xfrm>
          <a:prstGeom prst="line">
            <a:avLst/>
          </a:prstGeom>
          <a:ln w="31750">
            <a:solidFill>
              <a:schemeClr val="accent4"/>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24" name="直线连接符 23">
            <a:extLst>
              <a:ext uri="{FF2B5EF4-FFF2-40B4-BE49-F238E27FC236}">
                <a16:creationId xmlns:a16="http://schemas.microsoft.com/office/drawing/2014/main" id="{D989F2F4-548E-92A6-54CC-7762E972C1CA}"/>
              </a:ext>
            </a:extLst>
          </p:cNvPr>
          <p:cNvCxnSpPr>
            <a:cxnSpLocks/>
            <a:stCxn id="35" idx="2"/>
          </p:cNvCxnSpPr>
          <p:nvPr/>
        </p:nvCxnSpPr>
        <p:spPr>
          <a:xfrm flipH="1">
            <a:off x="5620577" y="4666259"/>
            <a:ext cx="2" cy="347204"/>
          </a:xfrm>
          <a:prstGeom prst="line">
            <a:avLst/>
          </a:prstGeom>
          <a:ln w="31750">
            <a:solidFill>
              <a:schemeClr val="accent5"/>
            </a:solidFill>
            <a:tailEnd type="oval" w="med" len="med"/>
          </a:ln>
        </p:spPr>
        <p:style>
          <a:lnRef idx="1">
            <a:schemeClr val="accent1"/>
          </a:lnRef>
          <a:fillRef idx="0">
            <a:schemeClr val="accent1"/>
          </a:fillRef>
          <a:effectRef idx="0">
            <a:schemeClr val="accent1"/>
          </a:effectRef>
          <a:fontRef idx="minor">
            <a:schemeClr val="tx1"/>
          </a:fontRef>
        </p:style>
      </p:cxnSp>
      <p:grpSp>
        <p:nvGrpSpPr>
          <p:cNvPr id="61" name="组合 60">
            <a:extLst>
              <a:ext uri="{FF2B5EF4-FFF2-40B4-BE49-F238E27FC236}">
                <a16:creationId xmlns:a16="http://schemas.microsoft.com/office/drawing/2014/main" id="{1C74620F-0CCE-B75D-1548-B6743DE404BF}"/>
              </a:ext>
            </a:extLst>
          </p:cNvPr>
          <p:cNvGrpSpPr/>
          <p:nvPr/>
        </p:nvGrpSpPr>
        <p:grpSpPr>
          <a:xfrm>
            <a:off x="304690" y="6433160"/>
            <a:ext cx="6188642" cy="258828"/>
            <a:chOff x="304690" y="1998436"/>
            <a:chExt cx="6188642" cy="259045"/>
          </a:xfrm>
        </p:grpSpPr>
        <p:cxnSp>
          <p:nvCxnSpPr>
            <p:cNvPr id="62" name="直接连接符 16">
              <a:extLst>
                <a:ext uri="{FF2B5EF4-FFF2-40B4-BE49-F238E27FC236}">
                  <a16:creationId xmlns:a16="http://schemas.microsoft.com/office/drawing/2014/main" id="{D65A3893-220E-1CC9-92AD-8A45CF957E85}"/>
                </a:ext>
              </a:extLst>
            </p:cNvPr>
            <p:cNvCxnSpPr>
              <a:cxnSpLocks/>
            </p:cNvCxnSpPr>
            <p:nvPr/>
          </p:nvCxnSpPr>
          <p:spPr>
            <a:xfrm>
              <a:off x="373332" y="2257481"/>
              <a:ext cx="612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3" name="文本框 24">
              <a:extLst>
                <a:ext uri="{FF2B5EF4-FFF2-40B4-BE49-F238E27FC236}">
                  <a16:creationId xmlns:a16="http://schemas.microsoft.com/office/drawing/2014/main" id="{F2F270E0-2CA2-A3A5-4DED-DE6BFF8F8C48}"/>
                </a:ext>
              </a:extLst>
            </p:cNvPr>
            <p:cNvSpPr txBox="1"/>
            <p:nvPr/>
          </p:nvSpPr>
          <p:spPr>
            <a:xfrm>
              <a:off x="304690" y="1998436"/>
              <a:ext cx="4538773" cy="259045"/>
            </a:xfrm>
            <a:prstGeom prst="rect">
              <a:avLst/>
            </a:prstGeom>
            <a:noFill/>
          </p:spPr>
          <p:txBody>
            <a:bodyPr wrap="square" rtlCol="0">
              <a:spAutoFit/>
            </a:bodyPr>
            <a:lstStyle>
              <a:defPPr>
                <a:defRPr lang="zh-CN"/>
              </a:defPPr>
              <a:lvl1pPr marL="0" algn="l" defTabSz="416560" rtl="0" eaLnBrk="1" latinLnBrk="0" hangingPunct="1">
                <a:defRPr sz="820" kern="1200">
                  <a:solidFill>
                    <a:schemeClr val="tx1"/>
                  </a:solidFill>
                  <a:latin typeface="+mn-lt"/>
                  <a:ea typeface="+mn-ea"/>
                  <a:cs typeface="+mn-cs"/>
                </a:defRPr>
              </a:lvl1pPr>
              <a:lvl2pPr marL="208280" algn="l" defTabSz="416560" rtl="0" eaLnBrk="1" latinLnBrk="0" hangingPunct="1">
                <a:defRPr sz="820" kern="1200">
                  <a:solidFill>
                    <a:schemeClr val="tx1"/>
                  </a:solidFill>
                  <a:latin typeface="+mn-lt"/>
                  <a:ea typeface="+mn-ea"/>
                  <a:cs typeface="+mn-cs"/>
                </a:defRPr>
              </a:lvl2pPr>
              <a:lvl3pPr marL="416560" algn="l" defTabSz="416560" rtl="0" eaLnBrk="1" latinLnBrk="0" hangingPunct="1">
                <a:defRPr sz="820" kern="1200">
                  <a:solidFill>
                    <a:schemeClr val="tx1"/>
                  </a:solidFill>
                  <a:latin typeface="+mn-lt"/>
                  <a:ea typeface="+mn-ea"/>
                  <a:cs typeface="+mn-cs"/>
                </a:defRPr>
              </a:lvl3pPr>
              <a:lvl4pPr marL="625475" algn="l" defTabSz="416560" rtl="0" eaLnBrk="1" latinLnBrk="0" hangingPunct="1">
                <a:defRPr sz="820" kern="1200">
                  <a:solidFill>
                    <a:schemeClr val="tx1"/>
                  </a:solidFill>
                  <a:latin typeface="+mn-lt"/>
                  <a:ea typeface="+mn-ea"/>
                  <a:cs typeface="+mn-cs"/>
                </a:defRPr>
              </a:lvl4pPr>
              <a:lvl5pPr marL="833755" algn="l" defTabSz="416560" rtl="0" eaLnBrk="1" latinLnBrk="0" hangingPunct="1">
                <a:defRPr sz="820" kern="1200">
                  <a:solidFill>
                    <a:schemeClr val="tx1"/>
                  </a:solidFill>
                  <a:latin typeface="+mn-lt"/>
                  <a:ea typeface="+mn-ea"/>
                  <a:cs typeface="+mn-cs"/>
                </a:defRPr>
              </a:lvl5pPr>
              <a:lvl6pPr marL="1042035" algn="l" defTabSz="416560" rtl="0" eaLnBrk="1" latinLnBrk="0" hangingPunct="1">
                <a:defRPr sz="820" kern="1200">
                  <a:solidFill>
                    <a:schemeClr val="tx1"/>
                  </a:solidFill>
                  <a:latin typeface="+mn-lt"/>
                  <a:ea typeface="+mn-ea"/>
                  <a:cs typeface="+mn-cs"/>
                </a:defRPr>
              </a:lvl6pPr>
              <a:lvl7pPr marL="1250315" algn="l" defTabSz="416560" rtl="0" eaLnBrk="1" latinLnBrk="0" hangingPunct="1">
                <a:defRPr sz="820" kern="1200">
                  <a:solidFill>
                    <a:schemeClr val="tx1"/>
                  </a:solidFill>
                  <a:latin typeface="+mn-lt"/>
                  <a:ea typeface="+mn-ea"/>
                  <a:cs typeface="+mn-cs"/>
                </a:defRPr>
              </a:lvl7pPr>
              <a:lvl8pPr marL="1459230" algn="l" defTabSz="416560" rtl="0" eaLnBrk="1" latinLnBrk="0" hangingPunct="1">
                <a:defRPr sz="820" kern="1200">
                  <a:solidFill>
                    <a:schemeClr val="tx1"/>
                  </a:solidFill>
                  <a:latin typeface="+mn-lt"/>
                  <a:ea typeface="+mn-ea"/>
                  <a:cs typeface="+mn-cs"/>
                </a:defRPr>
              </a:lvl8pPr>
              <a:lvl9pPr marL="1667510" algn="l" defTabSz="416560" rtl="0" eaLnBrk="1" latinLnBrk="0" hangingPunct="1">
                <a:defRPr sz="820" kern="1200">
                  <a:solidFill>
                    <a:schemeClr val="tx1"/>
                  </a:solidFill>
                  <a:latin typeface="+mn-lt"/>
                  <a:ea typeface="+mn-ea"/>
                  <a:cs typeface="+mn-cs"/>
                </a:defRPr>
              </a:lvl9pPr>
            </a:lstStyle>
            <a:p>
              <a:pPr algn="just" defTabSz="498475">
                <a:lnSpc>
                  <a:spcPts val="1255"/>
                </a:lnSpc>
                <a:spcBef>
                  <a:spcPts val="360"/>
                </a:spcBef>
                <a:buClr>
                  <a:srgbClr val="E8392A"/>
                </a:buClr>
                <a:defRPr/>
              </a:pPr>
              <a:r>
                <a:rPr lang="zh-CN" altLang="en-US" sz="1100" b="1" dirty="0">
                  <a:latin typeface="+mn-ea"/>
                  <a:cs typeface="+mn-ea"/>
                  <a:sym typeface="+mn-lt"/>
                </a:rPr>
                <a:t>正岸健康</a:t>
              </a:r>
              <a:r>
                <a:rPr lang="en-US" altLang="zh-CN" sz="1100" b="1" dirty="0">
                  <a:latin typeface="+mn-ea"/>
                  <a:cs typeface="+mn-ea"/>
                  <a:sym typeface="+mn-lt"/>
                </a:rPr>
                <a:t>【</a:t>
              </a:r>
              <a:r>
                <a:rPr lang="zh-CN" altLang="en-US" sz="1100" b="1" dirty="0">
                  <a:latin typeface="+mn-ea"/>
                  <a:cs typeface="+mn-ea"/>
                  <a:sym typeface="+mn-lt"/>
                </a:rPr>
                <a:t>如眠</a:t>
              </a:r>
              <a:r>
                <a:rPr lang="en-US" altLang="zh-CN" sz="1100" b="1" dirty="0">
                  <a:latin typeface="+mn-ea"/>
                  <a:cs typeface="+mn-ea"/>
                  <a:sym typeface="+mn-lt"/>
                </a:rPr>
                <a:t>】</a:t>
              </a:r>
              <a:r>
                <a:rPr lang="zh-CN" altLang="en-US" sz="1100" b="1" dirty="0">
                  <a:latin typeface="+mn-ea"/>
                  <a:cs typeface="+mn-ea"/>
                  <a:sym typeface="+mn-lt"/>
                </a:rPr>
                <a:t>的优势</a:t>
              </a:r>
              <a:endParaRPr lang="en-US" altLang="zh-CN" sz="1100" b="1" dirty="0">
                <a:latin typeface="+mn-ea"/>
                <a:cs typeface="+mn-ea"/>
                <a:sym typeface="+mn-lt"/>
              </a:endParaRPr>
            </a:p>
          </p:txBody>
        </p:sp>
      </p:grpSp>
      <p:graphicFrame>
        <p:nvGraphicFramePr>
          <p:cNvPr id="64" name="表格 63">
            <a:extLst>
              <a:ext uri="{FF2B5EF4-FFF2-40B4-BE49-F238E27FC236}">
                <a16:creationId xmlns:a16="http://schemas.microsoft.com/office/drawing/2014/main" id="{A56B37BD-E334-3B0B-BCF2-52CC2E73B690}"/>
              </a:ext>
            </a:extLst>
          </p:cNvPr>
          <p:cNvGraphicFramePr>
            <a:graphicFrameLocks noGrp="1"/>
          </p:cNvGraphicFramePr>
          <p:nvPr/>
        </p:nvGraphicFramePr>
        <p:xfrm>
          <a:off x="368300" y="6766706"/>
          <a:ext cx="6121398" cy="2074081"/>
        </p:xfrm>
        <a:graphic>
          <a:graphicData uri="http://schemas.openxmlformats.org/drawingml/2006/table">
            <a:tbl>
              <a:tblPr firstRow="1" bandRow="1">
                <a:tableStyleId>{5C22544A-7EE6-4342-B048-85BDC9FD1C3A}</a:tableStyleId>
              </a:tblPr>
              <a:tblGrid>
                <a:gridCol w="1164665">
                  <a:extLst>
                    <a:ext uri="{9D8B030D-6E8A-4147-A177-3AD203B41FA5}">
                      <a16:colId xmlns:a16="http://schemas.microsoft.com/office/drawing/2014/main" val="4012448500"/>
                    </a:ext>
                  </a:extLst>
                </a:gridCol>
                <a:gridCol w="875801">
                  <a:extLst>
                    <a:ext uri="{9D8B030D-6E8A-4147-A177-3AD203B41FA5}">
                      <a16:colId xmlns:a16="http://schemas.microsoft.com/office/drawing/2014/main" val="3417099713"/>
                    </a:ext>
                  </a:extLst>
                </a:gridCol>
                <a:gridCol w="1020233">
                  <a:extLst>
                    <a:ext uri="{9D8B030D-6E8A-4147-A177-3AD203B41FA5}">
                      <a16:colId xmlns:a16="http://schemas.microsoft.com/office/drawing/2014/main" val="2615019570"/>
                    </a:ext>
                  </a:extLst>
                </a:gridCol>
                <a:gridCol w="1020233">
                  <a:extLst>
                    <a:ext uri="{9D8B030D-6E8A-4147-A177-3AD203B41FA5}">
                      <a16:colId xmlns:a16="http://schemas.microsoft.com/office/drawing/2014/main" val="1868140244"/>
                    </a:ext>
                  </a:extLst>
                </a:gridCol>
                <a:gridCol w="1020233">
                  <a:extLst>
                    <a:ext uri="{9D8B030D-6E8A-4147-A177-3AD203B41FA5}">
                      <a16:colId xmlns:a16="http://schemas.microsoft.com/office/drawing/2014/main" val="487138172"/>
                    </a:ext>
                  </a:extLst>
                </a:gridCol>
                <a:gridCol w="1020233">
                  <a:extLst>
                    <a:ext uri="{9D8B030D-6E8A-4147-A177-3AD203B41FA5}">
                      <a16:colId xmlns:a16="http://schemas.microsoft.com/office/drawing/2014/main" val="585418779"/>
                    </a:ext>
                  </a:extLst>
                </a:gridCol>
              </a:tblGrid>
              <a:tr h="504670">
                <a:tc>
                  <a:txBody>
                    <a:bodyPr/>
                    <a:lstStyle/>
                    <a:p>
                      <a:pPr algn="ctr"/>
                      <a:endParaRPr lang="zh-CN" altLang="en-US" sz="900"/>
                    </a:p>
                  </a:txBody>
                  <a:tcPr anchor="ctr"/>
                </a:tc>
                <a:tc>
                  <a:txBody>
                    <a:bodyPr/>
                    <a:lstStyle/>
                    <a:p>
                      <a:pPr algn="ctr"/>
                      <a:r>
                        <a:rPr lang="zh-CN" altLang="en-US" sz="900" dirty="0"/>
                        <a:t>如眠</a:t>
                      </a:r>
                    </a:p>
                  </a:txBody>
                  <a:tcPr anchor="ctr"/>
                </a:tc>
                <a:tc>
                  <a:txBody>
                    <a:bodyPr/>
                    <a:lstStyle/>
                    <a:p>
                      <a:pPr algn="ctr"/>
                      <a:r>
                        <a:rPr lang="zh-CN" altLang="en-US" sz="900" dirty="0"/>
                        <a:t>医院</a:t>
                      </a:r>
                      <a:r>
                        <a:rPr lang="en-US" altLang="zh-CN" sz="900" dirty="0"/>
                        <a:t>CBT-I</a:t>
                      </a:r>
                      <a:endParaRPr lang="zh-CN" altLang="en-US" sz="900" dirty="0"/>
                    </a:p>
                  </a:txBody>
                  <a:tcPr anchor="ctr"/>
                </a:tc>
                <a:tc>
                  <a:txBody>
                    <a:bodyPr/>
                    <a:lstStyle/>
                    <a:p>
                      <a:pPr algn="ctr"/>
                      <a:r>
                        <a:rPr lang="zh-CN" altLang="en-US" sz="900" dirty="0"/>
                        <a:t>处方安眠药</a:t>
                      </a:r>
                    </a:p>
                  </a:txBody>
                  <a:tcPr anchor="ctr"/>
                </a:tc>
                <a:tc>
                  <a:txBody>
                    <a:bodyPr/>
                    <a:lstStyle/>
                    <a:p>
                      <a:pPr algn="ctr"/>
                      <a:r>
                        <a:rPr lang="zh-CN" altLang="en-US" sz="900" dirty="0"/>
                        <a:t>睡眠非处方药</a:t>
                      </a:r>
                    </a:p>
                  </a:txBody>
                  <a:tcPr anchor="ctr"/>
                </a:tc>
                <a:tc>
                  <a:txBody>
                    <a:bodyPr/>
                    <a:lstStyle/>
                    <a:p>
                      <a:pPr algn="ctr"/>
                      <a:r>
                        <a:rPr lang="zh-CN" altLang="en-US" sz="900" dirty="0"/>
                        <a:t>睡眠装备</a:t>
                      </a:r>
                      <a:br>
                        <a:rPr lang="en-US" altLang="zh-CN" sz="900" dirty="0"/>
                      </a:br>
                      <a:r>
                        <a:rPr lang="zh-CN" altLang="en-US" sz="900" dirty="0"/>
                        <a:t>（如床垫、音响及）</a:t>
                      </a:r>
                    </a:p>
                  </a:txBody>
                  <a:tcPr anchor="ctr"/>
                </a:tc>
                <a:extLst>
                  <a:ext uri="{0D108BD9-81ED-4DB2-BD59-A6C34878D82A}">
                    <a16:rowId xmlns:a16="http://schemas.microsoft.com/office/drawing/2014/main" val="271998022"/>
                  </a:ext>
                </a:extLst>
              </a:tr>
              <a:tr h="367033">
                <a:tc>
                  <a:txBody>
                    <a:bodyPr/>
                    <a:lstStyle/>
                    <a:p>
                      <a:pPr algn="l"/>
                      <a:r>
                        <a:rPr lang="zh-CN" altLang="en-US" sz="900" dirty="0"/>
                        <a:t>临床证明可治疗慢性失眠</a:t>
                      </a:r>
                    </a:p>
                  </a:txBody>
                  <a:tcPr anchor="ctr"/>
                </a:tc>
                <a:tc>
                  <a:txBody>
                    <a:bodyPr/>
                    <a:lstStyle/>
                    <a:p>
                      <a:pPr algn="ctr"/>
                      <a:r>
                        <a:rPr lang="en-US" altLang="zh-CN" sz="900" dirty="0"/>
                        <a:t>√</a:t>
                      </a:r>
                      <a:endParaRPr lang="zh-CN" altLang="en-US" sz="900" dirty="0"/>
                    </a:p>
                  </a:txBody>
                  <a:tcPr anchor="ctr"/>
                </a:tc>
                <a:tc>
                  <a:txBody>
                    <a:bodyPr/>
                    <a:lstStyle/>
                    <a:p>
                      <a:pPr algn="ctr"/>
                      <a:r>
                        <a:rPr lang="en-US" altLang="zh-CN" sz="900" dirty="0"/>
                        <a:t>√</a:t>
                      </a:r>
                      <a:endParaRPr lang="zh-CN" altLang="en-US" sz="900" dirty="0"/>
                    </a:p>
                  </a:txBody>
                  <a:tcPr anchor="ctr"/>
                </a:tc>
                <a:tc>
                  <a:txBody>
                    <a:bodyPr/>
                    <a:lstStyle/>
                    <a:p>
                      <a:pPr algn="ctr"/>
                      <a:r>
                        <a:rPr lang="en-US" altLang="zh-CN" sz="900" dirty="0"/>
                        <a:t>√</a:t>
                      </a:r>
                      <a:endParaRPr lang="zh-CN" altLang="en-US" sz="900" dirty="0"/>
                    </a:p>
                  </a:txBody>
                  <a:tcPr anchor="ctr"/>
                </a:tc>
                <a:tc>
                  <a:txBody>
                    <a:bodyPr/>
                    <a:lstStyle/>
                    <a:p>
                      <a:pPr algn="ctr"/>
                      <a:r>
                        <a:rPr lang="en-US" altLang="zh-CN" sz="900" dirty="0"/>
                        <a:t>×</a:t>
                      </a:r>
                      <a:endParaRPr lang="zh-CN" altLang="en-US" sz="900" dirty="0"/>
                    </a:p>
                  </a:txBody>
                  <a:tcPr anchor="ctr"/>
                </a:tc>
                <a:tc>
                  <a:txBody>
                    <a:bodyPr/>
                    <a:lstStyle/>
                    <a:p>
                      <a:pPr algn="ctr"/>
                      <a:r>
                        <a:rPr lang="en-US" altLang="zh-CN" sz="900" dirty="0"/>
                        <a:t>×</a:t>
                      </a:r>
                      <a:endParaRPr lang="zh-CN" altLang="en-US" sz="900" dirty="0"/>
                    </a:p>
                  </a:txBody>
                  <a:tcPr anchor="ctr"/>
                </a:tc>
                <a:extLst>
                  <a:ext uri="{0D108BD9-81ED-4DB2-BD59-A6C34878D82A}">
                    <a16:rowId xmlns:a16="http://schemas.microsoft.com/office/drawing/2014/main" val="1265559032"/>
                  </a:ext>
                </a:extLst>
              </a:tr>
              <a:tr h="367033">
                <a:tc>
                  <a:txBody>
                    <a:bodyPr/>
                    <a:lstStyle/>
                    <a:p>
                      <a:pPr algn="l"/>
                      <a:r>
                        <a:rPr lang="zh-CN" altLang="en-US" sz="900" dirty="0"/>
                        <a:t>较低的经济和时间成本</a:t>
                      </a:r>
                    </a:p>
                  </a:txBody>
                  <a:tcPr anchor="ctr"/>
                </a:tc>
                <a:tc>
                  <a:txBody>
                    <a:bodyPr/>
                    <a:lstStyle/>
                    <a:p>
                      <a:pPr algn="ctr"/>
                      <a:r>
                        <a:rPr lang="en-US" altLang="zh-CN" sz="900" dirty="0"/>
                        <a:t>√</a:t>
                      </a:r>
                      <a:endParaRPr lang="zh-CN" altLang="en-US" sz="900" dirty="0"/>
                    </a:p>
                  </a:txBody>
                  <a:tcPr anchor="ctr"/>
                </a:tc>
                <a:tc>
                  <a:txBody>
                    <a:bodyPr/>
                    <a:lstStyle/>
                    <a:p>
                      <a:pPr algn="ctr"/>
                      <a:r>
                        <a:rPr kumimoji="0" lang="en-US" altLang="zh-CN" sz="900" b="0" i="0" u="none" strike="noStrike" kern="1200" cap="none" spc="0" normalizeH="0" baseline="0" noProof="0">
                          <a:ln>
                            <a:noFill/>
                          </a:ln>
                          <a:solidFill>
                            <a:prstClr val="black"/>
                          </a:solidFill>
                          <a:effectLst/>
                          <a:uLnTx/>
                          <a:uFillTx/>
                          <a:latin typeface="Calibri"/>
                          <a:ea typeface="等线" panose="02010600030101010101" pitchFamily="2" charset="-122"/>
                          <a:cs typeface="+mn-cs"/>
                        </a:rPr>
                        <a:t>×</a:t>
                      </a:r>
                      <a:endParaRPr lang="zh-CN" altLang="en-US" sz="900"/>
                    </a:p>
                  </a:txBody>
                  <a:tcPr anchor="ctr"/>
                </a:tc>
                <a:tc>
                  <a:txBody>
                    <a:bodyPr/>
                    <a:lstStyle/>
                    <a:p>
                      <a:pPr algn="ctr"/>
                      <a:r>
                        <a:rPr kumimoji="0" lang="en-US" altLang="zh-CN" sz="900" b="0" i="0" u="none" strike="noStrike" kern="1200" cap="none" spc="0" normalizeH="0" baseline="0" noProof="0">
                          <a:ln>
                            <a:noFill/>
                          </a:ln>
                          <a:solidFill>
                            <a:prstClr val="black"/>
                          </a:solidFill>
                          <a:effectLst/>
                          <a:uLnTx/>
                          <a:uFillTx/>
                          <a:latin typeface="Calibri"/>
                          <a:ea typeface="等线" panose="02010600030101010101" pitchFamily="2" charset="-122"/>
                          <a:cs typeface="+mn-cs"/>
                        </a:rPr>
                        <a:t>×</a:t>
                      </a:r>
                      <a:endParaRPr lang="zh-CN" altLang="en-US" sz="900"/>
                    </a:p>
                  </a:txBody>
                  <a:tcPr anchor="ctr"/>
                </a:tc>
                <a:tc>
                  <a:txBody>
                    <a:bodyPr/>
                    <a:lstStyle/>
                    <a:p>
                      <a:pPr algn="ctr"/>
                      <a:r>
                        <a:rPr kumimoji="0" lang="en-US" altLang="zh-CN" sz="900" b="0" i="0" u="none" strike="noStrike" kern="1200" cap="none" spc="0" normalizeH="0" baseline="0" noProof="0">
                          <a:ln>
                            <a:noFill/>
                          </a:ln>
                          <a:solidFill>
                            <a:prstClr val="black"/>
                          </a:solidFill>
                          <a:effectLst/>
                          <a:uLnTx/>
                          <a:uFillTx/>
                          <a:latin typeface="Calibri"/>
                          <a:ea typeface="等线" panose="02010600030101010101" pitchFamily="2" charset="-122"/>
                          <a:cs typeface="+mn-cs"/>
                        </a:rPr>
                        <a:t>×</a:t>
                      </a:r>
                      <a:endParaRPr lang="zh-CN" altLang="en-US" sz="900"/>
                    </a:p>
                  </a:txBody>
                  <a:tcPr anchor="ctr"/>
                </a:tc>
                <a:tc>
                  <a:txBody>
                    <a:bodyPr/>
                    <a:lstStyle/>
                    <a:p>
                      <a:pPr algn="ctr"/>
                      <a:r>
                        <a:rPr kumimoji="0" lang="en-US" altLang="zh-CN" sz="9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a:t>
                      </a:r>
                      <a:endParaRPr lang="zh-CN" altLang="en-US" sz="900" dirty="0"/>
                    </a:p>
                  </a:txBody>
                  <a:tcPr anchor="ctr"/>
                </a:tc>
                <a:extLst>
                  <a:ext uri="{0D108BD9-81ED-4DB2-BD59-A6C34878D82A}">
                    <a16:rowId xmlns:a16="http://schemas.microsoft.com/office/drawing/2014/main" val="3366992947"/>
                  </a:ext>
                </a:extLst>
              </a:tr>
              <a:tr h="367033">
                <a:tc>
                  <a:txBody>
                    <a:bodyPr/>
                    <a:lstStyle/>
                    <a:p>
                      <a:pPr algn="l"/>
                      <a:r>
                        <a:rPr lang="zh-CN" altLang="en-US" sz="900" dirty="0"/>
                        <a:t>没有药物依赖风险和引起的副作用</a:t>
                      </a:r>
                    </a:p>
                  </a:txBody>
                  <a:tcPr anchor="ctr"/>
                </a:tc>
                <a:tc>
                  <a:txBody>
                    <a:bodyPr/>
                    <a:lstStyle/>
                    <a:p>
                      <a:pPr algn="ctr"/>
                      <a:r>
                        <a:rPr lang="en-US" altLang="zh-CN" sz="900" dirty="0"/>
                        <a:t>√</a:t>
                      </a:r>
                      <a:endParaRPr lang="zh-CN" altLang="en-US" sz="900" dirty="0"/>
                    </a:p>
                  </a:txBody>
                  <a:tcPr anchor="ctr"/>
                </a:tc>
                <a:tc>
                  <a:txBody>
                    <a:bodyPr/>
                    <a:lstStyle/>
                    <a:p>
                      <a:pPr algn="ctr"/>
                      <a:r>
                        <a:rPr lang="en-US" altLang="zh-CN" sz="900" dirty="0"/>
                        <a:t>√</a:t>
                      </a:r>
                      <a:endParaRPr lang="zh-CN" altLang="en-US" sz="900" dirty="0"/>
                    </a:p>
                  </a:txBody>
                  <a:tcPr anchor="ctr"/>
                </a:tc>
                <a:tc>
                  <a:txBody>
                    <a:bodyPr/>
                    <a:lstStyle/>
                    <a:p>
                      <a:pPr algn="ctr"/>
                      <a:r>
                        <a:rPr kumimoji="0" lang="en-US" altLang="zh-CN" sz="900" b="0" i="0" u="none" strike="noStrike" kern="1200" cap="none" spc="0" normalizeH="0" baseline="0" noProof="0">
                          <a:ln>
                            <a:noFill/>
                          </a:ln>
                          <a:solidFill>
                            <a:prstClr val="black"/>
                          </a:solidFill>
                          <a:effectLst/>
                          <a:uLnTx/>
                          <a:uFillTx/>
                          <a:latin typeface="Calibri"/>
                          <a:ea typeface="等线" panose="02010600030101010101" pitchFamily="2" charset="-122"/>
                          <a:cs typeface="+mn-cs"/>
                        </a:rPr>
                        <a:t>×</a:t>
                      </a:r>
                      <a:endParaRPr lang="zh-CN" altLang="en-US" sz="900" dirty="0"/>
                    </a:p>
                  </a:txBody>
                  <a:tcPr anchor="ctr"/>
                </a:tc>
                <a:tc>
                  <a:txBody>
                    <a:bodyPr/>
                    <a:lstStyle/>
                    <a:p>
                      <a:pPr algn="ctr"/>
                      <a:r>
                        <a:rPr kumimoji="0" lang="en-US" altLang="zh-CN" sz="9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a:t>
                      </a:r>
                      <a:endParaRPr lang="zh-CN" altLang="en-US" sz="900" dirty="0"/>
                    </a:p>
                  </a:txBody>
                  <a:tcPr anchor="ctr"/>
                </a:tc>
                <a:tc>
                  <a:txBody>
                    <a:bodyPr/>
                    <a:lstStyle/>
                    <a:p>
                      <a:pPr algn="ctr"/>
                      <a:r>
                        <a:rPr lang="en-US" altLang="zh-CN" sz="900" dirty="0"/>
                        <a:t>√</a:t>
                      </a:r>
                      <a:endParaRPr lang="zh-CN" altLang="en-US" sz="900" dirty="0"/>
                    </a:p>
                  </a:txBody>
                  <a:tcPr anchor="ctr"/>
                </a:tc>
                <a:extLst>
                  <a:ext uri="{0D108BD9-81ED-4DB2-BD59-A6C34878D82A}">
                    <a16:rowId xmlns:a16="http://schemas.microsoft.com/office/drawing/2014/main" val="1974014218"/>
                  </a:ext>
                </a:extLst>
              </a:tr>
              <a:tr h="234156">
                <a:tc>
                  <a:txBody>
                    <a:bodyPr/>
                    <a:lstStyle/>
                    <a:p>
                      <a:pPr algn="l"/>
                      <a:r>
                        <a:rPr lang="zh-CN" altLang="en-US" sz="900" dirty="0"/>
                        <a:t>随时随地可使用</a:t>
                      </a:r>
                    </a:p>
                  </a:txBody>
                  <a:tcPr anchor="ctr"/>
                </a:tc>
                <a:tc>
                  <a:txBody>
                    <a:bodyPr/>
                    <a:lstStyle/>
                    <a:p>
                      <a:pPr algn="ctr"/>
                      <a:r>
                        <a:rPr lang="en-US" altLang="zh-CN" sz="900" dirty="0"/>
                        <a:t>√</a:t>
                      </a:r>
                      <a:endParaRPr lang="zh-CN" altLang="en-US" sz="900" dirty="0"/>
                    </a:p>
                  </a:txBody>
                  <a:tcPr anchor="ctr"/>
                </a:tc>
                <a:tc>
                  <a:txBody>
                    <a:bodyPr/>
                    <a:lstStyle/>
                    <a:p>
                      <a:pPr algn="ctr"/>
                      <a:r>
                        <a:rPr kumimoji="0" lang="en-US" altLang="zh-CN" sz="900" b="0" i="0" u="none" strike="noStrike" kern="1200" cap="none" spc="0" normalizeH="0" baseline="0" noProof="0">
                          <a:ln>
                            <a:noFill/>
                          </a:ln>
                          <a:solidFill>
                            <a:prstClr val="black"/>
                          </a:solidFill>
                          <a:effectLst/>
                          <a:uLnTx/>
                          <a:uFillTx/>
                          <a:latin typeface="Calibri"/>
                          <a:ea typeface="等线" panose="02010600030101010101" pitchFamily="2" charset="-122"/>
                          <a:cs typeface="+mn-cs"/>
                        </a:rPr>
                        <a:t>×</a:t>
                      </a:r>
                      <a:endParaRPr lang="zh-CN" altLang="en-US" sz="900" dirty="0"/>
                    </a:p>
                  </a:txBody>
                  <a:tcPr anchor="ctr"/>
                </a:tc>
                <a:tc>
                  <a:txBody>
                    <a:bodyPr/>
                    <a:lstStyle/>
                    <a:p>
                      <a:pPr algn="ctr"/>
                      <a:r>
                        <a:rPr kumimoji="0" lang="en-US" altLang="zh-CN" sz="900" b="0" i="0" u="none" strike="noStrike" kern="1200" cap="none" spc="0" normalizeH="0" baseline="0" noProof="0">
                          <a:ln>
                            <a:noFill/>
                          </a:ln>
                          <a:solidFill>
                            <a:prstClr val="black"/>
                          </a:solidFill>
                          <a:effectLst/>
                          <a:uLnTx/>
                          <a:uFillTx/>
                          <a:latin typeface="Calibri"/>
                          <a:ea typeface="等线" panose="02010600030101010101" pitchFamily="2" charset="-122"/>
                          <a:cs typeface="+mn-cs"/>
                        </a:rPr>
                        <a:t>×</a:t>
                      </a:r>
                      <a:endParaRPr lang="zh-CN" altLang="en-US" sz="900" dirty="0"/>
                    </a:p>
                  </a:txBody>
                  <a:tcPr anchor="ctr"/>
                </a:tc>
                <a:tc>
                  <a:txBody>
                    <a:bodyPr/>
                    <a:lstStyle/>
                    <a:p>
                      <a:pPr algn="ctr"/>
                      <a:r>
                        <a:rPr kumimoji="0" lang="en-US" altLang="zh-CN" sz="900" b="0" i="0" u="none" strike="noStrike" kern="1200" cap="none" spc="0" normalizeH="0" baseline="0" noProof="0">
                          <a:ln>
                            <a:noFill/>
                          </a:ln>
                          <a:solidFill>
                            <a:prstClr val="black"/>
                          </a:solidFill>
                          <a:effectLst/>
                          <a:uLnTx/>
                          <a:uFillTx/>
                          <a:latin typeface="Calibri"/>
                          <a:ea typeface="等线" panose="02010600030101010101" pitchFamily="2" charset="-122"/>
                          <a:cs typeface="+mn-cs"/>
                        </a:rPr>
                        <a:t>×</a:t>
                      </a:r>
                      <a:endParaRPr lang="zh-CN" altLang="en-US" sz="900" dirty="0"/>
                    </a:p>
                  </a:txBody>
                  <a:tcPr anchor="ctr"/>
                </a:tc>
                <a:tc>
                  <a:txBody>
                    <a:bodyPr/>
                    <a:lstStyle/>
                    <a:p>
                      <a:pPr algn="ctr"/>
                      <a:r>
                        <a:rPr kumimoji="0" lang="en-US" altLang="zh-CN" sz="9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a:t>
                      </a:r>
                      <a:endParaRPr lang="zh-CN" altLang="en-US" sz="900" dirty="0"/>
                    </a:p>
                  </a:txBody>
                  <a:tcPr anchor="ctr"/>
                </a:tc>
                <a:extLst>
                  <a:ext uri="{0D108BD9-81ED-4DB2-BD59-A6C34878D82A}">
                    <a16:rowId xmlns:a16="http://schemas.microsoft.com/office/drawing/2014/main" val="941215241"/>
                  </a:ext>
                </a:extLst>
              </a:tr>
              <a:tr h="234156">
                <a:tc>
                  <a:txBody>
                    <a:bodyPr/>
                    <a:lstStyle/>
                    <a:p>
                      <a:pPr algn="l"/>
                      <a:r>
                        <a:rPr lang="zh-CN" altLang="en-US" sz="900" dirty="0"/>
                        <a:t>治疗效果稳定持久</a:t>
                      </a:r>
                    </a:p>
                  </a:txBody>
                  <a:tcPr anchor="ctr"/>
                </a:tc>
                <a:tc>
                  <a:txBody>
                    <a:bodyPr/>
                    <a:lstStyle/>
                    <a:p>
                      <a:pPr algn="ctr"/>
                      <a:r>
                        <a:rPr lang="en-US" altLang="zh-CN" sz="900" dirty="0"/>
                        <a:t>√</a:t>
                      </a:r>
                      <a:endParaRPr lang="zh-CN" altLang="en-US" sz="900" dirty="0"/>
                    </a:p>
                  </a:txBody>
                  <a:tcPr anchor="ctr"/>
                </a:tc>
                <a:tc>
                  <a:txBody>
                    <a:bodyPr/>
                    <a:lstStyle/>
                    <a:p>
                      <a:pPr algn="ctr"/>
                      <a:r>
                        <a:rPr lang="en-US" altLang="zh-CN" sz="900" dirty="0"/>
                        <a:t>√</a:t>
                      </a:r>
                      <a:endParaRPr lang="zh-CN" altLang="en-US" sz="900" dirty="0"/>
                    </a:p>
                  </a:txBody>
                  <a:tcPr anchor="ctr"/>
                </a:tc>
                <a:tc>
                  <a:txBody>
                    <a:bodyPr/>
                    <a:lstStyle/>
                    <a:p>
                      <a:pPr algn="ctr"/>
                      <a:r>
                        <a:rPr kumimoji="0" lang="en-US" altLang="zh-CN" sz="900" b="0" i="0" u="none" strike="noStrike" kern="1200" cap="none" spc="0" normalizeH="0" baseline="0" noProof="0">
                          <a:ln>
                            <a:noFill/>
                          </a:ln>
                          <a:solidFill>
                            <a:prstClr val="black"/>
                          </a:solidFill>
                          <a:effectLst/>
                          <a:uLnTx/>
                          <a:uFillTx/>
                          <a:latin typeface="Calibri"/>
                          <a:ea typeface="等线" panose="02010600030101010101" pitchFamily="2" charset="-122"/>
                          <a:cs typeface="+mn-cs"/>
                        </a:rPr>
                        <a:t>×</a:t>
                      </a:r>
                      <a:endParaRPr lang="zh-CN" altLang="en-US" sz="900" dirty="0"/>
                    </a:p>
                  </a:txBody>
                  <a:tcPr anchor="ctr"/>
                </a:tc>
                <a:tc>
                  <a:txBody>
                    <a:bodyPr/>
                    <a:lstStyle/>
                    <a:p>
                      <a:pPr algn="ctr"/>
                      <a:r>
                        <a:rPr kumimoji="0" lang="en-US" altLang="zh-CN" sz="900" b="0" i="0" u="none" strike="noStrike" kern="1200" cap="none" spc="0" normalizeH="0" baseline="0" noProof="0">
                          <a:ln>
                            <a:noFill/>
                          </a:ln>
                          <a:solidFill>
                            <a:prstClr val="black"/>
                          </a:solidFill>
                          <a:effectLst/>
                          <a:uLnTx/>
                          <a:uFillTx/>
                          <a:latin typeface="Calibri"/>
                          <a:ea typeface="等线" panose="02010600030101010101" pitchFamily="2" charset="-122"/>
                          <a:cs typeface="+mn-cs"/>
                        </a:rPr>
                        <a:t>×</a:t>
                      </a:r>
                      <a:endParaRPr lang="zh-CN" altLang="en-US" sz="900" dirty="0"/>
                    </a:p>
                  </a:txBody>
                  <a:tcPr anchor="ctr"/>
                </a:tc>
                <a:tc>
                  <a:txBody>
                    <a:bodyPr/>
                    <a:lstStyle/>
                    <a:p>
                      <a:pPr algn="ctr"/>
                      <a:r>
                        <a:rPr kumimoji="0" lang="en-US" altLang="zh-CN" sz="9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a:t>
                      </a:r>
                      <a:endParaRPr lang="zh-CN" altLang="en-US" sz="900" dirty="0"/>
                    </a:p>
                  </a:txBody>
                  <a:tcPr anchor="ctr"/>
                </a:tc>
                <a:extLst>
                  <a:ext uri="{0D108BD9-81ED-4DB2-BD59-A6C34878D82A}">
                    <a16:rowId xmlns:a16="http://schemas.microsoft.com/office/drawing/2014/main" val="1457770608"/>
                  </a:ext>
                </a:extLst>
              </a:tr>
            </a:tbl>
          </a:graphicData>
        </a:graphic>
      </p:graphicFrame>
    </p:spTree>
    <p:custDataLst>
      <p:tags r:id="rId1"/>
    </p:custDataLst>
    <p:extLst>
      <p:ext uri="{BB962C8B-B14F-4D97-AF65-F5344CB8AC3E}">
        <p14:creationId xmlns:p14="http://schemas.microsoft.com/office/powerpoint/2010/main" val="3701393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对象 75" hidden="1">
            <a:extLst>
              <a:ext uri="{FF2B5EF4-FFF2-40B4-BE49-F238E27FC236}">
                <a16:creationId xmlns:a16="http://schemas.microsoft.com/office/drawing/2014/main" id="{310B6CFD-FBF4-AFF2-0487-4B16F4A767B6}"/>
              </a:ext>
            </a:extLst>
          </p:cNvPr>
          <p:cNvGraphicFramePr>
            <a:graphicFrameLocks noChangeAspect="1"/>
          </p:cNvGraphicFramePr>
          <p:nvPr>
            <p:custDataLst>
              <p:tags r:id="rId2"/>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幻灯片" r:id="rId5" imgW="7772400" imgH="10058400" progId="TCLayout.ActiveDocument.1">
                  <p:embed/>
                </p:oleObj>
              </mc:Choice>
              <mc:Fallback>
                <p:oleObj name="think-cell 幻灯片" r:id="rId5" imgW="7772400" imgH="10058400" progId="TCLayout.ActiveDocument.1">
                  <p:embed/>
                  <p:pic>
                    <p:nvPicPr>
                      <p:cNvPr id="76" name="对象 75" hidden="1">
                        <a:extLst>
                          <a:ext uri="{FF2B5EF4-FFF2-40B4-BE49-F238E27FC236}">
                            <a16:creationId xmlns:a16="http://schemas.microsoft.com/office/drawing/2014/main" id="{310B6CFD-FBF4-AFF2-0487-4B16F4A767B6}"/>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18" name="文本框 510">
            <a:extLst>
              <a:ext uri="{FF2B5EF4-FFF2-40B4-BE49-F238E27FC236}">
                <a16:creationId xmlns:a16="http://schemas.microsoft.com/office/drawing/2014/main" id="{0DB206D7-0C06-A84C-2C2D-F27573468D7D}"/>
              </a:ext>
            </a:extLst>
          </p:cNvPr>
          <p:cNvSpPr txBox="1"/>
          <p:nvPr/>
        </p:nvSpPr>
        <p:spPr>
          <a:xfrm>
            <a:off x="387782" y="8955421"/>
            <a:ext cx="3243615" cy="200055"/>
          </a:xfrm>
          <a:prstGeom prst="rect">
            <a:avLst/>
          </a:prstGeom>
          <a:noFill/>
        </p:spPr>
        <p:txBody>
          <a:bodyPr wrap="square" lIns="0" rIns="0" rtlCol="0" anchor="t">
            <a:spAutoFit/>
          </a:bodyPr>
          <a:lstStyle/>
          <a:p>
            <a:pPr marL="0" marR="0" lvl="0" indent="0" algn="l" defTabSz="914400" rtl="0" eaLnBrk="1" fontAlgn="auto" latinLnBrk="0" hangingPunct="1">
              <a:lnSpc>
                <a:spcPct val="100000"/>
              </a:lnSpc>
              <a:spcBef>
                <a:spcPts val="0"/>
              </a:spcBef>
              <a:spcAft>
                <a:spcPts val="0"/>
              </a:spcAft>
              <a:buClr>
                <a:prstClr val="white"/>
              </a:buClr>
              <a:buSzPct val="90000"/>
              <a:buFontTx/>
              <a:buNone/>
              <a:tabLst/>
              <a:defRPr/>
            </a:pPr>
            <a:r>
              <a:rPr kumimoji="0" lang="zh-CN" altLang="en-US" sz="700" b="0" i="0" u="none" strike="noStrike" kern="1200" cap="none" spc="0" normalizeH="0" baseline="0" noProof="0" dirty="0">
                <a:ln>
                  <a:noFill/>
                </a:ln>
                <a:solidFill>
                  <a:srgbClr val="797979"/>
                </a:solidFill>
                <a:effectLst/>
                <a:uLnTx/>
                <a:uFillTx/>
                <a:latin typeface="等线" panose="02010600030101010101" pitchFamily="2" charset="-122"/>
                <a:ea typeface="等线" panose="02010600030101010101" pitchFamily="2" charset="-122"/>
                <a:cs typeface="+mn-cs"/>
              </a:rPr>
              <a:t>来源：公司官网，头豹研究院</a:t>
            </a:r>
            <a:endParaRPr kumimoji="0" lang="zh-CN" altLang="en-US" sz="1100" b="0" i="0" u="none" strike="noStrike" kern="1200" cap="none" spc="0" normalizeH="0" baseline="0" noProof="0" dirty="0">
              <a:ln>
                <a:noFill/>
              </a:ln>
              <a:solidFill>
                <a:srgbClr val="797979"/>
              </a:solidFill>
              <a:effectLst/>
              <a:uLnTx/>
              <a:uFillTx/>
              <a:latin typeface="等线" panose="02010600030101010101" pitchFamily="2" charset="-122"/>
              <a:ea typeface="等线" panose="02010600030101010101" pitchFamily="2" charset="-122"/>
              <a:cs typeface="+mn-cs"/>
            </a:endParaRPr>
          </a:p>
        </p:txBody>
      </p:sp>
      <p:sp>
        <p:nvSpPr>
          <p:cNvPr id="8" name="矩形 8">
            <a:extLst>
              <a:ext uri="{FF2B5EF4-FFF2-40B4-BE49-F238E27FC236}">
                <a16:creationId xmlns:a16="http://schemas.microsoft.com/office/drawing/2014/main" id="{E2A9E1BE-191C-BF54-8D1C-8F0392263600}"/>
              </a:ext>
            </a:extLst>
          </p:cNvPr>
          <p:cNvSpPr/>
          <p:nvPr/>
        </p:nvSpPr>
        <p:spPr>
          <a:xfrm>
            <a:off x="368301" y="644639"/>
            <a:ext cx="152400" cy="237767"/>
          </a:xfrm>
          <a:prstGeom prst="rect">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9" name="矩形 6">
            <a:extLst>
              <a:ext uri="{FF2B5EF4-FFF2-40B4-BE49-F238E27FC236}">
                <a16:creationId xmlns:a16="http://schemas.microsoft.com/office/drawing/2014/main" id="{657BFF79-3EEA-497E-9F04-19FE77207735}"/>
              </a:ext>
            </a:extLst>
          </p:cNvPr>
          <p:cNvSpPr/>
          <p:nvPr/>
        </p:nvSpPr>
        <p:spPr>
          <a:xfrm>
            <a:off x="274568" y="546432"/>
            <a:ext cx="6215132" cy="403316"/>
          </a:xfrm>
          <a:prstGeom prst="rect">
            <a:avLst/>
          </a:prstGeom>
        </p:spPr>
        <p:txBody>
          <a:bodyPr wrap="square" lIns="360000" anchor="ctr">
            <a:spAutoFit/>
          </a:bodyPr>
          <a:lstStyle/>
          <a:p>
            <a:pPr marL="0" marR="0" lvl="0" indent="0" algn="l" defTabSz="913765" rtl="0" eaLnBrk="1" fontAlgn="auto" latinLnBrk="0" hangingPunct="1">
              <a:lnSpc>
                <a:spcPct val="12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第四章</a:t>
            </a:r>
            <a:r>
              <a:rPr kumimoji="0" lang="en-US" altLang="zh-CN"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a:t>
            </a:r>
            <a:r>
              <a:rPr lang="zh-CN" altLang="en-US" b="1" dirty="0">
                <a:solidFill>
                  <a:schemeClr val="accent1">
                    <a:lumMod val="75000"/>
                  </a:schemeClr>
                </a:solidFill>
                <a:latin typeface="等线" panose="02010600030101010101" pitchFamily="2" charset="-122"/>
                <a:ea typeface="等线" panose="02010600030101010101" pitchFamily="2" charset="-122"/>
                <a:sym typeface="+mn-lt"/>
              </a:rPr>
              <a:t>企业图谱</a:t>
            </a:r>
            <a:r>
              <a:rPr kumimoji="0" lang="en-US" altLang="zh-CN"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a:t>
            </a:r>
            <a:r>
              <a:rPr lang="zh-CN" altLang="en-US" b="1" dirty="0">
                <a:solidFill>
                  <a:schemeClr val="accent1">
                    <a:lumMod val="75000"/>
                  </a:schemeClr>
                </a:solidFill>
                <a:latin typeface="等线" panose="02010600030101010101" pitchFamily="2" charset="-122"/>
                <a:ea typeface="等线" panose="02010600030101010101" pitchFamily="2" charset="-122"/>
                <a:sym typeface="+mn-lt"/>
              </a:rPr>
              <a:t>数药智能</a:t>
            </a:r>
            <a:endPar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endParaRPr>
          </a:p>
        </p:txBody>
      </p:sp>
      <p:sp>
        <p:nvSpPr>
          <p:cNvPr id="10" name="矩形 7">
            <a:extLst>
              <a:ext uri="{FF2B5EF4-FFF2-40B4-BE49-F238E27FC236}">
                <a16:creationId xmlns:a16="http://schemas.microsoft.com/office/drawing/2014/main" id="{E5A98416-794E-D222-EB55-B624A759EE91}"/>
              </a:ext>
            </a:extLst>
          </p:cNvPr>
          <p:cNvSpPr/>
          <p:nvPr/>
        </p:nvSpPr>
        <p:spPr>
          <a:xfrm>
            <a:off x="368301" y="958910"/>
            <a:ext cx="6121400" cy="719137"/>
          </a:xfrm>
          <a:prstGeom prst="rect">
            <a:avLst/>
          </a:prstGeom>
          <a:solidFill>
            <a:srgbClr val="F2F2F2"/>
          </a:solidFill>
          <a:ln w="12700" cap="flat" cmpd="sng" algn="ctr">
            <a:noFill/>
            <a:prstDash val="solid"/>
            <a:miter lim="800000"/>
          </a:ln>
          <a:effectLst/>
        </p:spPr>
        <p:txBody>
          <a:bodyPr wrap="square" rIns="90000" rtlCol="0" anchor="ctr">
            <a:noAutofit/>
          </a:bodyPr>
          <a:lstStyle/>
          <a:p>
            <a:pPr algn="just" defTabSz="914400">
              <a:defRPr/>
            </a:pPr>
            <a:r>
              <a:rPr lang="zh-CN" altLang="en-US" sz="1600" b="1" kern="0" dirty="0">
                <a:solidFill>
                  <a:prstClr val="black">
                    <a:lumMod val="65000"/>
                    <a:lumOff val="35000"/>
                  </a:prstClr>
                </a:solidFill>
                <a:latin typeface="等线" panose="02010600030101010101" pitchFamily="2" charset="-122"/>
                <a:ea typeface="等线" panose="02010600030101010101" pitchFamily="2" charset="-122"/>
              </a:rPr>
              <a:t>数药智能以生物信息传感应用研究结合人工智能分析，基于前沿神经网络科学研究成果，致力于为脑神经疾病的诊断及治疗提供数字药物治疗手段，推动数字化精准医疗的发展</a:t>
            </a:r>
            <a:endParaRPr kumimoji="0" lang="zh-CN" altLang="en-US" sz="1600" b="1" i="0" u="none" strike="noStrike" kern="0" cap="none" spc="0" normalizeH="0" baseline="0" noProof="0" dirty="0">
              <a:ln>
                <a:noFill/>
              </a:ln>
              <a:solidFill>
                <a:prstClr val="black">
                  <a:lumMod val="65000"/>
                  <a:lumOff val="35000"/>
                </a:prstClr>
              </a:solidFill>
              <a:effectLst/>
              <a:uLnTx/>
              <a:uFillTx/>
              <a:latin typeface="等线" panose="02010600030101010101" pitchFamily="2" charset="-122"/>
              <a:ea typeface="等线" panose="02010600030101010101" pitchFamily="2" charset="-122"/>
              <a:cs typeface="+mn-cs"/>
            </a:endParaRPr>
          </a:p>
        </p:txBody>
      </p:sp>
      <p:sp>
        <p:nvSpPr>
          <p:cNvPr id="6" name="文本框 24">
            <a:extLst>
              <a:ext uri="{FF2B5EF4-FFF2-40B4-BE49-F238E27FC236}">
                <a16:creationId xmlns:a16="http://schemas.microsoft.com/office/drawing/2014/main" id="{B524C5C7-C98B-B015-34E3-8091A46B13A4}"/>
              </a:ext>
            </a:extLst>
          </p:cNvPr>
          <p:cNvSpPr txBox="1"/>
          <p:nvPr/>
        </p:nvSpPr>
        <p:spPr>
          <a:xfrm>
            <a:off x="1670302" y="2362233"/>
            <a:ext cx="4819398" cy="1553823"/>
          </a:xfrm>
          <a:prstGeom prst="rect">
            <a:avLst/>
          </a:prstGeom>
          <a:noFill/>
        </p:spPr>
        <p:txBody>
          <a:bodyPr wrap="square" rtlCol="0" anchor="ctr">
            <a:spAutoFit/>
          </a:bodyPr>
          <a:lstStyle/>
          <a:p>
            <a:pPr marL="0" marR="0" lvl="0" indent="0" algn="just" defTabSz="416875" rtl="0" eaLnBrk="1" fontAlgn="auto" latinLnBrk="0" hangingPunct="1">
              <a:lnSpc>
                <a:spcPct val="130000"/>
              </a:lnSpc>
              <a:spcBef>
                <a:spcPts val="600"/>
              </a:spcBef>
              <a:spcAft>
                <a:spcPts val="0"/>
              </a:spcAft>
              <a:buClr>
                <a:srgbClr val="9E7A7A"/>
              </a:buClr>
              <a:buSzTx/>
              <a:buFontTx/>
              <a:buNone/>
              <a:tabLst/>
              <a:defRPr/>
            </a:pPr>
            <a:r>
              <a:rPr kumimoji="0" lang="zh-CN" altLang="en-US" sz="1000" b="0" i="0" u="none" strike="noStrike" kern="1200" cap="none" spc="0" normalizeH="0" baseline="0" noProof="0" dirty="0">
                <a:ln>
                  <a:noFill/>
                </a:ln>
                <a:effectLst/>
                <a:uLnTx/>
                <a:uFillTx/>
                <a:latin typeface="等线" panose="02010600030101010101" pitchFamily="2" charset="-122"/>
                <a:ea typeface="等线" panose="02010600030101010101" pitchFamily="2" charset="-122"/>
                <a:cs typeface="+mn-ea"/>
                <a:sym typeface="+mn-lt"/>
              </a:rPr>
              <a:t>网址：</a:t>
            </a:r>
            <a:r>
              <a:rPr kumimoji="0" lang="en" altLang="zh-CN" sz="1000" b="0" i="0" u="none" strike="noStrike" kern="1200" cap="none" spc="0" normalizeH="0" baseline="0" noProof="0" dirty="0">
                <a:ln>
                  <a:noFill/>
                </a:ln>
                <a:effectLst/>
                <a:uLnTx/>
                <a:uFillTx/>
                <a:latin typeface="等线" panose="02010600030101010101" pitchFamily="2" charset="-122"/>
                <a:ea typeface="等线" panose="02010600030101010101" pitchFamily="2" charset="-122"/>
                <a:cs typeface="+mn-ea"/>
                <a:sym typeface="+mn-lt"/>
              </a:rPr>
              <a:t>https://</a:t>
            </a:r>
            <a:r>
              <a:rPr kumimoji="0" lang="en" altLang="zh-CN" sz="1000" b="0" i="0" u="none" strike="noStrike" kern="1200" cap="none" spc="0" normalizeH="0" baseline="0" noProof="0" dirty="0" err="1">
                <a:ln>
                  <a:noFill/>
                </a:ln>
                <a:effectLst/>
                <a:uLnTx/>
                <a:uFillTx/>
                <a:latin typeface="等线" panose="02010600030101010101" pitchFamily="2" charset="-122"/>
                <a:ea typeface="等线" panose="02010600030101010101" pitchFamily="2" charset="-122"/>
                <a:cs typeface="+mn-ea"/>
                <a:sym typeface="+mn-lt"/>
              </a:rPr>
              <a:t>www.sdodt.com</a:t>
            </a:r>
            <a:r>
              <a:rPr kumimoji="0" lang="en" altLang="zh-CN" sz="1000" b="0" i="0" u="none" strike="noStrike" kern="1200" cap="none" spc="0" normalizeH="0" baseline="0" noProof="0" dirty="0">
                <a:ln>
                  <a:noFill/>
                </a:ln>
                <a:effectLst/>
                <a:uLnTx/>
                <a:uFillTx/>
                <a:latin typeface="等线" panose="02010600030101010101" pitchFamily="2" charset="-122"/>
                <a:ea typeface="等线" panose="02010600030101010101" pitchFamily="2" charset="-122"/>
                <a:cs typeface="+mn-ea"/>
                <a:sym typeface="+mn-lt"/>
              </a:rPr>
              <a:t>/</a:t>
            </a:r>
            <a:endParaRPr kumimoji="0" lang="en-US" altLang="zh-CN" sz="1000" b="0" i="0" u="none" strike="noStrike" kern="1200" cap="none" spc="0" normalizeH="0" baseline="0" noProof="0" dirty="0">
              <a:ln>
                <a:noFill/>
              </a:ln>
              <a:effectLst/>
              <a:uLnTx/>
              <a:uFillTx/>
              <a:latin typeface="等线" panose="02010600030101010101" pitchFamily="2" charset="-122"/>
              <a:ea typeface="等线" panose="02010600030101010101" pitchFamily="2" charset="-122"/>
              <a:cs typeface="+mn-ea"/>
              <a:sym typeface="+mn-lt"/>
            </a:endParaRPr>
          </a:p>
          <a:p>
            <a:pPr algn="just" defTabSz="416875">
              <a:lnSpc>
                <a:spcPct val="130000"/>
              </a:lnSpc>
              <a:spcBef>
                <a:spcPts val="600"/>
              </a:spcBef>
              <a:buClr>
                <a:srgbClr val="9E7A7A"/>
              </a:buClr>
              <a:defRPr/>
            </a:pPr>
            <a:r>
              <a:rPr kumimoji="0" lang="zh-CN" altLang="en-US" sz="1000" b="0" i="0" u="none" strike="noStrike" kern="1200" cap="none" spc="0" normalizeH="0" baseline="0" noProof="0" dirty="0">
                <a:ln>
                  <a:noFill/>
                </a:ln>
                <a:effectLst/>
                <a:uLnTx/>
                <a:uFillTx/>
                <a:latin typeface="+mn-ea"/>
                <a:cs typeface="+mn-ea"/>
                <a:sym typeface="+mn-lt"/>
              </a:rPr>
              <a:t>上海数药智能科技有限公司（简称“</a:t>
            </a:r>
            <a:r>
              <a:rPr lang="zh-CN" altLang="en-US" sz="1000" dirty="0">
                <a:latin typeface="+mn-ea"/>
                <a:cs typeface="+mn-ea"/>
                <a:sym typeface="+mn-lt"/>
              </a:rPr>
              <a:t>数药智能</a:t>
            </a:r>
            <a:r>
              <a:rPr kumimoji="0" lang="zh-CN" altLang="en-US" sz="1000" b="0" i="0" u="none" strike="noStrike" kern="1200" cap="none" spc="0" normalizeH="0" baseline="0" noProof="0" dirty="0">
                <a:ln>
                  <a:noFill/>
                </a:ln>
                <a:effectLst/>
                <a:uLnTx/>
                <a:uFillTx/>
                <a:latin typeface="+mn-ea"/>
                <a:cs typeface="+mn-ea"/>
                <a:sym typeface="+mn-lt"/>
              </a:rPr>
              <a:t>”）是一家以自主研发为核心的创新型数字药物科技公司，是世纪华通生态体系成员之一。以生物信息传感应用研究结合人工智能分析，基于前沿神经网络科学研究成果，致力于为脑神经疾病的诊断及治疗提供数字药物治疗手段，推动数字化精准医疗的发展；同时不断探索数字医疗在多个领域的有效应用，促进脑神经科学的前沿研究。公司以临床需求为核心，依托脑电生物信息技术、核心算法分析，开发适用于数字疗法的技术、产品及平台。</a:t>
            </a:r>
          </a:p>
        </p:txBody>
      </p:sp>
      <p:sp>
        <p:nvSpPr>
          <p:cNvPr id="7" name="文本框 24">
            <a:extLst>
              <a:ext uri="{FF2B5EF4-FFF2-40B4-BE49-F238E27FC236}">
                <a16:creationId xmlns:a16="http://schemas.microsoft.com/office/drawing/2014/main" id="{5168618E-D1E0-548B-13DB-9F430014F76C}"/>
              </a:ext>
            </a:extLst>
          </p:cNvPr>
          <p:cNvSpPr txBox="1">
            <a:spLocks/>
          </p:cNvSpPr>
          <p:nvPr/>
        </p:nvSpPr>
        <p:spPr>
          <a:xfrm>
            <a:off x="583443" y="2009924"/>
            <a:ext cx="4288822" cy="259045"/>
          </a:xfrm>
          <a:prstGeom prst="rect">
            <a:avLst/>
          </a:prstGeom>
          <a:noFill/>
        </p:spPr>
        <p:txBody>
          <a:bodyPr wrap="square" rtlCol="0">
            <a:spAutoFit/>
          </a:bodyPr>
          <a:lstStyle>
            <a:defPPr>
              <a:defRPr lang="zh-CN"/>
            </a:defPPr>
            <a:lvl1pPr marL="0" algn="l" defTabSz="416560" rtl="0" eaLnBrk="1" latinLnBrk="0" hangingPunct="1">
              <a:defRPr sz="820" kern="1200">
                <a:solidFill>
                  <a:schemeClr val="tx1"/>
                </a:solidFill>
                <a:latin typeface="+mn-lt"/>
                <a:ea typeface="+mn-ea"/>
                <a:cs typeface="+mn-cs"/>
              </a:defRPr>
            </a:lvl1pPr>
            <a:lvl2pPr marL="208280" algn="l" defTabSz="416560" rtl="0" eaLnBrk="1" latinLnBrk="0" hangingPunct="1">
              <a:defRPr sz="820" kern="1200">
                <a:solidFill>
                  <a:schemeClr val="tx1"/>
                </a:solidFill>
                <a:latin typeface="+mn-lt"/>
                <a:ea typeface="+mn-ea"/>
                <a:cs typeface="+mn-cs"/>
              </a:defRPr>
            </a:lvl2pPr>
            <a:lvl3pPr marL="416560" algn="l" defTabSz="416560" rtl="0" eaLnBrk="1" latinLnBrk="0" hangingPunct="1">
              <a:defRPr sz="820" kern="1200">
                <a:solidFill>
                  <a:schemeClr val="tx1"/>
                </a:solidFill>
                <a:latin typeface="+mn-lt"/>
                <a:ea typeface="+mn-ea"/>
                <a:cs typeface="+mn-cs"/>
              </a:defRPr>
            </a:lvl3pPr>
            <a:lvl4pPr marL="625475" algn="l" defTabSz="416560" rtl="0" eaLnBrk="1" latinLnBrk="0" hangingPunct="1">
              <a:defRPr sz="820" kern="1200">
                <a:solidFill>
                  <a:schemeClr val="tx1"/>
                </a:solidFill>
                <a:latin typeface="+mn-lt"/>
                <a:ea typeface="+mn-ea"/>
                <a:cs typeface="+mn-cs"/>
              </a:defRPr>
            </a:lvl4pPr>
            <a:lvl5pPr marL="833755" algn="l" defTabSz="416560" rtl="0" eaLnBrk="1" latinLnBrk="0" hangingPunct="1">
              <a:defRPr sz="820" kern="1200">
                <a:solidFill>
                  <a:schemeClr val="tx1"/>
                </a:solidFill>
                <a:latin typeface="+mn-lt"/>
                <a:ea typeface="+mn-ea"/>
                <a:cs typeface="+mn-cs"/>
              </a:defRPr>
            </a:lvl5pPr>
            <a:lvl6pPr marL="1042035" algn="l" defTabSz="416560" rtl="0" eaLnBrk="1" latinLnBrk="0" hangingPunct="1">
              <a:defRPr sz="820" kern="1200">
                <a:solidFill>
                  <a:schemeClr val="tx1"/>
                </a:solidFill>
                <a:latin typeface="+mn-lt"/>
                <a:ea typeface="+mn-ea"/>
                <a:cs typeface="+mn-cs"/>
              </a:defRPr>
            </a:lvl6pPr>
            <a:lvl7pPr marL="1250315" algn="l" defTabSz="416560" rtl="0" eaLnBrk="1" latinLnBrk="0" hangingPunct="1">
              <a:defRPr sz="820" kern="1200">
                <a:solidFill>
                  <a:schemeClr val="tx1"/>
                </a:solidFill>
                <a:latin typeface="+mn-lt"/>
                <a:ea typeface="+mn-ea"/>
                <a:cs typeface="+mn-cs"/>
              </a:defRPr>
            </a:lvl7pPr>
            <a:lvl8pPr marL="1459230" algn="l" defTabSz="416560" rtl="0" eaLnBrk="1" latinLnBrk="0" hangingPunct="1">
              <a:defRPr sz="820" kern="1200">
                <a:solidFill>
                  <a:schemeClr val="tx1"/>
                </a:solidFill>
                <a:latin typeface="+mn-lt"/>
                <a:ea typeface="+mn-ea"/>
                <a:cs typeface="+mn-cs"/>
              </a:defRPr>
            </a:lvl8pPr>
            <a:lvl9pPr marL="1667510" algn="l" defTabSz="416560" rtl="0" eaLnBrk="1" latinLnBrk="0" hangingPunct="1">
              <a:defRPr sz="820" kern="1200">
                <a:solidFill>
                  <a:schemeClr val="tx1"/>
                </a:solidFill>
                <a:latin typeface="+mn-lt"/>
                <a:ea typeface="+mn-ea"/>
                <a:cs typeface="+mn-cs"/>
              </a:defRPr>
            </a:lvl9pPr>
          </a:lstStyle>
          <a:p>
            <a:pPr marL="0" marR="0" lvl="0" indent="0" algn="just" defTabSz="497956" rtl="0" eaLnBrk="1" fontAlgn="auto" latinLnBrk="0" hangingPunct="1">
              <a:lnSpc>
                <a:spcPts val="1255"/>
              </a:lnSpc>
              <a:spcBef>
                <a:spcPts val="359"/>
              </a:spcBef>
              <a:spcAft>
                <a:spcPts val="0"/>
              </a:spcAft>
              <a:buClr>
                <a:srgbClr val="E8392A"/>
              </a:buClr>
              <a:buSzTx/>
              <a:buFontTx/>
              <a:buNone/>
              <a:tabLst/>
              <a:defRPr/>
            </a:pPr>
            <a:r>
              <a:rPr lang="zh-CN" altLang="en-US" sz="1200" b="1" kern="0" dirty="0">
                <a:latin typeface="DengXian" panose="02010600030101010101" pitchFamily="2" charset="-122"/>
                <a:ea typeface="等线" panose="02010600030101010101" pitchFamily="2" charset="-122"/>
                <a:cs typeface="+mn-ea"/>
                <a:sym typeface="+mn-lt"/>
              </a:rPr>
              <a:t>上海数药智能科技有限公司</a:t>
            </a:r>
            <a:endParaRPr kumimoji="0" lang="zh-CN" altLang="en-US" sz="1200" b="1" i="0" u="none" strike="noStrike" kern="0" cap="none" spc="0" normalizeH="0" baseline="0" noProof="0" dirty="0">
              <a:ln>
                <a:noFill/>
              </a:ln>
              <a:effectLst/>
              <a:uLnTx/>
              <a:uFillTx/>
              <a:latin typeface="DengXian" panose="02010600030101010101" pitchFamily="2" charset="-122"/>
              <a:ea typeface="等线" panose="02010600030101010101" pitchFamily="2" charset="-122"/>
              <a:cs typeface="+mn-ea"/>
              <a:sym typeface="+mn-lt"/>
            </a:endParaRPr>
          </a:p>
        </p:txBody>
      </p:sp>
      <p:grpSp>
        <p:nvGrpSpPr>
          <p:cNvPr id="11" name="Group 27">
            <a:extLst>
              <a:ext uri="{FF2B5EF4-FFF2-40B4-BE49-F238E27FC236}">
                <a16:creationId xmlns:a16="http://schemas.microsoft.com/office/drawing/2014/main" id="{96F1992C-928E-8047-D6A2-8AD8BFE21ED5}"/>
              </a:ext>
            </a:extLst>
          </p:cNvPr>
          <p:cNvGrpSpPr/>
          <p:nvPr/>
        </p:nvGrpSpPr>
        <p:grpSpPr>
          <a:xfrm>
            <a:off x="376238" y="2012539"/>
            <a:ext cx="240284" cy="256430"/>
            <a:chOff x="3207485" y="1541925"/>
            <a:chExt cx="558010" cy="558010"/>
          </a:xfrm>
        </p:grpSpPr>
        <p:sp>
          <p:nvSpPr>
            <p:cNvPr id="12" name="îšḷiḍê">
              <a:extLst>
                <a:ext uri="{FF2B5EF4-FFF2-40B4-BE49-F238E27FC236}">
                  <a16:creationId xmlns:a16="http://schemas.microsoft.com/office/drawing/2014/main" id="{40906899-55CF-C855-C9B8-88E8DD304E80}"/>
                </a:ext>
              </a:extLst>
            </p:cNvPr>
            <p:cNvSpPr/>
            <p:nvPr/>
          </p:nvSpPr>
          <p:spPr>
            <a:xfrm>
              <a:off x="3207485" y="1541925"/>
              <a:ext cx="558010" cy="558010"/>
            </a:xfrm>
            <a:prstGeom prst="roundRect">
              <a:avLst>
                <a:gd name="adj" fmla="val 8559"/>
              </a:avLst>
            </a:prstGeom>
            <a:noFill/>
            <a:ln w="12700" cap="flat" cmpd="sng" algn="ctr">
              <a:solidFill>
                <a:srgbClr val="9E7A7A"/>
              </a:solidFill>
              <a:prstDash val="solid"/>
              <a:miter lim="800000"/>
            </a:ln>
            <a:effectLst/>
          </p:spPr>
          <p:txBody>
            <a:bodyPr wrap="square" lIns="109303" tIns="54651" rIns="109303" bIns="54651" rtlCol="0" anchor="ctr">
              <a:normAutofit fontScale="47500" lnSpcReduction="20000"/>
            </a:bodyPr>
            <a:lstStyle/>
            <a:p>
              <a:pPr marL="0" marR="0" lvl="0" indent="0" algn="ctr" defTabSz="1093074" rtl="0" eaLnBrk="1" fontAlgn="auto" latinLnBrk="0" hangingPunct="1">
                <a:lnSpc>
                  <a:spcPct val="100000"/>
                </a:lnSpc>
                <a:spcBef>
                  <a:spcPts val="0"/>
                </a:spcBef>
                <a:spcAft>
                  <a:spcPts val="0"/>
                </a:spcAft>
                <a:buClrTx/>
                <a:buSzTx/>
                <a:buFontTx/>
                <a:buNone/>
                <a:tabLst/>
                <a:defRPr/>
              </a:pPr>
              <a:endParaRPr kumimoji="0" lang="zh-CN" altLang="en-US" sz="2152" b="0" i="0" u="none" strike="noStrike" kern="0" cap="none" spc="0" normalizeH="0" baseline="0" noProof="0">
                <a:ln>
                  <a:noFill/>
                </a:ln>
                <a:solidFill>
                  <a:srgbClr val="FFFFFF"/>
                </a:solidFill>
                <a:effectLst/>
                <a:uLnTx/>
                <a:uFillTx/>
                <a:latin typeface="等线"/>
                <a:ea typeface="等线" panose="02010600030101010101" pitchFamily="2" charset="-122"/>
                <a:cs typeface="+mn-ea"/>
              </a:endParaRPr>
            </a:p>
          </p:txBody>
        </p:sp>
        <p:sp>
          <p:nvSpPr>
            <p:cNvPr id="13" name="ïş1îḓê">
              <a:extLst>
                <a:ext uri="{FF2B5EF4-FFF2-40B4-BE49-F238E27FC236}">
                  <a16:creationId xmlns:a16="http://schemas.microsoft.com/office/drawing/2014/main" id="{D2ACBB7F-FC21-003C-B691-E551FE3CBE32}"/>
                </a:ext>
              </a:extLst>
            </p:cNvPr>
            <p:cNvSpPr/>
            <p:nvPr/>
          </p:nvSpPr>
          <p:spPr>
            <a:xfrm>
              <a:off x="3272333" y="1618745"/>
              <a:ext cx="416343" cy="416343"/>
            </a:xfrm>
            <a:prstGeom prst="roundRect">
              <a:avLst>
                <a:gd name="adj" fmla="val 8559"/>
              </a:avLst>
            </a:prstGeom>
            <a:solidFill>
              <a:srgbClr val="F2F2F2"/>
            </a:solidFill>
            <a:ln w="12700" cap="flat" cmpd="sng" algn="ctr">
              <a:solidFill>
                <a:srgbClr val="9E7A7A"/>
              </a:solidFill>
              <a:prstDash val="solid"/>
              <a:miter lim="800000"/>
            </a:ln>
            <a:effectLst/>
          </p:spPr>
          <p:txBody>
            <a:bodyPr wrap="square" lIns="109303" tIns="54651" rIns="109303" bIns="54651" rtlCol="0" anchor="ctr">
              <a:normAutofit fontScale="25000" lnSpcReduction="20000"/>
            </a:bodyPr>
            <a:lstStyle/>
            <a:p>
              <a:pPr marL="0" marR="0" lvl="0" indent="0" algn="ctr" defTabSz="1093074" rtl="0" eaLnBrk="1" fontAlgn="auto" latinLnBrk="0" hangingPunct="1">
                <a:lnSpc>
                  <a:spcPct val="100000"/>
                </a:lnSpc>
                <a:spcBef>
                  <a:spcPts val="0"/>
                </a:spcBef>
                <a:spcAft>
                  <a:spcPts val="0"/>
                </a:spcAft>
                <a:buClrTx/>
                <a:buSzTx/>
                <a:buFontTx/>
                <a:buNone/>
                <a:tabLst/>
                <a:defRPr/>
              </a:pPr>
              <a:endParaRPr kumimoji="0" lang="zh-CN" altLang="en-US" sz="2152" b="0" i="0" u="none" strike="noStrike" kern="0" cap="none" spc="0" normalizeH="0" baseline="0" noProof="0">
                <a:ln>
                  <a:noFill/>
                </a:ln>
                <a:solidFill>
                  <a:srgbClr val="FFFFFF"/>
                </a:solidFill>
                <a:effectLst/>
                <a:uLnTx/>
                <a:uFillTx/>
                <a:latin typeface="等线"/>
                <a:ea typeface="等线" panose="02010600030101010101" pitchFamily="2" charset="-122"/>
                <a:cs typeface="+mn-ea"/>
              </a:endParaRPr>
            </a:p>
          </p:txBody>
        </p:sp>
      </p:grpSp>
      <p:cxnSp>
        <p:nvCxnSpPr>
          <p:cNvPr id="14" name="直接连接符 5">
            <a:extLst>
              <a:ext uri="{FF2B5EF4-FFF2-40B4-BE49-F238E27FC236}">
                <a16:creationId xmlns:a16="http://schemas.microsoft.com/office/drawing/2014/main" id="{F43DC1CF-9F53-25BC-D603-391A38BD7A19}"/>
              </a:ext>
            </a:extLst>
          </p:cNvPr>
          <p:cNvCxnSpPr>
            <a:cxnSpLocks/>
          </p:cNvCxnSpPr>
          <p:nvPr/>
        </p:nvCxnSpPr>
        <p:spPr>
          <a:xfrm>
            <a:off x="638809" y="2252941"/>
            <a:ext cx="585089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6" name="组合 15">
            <a:extLst>
              <a:ext uri="{FF2B5EF4-FFF2-40B4-BE49-F238E27FC236}">
                <a16:creationId xmlns:a16="http://schemas.microsoft.com/office/drawing/2014/main" id="{2A1C05DB-F413-9639-39CF-68039835B64E}"/>
              </a:ext>
            </a:extLst>
          </p:cNvPr>
          <p:cNvGrpSpPr/>
          <p:nvPr/>
        </p:nvGrpSpPr>
        <p:grpSpPr>
          <a:xfrm>
            <a:off x="304690" y="4033408"/>
            <a:ext cx="6188642" cy="258828"/>
            <a:chOff x="304690" y="1998436"/>
            <a:chExt cx="6188642" cy="259045"/>
          </a:xfrm>
        </p:grpSpPr>
        <p:cxnSp>
          <p:nvCxnSpPr>
            <p:cNvPr id="17" name="直接连接符 16">
              <a:extLst>
                <a:ext uri="{FF2B5EF4-FFF2-40B4-BE49-F238E27FC236}">
                  <a16:creationId xmlns:a16="http://schemas.microsoft.com/office/drawing/2014/main" id="{0D71437C-2DF4-4EFF-CDBE-C6E26661C6CF}"/>
                </a:ext>
              </a:extLst>
            </p:cNvPr>
            <p:cNvCxnSpPr>
              <a:cxnSpLocks/>
            </p:cNvCxnSpPr>
            <p:nvPr/>
          </p:nvCxnSpPr>
          <p:spPr>
            <a:xfrm>
              <a:off x="373332" y="2257481"/>
              <a:ext cx="612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文本框 24">
              <a:extLst>
                <a:ext uri="{FF2B5EF4-FFF2-40B4-BE49-F238E27FC236}">
                  <a16:creationId xmlns:a16="http://schemas.microsoft.com/office/drawing/2014/main" id="{726DC6F0-9655-739F-E13C-68C3C9044AF4}"/>
                </a:ext>
              </a:extLst>
            </p:cNvPr>
            <p:cNvSpPr txBox="1"/>
            <p:nvPr/>
          </p:nvSpPr>
          <p:spPr>
            <a:xfrm>
              <a:off x="304690" y="1998436"/>
              <a:ext cx="4538773" cy="259045"/>
            </a:xfrm>
            <a:prstGeom prst="rect">
              <a:avLst/>
            </a:prstGeom>
            <a:noFill/>
          </p:spPr>
          <p:txBody>
            <a:bodyPr wrap="square" rtlCol="0">
              <a:spAutoFit/>
            </a:bodyPr>
            <a:lstStyle>
              <a:defPPr>
                <a:defRPr lang="zh-CN"/>
              </a:defPPr>
              <a:lvl1pPr marL="0" algn="l" defTabSz="416560" rtl="0" eaLnBrk="1" latinLnBrk="0" hangingPunct="1">
                <a:defRPr sz="820" kern="1200">
                  <a:solidFill>
                    <a:schemeClr val="tx1"/>
                  </a:solidFill>
                  <a:latin typeface="+mn-lt"/>
                  <a:ea typeface="+mn-ea"/>
                  <a:cs typeface="+mn-cs"/>
                </a:defRPr>
              </a:lvl1pPr>
              <a:lvl2pPr marL="208280" algn="l" defTabSz="416560" rtl="0" eaLnBrk="1" latinLnBrk="0" hangingPunct="1">
                <a:defRPr sz="820" kern="1200">
                  <a:solidFill>
                    <a:schemeClr val="tx1"/>
                  </a:solidFill>
                  <a:latin typeface="+mn-lt"/>
                  <a:ea typeface="+mn-ea"/>
                  <a:cs typeface="+mn-cs"/>
                </a:defRPr>
              </a:lvl2pPr>
              <a:lvl3pPr marL="416560" algn="l" defTabSz="416560" rtl="0" eaLnBrk="1" latinLnBrk="0" hangingPunct="1">
                <a:defRPr sz="820" kern="1200">
                  <a:solidFill>
                    <a:schemeClr val="tx1"/>
                  </a:solidFill>
                  <a:latin typeface="+mn-lt"/>
                  <a:ea typeface="+mn-ea"/>
                  <a:cs typeface="+mn-cs"/>
                </a:defRPr>
              </a:lvl3pPr>
              <a:lvl4pPr marL="625475" algn="l" defTabSz="416560" rtl="0" eaLnBrk="1" latinLnBrk="0" hangingPunct="1">
                <a:defRPr sz="820" kern="1200">
                  <a:solidFill>
                    <a:schemeClr val="tx1"/>
                  </a:solidFill>
                  <a:latin typeface="+mn-lt"/>
                  <a:ea typeface="+mn-ea"/>
                  <a:cs typeface="+mn-cs"/>
                </a:defRPr>
              </a:lvl4pPr>
              <a:lvl5pPr marL="833755" algn="l" defTabSz="416560" rtl="0" eaLnBrk="1" latinLnBrk="0" hangingPunct="1">
                <a:defRPr sz="820" kern="1200">
                  <a:solidFill>
                    <a:schemeClr val="tx1"/>
                  </a:solidFill>
                  <a:latin typeface="+mn-lt"/>
                  <a:ea typeface="+mn-ea"/>
                  <a:cs typeface="+mn-cs"/>
                </a:defRPr>
              </a:lvl5pPr>
              <a:lvl6pPr marL="1042035" algn="l" defTabSz="416560" rtl="0" eaLnBrk="1" latinLnBrk="0" hangingPunct="1">
                <a:defRPr sz="820" kern="1200">
                  <a:solidFill>
                    <a:schemeClr val="tx1"/>
                  </a:solidFill>
                  <a:latin typeface="+mn-lt"/>
                  <a:ea typeface="+mn-ea"/>
                  <a:cs typeface="+mn-cs"/>
                </a:defRPr>
              </a:lvl6pPr>
              <a:lvl7pPr marL="1250315" algn="l" defTabSz="416560" rtl="0" eaLnBrk="1" latinLnBrk="0" hangingPunct="1">
                <a:defRPr sz="820" kern="1200">
                  <a:solidFill>
                    <a:schemeClr val="tx1"/>
                  </a:solidFill>
                  <a:latin typeface="+mn-lt"/>
                  <a:ea typeface="+mn-ea"/>
                  <a:cs typeface="+mn-cs"/>
                </a:defRPr>
              </a:lvl7pPr>
              <a:lvl8pPr marL="1459230" algn="l" defTabSz="416560" rtl="0" eaLnBrk="1" latinLnBrk="0" hangingPunct="1">
                <a:defRPr sz="820" kern="1200">
                  <a:solidFill>
                    <a:schemeClr val="tx1"/>
                  </a:solidFill>
                  <a:latin typeface="+mn-lt"/>
                  <a:ea typeface="+mn-ea"/>
                  <a:cs typeface="+mn-cs"/>
                </a:defRPr>
              </a:lvl8pPr>
              <a:lvl9pPr marL="1667510" algn="l" defTabSz="416560" rtl="0" eaLnBrk="1" latinLnBrk="0" hangingPunct="1">
                <a:defRPr sz="820" kern="1200">
                  <a:solidFill>
                    <a:schemeClr val="tx1"/>
                  </a:solidFill>
                  <a:latin typeface="+mn-lt"/>
                  <a:ea typeface="+mn-ea"/>
                  <a:cs typeface="+mn-cs"/>
                </a:defRPr>
              </a:lvl9pPr>
            </a:lstStyle>
            <a:p>
              <a:pPr algn="just" defTabSz="498475">
                <a:lnSpc>
                  <a:spcPts val="1255"/>
                </a:lnSpc>
                <a:spcBef>
                  <a:spcPts val="360"/>
                </a:spcBef>
                <a:buClr>
                  <a:srgbClr val="E8392A"/>
                </a:buClr>
                <a:defRPr/>
              </a:pPr>
              <a:r>
                <a:rPr lang="zh-CN" altLang="en-US" sz="1100" b="1" dirty="0">
                  <a:latin typeface="+mn-ea"/>
                  <a:cs typeface="+mn-ea"/>
                  <a:sym typeface="+mn-lt"/>
                </a:rPr>
                <a:t>数药智能企业优势</a:t>
              </a:r>
              <a:endParaRPr lang="en-US" altLang="zh-CN" sz="1100" b="1" dirty="0">
                <a:latin typeface="+mn-ea"/>
                <a:cs typeface="+mn-ea"/>
                <a:sym typeface="+mn-lt"/>
              </a:endParaRPr>
            </a:p>
          </p:txBody>
        </p:sp>
      </p:grpSp>
      <p:pic>
        <p:nvPicPr>
          <p:cNvPr id="1026" name="Picture 2">
            <a:extLst>
              <a:ext uri="{FF2B5EF4-FFF2-40B4-BE49-F238E27FC236}">
                <a16:creationId xmlns:a16="http://schemas.microsoft.com/office/drawing/2014/main" id="{6505B34B-1816-6AC5-F96F-A494AD8D0A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1774" y="2276675"/>
            <a:ext cx="1047924" cy="344523"/>
          </a:xfrm>
          <a:prstGeom prst="rect">
            <a:avLst/>
          </a:prstGeom>
          <a:noFill/>
          <a:extLst>
            <a:ext uri="{909E8E84-426E-40DD-AFC4-6F175D3DCCD1}">
              <a14:hiddenFill xmlns:a14="http://schemas.microsoft.com/office/drawing/2010/main">
                <a:solidFill>
                  <a:srgbClr val="FFFFFF"/>
                </a:solidFill>
              </a14:hiddenFill>
            </a:ext>
          </a:extLst>
        </p:spPr>
      </p:pic>
      <p:grpSp>
        <p:nvGrpSpPr>
          <p:cNvPr id="78" name="组合 77">
            <a:extLst>
              <a:ext uri="{FF2B5EF4-FFF2-40B4-BE49-F238E27FC236}">
                <a16:creationId xmlns:a16="http://schemas.microsoft.com/office/drawing/2014/main" id="{B1BE5981-638C-7E96-C90E-9B560D4518AB}"/>
              </a:ext>
            </a:extLst>
          </p:cNvPr>
          <p:cNvGrpSpPr/>
          <p:nvPr/>
        </p:nvGrpSpPr>
        <p:grpSpPr>
          <a:xfrm>
            <a:off x="368300" y="4493355"/>
            <a:ext cx="6437724" cy="553998"/>
            <a:chOff x="368300" y="4423019"/>
            <a:chExt cx="6437724" cy="553998"/>
          </a:xfrm>
        </p:grpSpPr>
        <p:grpSp>
          <p:nvGrpSpPr>
            <p:cNvPr id="26" name="组合 25">
              <a:extLst>
                <a:ext uri="{FF2B5EF4-FFF2-40B4-BE49-F238E27FC236}">
                  <a16:creationId xmlns:a16="http://schemas.microsoft.com/office/drawing/2014/main" id="{9575109D-11BF-486A-F8FD-56EA2FC7D734}"/>
                </a:ext>
              </a:extLst>
            </p:cNvPr>
            <p:cNvGrpSpPr/>
            <p:nvPr/>
          </p:nvGrpSpPr>
          <p:grpSpPr>
            <a:xfrm>
              <a:off x="368300" y="4423019"/>
              <a:ext cx="1440915" cy="553998"/>
              <a:chOff x="368300" y="4421758"/>
              <a:chExt cx="1440915" cy="553998"/>
            </a:xfrm>
          </p:grpSpPr>
          <p:sp>
            <p:nvSpPr>
              <p:cNvPr id="3" name="heart_262885">
                <a:extLst>
                  <a:ext uri="{FF2B5EF4-FFF2-40B4-BE49-F238E27FC236}">
                    <a16:creationId xmlns:a16="http://schemas.microsoft.com/office/drawing/2014/main" id="{043953ED-83C4-A159-DD0D-5715A50A3593}"/>
                  </a:ext>
                </a:extLst>
              </p:cNvPr>
              <p:cNvSpPr>
                <a:spLocks noChangeAspect="1"/>
              </p:cNvSpPr>
              <p:nvPr/>
            </p:nvSpPr>
            <p:spPr>
              <a:xfrm>
                <a:off x="368300" y="4540127"/>
                <a:ext cx="404133" cy="317261"/>
              </a:xfrm>
              <a:custGeom>
                <a:avLst/>
                <a:gdLst>
                  <a:gd name="connsiteX0" fmla="*/ 388248 w 607639"/>
                  <a:gd name="connsiteY0" fmla="*/ 218541 h 477022"/>
                  <a:gd name="connsiteX1" fmla="*/ 455712 w 607639"/>
                  <a:gd name="connsiteY1" fmla="*/ 260495 h 477022"/>
                  <a:gd name="connsiteX2" fmla="*/ 523176 w 607639"/>
                  <a:gd name="connsiteY2" fmla="*/ 218541 h 477022"/>
                  <a:gd name="connsiteX3" fmla="*/ 607639 w 607639"/>
                  <a:gd name="connsiteY3" fmla="*/ 300850 h 477022"/>
                  <a:gd name="connsiteX4" fmla="*/ 523176 w 607639"/>
                  <a:gd name="connsiteY4" fmla="*/ 415335 h 477022"/>
                  <a:gd name="connsiteX5" fmla="*/ 455712 w 607639"/>
                  <a:gd name="connsiteY5" fmla="*/ 477022 h 477022"/>
                  <a:gd name="connsiteX6" fmla="*/ 388248 w 607639"/>
                  <a:gd name="connsiteY6" fmla="*/ 415335 h 477022"/>
                  <a:gd name="connsiteX7" fmla="*/ 303784 w 607639"/>
                  <a:gd name="connsiteY7" fmla="*/ 300850 h 477022"/>
                  <a:gd name="connsiteX8" fmla="*/ 388248 w 607639"/>
                  <a:gd name="connsiteY8" fmla="*/ 218541 h 477022"/>
                  <a:gd name="connsiteX9" fmla="*/ 155937 w 607639"/>
                  <a:gd name="connsiteY9" fmla="*/ 0 h 477022"/>
                  <a:gd name="connsiteX10" fmla="*/ 280366 w 607639"/>
                  <a:gd name="connsiteY10" fmla="*/ 77415 h 477022"/>
                  <a:gd name="connsiteX11" fmla="*/ 404794 w 607639"/>
                  <a:gd name="connsiteY11" fmla="*/ 0 h 477022"/>
                  <a:gd name="connsiteX12" fmla="*/ 560642 w 607639"/>
                  <a:gd name="connsiteY12" fmla="*/ 151897 h 477022"/>
                  <a:gd name="connsiteX13" fmla="*/ 558150 w 607639"/>
                  <a:gd name="connsiteY13" fmla="*/ 183538 h 477022"/>
                  <a:gd name="connsiteX14" fmla="*/ 523171 w 607639"/>
                  <a:gd name="connsiteY14" fmla="*/ 179005 h 477022"/>
                  <a:gd name="connsiteX15" fmla="*/ 455705 w 607639"/>
                  <a:gd name="connsiteY15" fmla="*/ 201226 h 477022"/>
                  <a:gd name="connsiteX16" fmla="*/ 388239 w 607639"/>
                  <a:gd name="connsiteY16" fmla="*/ 179005 h 477022"/>
                  <a:gd name="connsiteX17" fmla="*/ 298790 w 607639"/>
                  <a:gd name="connsiteY17" fmla="*/ 214824 h 477022"/>
                  <a:gd name="connsiteX18" fmla="*/ 264167 w 607639"/>
                  <a:gd name="connsiteY18" fmla="*/ 300861 h 477022"/>
                  <a:gd name="connsiteX19" fmla="*/ 292648 w 607639"/>
                  <a:gd name="connsiteY19" fmla="*/ 383786 h 477022"/>
                  <a:gd name="connsiteX20" fmla="*/ 331009 w 607639"/>
                  <a:gd name="connsiteY20" fmla="*/ 421827 h 477022"/>
                  <a:gd name="connsiteX21" fmla="*/ 280366 w 607639"/>
                  <a:gd name="connsiteY21" fmla="*/ 477022 h 477022"/>
                  <a:gd name="connsiteX22" fmla="*/ 155937 w 607639"/>
                  <a:gd name="connsiteY22" fmla="*/ 363166 h 477022"/>
                  <a:gd name="connsiteX23" fmla="*/ 0 w 607639"/>
                  <a:gd name="connsiteY23" fmla="*/ 151897 h 477022"/>
                  <a:gd name="connsiteX24" fmla="*/ 155937 w 607639"/>
                  <a:gd name="connsiteY24" fmla="*/ 0 h 47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7639" h="477022">
                    <a:moveTo>
                      <a:pt x="388248" y="218541"/>
                    </a:moveTo>
                    <a:cubicBezTo>
                      <a:pt x="417262" y="218541"/>
                      <a:pt x="442450" y="235429"/>
                      <a:pt x="455712" y="260495"/>
                    </a:cubicBezTo>
                    <a:cubicBezTo>
                      <a:pt x="468973" y="235429"/>
                      <a:pt x="494161" y="218541"/>
                      <a:pt x="523176" y="218541"/>
                    </a:cubicBezTo>
                    <a:cubicBezTo>
                      <a:pt x="573907" y="218541"/>
                      <a:pt x="607639" y="255340"/>
                      <a:pt x="607639" y="300850"/>
                    </a:cubicBezTo>
                    <a:cubicBezTo>
                      <a:pt x="607639" y="346270"/>
                      <a:pt x="581917" y="373825"/>
                      <a:pt x="523176" y="415335"/>
                    </a:cubicBezTo>
                    <a:cubicBezTo>
                      <a:pt x="471732" y="451601"/>
                      <a:pt x="455712" y="477022"/>
                      <a:pt x="455712" y="477022"/>
                    </a:cubicBezTo>
                    <a:cubicBezTo>
                      <a:pt x="455712" y="477022"/>
                      <a:pt x="439691" y="451601"/>
                      <a:pt x="388248" y="415335"/>
                    </a:cubicBezTo>
                    <a:cubicBezTo>
                      <a:pt x="329506" y="373825"/>
                      <a:pt x="303784" y="346270"/>
                      <a:pt x="303784" y="300850"/>
                    </a:cubicBezTo>
                    <a:cubicBezTo>
                      <a:pt x="303784" y="255340"/>
                      <a:pt x="337516" y="218541"/>
                      <a:pt x="388248" y="218541"/>
                    </a:cubicBezTo>
                    <a:close/>
                    <a:moveTo>
                      <a:pt x="155937" y="0"/>
                    </a:moveTo>
                    <a:cubicBezTo>
                      <a:pt x="209340" y="0"/>
                      <a:pt x="255889" y="31197"/>
                      <a:pt x="280366" y="77415"/>
                    </a:cubicBezTo>
                    <a:cubicBezTo>
                      <a:pt x="304842" y="31197"/>
                      <a:pt x="351391" y="0"/>
                      <a:pt x="404794" y="0"/>
                    </a:cubicBezTo>
                    <a:cubicBezTo>
                      <a:pt x="498606" y="0"/>
                      <a:pt x="560642" y="67994"/>
                      <a:pt x="560642" y="151897"/>
                    </a:cubicBezTo>
                    <a:cubicBezTo>
                      <a:pt x="560642" y="163007"/>
                      <a:pt x="559841" y="173495"/>
                      <a:pt x="558150" y="183538"/>
                    </a:cubicBezTo>
                    <a:cubicBezTo>
                      <a:pt x="547024" y="180516"/>
                      <a:pt x="535276" y="179005"/>
                      <a:pt x="523171" y="179005"/>
                    </a:cubicBezTo>
                    <a:cubicBezTo>
                      <a:pt x="498606" y="179005"/>
                      <a:pt x="475108" y="187005"/>
                      <a:pt x="455705" y="201226"/>
                    </a:cubicBezTo>
                    <a:cubicBezTo>
                      <a:pt x="436302" y="187005"/>
                      <a:pt x="412805" y="179005"/>
                      <a:pt x="388239" y="179005"/>
                    </a:cubicBezTo>
                    <a:cubicBezTo>
                      <a:pt x="353528" y="179005"/>
                      <a:pt x="321753" y="191715"/>
                      <a:pt x="298790" y="214824"/>
                    </a:cubicBezTo>
                    <a:cubicBezTo>
                      <a:pt x="276449" y="237311"/>
                      <a:pt x="264167" y="267886"/>
                      <a:pt x="264167" y="300861"/>
                    </a:cubicBezTo>
                    <a:cubicBezTo>
                      <a:pt x="264167" y="331969"/>
                      <a:pt x="273512" y="359077"/>
                      <a:pt x="292648" y="383786"/>
                    </a:cubicBezTo>
                    <a:cubicBezTo>
                      <a:pt x="302261" y="396230"/>
                      <a:pt x="314276" y="408228"/>
                      <a:pt x="331009" y="421827"/>
                    </a:cubicBezTo>
                    <a:cubicBezTo>
                      <a:pt x="293627" y="455868"/>
                      <a:pt x="280366" y="477022"/>
                      <a:pt x="280366" y="477022"/>
                    </a:cubicBezTo>
                    <a:cubicBezTo>
                      <a:pt x="280366" y="477022"/>
                      <a:pt x="250727" y="430093"/>
                      <a:pt x="155937" y="363166"/>
                    </a:cubicBezTo>
                    <a:cubicBezTo>
                      <a:pt x="47351" y="286551"/>
                      <a:pt x="0" y="235800"/>
                      <a:pt x="0" y="151897"/>
                    </a:cubicBezTo>
                    <a:cubicBezTo>
                      <a:pt x="0" y="67994"/>
                      <a:pt x="62125" y="0"/>
                      <a:pt x="15593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文本框 3">
                <a:extLst>
                  <a:ext uri="{FF2B5EF4-FFF2-40B4-BE49-F238E27FC236}">
                    <a16:creationId xmlns:a16="http://schemas.microsoft.com/office/drawing/2014/main" id="{3DDBC261-C600-92E4-C18F-EF99345B7317}"/>
                  </a:ext>
                </a:extLst>
              </p:cNvPr>
              <p:cNvSpPr txBox="1"/>
              <p:nvPr/>
            </p:nvSpPr>
            <p:spPr>
              <a:xfrm>
                <a:off x="772433" y="4421758"/>
                <a:ext cx="1036782" cy="553998"/>
              </a:xfrm>
              <a:prstGeom prst="rect">
                <a:avLst/>
              </a:prstGeom>
              <a:noFill/>
            </p:spPr>
            <p:txBody>
              <a:bodyPr wrap="square" rtlCol="0">
                <a:spAutoFit/>
              </a:bodyPr>
              <a:lstStyle/>
              <a:p>
                <a:pPr algn="l"/>
                <a:r>
                  <a:rPr kumimoji="1" lang="en-US" altLang="zh-CN" sz="2000" b="1" dirty="0">
                    <a:latin typeface="等线" panose="02010600030101010101" pitchFamily="2" charset="-122"/>
                    <a:ea typeface="等线" panose="02010600030101010101" pitchFamily="2" charset="-122"/>
                  </a:rPr>
                  <a:t>220</a:t>
                </a:r>
                <a:r>
                  <a:rPr kumimoji="1" lang="zh-CN" altLang="en-US" sz="1000" dirty="0">
                    <a:latin typeface="等线" panose="02010600030101010101" pitchFamily="2" charset="-122"/>
                    <a:ea typeface="等线" panose="02010600030101010101" pitchFamily="2" charset="-122"/>
                  </a:rPr>
                  <a:t>场</a:t>
                </a:r>
                <a:endParaRPr kumimoji="1" lang="en-US" altLang="zh-CN" sz="1000" dirty="0">
                  <a:latin typeface="等线" panose="02010600030101010101" pitchFamily="2" charset="-122"/>
                  <a:ea typeface="等线" panose="02010600030101010101" pitchFamily="2" charset="-122"/>
                </a:endParaRPr>
              </a:p>
              <a:p>
                <a:pPr algn="l"/>
                <a:r>
                  <a:rPr kumimoji="1" lang="zh-CN" altLang="en-US" sz="1000" dirty="0">
                    <a:latin typeface="等线" panose="02010600030101010101" pitchFamily="2" charset="-122"/>
                    <a:ea typeface="等线" panose="02010600030101010101" pitchFamily="2" charset="-122"/>
                  </a:rPr>
                  <a:t>公益咨询</a:t>
                </a:r>
              </a:p>
            </p:txBody>
          </p:sp>
        </p:grpSp>
        <p:grpSp>
          <p:nvGrpSpPr>
            <p:cNvPr id="45" name="组合 44">
              <a:extLst>
                <a:ext uri="{FF2B5EF4-FFF2-40B4-BE49-F238E27FC236}">
                  <a16:creationId xmlns:a16="http://schemas.microsoft.com/office/drawing/2014/main" id="{59279105-30B2-44CB-DA64-B7664631A7AB}"/>
                </a:ext>
              </a:extLst>
            </p:cNvPr>
            <p:cNvGrpSpPr/>
            <p:nvPr/>
          </p:nvGrpSpPr>
          <p:grpSpPr>
            <a:xfrm>
              <a:off x="2040249" y="4423019"/>
              <a:ext cx="1421877" cy="553998"/>
              <a:chOff x="1828253" y="4424280"/>
              <a:chExt cx="1421877" cy="553998"/>
            </a:xfrm>
          </p:grpSpPr>
          <p:sp>
            <p:nvSpPr>
              <p:cNvPr id="29" name="文本框 28">
                <a:extLst>
                  <a:ext uri="{FF2B5EF4-FFF2-40B4-BE49-F238E27FC236}">
                    <a16:creationId xmlns:a16="http://schemas.microsoft.com/office/drawing/2014/main" id="{38F49D99-5CC1-7476-BF79-DA41FBC653CA}"/>
                  </a:ext>
                </a:extLst>
              </p:cNvPr>
              <p:cNvSpPr txBox="1"/>
              <p:nvPr/>
            </p:nvSpPr>
            <p:spPr>
              <a:xfrm>
                <a:off x="2213348" y="4424280"/>
                <a:ext cx="1036782" cy="553998"/>
              </a:xfrm>
              <a:prstGeom prst="rect">
                <a:avLst/>
              </a:prstGeom>
              <a:noFill/>
            </p:spPr>
            <p:txBody>
              <a:bodyPr wrap="square" rtlCol="0">
                <a:spAutoFit/>
              </a:bodyPr>
              <a:lstStyle/>
              <a:p>
                <a:pPr algn="l"/>
                <a:r>
                  <a:rPr kumimoji="1" lang="en-US" altLang="zh-CN" sz="2000" b="1" dirty="0">
                    <a:latin typeface="等线" panose="02010600030101010101" pitchFamily="2" charset="-122"/>
                    <a:ea typeface="等线" panose="02010600030101010101" pitchFamily="2" charset="-122"/>
                  </a:rPr>
                  <a:t>30</a:t>
                </a:r>
                <a:r>
                  <a:rPr kumimoji="1" lang="zh-CN" altLang="en-US" sz="1000" dirty="0">
                    <a:latin typeface="等线" panose="02010600030101010101" pitchFamily="2" charset="-122"/>
                    <a:ea typeface="等线" panose="02010600030101010101" pitchFamily="2" charset="-122"/>
                  </a:rPr>
                  <a:t>场</a:t>
                </a:r>
                <a:endParaRPr kumimoji="1" lang="en-US" altLang="zh-CN" sz="1000" dirty="0">
                  <a:latin typeface="等线" panose="02010600030101010101" pitchFamily="2" charset="-122"/>
                  <a:ea typeface="等线" panose="02010600030101010101" pitchFamily="2" charset="-122"/>
                </a:endParaRPr>
              </a:p>
              <a:p>
                <a:pPr algn="l"/>
                <a:r>
                  <a:rPr kumimoji="1" lang="zh-CN" altLang="en-US" sz="1000" dirty="0">
                    <a:latin typeface="等线" panose="02010600030101010101" pitchFamily="2" charset="-122"/>
                    <a:ea typeface="等线" panose="02010600030101010101" pitchFamily="2" charset="-122"/>
                  </a:rPr>
                  <a:t>学术会议</a:t>
                </a:r>
              </a:p>
            </p:txBody>
          </p:sp>
          <p:sp>
            <p:nvSpPr>
              <p:cNvPr id="39" name="任意多边形: 形状 1">
                <a:extLst>
                  <a:ext uri="{FF2B5EF4-FFF2-40B4-BE49-F238E27FC236}">
                    <a16:creationId xmlns:a16="http://schemas.microsoft.com/office/drawing/2014/main" id="{73DECCB9-4431-EE71-D144-9A17000231A8}"/>
                  </a:ext>
                </a:extLst>
              </p:cNvPr>
              <p:cNvSpPr/>
              <p:nvPr/>
            </p:nvSpPr>
            <p:spPr>
              <a:xfrm>
                <a:off x="1828253" y="4499214"/>
                <a:ext cx="366057" cy="404133"/>
              </a:xfrm>
              <a:custGeom>
                <a:avLst/>
                <a:gdLst>
                  <a:gd name="connsiteX0" fmla="*/ 66053 w 382663"/>
                  <a:gd name="connsiteY0" fmla="*/ 324255 h 422467"/>
                  <a:gd name="connsiteX1" fmla="*/ 165069 w 382663"/>
                  <a:gd name="connsiteY1" fmla="*/ 324255 h 422467"/>
                  <a:gd name="connsiteX2" fmla="*/ 165069 w 382663"/>
                  <a:gd name="connsiteY2" fmla="*/ 337457 h 422467"/>
                  <a:gd name="connsiteX3" fmla="*/ 66053 w 382663"/>
                  <a:gd name="connsiteY3" fmla="*/ 337457 h 422467"/>
                  <a:gd name="connsiteX4" fmla="*/ 66053 w 382663"/>
                  <a:gd name="connsiteY4" fmla="*/ 284648 h 422467"/>
                  <a:gd name="connsiteX5" fmla="*/ 224478 w 382663"/>
                  <a:gd name="connsiteY5" fmla="*/ 284648 h 422467"/>
                  <a:gd name="connsiteX6" fmla="*/ 224478 w 382663"/>
                  <a:gd name="connsiteY6" fmla="*/ 297850 h 422467"/>
                  <a:gd name="connsiteX7" fmla="*/ 66053 w 382663"/>
                  <a:gd name="connsiteY7" fmla="*/ 297850 h 422467"/>
                  <a:gd name="connsiteX8" fmla="*/ 283888 w 382663"/>
                  <a:gd name="connsiteY8" fmla="*/ 265241 h 422467"/>
                  <a:gd name="connsiteX9" fmla="*/ 297090 w 382663"/>
                  <a:gd name="connsiteY9" fmla="*/ 265241 h 422467"/>
                  <a:gd name="connsiteX10" fmla="*/ 297090 w 382663"/>
                  <a:gd name="connsiteY10" fmla="*/ 324254 h 422467"/>
                  <a:gd name="connsiteX11" fmla="*/ 283888 w 382663"/>
                  <a:gd name="connsiteY11" fmla="*/ 324254 h 422467"/>
                  <a:gd name="connsiteX12" fmla="*/ 66053 w 382663"/>
                  <a:gd name="connsiteY12" fmla="*/ 225239 h 422467"/>
                  <a:gd name="connsiteX13" fmla="*/ 270685 w 382663"/>
                  <a:gd name="connsiteY13" fmla="*/ 225239 h 422467"/>
                  <a:gd name="connsiteX14" fmla="*/ 270685 w 382663"/>
                  <a:gd name="connsiteY14" fmla="*/ 238441 h 422467"/>
                  <a:gd name="connsiteX15" fmla="*/ 66053 w 382663"/>
                  <a:gd name="connsiteY15" fmla="*/ 238441 h 422467"/>
                  <a:gd name="connsiteX16" fmla="*/ 66053 w 382663"/>
                  <a:gd name="connsiteY16" fmla="*/ 179032 h 422467"/>
                  <a:gd name="connsiteX17" fmla="*/ 270685 w 382663"/>
                  <a:gd name="connsiteY17" fmla="*/ 179032 h 422467"/>
                  <a:gd name="connsiteX18" fmla="*/ 270685 w 382663"/>
                  <a:gd name="connsiteY18" fmla="*/ 192234 h 422467"/>
                  <a:gd name="connsiteX19" fmla="*/ 66053 w 382663"/>
                  <a:gd name="connsiteY19" fmla="*/ 192234 h 422467"/>
                  <a:gd name="connsiteX20" fmla="*/ 66053 w 382663"/>
                  <a:gd name="connsiteY20" fmla="*/ 113021 h 422467"/>
                  <a:gd name="connsiteX21" fmla="*/ 151867 w 382663"/>
                  <a:gd name="connsiteY21" fmla="*/ 113021 h 422467"/>
                  <a:gd name="connsiteX22" fmla="*/ 151867 w 382663"/>
                  <a:gd name="connsiteY22" fmla="*/ 126223 h 422467"/>
                  <a:gd name="connsiteX23" fmla="*/ 66053 w 382663"/>
                  <a:gd name="connsiteY23" fmla="*/ 126223 h 422467"/>
                  <a:gd name="connsiteX24" fmla="*/ 198031 w 382663"/>
                  <a:gd name="connsiteY24" fmla="*/ 22444 h 422467"/>
                  <a:gd name="connsiteX25" fmla="*/ 198031 w 382663"/>
                  <a:gd name="connsiteY25" fmla="*/ 118225 h 422467"/>
                  <a:gd name="connsiteX26" fmla="*/ 204632 w 382663"/>
                  <a:gd name="connsiteY26" fmla="*/ 124826 h 422467"/>
                  <a:gd name="connsiteX27" fmla="*/ 306090 w 382663"/>
                  <a:gd name="connsiteY27" fmla="*/ 124826 h 422467"/>
                  <a:gd name="connsiteX28" fmla="*/ 19803 w 382663"/>
                  <a:gd name="connsiteY28" fmla="*/ 0 h 422467"/>
                  <a:gd name="connsiteX29" fmla="*/ 190836 w 382663"/>
                  <a:gd name="connsiteY29" fmla="*/ 0 h 422467"/>
                  <a:gd name="connsiteX30" fmla="*/ 195391 w 382663"/>
                  <a:gd name="connsiteY30" fmla="*/ 1782 h 422467"/>
                  <a:gd name="connsiteX31" fmla="*/ 321405 w 382663"/>
                  <a:gd name="connsiteY31" fmla="*/ 121129 h 422467"/>
                  <a:gd name="connsiteX32" fmla="*/ 323451 w 382663"/>
                  <a:gd name="connsiteY32" fmla="*/ 125948 h 422467"/>
                  <a:gd name="connsiteX33" fmla="*/ 323451 w 382663"/>
                  <a:gd name="connsiteY33" fmla="*/ 263514 h 422467"/>
                  <a:gd name="connsiteX34" fmla="*/ 310249 w 382663"/>
                  <a:gd name="connsiteY34" fmla="*/ 263514 h 422467"/>
                  <a:gd name="connsiteX35" fmla="*/ 310249 w 382663"/>
                  <a:gd name="connsiteY35" fmla="*/ 138094 h 422467"/>
                  <a:gd name="connsiteX36" fmla="*/ 204632 w 382663"/>
                  <a:gd name="connsiteY36" fmla="*/ 138094 h 422467"/>
                  <a:gd name="connsiteX37" fmla="*/ 184829 w 382663"/>
                  <a:gd name="connsiteY37" fmla="*/ 118291 h 422467"/>
                  <a:gd name="connsiteX38" fmla="*/ 184829 w 382663"/>
                  <a:gd name="connsiteY38" fmla="*/ 13268 h 422467"/>
                  <a:gd name="connsiteX39" fmla="*/ 19803 w 382663"/>
                  <a:gd name="connsiteY39" fmla="*/ 13268 h 422467"/>
                  <a:gd name="connsiteX40" fmla="*/ 13202 w 382663"/>
                  <a:gd name="connsiteY40" fmla="*/ 19869 h 422467"/>
                  <a:gd name="connsiteX41" fmla="*/ 13202 w 382663"/>
                  <a:gd name="connsiteY41" fmla="*/ 402730 h 422467"/>
                  <a:gd name="connsiteX42" fmla="*/ 19803 w 382663"/>
                  <a:gd name="connsiteY42" fmla="*/ 409331 h 422467"/>
                  <a:gd name="connsiteX43" fmla="*/ 303648 w 382663"/>
                  <a:gd name="connsiteY43" fmla="*/ 409331 h 422467"/>
                  <a:gd name="connsiteX44" fmla="*/ 310249 w 382663"/>
                  <a:gd name="connsiteY44" fmla="*/ 402730 h 422467"/>
                  <a:gd name="connsiteX45" fmla="*/ 310249 w 382663"/>
                  <a:gd name="connsiteY45" fmla="*/ 401212 h 422467"/>
                  <a:gd name="connsiteX46" fmla="*/ 303648 w 382663"/>
                  <a:gd name="connsiteY46" fmla="*/ 394611 h 422467"/>
                  <a:gd name="connsiteX47" fmla="*/ 250642 w 382663"/>
                  <a:gd name="connsiteY47" fmla="*/ 316388 h 422467"/>
                  <a:gd name="connsiteX48" fmla="*/ 250642 w 382663"/>
                  <a:gd name="connsiteY48" fmla="*/ 314342 h 422467"/>
                  <a:gd name="connsiteX49" fmla="*/ 261005 w 382663"/>
                  <a:gd name="connsiteY49" fmla="*/ 304110 h 422467"/>
                  <a:gd name="connsiteX50" fmla="*/ 283251 w 382663"/>
                  <a:gd name="connsiteY50" fmla="*/ 304110 h 422467"/>
                  <a:gd name="connsiteX51" fmla="*/ 283251 w 382663"/>
                  <a:gd name="connsiteY51" fmla="*/ 317313 h 422467"/>
                  <a:gd name="connsiteX52" fmla="*/ 267276 w 382663"/>
                  <a:gd name="connsiteY52" fmla="*/ 317313 h 422467"/>
                  <a:gd name="connsiteX53" fmla="*/ 315134 w 382663"/>
                  <a:gd name="connsiteY53" fmla="*/ 388076 h 422467"/>
                  <a:gd name="connsiteX54" fmla="*/ 315530 w 382663"/>
                  <a:gd name="connsiteY54" fmla="*/ 388802 h 422467"/>
                  <a:gd name="connsiteX55" fmla="*/ 318500 w 382663"/>
                  <a:gd name="connsiteY55" fmla="*/ 388802 h 422467"/>
                  <a:gd name="connsiteX56" fmla="*/ 319028 w 382663"/>
                  <a:gd name="connsiteY56" fmla="*/ 388010 h 422467"/>
                  <a:gd name="connsiteX57" fmla="*/ 366160 w 382663"/>
                  <a:gd name="connsiteY57" fmla="*/ 316718 h 422467"/>
                  <a:gd name="connsiteX58" fmla="*/ 349855 w 382663"/>
                  <a:gd name="connsiteY58" fmla="*/ 316718 h 422467"/>
                  <a:gd name="connsiteX59" fmla="*/ 349855 w 382663"/>
                  <a:gd name="connsiteY59" fmla="*/ 323319 h 422467"/>
                  <a:gd name="connsiteX60" fmla="*/ 336653 w 382663"/>
                  <a:gd name="connsiteY60" fmla="*/ 323319 h 422467"/>
                  <a:gd name="connsiteX61" fmla="*/ 336653 w 382663"/>
                  <a:gd name="connsiteY61" fmla="*/ 264306 h 422467"/>
                  <a:gd name="connsiteX62" fmla="*/ 349855 w 382663"/>
                  <a:gd name="connsiteY62" fmla="*/ 264306 h 422467"/>
                  <a:gd name="connsiteX63" fmla="*/ 349855 w 382663"/>
                  <a:gd name="connsiteY63" fmla="*/ 303912 h 422467"/>
                  <a:gd name="connsiteX64" fmla="*/ 372299 w 382663"/>
                  <a:gd name="connsiteY64" fmla="*/ 303912 h 422467"/>
                  <a:gd name="connsiteX65" fmla="*/ 382663 w 382663"/>
                  <a:gd name="connsiteY65" fmla="*/ 314078 h 422467"/>
                  <a:gd name="connsiteX66" fmla="*/ 382663 w 382663"/>
                  <a:gd name="connsiteY66" fmla="*/ 316058 h 422467"/>
                  <a:gd name="connsiteX67" fmla="*/ 329392 w 382663"/>
                  <a:gd name="connsiteY67" fmla="*/ 395930 h 422467"/>
                  <a:gd name="connsiteX68" fmla="*/ 323451 w 382663"/>
                  <a:gd name="connsiteY68" fmla="*/ 401212 h 422467"/>
                  <a:gd name="connsiteX69" fmla="*/ 323451 w 382663"/>
                  <a:gd name="connsiteY69" fmla="*/ 402664 h 422467"/>
                  <a:gd name="connsiteX70" fmla="*/ 303648 w 382663"/>
                  <a:gd name="connsiteY70" fmla="*/ 422467 h 422467"/>
                  <a:gd name="connsiteX71" fmla="*/ 19803 w 382663"/>
                  <a:gd name="connsiteY71" fmla="*/ 422467 h 422467"/>
                  <a:gd name="connsiteX72" fmla="*/ 0 w 382663"/>
                  <a:gd name="connsiteY72" fmla="*/ 402664 h 422467"/>
                  <a:gd name="connsiteX73" fmla="*/ 0 w 382663"/>
                  <a:gd name="connsiteY73" fmla="*/ 19803 h 422467"/>
                  <a:gd name="connsiteX74" fmla="*/ 19803 w 382663"/>
                  <a:gd name="connsiteY74" fmla="*/ 0 h 42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82663" h="422467">
                    <a:moveTo>
                      <a:pt x="66053" y="324255"/>
                    </a:moveTo>
                    <a:lnTo>
                      <a:pt x="165069" y="324255"/>
                    </a:lnTo>
                    <a:lnTo>
                      <a:pt x="165069" y="337457"/>
                    </a:lnTo>
                    <a:lnTo>
                      <a:pt x="66053" y="337457"/>
                    </a:lnTo>
                    <a:close/>
                    <a:moveTo>
                      <a:pt x="66053" y="284648"/>
                    </a:moveTo>
                    <a:lnTo>
                      <a:pt x="224478" y="284648"/>
                    </a:lnTo>
                    <a:lnTo>
                      <a:pt x="224478" y="297850"/>
                    </a:lnTo>
                    <a:lnTo>
                      <a:pt x="66053" y="297850"/>
                    </a:lnTo>
                    <a:close/>
                    <a:moveTo>
                      <a:pt x="283888" y="265241"/>
                    </a:moveTo>
                    <a:lnTo>
                      <a:pt x="297090" y="265241"/>
                    </a:lnTo>
                    <a:lnTo>
                      <a:pt x="297090" y="324254"/>
                    </a:lnTo>
                    <a:lnTo>
                      <a:pt x="283888" y="324254"/>
                    </a:lnTo>
                    <a:close/>
                    <a:moveTo>
                      <a:pt x="66053" y="225239"/>
                    </a:moveTo>
                    <a:lnTo>
                      <a:pt x="270685" y="225239"/>
                    </a:lnTo>
                    <a:lnTo>
                      <a:pt x="270685" y="238441"/>
                    </a:lnTo>
                    <a:lnTo>
                      <a:pt x="66053" y="238441"/>
                    </a:lnTo>
                    <a:close/>
                    <a:moveTo>
                      <a:pt x="66053" y="179032"/>
                    </a:moveTo>
                    <a:lnTo>
                      <a:pt x="270685" y="179032"/>
                    </a:lnTo>
                    <a:lnTo>
                      <a:pt x="270685" y="192234"/>
                    </a:lnTo>
                    <a:lnTo>
                      <a:pt x="66053" y="192234"/>
                    </a:lnTo>
                    <a:close/>
                    <a:moveTo>
                      <a:pt x="66053" y="113021"/>
                    </a:moveTo>
                    <a:lnTo>
                      <a:pt x="151867" y="113021"/>
                    </a:lnTo>
                    <a:lnTo>
                      <a:pt x="151867" y="126223"/>
                    </a:lnTo>
                    <a:lnTo>
                      <a:pt x="66053" y="126223"/>
                    </a:lnTo>
                    <a:close/>
                    <a:moveTo>
                      <a:pt x="198031" y="22444"/>
                    </a:moveTo>
                    <a:lnTo>
                      <a:pt x="198031" y="118225"/>
                    </a:lnTo>
                    <a:cubicBezTo>
                      <a:pt x="198031" y="121856"/>
                      <a:pt x="200989" y="124826"/>
                      <a:pt x="204632" y="124826"/>
                    </a:cubicBezTo>
                    <a:lnTo>
                      <a:pt x="306090" y="124826"/>
                    </a:lnTo>
                    <a:close/>
                    <a:moveTo>
                      <a:pt x="19803" y="0"/>
                    </a:moveTo>
                    <a:lnTo>
                      <a:pt x="190836" y="0"/>
                    </a:lnTo>
                    <a:cubicBezTo>
                      <a:pt x="192526" y="0"/>
                      <a:pt x="194157" y="594"/>
                      <a:pt x="195391" y="1782"/>
                    </a:cubicBezTo>
                    <a:lnTo>
                      <a:pt x="321405" y="121129"/>
                    </a:lnTo>
                    <a:cubicBezTo>
                      <a:pt x="322686" y="122383"/>
                      <a:pt x="323418" y="124166"/>
                      <a:pt x="323451" y="125948"/>
                    </a:cubicBezTo>
                    <a:lnTo>
                      <a:pt x="323451" y="263514"/>
                    </a:lnTo>
                    <a:lnTo>
                      <a:pt x="310249" y="263514"/>
                    </a:lnTo>
                    <a:lnTo>
                      <a:pt x="310249" y="138094"/>
                    </a:lnTo>
                    <a:lnTo>
                      <a:pt x="204632" y="138094"/>
                    </a:lnTo>
                    <a:cubicBezTo>
                      <a:pt x="193694" y="138094"/>
                      <a:pt x="184829" y="129249"/>
                      <a:pt x="184829" y="118291"/>
                    </a:cubicBezTo>
                    <a:lnTo>
                      <a:pt x="184829" y="13268"/>
                    </a:lnTo>
                    <a:lnTo>
                      <a:pt x="19803" y="13268"/>
                    </a:lnTo>
                    <a:cubicBezTo>
                      <a:pt x="16159" y="13268"/>
                      <a:pt x="13202" y="16239"/>
                      <a:pt x="13202" y="19869"/>
                    </a:cubicBezTo>
                    <a:lnTo>
                      <a:pt x="13202" y="402730"/>
                    </a:lnTo>
                    <a:cubicBezTo>
                      <a:pt x="13202" y="406361"/>
                      <a:pt x="16159" y="409331"/>
                      <a:pt x="19803" y="409331"/>
                    </a:cubicBezTo>
                    <a:lnTo>
                      <a:pt x="303648" y="409331"/>
                    </a:lnTo>
                    <a:cubicBezTo>
                      <a:pt x="307292" y="409331"/>
                      <a:pt x="310249" y="406361"/>
                      <a:pt x="310249" y="402730"/>
                    </a:cubicBezTo>
                    <a:lnTo>
                      <a:pt x="310249" y="401212"/>
                    </a:lnTo>
                    <a:cubicBezTo>
                      <a:pt x="307318" y="399892"/>
                      <a:pt x="304968" y="397515"/>
                      <a:pt x="303648" y="394611"/>
                    </a:cubicBezTo>
                    <a:lnTo>
                      <a:pt x="250642" y="316388"/>
                    </a:lnTo>
                    <a:lnTo>
                      <a:pt x="250642" y="314342"/>
                    </a:lnTo>
                    <a:cubicBezTo>
                      <a:pt x="250747" y="308665"/>
                      <a:pt x="255348" y="304177"/>
                      <a:pt x="261005" y="304110"/>
                    </a:cubicBezTo>
                    <a:lnTo>
                      <a:pt x="283251" y="304110"/>
                    </a:lnTo>
                    <a:lnTo>
                      <a:pt x="283251" y="317313"/>
                    </a:lnTo>
                    <a:lnTo>
                      <a:pt x="267276" y="317313"/>
                    </a:lnTo>
                    <a:lnTo>
                      <a:pt x="315134" y="388076"/>
                    </a:lnTo>
                    <a:cubicBezTo>
                      <a:pt x="315530" y="388340"/>
                      <a:pt x="315530" y="388802"/>
                      <a:pt x="315530" y="388802"/>
                    </a:cubicBezTo>
                    <a:lnTo>
                      <a:pt x="318500" y="388802"/>
                    </a:lnTo>
                    <a:lnTo>
                      <a:pt x="319028" y="388010"/>
                    </a:lnTo>
                    <a:lnTo>
                      <a:pt x="366160" y="316718"/>
                    </a:lnTo>
                    <a:lnTo>
                      <a:pt x="349855" y="316718"/>
                    </a:lnTo>
                    <a:lnTo>
                      <a:pt x="349855" y="323319"/>
                    </a:lnTo>
                    <a:lnTo>
                      <a:pt x="336653" y="323319"/>
                    </a:lnTo>
                    <a:lnTo>
                      <a:pt x="336653" y="264306"/>
                    </a:lnTo>
                    <a:lnTo>
                      <a:pt x="349855" y="264306"/>
                    </a:lnTo>
                    <a:lnTo>
                      <a:pt x="349855" y="303912"/>
                    </a:lnTo>
                    <a:lnTo>
                      <a:pt x="372299" y="303912"/>
                    </a:lnTo>
                    <a:cubicBezTo>
                      <a:pt x="377963" y="303846"/>
                      <a:pt x="382590" y="308400"/>
                      <a:pt x="382663" y="314078"/>
                    </a:cubicBezTo>
                    <a:lnTo>
                      <a:pt x="382663" y="316058"/>
                    </a:lnTo>
                    <a:lnTo>
                      <a:pt x="329392" y="395930"/>
                    </a:lnTo>
                    <a:cubicBezTo>
                      <a:pt x="328059" y="398308"/>
                      <a:pt x="325966" y="400155"/>
                      <a:pt x="323451" y="401212"/>
                    </a:cubicBezTo>
                    <a:lnTo>
                      <a:pt x="323451" y="402664"/>
                    </a:lnTo>
                    <a:cubicBezTo>
                      <a:pt x="323451" y="413622"/>
                      <a:pt x="314586" y="422467"/>
                      <a:pt x="303648" y="422467"/>
                    </a:cubicBezTo>
                    <a:lnTo>
                      <a:pt x="19803" y="422467"/>
                    </a:lnTo>
                    <a:cubicBezTo>
                      <a:pt x="8865" y="422467"/>
                      <a:pt x="0" y="413622"/>
                      <a:pt x="0" y="402664"/>
                    </a:cubicBezTo>
                    <a:lnTo>
                      <a:pt x="0" y="19803"/>
                    </a:lnTo>
                    <a:cubicBezTo>
                      <a:pt x="0" y="8846"/>
                      <a:pt x="8865" y="0"/>
                      <a:pt x="1980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67" name="组合 66">
              <a:extLst>
                <a:ext uri="{FF2B5EF4-FFF2-40B4-BE49-F238E27FC236}">
                  <a16:creationId xmlns:a16="http://schemas.microsoft.com/office/drawing/2014/main" id="{FFDA64EC-F814-2CF4-FB52-013D91CE9DEB}"/>
                </a:ext>
              </a:extLst>
            </p:cNvPr>
            <p:cNvGrpSpPr/>
            <p:nvPr/>
          </p:nvGrpSpPr>
          <p:grpSpPr>
            <a:xfrm>
              <a:off x="3693160" y="4423019"/>
              <a:ext cx="1440915" cy="553998"/>
              <a:chOff x="3079215" y="4421758"/>
              <a:chExt cx="1440915" cy="553998"/>
            </a:xfrm>
          </p:grpSpPr>
          <p:sp>
            <p:nvSpPr>
              <p:cNvPr id="57" name="文本框 56">
                <a:extLst>
                  <a:ext uri="{FF2B5EF4-FFF2-40B4-BE49-F238E27FC236}">
                    <a16:creationId xmlns:a16="http://schemas.microsoft.com/office/drawing/2014/main" id="{ED87BD7D-AB9B-C581-4962-1C73E1FADBB5}"/>
                  </a:ext>
                </a:extLst>
              </p:cNvPr>
              <p:cNvSpPr txBox="1"/>
              <p:nvPr/>
            </p:nvSpPr>
            <p:spPr>
              <a:xfrm>
                <a:off x="3483348" y="4421758"/>
                <a:ext cx="1036782" cy="553998"/>
              </a:xfrm>
              <a:prstGeom prst="rect">
                <a:avLst/>
              </a:prstGeom>
              <a:noFill/>
            </p:spPr>
            <p:txBody>
              <a:bodyPr wrap="square" rtlCol="0">
                <a:spAutoFit/>
              </a:bodyPr>
              <a:lstStyle/>
              <a:p>
                <a:pPr algn="l"/>
                <a:r>
                  <a:rPr kumimoji="1" lang="en-US" altLang="zh-CN" sz="2000" b="1" dirty="0">
                    <a:latin typeface="等线" panose="02010600030101010101" pitchFamily="2" charset="-122"/>
                    <a:ea typeface="等线" panose="02010600030101010101" pitchFamily="2" charset="-122"/>
                  </a:rPr>
                  <a:t>108</a:t>
                </a:r>
                <a:r>
                  <a:rPr kumimoji="1" lang="zh-CN" altLang="en-US" sz="1000" dirty="0">
                    <a:latin typeface="等线" panose="02010600030101010101" pitchFamily="2" charset="-122"/>
                    <a:ea typeface="等线" panose="02010600030101010101" pitchFamily="2" charset="-122"/>
                  </a:rPr>
                  <a:t>家</a:t>
                </a:r>
                <a:endParaRPr kumimoji="1" lang="en-US" altLang="zh-CN" sz="1000" dirty="0">
                  <a:latin typeface="等线" panose="02010600030101010101" pitchFamily="2" charset="-122"/>
                  <a:ea typeface="等线" panose="02010600030101010101" pitchFamily="2" charset="-122"/>
                </a:endParaRPr>
              </a:p>
              <a:p>
                <a:pPr algn="l"/>
                <a:r>
                  <a:rPr kumimoji="1" lang="zh-CN" altLang="en-US" sz="1000" dirty="0">
                    <a:latin typeface="等线" panose="02010600030101010101" pitchFamily="2" charset="-122"/>
                    <a:ea typeface="等线" panose="02010600030101010101" pitchFamily="2" charset="-122"/>
                  </a:rPr>
                  <a:t>合作机构</a:t>
                </a:r>
              </a:p>
            </p:txBody>
          </p:sp>
          <p:sp>
            <p:nvSpPr>
              <p:cNvPr id="66" name="handshake_174507">
                <a:extLst>
                  <a:ext uri="{FF2B5EF4-FFF2-40B4-BE49-F238E27FC236}">
                    <a16:creationId xmlns:a16="http://schemas.microsoft.com/office/drawing/2014/main" id="{573E2EA8-4398-C05C-BEF0-4A195C3E4981}"/>
                  </a:ext>
                </a:extLst>
              </p:cNvPr>
              <p:cNvSpPr/>
              <p:nvPr/>
            </p:nvSpPr>
            <p:spPr>
              <a:xfrm>
                <a:off x="3079215" y="4522817"/>
                <a:ext cx="404133" cy="351883"/>
              </a:xfrm>
              <a:custGeom>
                <a:avLst/>
                <a:gdLst>
                  <a:gd name="T0" fmla="*/ 1693 w 2782"/>
                  <a:gd name="T1" fmla="*/ 54 h 2426"/>
                  <a:gd name="T2" fmla="*/ 1561 w 2782"/>
                  <a:gd name="T3" fmla="*/ 381 h 2426"/>
                  <a:gd name="T4" fmla="*/ 1239 w 2782"/>
                  <a:gd name="T5" fmla="*/ 376 h 2426"/>
                  <a:gd name="T6" fmla="*/ 907 w 2782"/>
                  <a:gd name="T7" fmla="*/ 54 h 2426"/>
                  <a:gd name="T8" fmla="*/ 186 w 2782"/>
                  <a:gd name="T9" fmla="*/ 1234 h 2426"/>
                  <a:gd name="T10" fmla="*/ 516 w 2782"/>
                  <a:gd name="T11" fmla="*/ 1427 h 2426"/>
                  <a:gd name="T12" fmla="*/ 382 w 2782"/>
                  <a:gd name="T13" fmla="*/ 1627 h 2426"/>
                  <a:gd name="T14" fmla="*/ 612 w 2782"/>
                  <a:gd name="T15" fmla="*/ 1856 h 2426"/>
                  <a:gd name="T16" fmla="*/ 775 w 2782"/>
                  <a:gd name="T17" fmla="*/ 2020 h 2426"/>
                  <a:gd name="T18" fmla="*/ 972 w 2782"/>
                  <a:gd name="T19" fmla="*/ 2216 h 2426"/>
                  <a:gd name="T20" fmla="*/ 1234 w 2782"/>
                  <a:gd name="T21" fmla="*/ 2413 h 2426"/>
                  <a:gd name="T22" fmla="*/ 1562 w 2782"/>
                  <a:gd name="T23" fmla="*/ 2394 h 2426"/>
                  <a:gd name="T24" fmla="*/ 2217 w 2782"/>
                  <a:gd name="T25" fmla="*/ 1758 h 2426"/>
                  <a:gd name="T26" fmla="*/ 2386 w 2782"/>
                  <a:gd name="T27" fmla="*/ 1534 h 2426"/>
                  <a:gd name="T28" fmla="*/ 2414 w 2782"/>
                  <a:gd name="T29" fmla="*/ 1234 h 2426"/>
                  <a:gd name="T30" fmla="*/ 2741 w 2782"/>
                  <a:gd name="T31" fmla="*/ 1102 h 2426"/>
                  <a:gd name="T32" fmla="*/ 316 w 2782"/>
                  <a:gd name="T33" fmla="*/ 1168 h 2426"/>
                  <a:gd name="T34" fmla="*/ 120 w 2782"/>
                  <a:gd name="T35" fmla="*/ 972 h 2426"/>
                  <a:gd name="T36" fmla="*/ 1005 w 2782"/>
                  <a:gd name="T37" fmla="*/ 106 h 2426"/>
                  <a:gd name="T38" fmla="*/ 1169 w 2782"/>
                  <a:gd name="T39" fmla="*/ 316 h 2426"/>
                  <a:gd name="T40" fmla="*/ 573 w 2782"/>
                  <a:gd name="T41" fmla="*/ 1501 h 2426"/>
                  <a:gd name="T42" fmla="*/ 481 w 2782"/>
                  <a:gd name="T43" fmla="*/ 1594 h 2426"/>
                  <a:gd name="T44" fmla="*/ 749 w 2782"/>
                  <a:gd name="T45" fmla="*/ 1719 h 2426"/>
                  <a:gd name="T46" fmla="*/ 972 w 2782"/>
                  <a:gd name="T47" fmla="*/ 2085 h 2426"/>
                  <a:gd name="T48" fmla="*/ 1047 w 2782"/>
                  <a:gd name="T49" fmla="*/ 2011 h 2426"/>
                  <a:gd name="T50" fmla="*/ 1037 w 2782"/>
                  <a:gd name="T51" fmla="*/ 2151 h 2426"/>
                  <a:gd name="T52" fmla="*/ 1201 w 2782"/>
                  <a:gd name="T53" fmla="*/ 2315 h 2426"/>
                  <a:gd name="T54" fmla="*/ 1758 w 2782"/>
                  <a:gd name="T55" fmla="*/ 1233 h 2426"/>
                  <a:gd name="T56" fmla="*/ 2119 w 2782"/>
                  <a:gd name="T57" fmla="*/ 1725 h 2426"/>
                  <a:gd name="T58" fmla="*/ 1496 w 2782"/>
                  <a:gd name="T59" fmla="*/ 1430 h 2426"/>
                  <a:gd name="T60" fmla="*/ 1791 w 2782"/>
                  <a:gd name="T61" fmla="*/ 2052 h 2426"/>
                  <a:gd name="T62" fmla="*/ 1300 w 2782"/>
                  <a:gd name="T63" fmla="*/ 1692 h 2426"/>
                  <a:gd name="T64" fmla="*/ 939 w 2782"/>
                  <a:gd name="T65" fmla="*/ 1790 h 2426"/>
                  <a:gd name="T66" fmla="*/ 609 w 2782"/>
                  <a:gd name="T67" fmla="*/ 1396 h 2426"/>
                  <a:gd name="T68" fmla="*/ 1329 w 2782"/>
                  <a:gd name="T69" fmla="*/ 559 h 2426"/>
                  <a:gd name="T70" fmla="*/ 862 w 2782"/>
                  <a:gd name="T71" fmla="*/ 1120 h 2426"/>
                  <a:gd name="T72" fmla="*/ 1096 w 2782"/>
                  <a:gd name="T73" fmla="*/ 1162 h 2426"/>
                  <a:gd name="T74" fmla="*/ 1791 w 2782"/>
                  <a:gd name="T75" fmla="*/ 939 h 2426"/>
                  <a:gd name="T76" fmla="*/ 1856 w 2782"/>
                  <a:gd name="T77" fmla="*/ 873 h 2426"/>
                  <a:gd name="T78" fmla="*/ 1771 w 2782"/>
                  <a:gd name="T79" fmla="*/ 834 h 2426"/>
                  <a:gd name="T80" fmla="*/ 1068 w 2782"/>
                  <a:gd name="T81" fmla="*/ 1073 h 2426"/>
                  <a:gd name="T82" fmla="*/ 1672 w 2782"/>
                  <a:gd name="T83" fmla="*/ 492 h 2426"/>
                  <a:gd name="T84" fmla="*/ 2675 w 2782"/>
                  <a:gd name="T85" fmla="*/ 1037 h 2426"/>
                  <a:gd name="T86" fmla="*/ 1721 w 2782"/>
                  <a:gd name="T87" fmla="*/ 410 h 2426"/>
                  <a:gd name="T88" fmla="*/ 1613 w 2782"/>
                  <a:gd name="T89" fmla="*/ 284 h 2426"/>
                  <a:gd name="T90" fmla="*/ 1791 w 2782"/>
                  <a:gd name="T91" fmla="*/ 106 h 2426"/>
                  <a:gd name="T92" fmla="*/ 2689 w 2782"/>
                  <a:gd name="T93" fmla="*/ 1004 h 2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82" h="2426">
                    <a:moveTo>
                      <a:pt x="2741" y="906"/>
                    </a:moveTo>
                    <a:lnTo>
                      <a:pt x="1889" y="54"/>
                    </a:lnTo>
                    <a:cubicBezTo>
                      <a:pt x="1835" y="0"/>
                      <a:pt x="1747" y="0"/>
                      <a:pt x="1693" y="54"/>
                    </a:cubicBezTo>
                    <a:lnTo>
                      <a:pt x="1562" y="185"/>
                    </a:lnTo>
                    <a:cubicBezTo>
                      <a:pt x="1535" y="212"/>
                      <a:pt x="1521" y="246"/>
                      <a:pt x="1521" y="284"/>
                    </a:cubicBezTo>
                    <a:cubicBezTo>
                      <a:pt x="1521" y="321"/>
                      <a:pt x="1535" y="355"/>
                      <a:pt x="1561" y="381"/>
                    </a:cubicBezTo>
                    <a:lnTo>
                      <a:pt x="1600" y="420"/>
                    </a:lnTo>
                    <a:cubicBezTo>
                      <a:pt x="1553" y="438"/>
                      <a:pt x="1488" y="467"/>
                      <a:pt x="1415" y="508"/>
                    </a:cubicBezTo>
                    <a:cubicBezTo>
                      <a:pt x="1339" y="450"/>
                      <a:pt x="1277" y="404"/>
                      <a:pt x="1239" y="376"/>
                    </a:cubicBezTo>
                    <a:cubicBezTo>
                      <a:pt x="1288" y="321"/>
                      <a:pt x="1286" y="238"/>
                      <a:pt x="1234" y="185"/>
                    </a:cubicBezTo>
                    <a:lnTo>
                      <a:pt x="1103" y="54"/>
                    </a:lnTo>
                    <a:cubicBezTo>
                      <a:pt x="1049" y="0"/>
                      <a:pt x="961" y="0"/>
                      <a:pt x="907" y="54"/>
                    </a:cubicBezTo>
                    <a:lnTo>
                      <a:pt x="54" y="906"/>
                    </a:lnTo>
                    <a:cubicBezTo>
                      <a:pt x="0" y="960"/>
                      <a:pt x="1" y="1048"/>
                      <a:pt x="55" y="1102"/>
                    </a:cubicBezTo>
                    <a:lnTo>
                      <a:pt x="186" y="1234"/>
                    </a:lnTo>
                    <a:cubicBezTo>
                      <a:pt x="213" y="1261"/>
                      <a:pt x="249" y="1274"/>
                      <a:pt x="284" y="1274"/>
                    </a:cubicBezTo>
                    <a:cubicBezTo>
                      <a:pt x="317" y="1274"/>
                      <a:pt x="350" y="1262"/>
                      <a:pt x="376" y="1239"/>
                    </a:cubicBezTo>
                    <a:cubicBezTo>
                      <a:pt x="407" y="1281"/>
                      <a:pt x="457" y="1349"/>
                      <a:pt x="516" y="1427"/>
                    </a:cubicBezTo>
                    <a:lnTo>
                      <a:pt x="382" y="1561"/>
                    </a:lnTo>
                    <a:cubicBezTo>
                      <a:pt x="374" y="1570"/>
                      <a:pt x="369" y="1582"/>
                      <a:pt x="369" y="1594"/>
                    </a:cubicBezTo>
                    <a:cubicBezTo>
                      <a:pt x="369" y="1606"/>
                      <a:pt x="374" y="1618"/>
                      <a:pt x="382" y="1627"/>
                    </a:cubicBezTo>
                    <a:lnTo>
                      <a:pt x="546" y="1790"/>
                    </a:lnTo>
                    <a:lnTo>
                      <a:pt x="546" y="1790"/>
                    </a:lnTo>
                    <a:lnTo>
                      <a:pt x="612" y="1856"/>
                    </a:lnTo>
                    <a:lnTo>
                      <a:pt x="612" y="1856"/>
                    </a:lnTo>
                    <a:lnTo>
                      <a:pt x="710" y="1954"/>
                    </a:lnTo>
                    <a:lnTo>
                      <a:pt x="775" y="2020"/>
                    </a:lnTo>
                    <a:lnTo>
                      <a:pt x="906" y="2151"/>
                    </a:lnTo>
                    <a:lnTo>
                      <a:pt x="906" y="2151"/>
                    </a:lnTo>
                    <a:lnTo>
                      <a:pt x="972" y="2216"/>
                    </a:lnTo>
                    <a:lnTo>
                      <a:pt x="1169" y="2413"/>
                    </a:lnTo>
                    <a:cubicBezTo>
                      <a:pt x="1178" y="2422"/>
                      <a:pt x="1189" y="2426"/>
                      <a:pt x="1201" y="2426"/>
                    </a:cubicBezTo>
                    <a:cubicBezTo>
                      <a:pt x="1213" y="2426"/>
                      <a:pt x="1225" y="2422"/>
                      <a:pt x="1234" y="2413"/>
                    </a:cubicBezTo>
                    <a:lnTo>
                      <a:pt x="1377" y="2270"/>
                    </a:lnTo>
                    <a:cubicBezTo>
                      <a:pt x="1464" y="2335"/>
                      <a:pt x="1528" y="2380"/>
                      <a:pt x="1535" y="2385"/>
                    </a:cubicBezTo>
                    <a:cubicBezTo>
                      <a:pt x="1543" y="2391"/>
                      <a:pt x="1552" y="2394"/>
                      <a:pt x="1562" y="2394"/>
                    </a:cubicBezTo>
                    <a:cubicBezTo>
                      <a:pt x="1574" y="2394"/>
                      <a:pt x="1585" y="2389"/>
                      <a:pt x="1594" y="2380"/>
                    </a:cubicBezTo>
                    <a:lnTo>
                      <a:pt x="2217" y="1758"/>
                    </a:lnTo>
                    <a:cubicBezTo>
                      <a:pt x="2217" y="1758"/>
                      <a:pt x="2217" y="1758"/>
                      <a:pt x="2217" y="1758"/>
                    </a:cubicBezTo>
                    <a:cubicBezTo>
                      <a:pt x="2217" y="1758"/>
                      <a:pt x="2217" y="1758"/>
                      <a:pt x="2217" y="1758"/>
                    </a:cubicBezTo>
                    <a:lnTo>
                      <a:pt x="2381" y="1594"/>
                    </a:lnTo>
                    <a:cubicBezTo>
                      <a:pt x="2397" y="1578"/>
                      <a:pt x="2399" y="1553"/>
                      <a:pt x="2386" y="1534"/>
                    </a:cubicBezTo>
                    <a:cubicBezTo>
                      <a:pt x="2380" y="1527"/>
                      <a:pt x="2329" y="1455"/>
                      <a:pt x="2257" y="1360"/>
                    </a:cubicBezTo>
                    <a:lnTo>
                      <a:pt x="2351" y="1171"/>
                    </a:lnTo>
                    <a:lnTo>
                      <a:pt x="2414" y="1234"/>
                    </a:lnTo>
                    <a:cubicBezTo>
                      <a:pt x="2441" y="1261"/>
                      <a:pt x="2476" y="1274"/>
                      <a:pt x="2512" y="1274"/>
                    </a:cubicBezTo>
                    <a:cubicBezTo>
                      <a:pt x="2547" y="1274"/>
                      <a:pt x="2583" y="1261"/>
                      <a:pt x="2610" y="1234"/>
                    </a:cubicBezTo>
                    <a:lnTo>
                      <a:pt x="2741" y="1102"/>
                    </a:lnTo>
                    <a:cubicBezTo>
                      <a:pt x="2767" y="1076"/>
                      <a:pt x="2782" y="1041"/>
                      <a:pt x="2782" y="1004"/>
                    </a:cubicBezTo>
                    <a:cubicBezTo>
                      <a:pt x="2782" y="967"/>
                      <a:pt x="2767" y="932"/>
                      <a:pt x="2741" y="906"/>
                    </a:cubicBezTo>
                    <a:close/>
                    <a:moveTo>
                      <a:pt x="316" y="1168"/>
                    </a:moveTo>
                    <a:cubicBezTo>
                      <a:pt x="298" y="1187"/>
                      <a:pt x="270" y="1186"/>
                      <a:pt x="251" y="1168"/>
                    </a:cubicBezTo>
                    <a:lnTo>
                      <a:pt x="120" y="1037"/>
                    </a:lnTo>
                    <a:cubicBezTo>
                      <a:pt x="102" y="1019"/>
                      <a:pt x="102" y="990"/>
                      <a:pt x="120" y="972"/>
                    </a:cubicBezTo>
                    <a:lnTo>
                      <a:pt x="972" y="119"/>
                    </a:lnTo>
                    <a:lnTo>
                      <a:pt x="972" y="119"/>
                    </a:lnTo>
                    <a:cubicBezTo>
                      <a:pt x="981" y="110"/>
                      <a:pt x="993" y="106"/>
                      <a:pt x="1005" y="106"/>
                    </a:cubicBezTo>
                    <a:cubicBezTo>
                      <a:pt x="1016" y="106"/>
                      <a:pt x="1028" y="110"/>
                      <a:pt x="1037" y="120"/>
                    </a:cubicBezTo>
                    <a:lnTo>
                      <a:pt x="1169" y="251"/>
                    </a:lnTo>
                    <a:cubicBezTo>
                      <a:pt x="1187" y="269"/>
                      <a:pt x="1187" y="298"/>
                      <a:pt x="1169" y="316"/>
                    </a:cubicBezTo>
                    <a:lnTo>
                      <a:pt x="316" y="1168"/>
                    </a:lnTo>
                    <a:close/>
                    <a:moveTo>
                      <a:pt x="481" y="1594"/>
                    </a:moveTo>
                    <a:lnTo>
                      <a:pt x="573" y="1501"/>
                    </a:lnTo>
                    <a:cubicBezTo>
                      <a:pt x="611" y="1549"/>
                      <a:pt x="650" y="1599"/>
                      <a:pt x="689" y="1647"/>
                    </a:cubicBezTo>
                    <a:lnTo>
                      <a:pt x="612" y="1725"/>
                    </a:lnTo>
                    <a:lnTo>
                      <a:pt x="481" y="1594"/>
                    </a:lnTo>
                    <a:close/>
                    <a:moveTo>
                      <a:pt x="775" y="1889"/>
                    </a:moveTo>
                    <a:lnTo>
                      <a:pt x="677" y="1790"/>
                    </a:lnTo>
                    <a:lnTo>
                      <a:pt x="749" y="1719"/>
                    </a:lnTo>
                    <a:cubicBezTo>
                      <a:pt x="781" y="1756"/>
                      <a:pt x="812" y="1791"/>
                      <a:pt x="842" y="1823"/>
                    </a:cubicBezTo>
                    <a:lnTo>
                      <a:pt x="775" y="1889"/>
                    </a:lnTo>
                    <a:close/>
                    <a:moveTo>
                      <a:pt x="972" y="2085"/>
                    </a:moveTo>
                    <a:lnTo>
                      <a:pt x="841" y="1954"/>
                    </a:lnTo>
                    <a:lnTo>
                      <a:pt x="907" y="1888"/>
                    </a:lnTo>
                    <a:cubicBezTo>
                      <a:pt x="948" y="1926"/>
                      <a:pt x="996" y="1968"/>
                      <a:pt x="1047" y="2011"/>
                    </a:cubicBezTo>
                    <a:lnTo>
                      <a:pt x="972" y="2085"/>
                    </a:lnTo>
                    <a:close/>
                    <a:moveTo>
                      <a:pt x="1201" y="2315"/>
                    </a:moveTo>
                    <a:lnTo>
                      <a:pt x="1037" y="2151"/>
                    </a:lnTo>
                    <a:lnTo>
                      <a:pt x="1119" y="2070"/>
                    </a:lnTo>
                    <a:cubicBezTo>
                      <a:pt x="1181" y="2120"/>
                      <a:pt x="1244" y="2169"/>
                      <a:pt x="1303" y="2213"/>
                    </a:cubicBezTo>
                    <a:lnTo>
                      <a:pt x="1201" y="2315"/>
                    </a:lnTo>
                    <a:close/>
                    <a:moveTo>
                      <a:pt x="2287" y="1556"/>
                    </a:moveTo>
                    <a:lnTo>
                      <a:pt x="2184" y="1659"/>
                    </a:lnTo>
                    <a:lnTo>
                      <a:pt x="1758" y="1233"/>
                    </a:lnTo>
                    <a:cubicBezTo>
                      <a:pt x="1740" y="1215"/>
                      <a:pt x="1711" y="1215"/>
                      <a:pt x="1693" y="1233"/>
                    </a:cubicBezTo>
                    <a:cubicBezTo>
                      <a:pt x="1675" y="1252"/>
                      <a:pt x="1675" y="1281"/>
                      <a:pt x="1693" y="1299"/>
                    </a:cubicBezTo>
                    <a:lnTo>
                      <a:pt x="2119" y="1725"/>
                    </a:lnTo>
                    <a:lnTo>
                      <a:pt x="1987" y="1856"/>
                    </a:lnTo>
                    <a:lnTo>
                      <a:pt x="1562" y="1430"/>
                    </a:lnTo>
                    <a:cubicBezTo>
                      <a:pt x="1544" y="1412"/>
                      <a:pt x="1514" y="1412"/>
                      <a:pt x="1496" y="1430"/>
                    </a:cubicBezTo>
                    <a:cubicBezTo>
                      <a:pt x="1478" y="1448"/>
                      <a:pt x="1478" y="1477"/>
                      <a:pt x="1496" y="1496"/>
                    </a:cubicBezTo>
                    <a:lnTo>
                      <a:pt x="1922" y="1921"/>
                    </a:lnTo>
                    <a:lnTo>
                      <a:pt x="1791" y="2052"/>
                    </a:lnTo>
                    <a:lnTo>
                      <a:pt x="1365" y="1627"/>
                    </a:lnTo>
                    <a:cubicBezTo>
                      <a:pt x="1347" y="1608"/>
                      <a:pt x="1318" y="1608"/>
                      <a:pt x="1300" y="1627"/>
                    </a:cubicBezTo>
                    <a:cubicBezTo>
                      <a:pt x="1281" y="1645"/>
                      <a:pt x="1281" y="1674"/>
                      <a:pt x="1300" y="1692"/>
                    </a:cubicBezTo>
                    <a:lnTo>
                      <a:pt x="1725" y="2118"/>
                    </a:lnTo>
                    <a:lnTo>
                      <a:pt x="1557" y="2287"/>
                    </a:lnTo>
                    <a:cubicBezTo>
                      <a:pt x="1450" y="2209"/>
                      <a:pt x="1101" y="1952"/>
                      <a:pt x="939" y="1790"/>
                    </a:cubicBezTo>
                    <a:cubicBezTo>
                      <a:pt x="847" y="1698"/>
                      <a:pt x="723" y="1544"/>
                      <a:pt x="620" y="1410"/>
                    </a:cubicBezTo>
                    <a:cubicBezTo>
                      <a:pt x="618" y="1405"/>
                      <a:pt x="615" y="1401"/>
                      <a:pt x="612" y="1397"/>
                    </a:cubicBezTo>
                    <a:cubicBezTo>
                      <a:pt x="611" y="1397"/>
                      <a:pt x="610" y="1396"/>
                      <a:pt x="609" y="1396"/>
                    </a:cubicBezTo>
                    <a:cubicBezTo>
                      <a:pt x="536" y="1301"/>
                      <a:pt x="475" y="1216"/>
                      <a:pt x="443" y="1173"/>
                    </a:cubicBezTo>
                    <a:lnTo>
                      <a:pt x="1173" y="443"/>
                    </a:lnTo>
                    <a:cubicBezTo>
                      <a:pt x="1205" y="466"/>
                      <a:pt x="1260" y="507"/>
                      <a:pt x="1329" y="559"/>
                    </a:cubicBezTo>
                    <a:cubicBezTo>
                      <a:pt x="1256" y="606"/>
                      <a:pt x="1179" y="665"/>
                      <a:pt x="1107" y="737"/>
                    </a:cubicBezTo>
                    <a:cubicBezTo>
                      <a:pt x="996" y="848"/>
                      <a:pt x="923" y="929"/>
                      <a:pt x="883" y="985"/>
                    </a:cubicBezTo>
                    <a:cubicBezTo>
                      <a:pt x="864" y="1012"/>
                      <a:pt x="818" y="1076"/>
                      <a:pt x="862" y="1120"/>
                    </a:cubicBezTo>
                    <a:cubicBezTo>
                      <a:pt x="872" y="1130"/>
                      <a:pt x="891" y="1149"/>
                      <a:pt x="1071" y="1166"/>
                    </a:cubicBezTo>
                    <a:cubicBezTo>
                      <a:pt x="1073" y="1166"/>
                      <a:pt x="1074" y="1166"/>
                      <a:pt x="1076" y="1166"/>
                    </a:cubicBezTo>
                    <a:cubicBezTo>
                      <a:pt x="1083" y="1166"/>
                      <a:pt x="1089" y="1165"/>
                      <a:pt x="1096" y="1162"/>
                    </a:cubicBezTo>
                    <a:cubicBezTo>
                      <a:pt x="1192" y="1117"/>
                      <a:pt x="1370" y="1048"/>
                      <a:pt x="1437" y="1055"/>
                    </a:cubicBezTo>
                    <a:cubicBezTo>
                      <a:pt x="1543" y="1067"/>
                      <a:pt x="1701" y="979"/>
                      <a:pt x="1786" y="931"/>
                    </a:cubicBezTo>
                    <a:cubicBezTo>
                      <a:pt x="1788" y="934"/>
                      <a:pt x="1789" y="936"/>
                      <a:pt x="1791" y="939"/>
                    </a:cubicBezTo>
                    <a:cubicBezTo>
                      <a:pt x="1953" y="1101"/>
                      <a:pt x="2210" y="1449"/>
                      <a:pt x="2287" y="1556"/>
                    </a:cubicBezTo>
                    <a:close/>
                    <a:moveTo>
                      <a:pt x="2195" y="1277"/>
                    </a:moveTo>
                    <a:cubicBezTo>
                      <a:pt x="2088" y="1137"/>
                      <a:pt x="1957" y="973"/>
                      <a:pt x="1856" y="873"/>
                    </a:cubicBezTo>
                    <a:cubicBezTo>
                      <a:pt x="1851" y="867"/>
                      <a:pt x="1844" y="864"/>
                      <a:pt x="1836" y="862"/>
                    </a:cubicBezTo>
                    <a:cubicBezTo>
                      <a:pt x="1835" y="859"/>
                      <a:pt x="1835" y="856"/>
                      <a:pt x="1833" y="853"/>
                    </a:cubicBezTo>
                    <a:cubicBezTo>
                      <a:pt x="1821" y="830"/>
                      <a:pt x="1793" y="822"/>
                      <a:pt x="1771" y="834"/>
                    </a:cubicBezTo>
                    <a:cubicBezTo>
                      <a:pt x="1763" y="838"/>
                      <a:pt x="1753" y="843"/>
                      <a:pt x="1742" y="850"/>
                    </a:cubicBezTo>
                    <a:cubicBezTo>
                      <a:pt x="1677" y="887"/>
                      <a:pt x="1525" y="972"/>
                      <a:pt x="1448" y="963"/>
                    </a:cubicBezTo>
                    <a:cubicBezTo>
                      <a:pt x="1342" y="951"/>
                      <a:pt x="1125" y="1046"/>
                      <a:pt x="1068" y="1073"/>
                    </a:cubicBezTo>
                    <a:cubicBezTo>
                      <a:pt x="1024" y="1068"/>
                      <a:pt x="976" y="1062"/>
                      <a:pt x="946" y="1056"/>
                    </a:cubicBezTo>
                    <a:cubicBezTo>
                      <a:pt x="966" y="1024"/>
                      <a:pt x="1021" y="954"/>
                      <a:pt x="1172" y="802"/>
                    </a:cubicBezTo>
                    <a:cubicBezTo>
                      <a:pt x="1360" y="614"/>
                      <a:pt x="1595" y="520"/>
                      <a:pt x="1672" y="492"/>
                    </a:cubicBezTo>
                    <a:lnTo>
                      <a:pt x="2282" y="1102"/>
                    </a:lnTo>
                    <a:lnTo>
                      <a:pt x="2195" y="1277"/>
                    </a:lnTo>
                    <a:close/>
                    <a:moveTo>
                      <a:pt x="2675" y="1037"/>
                    </a:moveTo>
                    <a:lnTo>
                      <a:pt x="2544" y="1168"/>
                    </a:lnTo>
                    <a:cubicBezTo>
                      <a:pt x="2526" y="1186"/>
                      <a:pt x="2497" y="1186"/>
                      <a:pt x="2479" y="1168"/>
                    </a:cubicBezTo>
                    <a:lnTo>
                      <a:pt x="1721" y="410"/>
                    </a:lnTo>
                    <a:cubicBezTo>
                      <a:pt x="1720" y="409"/>
                      <a:pt x="1719" y="408"/>
                      <a:pt x="1718" y="407"/>
                    </a:cubicBezTo>
                    <a:lnTo>
                      <a:pt x="1627" y="316"/>
                    </a:lnTo>
                    <a:cubicBezTo>
                      <a:pt x="1618" y="307"/>
                      <a:pt x="1613" y="296"/>
                      <a:pt x="1613" y="284"/>
                    </a:cubicBezTo>
                    <a:cubicBezTo>
                      <a:pt x="1613" y="271"/>
                      <a:pt x="1618" y="260"/>
                      <a:pt x="1627" y="251"/>
                    </a:cubicBezTo>
                    <a:lnTo>
                      <a:pt x="1758" y="120"/>
                    </a:lnTo>
                    <a:cubicBezTo>
                      <a:pt x="1767" y="111"/>
                      <a:pt x="1779" y="106"/>
                      <a:pt x="1791" y="106"/>
                    </a:cubicBezTo>
                    <a:cubicBezTo>
                      <a:pt x="1803" y="106"/>
                      <a:pt x="1814" y="111"/>
                      <a:pt x="1823" y="119"/>
                    </a:cubicBezTo>
                    <a:lnTo>
                      <a:pt x="2676" y="972"/>
                    </a:lnTo>
                    <a:cubicBezTo>
                      <a:pt x="2684" y="980"/>
                      <a:pt x="2689" y="992"/>
                      <a:pt x="2689" y="1004"/>
                    </a:cubicBezTo>
                    <a:cubicBezTo>
                      <a:pt x="2689" y="1016"/>
                      <a:pt x="2684" y="1028"/>
                      <a:pt x="2675" y="103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组合 76">
              <a:extLst>
                <a:ext uri="{FF2B5EF4-FFF2-40B4-BE49-F238E27FC236}">
                  <a16:creationId xmlns:a16="http://schemas.microsoft.com/office/drawing/2014/main" id="{E2CBA76E-036E-2B41-B306-7CD5B6CCA6FE}"/>
                </a:ext>
              </a:extLst>
            </p:cNvPr>
            <p:cNvGrpSpPr/>
            <p:nvPr/>
          </p:nvGrpSpPr>
          <p:grpSpPr>
            <a:xfrm>
              <a:off x="5420389" y="4423019"/>
              <a:ext cx="1385635" cy="553998"/>
              <a:chOff x="5420389" y="4423019"/>
              <a:chExt cx="1385635" cy="553998"/>
            </a:xfrm>
          </p:grpSpPr>
          <p:sp>
            <p:nvSpPr>
              <p:cNvPr id="69" name="文本框 68">
                <a:extLst>
                  <a:ext uri="{FF2B5EF4-FFF2-40B4-BE49-F238E27FC236}">
                    <a16:creationId xmlns:a16="http://schemas.microsoft.com/office/drawing/2014/main" id="{C423EC83-A95A-B6D8-E599-7F28843B401F}"/>
                  </a:ext>
                </a:extLst>
              </p:cNvPr>
              <p:cNvSpPr txBox="1"/>
              <p:nvPr/>
            </p:nvSpPr>
            <p:spPr>
              <a:xfrm>
                <a:off x="5769242" y="4423019"/>
                <a:ext cx="1036782" cy="553998"/>
              </a:xfrm>
              <a:prstGeom prst="rect">
                <a:avLst/>
              </a:prstGeom>
              <a:noFill/>
            </p:spPr>
            <p:txBody>
              <a:bodyPr wrap="square" rtlCol="0">
                <a:spAutoFit/>
              </a:bodyPr>
              <a:lstStyle/>
              <a:p>
                <a:pPr algn="l"/>
                <a:r>
                  <a:rPr kumimoji="1" lang="en-US" altLang="zh-CN" sz="2000" b="1" dirty="0">
                    <a:latin typeface="等线" panose="02010600030101010101" pitchFamily="2" charset="-122"/>
                    <a:ea typeface="等线" panose="02010600030101010101" pitchFamily="2" charset="-122"/>
                  </a:rPr>
                  <a:t>18</a:t>
                </a:r>
                <a:r>
                  <a:rPr kumimoji="1" lang="zh-CN" altLang="en-US" sz="1000" dirty="0">
                    <a:latin typeface="等线" panose="02010600030101010101" pitchFamily="2" charset="-122"/>
                    <a:ea typeface="等线" panose="02010600030101010101" pitchFamily="2" charset="-122"/>
                  </a:rPr>
                  <a:t>项</a:t>
                </a:r>
                <a:endParaRPr kumimoji="1" lang="en-US" altLang="zh-CN" sz="1000" dirty="0">
                  <a:latin typeface="等线" panose="02010600030101010101" pitchFamily="2" charset="-122"/>
                  <a:ea typeface="等线" panose="02010600030101010101" pitchFamily="2" charset="-122"/>
                </a:endParaRPr>
              </a:p>
              <a:p>
                <a:pPr algn="l"/>
                <a:r>
                  <a:rPr kumimoji="1" lang="zh-CN" altLang="en-US" sz="1000" dirty="0">
                    <a:latin typeface="等线" panose="02010600030101010101" pitchFamily="2" charset="-122"/>
                    <a:ea typeface="等线" panose="02010600030101010101" pitchFamily="2" charset="-122"/>
                  </a:rPr>
                  <a:t>知识产权</a:t>
                </a:r>
              </a:p>
            </p:txBody>
          </p:sp>
          <p:sp>
            <p:nvSpPr>
              <p:cNvPr id="71" name="iconfont-11145-7069165">
                <a:extLst>
                  <a:ext uri="{FF2B5EF4-FFF2-40B4-BE49-F238E27FC236}">
                    <a16:creationId xmlns:a16="http://schemas.microsoft.com/office/drawing/2014/main" id="{9B4A1C52-5784-C0EB-F2FA-BE743B76AD6C}"/>
                  </a:ext>
                </a:extLst>
              </p:cNvPr>
              <p:cNvSpPr/>
              <p:nvPr/>
            </p:nvSpPr>
            <p:spPr>
              <a:xfrm>
                <a:off x="5420389" y="4497953"/>
                <a:ext cx="293573" cy="404133"/>
              </a:xfrm>
              <a:custGeom>
                <a:avLst/>
                <a:gdLst>
                  <a:gd name="T0" fmla="*/ 3037 w 8137"/>
                  <a:gd name="T1" fmla="*/ 7813 h 11200"/>
                  <a:gd name="T2" fmla="*/ 5087 w 8137"/>
                  <a:gd name="T3" fmla="*/ 7813 h 11200"/>
                  <a:gd name="T4" fmla="*/ 5087 w 8137"/>
                  <a:gd name="T5" fmla="*/ 7302 h 11200"/>
                  <a:gd name="T6" fmla="*/ 5216 w 8137"/>
                  <a:gd name="T7" fmla="*/ 7115 h 11200"/>
                  <a:gd name="T8" fmla="*/ 5264 w 8137"/>
                  <a:gd name="T9" fmla="*/ 7096 h 11200"/>
                  <a:gd name="T10" fmla="*/ 7337 w 8137"/>
                  <a:gd name="T11" fmla="*/ 4069 h 11200"/>
                  <a:gd name="T12" fmla="*/ 4068 w 8137"/>
                  <a:gd name="T13" fmla="*/ 800 h 11200"/>
                  <a:gd name="T14" fmla="*/ 800 w 8137"/>
                  <a:gd name="T15" fmla="*/ 4069 h 11200"/>
                  <a:gd name="T16" fmla="*/ 2854 w 8137"/>
                  <a:gd name="T17" fmla="*/ 7094 h 11200"/>
                  <a:gd name="T18" fmla="*/ 2908 w 8137"/>
                  <a:gd name="T19" fmla="*/ 7115 h 11200"/>
                  <a:gd name="T20" fmla="*/ 3037 w 8137"/>
                  <a:gd name="T21" fmla="*/ 7302 h 11200"/>
                  <a:gd name="T22" fmla="*/ 3037 w 8137"/>
                  <a:gd name="T23" fmla="*/ 7813 h 11200"/>
                  <a:gd name="T24" fmla="*/ 3037 w 8137"/>
                  <a:gd name="T25" fmla="*/ 8613 h 11200"/>
                  <a:gd name="T26" fmla="*/ 3037 w 8137"/>
                  <a:gd name="T27" fmla="*/ 8975 h 11200"/>
                  <a:gd name="T28" fmla="*/ 3137 w 8137"/>
                  <a:gd name="T29" fmla="*/ 9075 h 11200"/>
                  <a:gd name="T30" fmla="*/ 4987 w 8137"/>
                  <a:gd name="T31" fmla="*/ 9075 h 11200"/>
                  <a:gd name="T32" fmla="*/ 5087 w 8137"/>
                  <a:gd name="T33" fmla="*/ 8975 h 11200"/>
                  <a:gd name="T34" fmla="*/ 5087 w 8137"/>
                  <a:gd name="T35" fmla="*/ 8613 h 11200"/>
                  <a:gd name="T36" fmla="*/ 3037 w 8137"/>
                  <a:gd name="T37" fmla="*/ 8613 h 11200"/>
                  <a:gd name="T38" fmla="*/ 5900 w 8137"/>
                  <a:gd name="T39" fmla="*/ 9500 h 11200"/>
                  <a:gd name="T40" fmla="*/ 5500 w 8137"/>
                  <a:gd name="T41" fmla="*/ 9900 h 11200"/>
                  <a:gd name="T42" fmla="*/ 2650 w 8137"/>
                  <a:gd name="T43" fmla="*/ 9900 h 11200"/>
                  <a:gd name="T44" fmla="*/ 2250 w 8137"/>
                  <a:gd name="T45" fmla="*/ 9500 h 11200"/>
                  <a:gd name="T46" fmla="*/ 2250 w 8137"/>
                  <a:gd name="T47" fmla="*/ 7709 h 11200"/>
                  <a:gd name="T48" fmla="*/ 0 w 8137"/>
                  <a:gd name="T49" fmla="*/ 4069 h 11200"/>
                  <a:gd name="T50" fmla="*/ 4068 w 8137"/>
                  <a:gd name="T51" fmla="*/ 0 h 11200"/>
                  <a:gd name="T52" fmla="*/ 8137 w 8137"/>
                  <a:gd name="T53" fmla="*/ 4069 h 11200"/>
                  <a:gd name="T54" fmla="*/ 5900 w 8137"/>
                  <a:gd name="T55" fmla="*/ 7703 h 11200"/>
                  <a:gd name="T56" fmla="*/ 5900 w 8137"/>
                  <a:gd name="T57" fmla="*/ 9500 h 11200"/>
                  <a:gd name="T58" fmla="*/ 2912 w 8137"/>
                  <a:gd name="T59" fmla="*/ 10400 h 11200"/>
                  <a:gd name="T60" fmla="*/ 5225 w 8137"/>
                  <a:gd name="T61" fmla="*/ 10400 h 11200"/>
                  <a:gd name="T62" fmla="*/ 5625 w 8137"/>
                  <a:gd name="T63" fmla="*/ 10800 h 11200"/>
                  <a:gd name="T64" fmla="*/ 5225 w 8137"/>
                  <a:gd name="T65" fmla="*/ 11200 h 11200"/>
                  <a:gd name="T66" fmla="*/ 2912 w 8137"/>
                  <a:gd name="T67" fmla="*/ 11200 h 11200"/>
                  <a:gd name="T68" fmla="*/ 2512 w 8137"/>
                  <a:gd name="T69" fmla="*/ 10800 h 11200"/>
                  <a:gd name="T70" fmla="*/ 2912 w 8137"/>
                  <a:gd name="T71" fmla="*/ 10400 h 1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37" h="11200">
                    <a:moveTo>
                      <a:pt x="3037" y="7813"/>
                    </a:moveTo>
                    <a:lnTo>
                      <a:pt x="5087" y="7813"/>
                    </a:lnTo>
                    <a:lnTo>
                      <a:pt x="5087" y="7302"/>
                    </a:lnTo>
                    <a:cubicBezTo>
                      <a:pt x="5087" y="7219"/>
                      <a:pt x="5138" y="7145"/>
                      <a:pt x="5216" y="7115"/>
                    </a:cubicBezTo>
                    <a:cubicBezTo>
                      <a:pt x="5232" y="7109"/>
                      <a:pt x="5248" y="7103"/>
                      <a:pt x="5264" y="7096"/>
                    </a:cubicBezTo>
                    <a:cubicBezTo>
                      <a:pt x="6461" y="6609"/>
                      <a:pt x="7337" y="5437"/>
                      <a:pt x="7337" y="4069"/>
                    </a:cubicBezTo>
                    <a:cubicBezTo>
                      <a:pt x="7337" y="2263"/>
                      <a:pt x="5874" y="800"/>
                      <a:pt x="4068" y="800"/>
                    </a:cubicBezTo>
                    <a:cubicBezTo>
                      <a:pt x="2263" y="800"/>
                      <a:pt x="800" y="2263"/>
                      <a:pt x="800" y="4069"/>
                    </a:cubicBezTo>
                    <a:cubicBezTo>
                      <a:pt x="800" y="5435"/>
                      <a:pt x="1662" y="6605"/>
                      <a:pt x="2854" y="7094"/>
                    </a:cubicBezTo>
                    <a:cubicBezTo>
                      <a:pt x="2869" y="7100"/>
                      <a:pt x="2887" y="7107"/>
                      <a:pt x="2908" y="7115"/>
                    </a:cubicBezTo>
                    <a:cubicBezTo>
                      <a:pt x="2986" y="7145"/>
                      <a:pt x="3037" y="7219"/>
                      <a:pt x="3037" y="7302"/>
                    </a:cubicBezTo>
                    <a:lnTo>
                      <a:pt x="3037" y="7813"/>
                    </a:lnTo>
                    <a:close/>
                    <a:moveTo>
                      <a:pt x="3037" y="8613"/>
                    </a:moveTo>
                    <a:lnTo>
                      <a:pt x="3037" y="8975"/>
                    </a:lnTo>
                    <a:cubicBezTo>
                      <a:pt x="3037" y="9030"/>
                      <a:pt x="3082" y="9075"/>
                      <a:pt x="3137" y="9075"/>
                    </a:cubicBezTo>
                    <a:lnTo>
                      <a:pt x="4987" y="9075"/>
                    </a:lnTo>
                    <a:cubicBezTo>
                      <a:pt x="5042" y="9075"/>
                      <a:pt x="5087" y="9030"/>
                      <a:pt x="5087" y="8975"/>
                    </a:cubicBezTo>
                    <a:lnTo>
                      <a:pt x="5087" y="8613"/>
                    </a:lnTo>
                    <a:lnTo>
                      <a:pt x="3037" y="8613"/>
                    </a:lnTo>
                    <a:close/>
                    <a:moveTo>
                      <a:pt x="5900" y="9500"/>
                    </a:moveTo>
                    <a:cubicBezTo>
                      <a:pt x="5900" y="9721"/>
                      <a:pt x="5720" y="9900"/>
                      <a:pt x="5500" y="9900"/>
                    </a:cubicBezTo>
                    <a:lnTo>
                      <a:pt x="2650" y="9900"/>
                    </a:lnTo>
                    <a:cubicBezTo>
                      <a:pt x="2429" y="9900"/>
                      <a:pt x="2250" y="9721"/>
                      <a:pt x="2250" y="9500"/>
                    </a:cubicBezTo>
                    <a:lnTo>
                      <a:pt x="2250" y="7709"/>
                    </a:lnTo>
                    <a:cubicBezTo>
                      <a:pt x="915" y="7042"/>
                      <a:pt x="0" y="5662"/>
                      <a:pt x="0" y="4069"/>
                    </a:cubicBezTo>
                    <a:cubicBezTo>
                      <a:pt x="0" y="1822"/>
                      <a:pt x="1821" y="0"/>
                      <a:pt x="4068" y="0"/>
                    </a:cubicBezTo>
                    <a:cubicBezTo>
                      <a:pt x="6315" y="0"/>
                      <a:pt x="8137" y="1822"/>
                      <a:pt x="8137" y="4069"/>
                    </a:cubicBezTo>
                    <a:cubicBezTo>
                      <a:pt x="8137" y="5657"/>
                      <a:pt x="7227" y="7033"/>
                      <a:pt x="5900" y="7703"/>
                    </a:cubicBezTo>
                    <a:lnTo>
                      <a:pt x="5900" y="9500"/>
                    </a:lnTo>
                    <a:close/>
                    <a:moveTo>
                      <a:pt x="2912" y="10400"/>
                    </a:moveTo>
                    <a:lnTo>
                      <a:pt x="5225" y="10400"/>
                    </a:lnTo>
                    <a:cubicBezTo>
                      <a:pt x="5445" y="10400"/>
                      <a:pt x="5625" y="10579"/>
                      <a:pt x="5625" y="10800"/>
                    </a:cubicBezTo>
                    <a:cubicBezTo>
                      <a:pt x="5625" y="11021"/>
                      <a:pt x="5445" y="11200"/>
                      <a:pt x="5225" y="11200"/>
                    </a:cubicBezTo>
                    <a:lnTo>
                      <a:pt x="2912" y="11200"/>
                    </a:lnTo>
                    <a:cubicBezTo>
                      <a:pt x="2691" y="11200"/>
                      <a:pt x="2512" y="11021"/>
                      <a:pt x="2512" y="10800"/>
                    </a:cubicBezTo>
                    <a:cubicBezTo>
                      <a:pt x="2512" y="10579"/>
                      <a:pt x="2691" y="10400"/>
                      <a:pt x="2912" y="1040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2" name="组合 71">
            <a:extLst>
              <a:ext uri="{FF2B5EF4-FFF2-40B4-BE49-F238E27FC236}">
                <a16:creationId xmlns:a16="http://schemas.microsoft.com/office/drawing/2014/main" id="{AFC43D10-3C44-42E0-A544-071A46424737}"/>
              </a:ext>
            </a:extLst>
          </p:cNvPr>
          <p:cNvGrpSpPr/>
          <p:nvPr/>
        </p:nvGrpSpPr>
        <p:grpSpPr>
          <a:xfrm>
            <a:off x="304690" y="5300705"/>
            <a:ext cx="6188642" cy="259045"/>
            <a:chOff x="304690" y="1998436"/>
            <a:chExt cx="6188642" cy="259262"/>
          </a:xfrm>
        </p:grpSpPr>
        <p:cxnSp>
          <p:nvCxnSpPr>
            <p:cNvPr id="73" name="直接连接符 16">
              <a:extLst>
                <a:ext uri="{FF2B5EF4-FFF2-40B4-BE49-F238E27FC236}">
                  <a16:creationId xmlns:a16="http://schemas.microsoft.com/office/drawing/2014/main" id="{D9CAB2A5-8AD2-EC78-6460-2FADBEA5206C}"/>
                </a:ext>
              </a:extLst>
            </p:cNvPr>
            <p:cNvCxnSpPr>
              <a:cxnSpLocks/>
            </p:cNvCxnSpPr>
            <p:nvPr/>
          </p:nvCxnSpPr>
          <p:spPr>
            <a:xfrm>
              <a:off x="373332" y="2257481"/>
              <a:ext cx="612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4" name="文本框 24">
              <a:extLst>
                <a:ext uri="{FF2B5EF4-FFF2-40B4-BE49-F238E27FC236}">
                  <a16:creationId xmlns:a16="http://schemas.microsoft.com/office/drawing/2014/main" id="{7588A2C2-CFFD-9DD5-484A-852D3DF986AD}"/>
                </a:ext>
              </a:extLst>
            </p:cNvPr>
            <p:cNvSpPr txBox="1"/>
            <p:nvPr/>
          </p:nvSpPr>
          <p:spPr>
            <a:xfrm>
              <a:off x="304690" y="1998436"/>
              <a:ext cx="4538773" cy="259262"/>
            </a:xfrm>
            <a:prstGeom prst="rect">
              <a:avLst/>
            </a:prstGeom>
            <a:noFill/>
          </p:spPr>
          <p:txBody>
            <a:bodyPr wrap="square" rtlCol="0">
              <a:spAutoFit/>
            </a:bodyPr>
            <a:lstStyle>
              <a:defPPr>
                <a:defRPr lang="zh-CN"/>
              </a:defPPr>
              <a:lvl1pPr marL="0" algn="l" defTabSz="416560" rtl="0" eaLnBrk="1" latinLnBrk="0" hangingPunct="1">
                <a:defRPr sz="820" kern="1200">
                  <a:solidFill>
                    <a:schemeClr val="tx1"/>
                  </a:solidFill>
                  <a:latin typeface="+mn-lt"/>
                  <a:ea typeface="+mn-ea"/>
                  <a:cs typeface="+mn-cs"/>
                </a:defRPr>
              </a:lvl1pPr>
              <a:lvl2pPr marL="208280" algn="l" defTabSz="416560" rtl="0" eaLnBrk="1" latinLnBrk="0" hangingPunct="1">
                <a:defRPr sz="820" kern="1200">
                  <a:solidFill>
                    <a:schemeClr val="tx1"/>
                  </a:solidFill>
                  <a:latin typeface="+mn-lt"/>
                  <a:ea typeface="+mn-ea"/>
                  <a:cs typeface="+mn-cs"/>
                </a:defRPr>
              </a:lvl2pPr>
              <a:lvl3pPr marL="416560" algn="l" defTabSz="416560" rtl="0" eaLnBrk="1" latinLnBrk="0" hangingPunct="1">
                <a:defRPr sz="820" kern="1200">
                  <a:solidFill>
                    <a:schemeClr val="tx1"/>
                  </a:solidFill>
                  <a:latin typeface="+mn-lt"/>
                  <a:ea typeface="+mn-ea"/>
                  <a:cs typeface="+mn-cs"/>
                </a:defRPr>
              </a:lvl3pPr>
              <a:lvl4pPr marL="625475" algn="l" defTabSz="416560" rtl="0" eaLnBrk="1" latinLnBrk="0" hangingPunct="1">
                <a:defRPr sz="820" kern="1200">
                  <a:solidFill>
                    <a:schemeClr val="tx1"/>
                  </a:solidFill>
                  <a:latin typeface="+mn-lt"/>
                  <a:ea typeface="+mn-ea"/>
                  <a:cs typeface="+mn-cs"/>
                </a:defRPr>
              </a:lvl4pPr>
              <a:lvl5pPr marL="833755" algn="l" defTabSz="416560" rtl="0" eaLnBrk="1" latinLnBrk="0" hangingPunct="1">
                <a:defRPr sz="820" kern="1200">
                  <a:solidFill>
                    <a:schemeClr val="tx1"/>
                  </a:solidFill>
                  <a:latin typeface="+mn-lt"/>
                  <a:ea typeface="+mn-ea"/>
                  <a:cs typeface="+mn-cs"/>
                </a:defRPr>
              </a:lvl5pPr>
              <a:lvl6pPr marL="1042035" algn="l" defTabSz="416560" rtl="0" eaLnBrk="1" latinLnBrk="0" hangingPunct="1">
                <a:defRPr sz="820" kern="1200">
                  <a:solidFill>
                    <a:schemeClr val="tx1"/>
                  </a:solidFill>
                  <a:latin typeface="+mn-lt"/>
                  <a:ea typeface="+mn-ea"/>
                  <a:cs typeface="+mn-cs"/>
                </a:defRPr>
              </a:lvl6pPr>
              <a:lvl7pPr marL="1250315" algn="l" defTabSz="416560" rtl="0" eaLnBrk="1" latinLnBrk="0" hangingPunct="1">
                <a:defRPr sz="820" kern="1200">
                  <a:solidFill>
                    <a:schemeClr val="tx1"/>
                  </a:solidFill>
                  <a:latin typeface="+mn-lt"/>
                  <a:ea typeface="+mn-ea"/>
                  <a:cs typeface="+mn-cs"/>
                </a:defRPr>
              </a:lvl7pPr>
              <a:lvl8pPr marL="1459230" algn="l" defTabSz="416560" rtl="0" eaLnBrk="1" latinLnBrk="0" hangingPunct="1">
                <a:defRPr sz="820" kern="1200">
                  <a:solidFill>
                    <a:schemeClr val="tx1"/>
                  </a:solidFill>
                  <a:latin typeface="+mn-lt"/>
                  <a:ea typeface="+mn-ea"/>
                  <a:cs typeface="+mn-cs"/>
                </a:defRPr>
              </a:lvl8pPr>
              <a:lvl9pPr marL="1667510" algn="l" defTabSz="416560" rtl="0" eaLnBrk="1" latinLnBrk="0" hangingPunct="1">
                <a:defRPr sz="820" kern="1200">
                  <a:solidFill>
                    <a:schemeClr val="tx1"/>
                  </a:solidFill>
                  <a:latin typeface="+mn-lt"/>
                  <a:ea typeface="+mn-ea"/>
                  <a:cs typeface="+mn-cs"/>
                </a:defRPr>
              </a:lvl9pPr>
            </a:lstStyle>
            <a:p>
              <a:pPr algn="just" defTabSz="498475">
                <a:lnSpc>
                  <a:spcPts val="1255"/>
                </a:lnSpc>
                <a:spcBef>
                  <a:spcPts val="360"/>
                </a:spcBef>
                <a:buClr>
                  <a:srgbClr val="E8392A"/>
                </a:buClr>
                <a:defRPr/>
              </a:pPr>
              <a:r>
                <a:rPr lang="zh-CN" altLang="en-US" sz="1100" b="1" dirty="0">
                  <a:latin typeface="+mn-ea"/>
                  <a:cs typeface="+mn-ea"/>
                  <a:sym typeface="+mn-lt"/>
                </a:rPr>
                <a:t>数眠脑机睡眠监测系统优势</a:t>
              </a:r>
            </a:p>
          </p:txBody>
        </p:sp>
      </p:grpSp>
      <p:sp>
        <p:nvSpPr>
          <p:cNvPr id="88" name="矩形: 剪去对角 1">
            <a:extLst>
              <a:ext uri="{FF2B5EF4-FFF2-40B4-BE49-F238E27FC236}">
                <a16:creationId xmlns:a16="http://schemas.microsoft.com/office/drawing/2014/main" id="{BE4953C6-A6B3-A0F2-DAEF-972626533291}"/>
              </a:ext>
            </a:extLst>
          </p:cNvPr>
          <p:cNvSpPr/>
          <p:nvPr/>
        </p:nvSpPr>
        <p:spPr>
          <a:xfrm>
            <a:off x="453195" y="5808860"/>
            <a:ext cx="1788294" cy="741475"/>
          </a:xfrm>
          <a:custGeom>
            <a:avLst/>
            <a:gdLst>
              <a:gd name="connsiteX0" fmla="*/ 0 w 3498850"/>
              <a:gd name="connsiteY0" fmla="*/ 0 h 1873250"/>
              <a:gd name="connsiteX1" fmla="*/ 3186635 w 3498850"/>
              <a:gd name="connsiteY1" fmla="*/ 0 h 1873250"/>
              <a:gd name="connsiteX2" fmla="*/ 3498850 w 3498850"/>
              <a:gd name="connsiteY2" fmla="*/ 312215 h 1873250"/>
              <a:gd name="connsiteX3" fmla="*/ 3498850 w 3498850"/>
              <a:gd name="connsiteY3" fmla="*/ 1873250 h 1873250"/>
              <a:gd name="connsiteX4" fmla="*/ 3498850 w 3498850"/>
              <a:gd name="connsiteY4" fmla="*/ 1873250 h 1873250"/>
              <a:gd name="connsiteX5" fmla="*/ 312215 w 3498850"/>
              <a:gd name="connsiteY5" fmla="*/ 1873250 h 1873250"/>
              <a:gd name="connsiteX6" fmla="*/ 0 w 3498850"/>
              <a:gd name="connsiteY6" fmla="*/ 1561035 h 1873250"/>
              <a:gd name="connsiteX7" fmla="*/ 0 w 3498850"/>
              <a:gd name="connsiteY7" fmla="*/ 0 h 1873250"/>
              <a:gd name="connsiteX0" fmla="*/ 3498850 w 3590290"/>
              <a:gd name="connsiteY0" fmla="*/ 312215 h 1873250"/>
              <a:gd name="connsiteX1" fmla="*/ 3498850 w 3590290"/>
              <a:gd name="connsiteY1" fmla="*/ 1873250 h 1873250"/>
              <a:gd name="connsiteX2" fmla="*/ 3498850 w 3590290"/>
              <a:gd name="connsiteY2" fmla="*/ 1873250 h 1873250"/>
              <a:gd name="connsiteX3" fmla="*/ 312215 w 3590290"/>
              <a:gd name="connsiteY3" fmla="*/ 1873250 h 1873250"/>
              <a:gd name="connsiteX4" fmla="*/ 0 w 3590290"/>
              <a:gd name="connsiteY4" fmla="*/ 1561035 h 1873250"/>
              <a:gd name="connsiteX5" fmla="*/ 0 w 3590290"/>
              <a:gd name="connsiteY5" fmla="*/ 0 h 1873250"/>
              <a:gd name="connsiteX6" fmla="*/ 3186635 w 3590290"/>
              <a:gd name="connsiteY6" fmla="*/ 0 h 1873250"/>
              <a:gd name="connsiteX7" fmla="*/ 3590290 w 3590290"/>
              <a:gd name="connsiteY7" fmla="*/ 403655 h 1873250"/>
              <a:gd name="connsiteX0" fmla="*/ 3498850 w 3498850"/>
              <a:gd name="connsiteY0" fmla="*/ 312215 h 1873250"/>
              <a:gd name="connsiteX1" fmla="*/ 3498850 w 3498850"/>
              <a:gd name="connsiteY1" fmla="*/ 1873250 h 1873250"/>
              <a:gd name="connsiteX2" fmla="*/ 3498850 w 3498850"/>
              <a:gd name="connsiteY2" fmla="*/ 1873250 h 1873250"/>
              <a:gd name="connsiteX3" fmla="*/ 312215 w 3498850"/>
              <a:gd name="connsiteY3" fmla="*/ 1873250 h 1873250"/>
              <a:gd name="connsiteX4" fmla="*/ 0 w 3498850"/>
              <a:gd name="connsiteY4" fmla="*/ 1561035 h 1873250"/>
              <a:gd name="connsiteX5" fmla="*/ 0 w 3498850"/>
              <a:gd name="connsiteY5" fmla="*/ 0 h 1873250"/>
              <a:gd name="connsiteX6" fmla="*/ 3186635 w 3498850"/>
              <a:gd name="connsiteY6" fmla="*/ 0 h 187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50" h="1873250">
                <a:moveTo>
                  <a:pt x="3498850" y="312215"/>
                </a:moveTo>
                <a:lnTo>
                  <a:pt x="3498850" y="1873250"/>
                </a:lnTo>
                <a:lnTo>
                  <a:pt x="3498850" y="1873250"/>
                </a:lnTo>
                <a:lnTo>
                  <a:pt x="312215" y="1873250"/>
                </a:lnTo>
                <a:lnTo>
                  <a:pt x="0" y="1561035"/>
                </a:lnTo>
                <a:lnTo>
                  <a:pt x="0" y="0"/>
                </a:lnTo>
                <a:lnTo>
                  <a:pt x="3186635" y="0"/>
                </a:lnTo>
              </a:path>
            </a:pathLst>
          </a:cu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mn-ea"/>
            </a:endParaRPr>
          </a:p>
        </p:txBody>
      </p:sp>
      <p:sp>
        <p:nvSpPr>
          <p:cNvPr id="89" name="Snip Diagonal Corner Rectangle 1_1">
            <a:extLst>
              <a:ext uri="{FF2B5EF4-FFF2-40B4-BE49-F238E27FC236}">
                <a16:creationId xmlns:a16="http://schemas.microsoft.com/office/drawing/2014/main" id="{92590098-3AB0-3BE0-8DAF-DAA207E97B67}"/>
              </a:ext>
            </a:extLst>
          </p:cNvPr>
          <p:cNvSpPr/>
          <p:nvPr/>
        </p:nvSpPr>
        <p:spPr>
          <a:xfrm>
            <a:off x="392006" y="5726015"/>
            <a:ext cx="1915307" cy="888420"/>
          </a:xfrm>
          <a:custGeom>
            <a:avLst/>
            <a:gdLst>
              <a:gd name="connsiteX0" fmla="*/ 0 w 3913986"/>
              <a:gd name="connsiteY0" fmla="*/ 0 h 2095510"/>
              <a:gd name="connsiteX1" fmla="*/ 3564727 w 3913986"/>
              <a:gd name="connsiteY1" fmla="*/ 0 h 2095510"/>
              <a:gd name="connsiteX2" fmla="*/ 3913986 w 3913986"/>
              <a:gd name="connsiteY2" fmla="*/ 349259 h 2095510"/>
              <a:gd name="connsiteX3" fmla="*/ 3913986 w 3913986"/>
              <a:gd name="connsiteY3" fmla="*/ 2095510 h 2095510"/>
              <a:gd name="connsiteX4" fmla="*/ 3913986 w 3913986"/>
              <a:gd name="connsiteY4" fmla="*/ 2095510 h 2095510"/>
              <a:gd name="connsiteX5" fmla="*/ 349259 w 3913986"/>
              <a:gd name="connsiteY5" fmla="*/ 2095510 h 2095510"/>
              <a:gd name="connsiteX6" fmla="*/ 0 w 3913986"/>
              <a:gd name="connsiteY6" fmla="*/ 1746251 h 2095510"/>
              <a:gd name="connsiteX7" fmla="*/ 0 w 3913986"/>
              <a:gd name="connsiteY7" fmla="*/ 0 h 2095510"/>
              <a:gd name="connsiteX0" fmla="*/ 0 w 3913986"/>
              <a:gd name="connsiteY0" fmla="*/ 4682 h 2100192"/>
              <a:gd name="connsiteX1" fmla="*/ 2758032 w 3913986"/>
              <a:gd name="connsiteY1" fmla="*/ 0 h 2100192"/>
              <a:gd name="connsiteX2" fmla="*/ 3564727 w 3913986"/>
              <a:gd name="connsiteY2" fmla="*/ 4682 h 2100192"/>
              <a:gd name="connsiteX3" fmla="*/ 3913986 w 3913986"/>
              <a:gd name="connsiteY3" fmla="*/ 353941 h 2100192"/>
              <a:gd name="connsiteX4" fmla="*/ 3913986 w 3913986"/>
              <a:gd name="connsiteY4" fmla="*/ 2100192 h 2100192"/>
              <a:gd name="connsiteX5" fmla="*/ 3913986 w 3913986"/>
              <a:gd name="connsiteY5" fmla="*/ 2100192 h 2100192"/>
              <a:gd name="connsiteX6" fmla="*/ 349259 w 3913986"/>
              <a:gd name="connsiteY6" fmla="*/ 2100192 h 2100192"/>
              <a:gd name="connsiteX7" fmla="*/ 0 w 3913986"/>
              <a:gd name="connsiteY7" fmla="*/ 1750933 h 2100192"/>
              <a:gd name="connsiteX8" fmla="*/ 0 w 3913986"/>
              <a:gd name="connsiteY8" fmla="*/ 4682 h 2100192"/>
              <a:gd name="connsiteX0" fmla="*/ 0 w 3913986"/>
              <a:gd name="connsiteY0" fmla="*/ 8492 h 2104002"/>
              <a:gd name="connsiteX1" fmla="*/ 2758032 w 3913986"/>
              <a:gd name="connsiteY1" fmla="*/ 3810 h 2104002"/>
              <a:gd name="connsiteX2" fmla="*/ 2769462 w 3913986"/>
              <a:gd name="connsiteY2" fmla="*/ 0 h 2104002"/>
              <a:gd name="connsiteX3" fmla="*/ 3564727 w 3913986"/>
              <a:gd name="connsiteY3" fmla="*/ 8492 h 2104002"/>
              <a:gd name="connsiteX4" fmla="*/ 3913986 w 3913986"/>
              <a:gd name="connsiteY4" fmla="*/ 357751 h 2104002"/>
              <a:gd name="connsiteX5" fmla="*/ 3913986 w 3913986"/>
              <a:gd name="connsiteY5" fmla="*/ 2104002 h 2104002"/>
              <a:gd name="connsiteX6" fmla="*/ 3913986 w 3913986"/>
              <a:gd name="connsiteY6" fmla="*/ 2104002 h 2104002"/>
              <a:gd name="connsiteX7" fmla="*/ 349259 w 3913986"/>
              <a:gd name="connsiteY7" fmla="*/ 2104002 h 2104002"/>
              <a:gd name="connsiteX8" fmla="*/ 0 w 3913986"/>
              <a:gd name="connsiteY8" fmla="*/ 1754743 h 2104002"/>
              <a:gd name="connsiteX9" fmla="*/ 0 w 3913986"/>
              <a:gd name="connsiteY9" fmla="*/ 8492 h 2104002"/>
              <a:gd name="connsiteX0" fmla="*/ 2769462 w 3913986"/>
              <a:gd name="connsiteY0" fmla="*/ 0 h 2104002"/>
              <a:gd name="connsiteX1" fmla="*/ 3564727 w 3913986"/>
              <a:gd name="connsiteY1" fmla="*/ 8492 h 2104002"/>
              <a:gd name="connsiteX2" fmla="*/ 3913986 w 3913986"/>
              <a:gd name="connsiteY2" fmla="*/ 357751 h 2104002"/>
              <a:gd name="connsiteX3" fmla="*/ 3913986 w 3913986"/>
              <a:gd name="connsiteY3" fmla="*/ 2104002 h 2104002"/>
              <a:gd name="connsiteX4" fmla="*/ 3913986 w 3913986"/>
              <a:gd name="connsiteY4" fmla="*/ 2104002 h 2104002"/>
              <a:gd name="connsiteX5" fmla="*/ 349259 w 3913986"/>
              <a:gd name="connsiteY5" fmla="*/ 2104002 h 2104002"/>
              <a:gd name="connsiteX6" fmla="*/ 0 w 3913986"/>
              <a:gd name="connsiteY6" fmla="*/ 1754743 h 2104002"/>
              <a:gd name="connsiteX7" fmla="*/ 0 w 3913986"/>
              <a:gd name="connsiteY7" fmla="*/ 8492 h 2104002"/>
              <a:gd name="connsiteX8" fmla="*/ 2758032 w 3913986"/>
              <a:gd name="connsiteY8" fmla="*/ 3810 h 2104002"/>
              <a:gd name="connsiteX9" fmla="*/ 2860902 w 3913986"/>
              <a:gd name="connsiteY9" fmla="*/ 91440 h 2104002"/>
              <a:gd name="connsiteX0" fmla="*/ 2769462 w 3913986"/>
              <a:gd name="connsiteY0" fmla="*/ 0 h 2104002"/>
              <a:gd name="connsiteX1" fmla="*/ 3564727 w 3913986"/>
              <a:gd name="connsiteY1" fmla="*/ 8492 h 2104002"/>
              <a:gd name="connsiteX2" fmla="*/ 3913986 w 3913986"/>
              <a:gd name="connsiteY2" fmla="*/ 357751 h 2104002"/>
              <a:gd name="connsiteX3" fmla="*/ 3913986 w 3913986"/>
              <a:gd name="connsiteY3" fmla="*/ 2104002 h 2104002"/>
              <a:gd name="connsiteX4" fmla="*/ 3913986 w 3913986"/>
              <a:gd name="connsiteY4" fmla="*/ 2104002 h 2104002"/>
              <a:gd name="connsiteX5" fmla="*/ 349259 w 3913986"/>
              <a:gd name="connsiteY5" fmla="*/ 2104002 h 2104002"/>
              <a:gd name="connsiteX6" fmla="*/ 0 w 3913986"/>
              <a:gd name="connsiteY6" fmla="*/ 1754743 h 2104002"/>
              <a:gd name="connsiteX7" fmla="*/ 0 w 3913986"/>
              <a:gd name="connsiteY7" fmla="*/ 8492 h 2104002"/>
              <a:gd name="connsiteX8" fmla="*/ 2758032 w 3913986"/>
              <a:gd name="connsiteY8" fmla="*/ 3810 h 2104002"/>
              <a:gd name="connsiteX0" fmla="*/ 2769462 w 3913986"/>
              <a:gd name="connsiteY0" fmla="*/ 0 h 2104002"/>
              <a:gd name="connsiteX1" fmla="*/ 3564727 w 3913986"/>
              <a:gd name="connsiteY1" fmla="*/ 8492 h 2104002"/>
              <a:gd name="connsiteX2" fmla="*/ 3913986 w 3913986"/>
              <a:gd name="connsiteY2" fmla="*/ 357751 h 2104002"/>
              <a:gd name="connsiteX3" fmla="*/ 3913986 w 3913986"/>
              <a:gd name="connsiteY3" fmla="*/ 2104002 h 2104002"/>
              <a:gd name="connsiteX4" fmla="*/ 3913986 w 3913986"/>
              <a:gd name="connsiteY4" fmla="*/ 2104002 h 2104002"/>
              <a:gd name="connsiteX5" fmla="*/ 349259 w 3913986"/>
              <a:gd name="connsiteY5" fmla="*/ 2104002 h 2104002"/>
              <a:gd name="connsiteX6" fmla="*/ 0 w 3913986"/>
              <a:gd name="connsiteY6" fmla="*/ 1754743 h 2104002"/>
              <a:gd name="connsiteX7" fmla="*/ 0 w 3913986"/>
              <a:gd name="connsiteY7" fmla="*/ 8492 h 2104002"/>
              <a:gd name="connsiteX8" fmla="*/ 875892 w 3913986"/>
              <a:gd name="connsiteY8" fmla="*/ 3810 h 2104002"/>
              <a:gd name="connsiteX0" fmla="*/ 2769462 w 3913986"/>
              <a:gd name="connsiteY0" fmla="*/ 0 h 2104002"/>
              <a:gd name="connsiteX1" fmla="*/ 3564727 w 3913986"/>
              <a:gd name="connsiteY1" fmla="*/ 8492 h 2104002"/>
              <a:gd name="connsiteX2" fmla="*/ 3913986 w 3913986"/>
              <a:gd name="connsiteY2" fmla="*/ 357751 h 2104002"/>
              <a:gd name="connsiteX3" fmla="*/ 3913986 w 3913986"/>
              <a:gd name="connsiteY3" fmla="*/ 2104002 h 2104002"/>
              <a:gd name="connsiteX4" fmla="*/ 3913986 w 3913986"/>
              <a:gd name="connsiteY4" fmla="*/ 2104002 h 2104002"/>
              <a:gd name="connsiteX5" fmla="*/ 349259 w 3913986"/>
              <a:gd name="connsiteY5" fmla="*/ 2104002 h 2104002"/>
              <a:gd name="connsiteX6" fmla="*/ 0 w 3913986"/>
              <a:gd name="connsiteY6" fmla="*/ 1754743 h 2104002"/>
              <a:gd name="connsiteX7" fmla="*/ 0 w 3913986"/>
              <a:gd name="connsiteY7" fmla="*/ 8492 h 2104002"/>
              <a:gd name="connsiteX8" fmla="*/ 860652 w 3913986"/>
              <a:gd name="connsiteY8" fmla="*/ 19050 h 2104002"/>
              <a:gd name="connsiteX0" fmla="*/ 2769462 w 3913986"/>
              <a:gd name="connsiteY0" fmla="*/ 0 h 2104002"/>
              <a:gd name="connsiteX1" fmla="*/ 3564727 w 3913986"/>
              <a:gd name="connsiteY1" fmla="*/ 8492 h 2104002"/>
              <a:gd name="connsiteX2" fmla="*/ 3913986 w 3913986"/>
              <a:gd name="connsiteY2" fmla="*/ 357751 h 2104002"/>
              <a:gd name="connsiteX3" fmla="*/ 3913986 w 3913986"/>
              <a:gd name="connsiteY3" fmla="*/ 2104002 h 2104002"/>
              <a:gd name="connsiteX4" fmla="*/ 3913986 w 3913986"/>
              <a:gd name="connsiteY4" fmla="*/ 2104002 h 2104002"/>
              <a:gd name="connsiteX5" fmla="*/ 349259 w 3913986"/>
              <a:gd name="connsiteY5" fmla="*/ 2104002 h 2104002"/>
              <a:gd name="connsiteX6" fmla="*/ 0 w 3913986"/>
              <a:gd name="connsiteY6" fmla="*/ 1754743 h 2104002"/>
              <a:gd name="connsiteX7" fmla="*/ 0 w 3913986"/>
              <a:gd name="connsiteY7" fmla="*/ 8492 h 2104002"/>
              <a:gd name="connsiteX8" fmla="*/ 837792 w 3913986"/>
              <a:gd name="connsiteY8" fmla="*/ 11561 h 210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3986" h="2104002">
                <a:moveTo>
                  <a:pt x="2769462" y="0"/>
                </a:moveTo>
                <a:lnTo>
                  <a:pt x="3564727" y="8492"/>
                </a:lnTo>
                <a:lnTo>
                  <a:pt x="3913986" y="357751"/>
                </a:lnTo>
                <a:lnTo>
                  <a:pt x="3913986" y="2104002"/>
                </a:lnTo>
                <a:lnTo>
                  <a:pt x="3913986" y="2104002"/>
                </a:lnTo>
                <a:lnTo>
                  <a:pt x="349259" y="2104002"/>
                </a:lnTo>
                <a:lnTo>
                  <a:pt x="0" y="1754743"/>
                </a:lnTo>
                <a:lnTo>
                  <a:pt x="0" y="8492"/>
                </a:lnTo>
                <a:lnTo>
                  <a:pt x="837792" y="11561"/>
                </a:lnTo>
              </a:path>
            </a:pathLst>
          </a:cu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mn-ea"/>
            </a:endParaRPr>
          </a:p>
        </p:txBody>
      </p:sp>
      <p:sp>
        <p:nvSpPr>
          <p:cNvPr id="90" name="任意多边形: 形状 11">
            <a:extLst>
              <a:ext uri="{FF2B5EF4-FFF2-40B4-BE49-F238E27FC236}">
                <a16:creationId xmlns:a16="http://schemas.microsoft.com/office/drawing/2014/main" id="{D281FEA6-D820-2F2A-E738-322CF58C59FD}"/>
              </a:ext>
            </a:extLst>
          </p:cNvPr>
          <p:cNvSpPr/>
          <p:nvPr/>
        </p:nvSpPr>
        <p:spPr>
          <a:xfrm>
            <a:off x="878773" y="5687956"/>
            <a:ext cx="265193" cy="76118"/>
          </a:xfrm>
          <a:custGeom>
            <a:avLst/>
            <a:gdLst>
              <a:gd name="connsiteX0" fmla="*/ 853887 w 899606"/>
              <a:gd name="connsiteY0" fmla="*/ 0 h 183409"/>
              <a:gd name="connsiteX1" fmla="*/ 899606 w 899606"/>
              <a:gd name="connsiteY1" fmla="*/ 0 h 183409"/>
              <a:gd name="connsiteX2" fmla="*/ 899606 w 899606"/>
              <a:gd name="connsiteY2" fmla="*/ 183409 h 183409"/>
              <a:gd name="connsiteX3" fmla="*/ 853887 w 899606"/>
              <a:gd name="connsiteY3" fmla="*/ 183409 h 183409"/>
              <a:gd name="connsiteX4" fmla="*/ 747152 w 899606"/>
              <a:gd name="connsiteY4" fmla="*/ 0 h 183409"/>
              <a:gd name="connsiteX5" fmla="*/ 792871 w 899606"/>
              <a:gd name="connsiteY5" fmla="*/ 0 h 183409"/>
              <a:gd name="connsiteX6" fmla="*/ 792871 w 899606"/>
              <a:gd name="connsiteY6" fmla="*/ 183409 h 183409"/>
              <a:gd name="connsiteX7" fmla="*/ 747152 w 899606"/>
              <a:gd name="connsiteY7" fmla="*/ 183409 h 183409"/>
              <a:gd name="connsiteX8" fmla="*/ 640416 w 899606"/>
              <a:gd name="connsiteY8" fmla="*/ 0 h 183409"/>
              <a:gd name="connsiteX9" fmla="*/ 686135 w 899606"/>
              <a:gd name="connsiteY9" fmla="*/ 0 h 183409"/>
              <a:gd name="connsiteX10" fmla="*/ 686135 w 899606"/>
              <a:gd name="connsiteY10" fmla="*/ 183409 h 183409"/>
              <a:gd name="connsiteX11" fmla="*/ 640416 w 899606"/>
              <a:gd name="connsiteY11" fmla="*/ 183409 h 183409"/>
              <a:gd name="connsiteX12" fmla="*/ 533680 w 899606"/>
              <a:gd name="connsiteY12" fmla="*/ 0 h 183409"/>
              <a:gd name="connsiteX13" fmla="*/ 579399 w 899606"/>
              <a:gd name="connsiteY13" fmla="*/ 0 h 183409"/>
              <a:gd name="connsiteX14" fmla="*/ 579399 w 899606"/>
              <a:gd name="connsiteY14" fmla="*/ 183409 h 183409"/>
              <a:gd name="connsiteX15" fmla="*/ 533680 w 899606"/>
              <a:gd name="connsiteY15" fmla="*/ 183409 h 183409"/>
              <a:gd name="connsiteX16" fmla="*/ 426944 w 899606"/>
              <a:gd name="connsiteY16" fmla="*/ 0 h 183409"/>
              <a:gd name="connsiteX17" fmla="*/ 472663 w 899606"/>
              <a:gd name="connsiteY17" fmla="*/ 0 h 183409"/>
              <a:gd name="connsiteX18" fmla="*/ 472663 w 899606"/>
              <a:gd name="connsiteY18" fmla="*/ 183409 h 183409"/>
              <a:gd name="connsiteX19" fmla="*/ 426944 w 899606"/>
              <a:gd name="connsiteY19" fmla="*/ 183409 h 183409"/>
              <a:gd name="connsiteX20" fmla="*/ 320208 w 899606"/>
              <a:gd name="connsiteY20" fmla="*/ 0 h 183409"/>
              <a:gd name="connsiteX21" fmla="*/ 365927 w 899606"/>
              <a:gd name="connsiteY21" fmla="*/ 0 h 183409"/>
              <a:gd name="connsiteX22" fmla="*/ 365927 w 899606"/>
              <a:gd name="connsiteY22" fmla="*/ 183409 h 183409"/>
              <a:gd name="connsiteX23" fmla="*/ 320208 w 899606"/>
              <a:gd name="connsiteY23" fmla="*/ 183409 h 183409"/>
              <a:gd name="connsiteX24" fmla="*/ 213472 w 899606"/>
              <a:gd name="connsiteY24" fmla="*/ 0 h 183409"/>
              <a:gd name="connsiteX25" fmla="*/ 259191 w 899606"/>
              <a:gd name="connsiteY25" fmla="*/ 0 h 183409"/>
              <a:gd name="connsiteX26" fmla="*/ 259191 w 899606"/>
              <a:gd name="connsiteY26" fmla="*/ 183409 h 183409"/>
              <a:gd name="connsiteX27" fmla="*/ 213472 w 899606"/>
              <a:gd name="connsiteY27" fmla="*/ 183409 h 183409"/>
              <a:gd name="connsiteX28" fmla="*/ 106736 w 899606"/>
              <a:gd name="connsiteY28" fmla="*/ 0 h 183409"/>
              <a:gd name="connsiteX29" fmla="*/ 152455 w 899606"/>
              <a:gd name="connsiteY29" fmla="*/ 0 h 183409"/>
              <a:gd name="connsiteX30" fmla="*/ 152455 w 899606"/>
              <a:gd name="connsiteY30" fmla="*/ 183409 h 183409"/>
              <a:gd name="connsiteX31" fmla="*/ 106736 w 899606"/>
              <a:gd name="connsiteY31" fmla="*/ 183409 h 183409"/>
              <a:gd name="connsiteX32" fmla="*/ 0 w 899606"/>
              <a:gd name="connsiteY32" fmla="*/ 0 h 183409"/>
              <a:gd name="connsiteX33" fmla="*/ 45719 w 899606"/>
              <a:gd name="connsiteY33" fmla="*/ 0 h 183409"/>
              <a:gd name="connsiteX34" fmla="*/ 45719 w 899606"/>
              <a:gd name="connsiteY34" fmla="*/ 183409 h 183409"/>
              <a:gd name="connsiteX35" fmla="*/ 0 w 899606"/>
              <a:gd name="connsiteY35" fmla="*/ 183409 h 18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99606" h="183409">
                <a:moveTo>
                  <a:pt x="853887" y="0"/>
                </a:moveTo>
                <a:lnTo>
                  <a:pt x="899606" y="0"/>
                </a:lnTo>
                <a:lnTo>
                  <a:pt x="899606" y="183409"/>
                </a:lnTo>
                <a:lnTo>
                  <a:pt x="853887" y="183409"/>
                </a:lnTo>
                <a:close/>
                <a:moveTo>
                  <a:pt x="747152" y="0"/>
                </a:moveTo>
                <a:lnTo>
                  <a:pt x="792871" y="0"/>
                </a:lnTo>
                <a:lnTo>
                  <a:pt x="792871" y="183409"/>
                </a:lnTo>
                <a:lnTo>
                  <a:pt x="747152" y="183409"/>
                </a:lnTo>
                <a:close/>
                <a:moveTo>
                  <a:pt x="640416" y="0"/>
                </a:moveTo>
                <a:lnTo>
                  <a:pt x="686135" y="0"/>
                </a:lnTo>
                <a:lnTo>
                  <a:pt x="686135" y="183409"/>
                </a:lnTo>
                <a:lnTo>
                  <a:pt x="640416" y="183409"/>
                </a:lnTo>
                <a:close/>
                <a:moveTo>
                  <a:pt x="533680" y="0"/>
                </a:moveTo>
                <a:lnTo>
                  <a:pt x="579399" y="0"/>
                </a:lnTo>
                <a:lnTo>
                  <a:pt x="579399" y="183409"/>
                </a:lnTo>
                <a:lnTo>
                  <a:pt x="533680" y="183409"/>
                </a:lnTo>
                <a:close/>
                <a:moveTo>
                  <a:pt x="426944" y="0"/>
                </a:moveTo>
                <a:lnTo>
                  <a:pt x="472663" y="0"/>
                </a:lnTo>
                <a:lnTo>
                  <a:pt x="472663" y="183409"/>
                </a:lnTo>
                <a:lnTo>
                  <a:pt x="426944" y="183409"/>
                </a:lnTo>
                <a:close/>
                <a:moveTo>
                  <a:pt x="320208" y="0"/>
                </a:moveTo>
                <a:lnTo>
                  <a:pt x="365927" y="0"/>
                </a:lnTo>
                <a:lnTo>
                  <a:pt x="365927" y="183409"/>
                </a:lnTo>
                <a:lnTo>
                  <a:pt x="320208" y="183409"/>
                </a:lnTo>
                <a:close/>
                <a:moveTo>
                  <a:pt x="213472" y="0"/>
                </a:moveTo>
                <a:lnTo>
                  <a:pt x="259191" y="0"/>
                </a:lnTo>
                <a:lnTo>
                  <a:pt x="259191" y="183409"/>
                </a:lnTo>
                <a:lnTo>
                  <a:pt x="213472" y="183409"/>
                </a:lnTo>
                <a:close/>
                <a:moveTo>
                  <a:pt x="106736" y="0"/>
                </a:moveTo>
                <a:lnTo>
                  <a:pt x="152455" y="0"/>
                </a:lnTo>
                <a:lnTo>
                  <a:pt x="152455" y="183409"/>
                </a:lnTo>
                <a:lnTo>
                  <a:pt x="106736" y="183409"/>
                </a:lnTo>
                <a:close/>
                <a:moveTo>
                  <a:pt x="0" y="0"/>
                </a:moveTo>
                <a:lnTo>
                  <a:pt x="45719" y="0"/>
                </a:lnTo>
                <a:lnTo>
                  <a:pt x="45719" y="183409"/>
                </a:lnTo>
                <a:lnTo>
                  <a:pt x="0" y="183409"/>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900">
              <a:latin typeface="+mn-ea"/>
            </a:endParaRPr>
          </a:p>
        </p:txBody>
      </p:sp>
      <p:sp>
        <p:nvSpPr>
          <p:cNvPr id="91" name="平行四边形 12">
            <a:extLst>
              <a:ext uri="{FF2B5EF4-FFF2-40B4-BE49-F238E27FC236}">
                <a16:creationId xmlns:a16="http://schemas.microsoft.com/office/drawing/2014/main" id="{EA704D65-DE25-0B39-0088-D1335498F49A}"/>
              </a:ext>
            </a:extLst>
          </p:cNvPr>
          <p:cNvSpPr/>
          <p:nvPr/>
        </p:nvSpPr>
        <p:spPr>
          <a:xfrm>
            <a:off x="1161953" y="5700662"/>
            <a:ext cx="554307" cy="50706"/>
          </a:xfrm>
          <a:prstGeom prst="parallelogram">
            <a:avLst/>
          </a:prstGeom>
          <a:gradFill flip="none" rotWithShape="1">
            <a:gsLst>
              <a:gs pos="0">
                <a:schemeClr val="accent1">
                  <a:lumMod val="60000"/>
                  <a:lumOff val="40000"/>
                </a:schemeClr>
              </a:gs>
              <a:gs pos="75000">
                <a:schemeClr val="accent1"/>
              </a:gs>
            </a:gsLst>
            <a:lin ang="0" scaled="0"/>
            <a:tileRect/>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sz="900" b="1">
              <a:solidFill>
                <a:srgbClr val="FFFFFF"/>
              </a:solidFill>
              <a:latin typeface="+mn-ea"/>
              <a:cs typeface="+mn-ea"/>
            </a:endParaRPr>
          </a:p>
        </p:txBody>
      </p:sp>
      <p:sp>
        <p:nvSpPr>
          <p:cNvPr id="92" name="任意多边形: 形状 13">
            <a:extLst>
              <a:ext uri="{FF2B5EF4-FFF2-40B4-BE49-F238E27FC236}">
                <a16:creationId xmlns:a16="http://schemas.microsoft.com/office/drawing/2014/main" id="{B965BE0A-6C5A-558B-E75E-B886D0C39646}"/>
              </a:ext>
            </a:extLst>
          </p:cNvPr>
          <p:cNvSpPr/>
          <p:nvPr/>
        </p:nvSpPr>
        <p:spPr>
          <a:xfrm>
            <a:off x="368300" y="5768560"/>
            <a:ext cx="23706" cy="615620"/>
          </a:xfrm>
          <a:custGeom>
            <a:avLst/>
            <a:gdLst>
              <a:gd name="connsiteX0" fmla="*/ 0 w 80418"/>
              <a:gd name="connsiteY0" fmla="*/ 0 h 1483354"/>
              <a:gd name="connsiteX1" fmla="*/ 80418 w 80418"/>
              <a:gd name="connsiteY1" fmla="*/ 20105 h 1483354"/>
              <a:gd name="connsiteX2" fmla="*/ 80418 w 80418"/>
              <a:gd name="connsiteY2" fmla="*/ 1483354 h 1483354"/>
              <a:gd name="connsiteX3" fmla="*/ 0 w 80418"/>
              <a:gd name="connsiteY3" fmla="*/ 1463250 h 1483354"/>
            </a:gdLst>
            <a:ahLst/>
            <a:cxnLst>
              <a:cxn ang="0">
                <a:pos x="connsiteX0" y="connsiteY0"/>
              </a:cxn>
              <a:cxn ang="0">
                <a:pos x="connsiteX1" y="connsiteY1"/>
              </a:cxn>
              <a:cxn ang="0">
                <a:pos x="connsiteX2" y="connsiteY2"/>
              </a:cxn>
              <a:cxn ang="0">
                <a:pos x="connsiteX3" y="connsiteY3"/>
              </a:cxn>
            </a:cxnLst>
            <a:rect l="l" t="t" r="r" b="b"/>
            <a:pathLst>
              <a:path w="80418" h="1483354">
                <a:moveTo>
                  <a:pt x="0" y="0"/>
                </a:moveTo>
                <a:lnTo>
                  <a:pt x="80418" y="20105"/>
                </a:lnTo>
                <a:lnTo>
                  <a:pt x="80418" y="1483354"/>
                </a:lnTo>
                <a:lnTo>
                  <a:pt x="0" y="1463250"/>
                </a:lnTo>
                <a:close/>
              </a:path>
            </a:pathLst>
          </a:custGeom>
          <a:gradFill flip="none" rotWithShape="1">
            <a:gsLst>
              <a:gs pos="0">
                <a:schemeClr val="accent1">
                  <a:lumMod val="60000"/>
                  <a:lumOff val="40000"/>
                </a:schemeClr>
              </a:gs>
              <a:gs pos="75000">
                <a:schemeClr val="accent1"/>
              </a:gs>
            </a:gsLst>
            <a:lin ang="16200000" scaled="1"/>
            <a:tileRect/>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rmAutofit/>
          </a:bodyPr>
          <a:lstStyle/>
          <a:p>
            <a:pPr algn="ctr"/>
            <a:endParaRPr lang="zh-CN" altLang="en-US" sz="900" b="1">
              <a:solidFill>
                <a:srgbClr val="FFFFFF"/>
              </a:solidFill>
              <a:latin typeface="+mn-ea"/>
              <a:cs typeface="+mn-ea"/>
            </a:endParaRPr>
          </a:p>
        </p:txBody>
      </p:sp>
      <p:sp>
        <p:nvSpPr>
          <p:cNvPr id="93" name="任意多边形: 形状 14">
            <a:extLst>
              <a:ext uri="{FF2B5EF4-FFF2-40B4-BE49-F238E27FC236}">
                <a16:creationId xmlns:a16="http://schemas.microsoft.com/office/drawing/2014/main" id="{89223BE1-5D24-DF24-3ACA-040B34AC9EE7}"/>
              </a:ext>
            </a:extLst>
          </p:cNvPr>
          <p:cNvSpPr/>
          <p:nvPr/>
        </p:nvSpPr>
        <p:spPr>
          <a:xfrm>
            <a:off x="2309499" y="5934714"/>
            <a:ext cx="23706" cy="615620"/>
          </a:xfrm>
          <a:custGeom>
            <a:avLst/>
            <a:gdLst>
              <a:gd name="connsiteX0" fmla="*/ 0 w 80418"/>
              <a:gd name="connsiteY0" fmla="*/ 0 h 1483354"/>
              <a:gd name="connsiteX1" fmla="*/ 80418 w 80418"/>
              <a:gd name="connsiteY1" fmla="*/ 20105 h 1483354"/>
              <a:gd name="connsiteX2" fmla="*/ 80418 w 80418"/>
              <a:gd name="connsiteY2" fmla="*/ 1483354 h 1483354"/>
              <a:gd name="connsiteX3" fmla="*/ 0 w 80418"/>
              <a:gd name="connsiteY3" fmla="*/ 1463250 h 1483354"/>
            </a:gdLst>
            <a:ahLst/>
            <a:cxnLst>
              <a:cxn ang="0">
                <a:pos x="connsiteX0" y="connsiteY0"/>
              </a:cxn>
              <a:cxn ang="0">
                <a:pos x="connsiteX1" y="connsiteY1"/>
              </a:cxn>
              <a:cxn ang="0">
                <a:pos x="connsiteX2" y="connsiteY2"/>
              </a:cxn>
              <a:cxn ang="0">
                <a:pos x="connsiteX3" y="connsiteY3"/>
              </a:cxn>
            </a:cxnLst>
            <a:rect l="l" t="t" r="r" b="b"/>
            <a:pathLst>
              <a:path w="80418" h="1483354">
                <a:moveTo>
                  <a:pt x="0" y="0"/>
                </a:moveTo>
                <a:lnTo>
                  <a:pt x="80418" y="20105"/>
                </a:lnTo>
                <a:lnTo>
                  <a:pt x="80418" y="1483354"/>
                </a:lnTo>
                <a:lnTo>
                  <a:pt x="0" y="1463250"/>
                </a:lnTo>
                <a:close/>
              </a:path>
            </a:pathLst>
          </a:custGeom>
          <a:gradFill flip="none" rotWithShape="1">
            <a:gsLst>
              <a:gs pos="0">
                <a:schemeClr val="accent1">
                  <a:lumMod val="60000"/>
                  <a:lumOff val="40000"/>
                </a:schemeClr>
              </a:gs>
              <a:gs pos="75000">
                <a:schemeClr val="accent1"/>
              </a:gs>
            </a:gsLst>
            <a:lin ang="16200000" scaled="1"/>
            <a:tileRect/>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rmAutofit/>
          </a:bodyPr>
          <a:lstStyle/>
          <a:p>
            <a:pPr algn="ctr"/>
            <a:endParaRPr lang="zh-CN" altLang="en-US" sz="900" b="1">
              <a:solidFill>
                <a:srgbClr val="FFFFFF"/>
              </a:solidFill>
              <a:latin typeface="+mn-ea"/>
              <a:cs typeface="+mn-ea"/>
            </a:endParaRPr>
          </a:p>
        </p:txBody>
      </p:sp>
      <p:sp>
        <p:nvSpPr>
          <p:cNvPr id="94" name="任意多边形: 形状 19">
            <a:extLst>
              <a:ext uri="{FF2B5EF4-FFF2-40B4-BE49-F238E27FC236}">
                <a16:creationId xmlns:a16="http://schemas.microsoft.com/office/drawing/2014/main" id="{6433E9B2-DDBE-9D5D-DE24-8F866A2F61A3}"/>
              </a:ext>
            </a:extLst>
          </p:cNvPr>
          <p:cNvSpPr/>
          <p:nvPr/>
        </p:nvSpPr>
        <p:spPr>
          <a:xfrm>
            <a:off x="2133835" y="6390504"/>
            <a:ext cx="88924" cy="125193"/>
          </a:xfrm>
          <a:custGeom>
            <a:avLst/>
            <a:gdLst>
              <a:gd name="connsiteX0" fmla="*/ 484836 w 484836"/>
              <a:gd name="connsiteY0" fmla="*/ 0 h 484836"/>
              <a:gd name="connsiteX1" fmla="*/ 484836 w 484836"/>
              <a:gd name="connsiteY1" fmla="*/ 484836 h 484836"/>
              <a:gd name="connsiteX2" fmla="*/ 0 w 484836"/>
              <a:gd name="connsiteY2" fmla="*/ 484836 h 484836"/>
            </a:gdLst>
            <a:ahLst/>
            <a:cxnLst>
              <a:cxn ang="0">
                <a:pos x="connsiteX0" y="connsiteY0"/>
              </a:cxn>
              <a:cxn ang="0">
                <a:pos x="connsiteX1" y="connsiteY1"/>
              </a:cxn>
              <a:cxn ang="0">
                <a:pos x="connsiteX2" y="connsiteY2"/>
              </a:cxn>
            </a:cxnLst>
            <a:rect l="l" t="t" r="r" b="b"/>
            <a:pathLst>
              <a:path w="484836" h="484836">
                <a:moveTo>
                  <a:pt x="484836" y="0"/>
                </a:moveTo>
                <a:lnTo>
                  <a:pt x="484836" y="484836"/>
                </a:lnTo>
                <a:lnTo>
                  <a:pt x="0" y="484836"/>
                </a:lnTo>
                <a:close/>
              </a:path>
            </a:pathLst>
          </a:custGeom>
          <a:gradFill flip="none" rotWithShape="1">
            <a:gsLst>
              <a:gs pos="0">
                <a:schemeClr val="accent1">
                  <a:lumMod val="60000"/>
                  <a:lumOff val="40000"/>
                </a:schemeClr>
              </a:gs>
              <a:gs pos="75000">
                <a:schemeClr val="accent1"/>
              </a:gs>
            </a:gsLst>
            <a:lin ang="2700000" scaled="1"/>
            <a:tileRect/>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sz="900" b="1">
              <a:solidFill>
                <a:srgbClr val="FFFFFF"/>
              </a:solidFill>
              <a:latin typeface="+mn-ea"/>
              <a:cs typeface="+mn-ea"/>
            </a:endParaRPr>
          </a:p>
        </p:txBody>
      </p:sp>
      <p:grpSp>
        <p:nvGrpSpPr>
          <p:cNvPr id="95" name="组合 94">
            <a:extLst>
              <a:ext uri="{FF2B5EF4-FFF2-40B4-BE49-F238E27FC236}">
                <a16:creationId xmlns:a16="http://schemas.microsoft.com/office/drawing/2014/main" id="{ABC581D2-8847-2D77-D6F9-28944F557A5D}"/>
              </a:ext>
            </a:extLst>
          </p:cNvPr>
          <p:cNvGrpSpPr/>
          <p:nvPr/>
        </p:nvGrpSpPr>
        <p:grpSpPr>
          <a:xfrm>
            <a:off x="506425" y="5982558"/>
            <a:ext cx="1649245" cy="394078"/>
            <a:chOff x="905470" y="2532599"/>
            <a:chExt cx="2926198" cy="699199"/>
          </a:xfrm>
        </p:grpSpPr>
        <p:sp>
          <p:nvSpPr>
            <p:cNvPr id="1043" name="Bullet1">
              <a:extLst>
                <a:ext uri="{FF2B5EF4-FFF2-40B4-BE49-F238E27FC236}">
                  <a16:creationId xmlns:a16="http://schemas.microsoft.com/office/drawing/2014/main" id="{862DEDA5-F6E0-F6FC-1D07-00A1EFD18D11}"/>
                </a:ext>
              </a:extLst>
            </p:cNvPr>
            <p:cNvSpPr txBox="1">
              <a:spLocks/>
            </p:cNvSpPr>
            <p:nvPr/>
          </p:nvSpPr>
          <p:spPr>
            <a:xfrm>
              <a:off x="1566114" y="2532599"/>
              <a:ext cx="2265554" cy="699198"/>
            </a:xfrm>
            <a:prstGeom prst="rect">
              <a:avLst/>
            </a:prstGeom>
            <a:noFill/>
            <a:ln>
              <a:noFill/>
            </a:ln>
          </p:spPr>
          <p:txBody>
            <a:bodyPr wrap="square" lIns="91440" tIns="45720" rIns="91440" bIns="45720" anchor="ctr" anchorCtr="0">
              <a:normAutofit/>
            </a:bodyPr>
            <a:lstStyle/>
            <a:p>
              <a:pPr algn="ctr"/>
              <a:r>
                <a:rPr lang="zh-CN" altLang="en-US" sz="900" b="1" i="0" dirty="0">
                  <a:effectLst/>
                  <a:latin typeface="+mn-ea"/>
                </a:rPr>
                <a:t>脑电监测</a:t>
              </a:r>
            </a:p>
            <a:p>
              <a:pPr algn="ctr"/>
              <a:r>
                <a:rPr lang="zh-CN" altLang="en-US" sz="900" b="1" i="0" dirty="0">
                  <a:effectLst/>
                  <a:latin typeface="+mn-ea"/>
                </a:rPr>
                <a:t>培养易眠体质</a:t>
              </a:r>
            </a:p>
          </p:txBody>
        </p:sp>
        <p:sp>
          <p:nvSpPr>
            <p:cNvPr id="1044" name="Number1">
              <a:extLst>
                <a:ext uri="{FF2B5EF4-FFF2-40B4-BE49-F238E27FC236}">
                  <a16:creationId xmlns:a16="http://schemas.microsoft.com/office/drawing/2014/main" id="{552E5CC0-8229-1535-C6EC-C6916AA73961}"/>
                </a:ext>
              </a:extLst>
            </p:cNvPr>
            <p:cNvSpPr/>
            <p:nvPr/>
          </p:nvSpPr>
          <p:spPr>
            <a:xfrm>
              <a:off x="905470" y="2532600"/>
              <a:ext cx="656766" cy="699198"/>
            </a:xfrm>
            <a:prstGeom prst="snip2DiagRect">
              <a:avLst/>
            </a:prstGeom>
            <a:gradFill flip="none" rotWithShape="1">
              <a:gsLst>
                <a:gs pos="0">
                  <a:schemeClr val="accent1">
                    <a:lumMod val="60000"/>
                    <a:lumOff val="40000"/>
                  </a:schemeClr>
                </a:gs>
                <a:gs pos="75000">
                  <a:schemeClr val="accent1"/>
                </a:gs>
              </a:gsLst>
              <a:lin ang="2700000" scaled="1"/>
              <a:tileRect/>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rmAutofit/>
            </a:bodyPr>
            <a:lstStyle/>
            <a:p>
              <a:pPr algn="ctr"/>
              <a:r>
                <a:rPr lang="en-US" altLang="zh-CN" sz="900" b="1" dirty="0">
                  <a:solidFill>
                    <a:srgbClr val="FFFFFF"/>
                  </a:solidFill>
                  <a:latin typeface="+mn-ea"/>
                  <a:cs typeface="+mn-ea"/>
                </a:rPr>
                <a:t>01</a:t>
              </a:r>
              <a:endParaRPr lang="zh-CN" altLang="en-US" sz="900" b="1" dirty="0">
                <a:solidFill>
                  <a:srgbClr val="FFFFFF"/>
                </a:solidFill>
                <a:latin typeface="+mn-ea"/>
                <a:cs typeface="+mn-ea"/>
              </a:endParaRPr>
            </a:p>
          </p:txBody>
        </p:sp>
      </p:grpSp>
      <p:sp>
        <p:nvSpPr>
          <p:cNvPr id="96" name="矩形: 剪去对角 1">
            <a:extLst>
              <a:ext uri="{FF2B5EF4-FFF2-40B4-BE49-F238E27FC236}">
                <a16:creationId xmlns:a16="http://schemas.microsoft.com/office/drawing/2014/main" id="{D70B2DD6-D30B-9653-B7D3-753A057441E3}"/>
              </a:ext>
            </a:extLst>
          </p:cNvPr>
          <p:cNvSpPr/>
          <p:nvPr/>
        </p:nvSpPr>
        <p:spPr>
          <a:xfrm>
            <a:off x="453198" y="6876269"/>
            <a:ext cx="1788292" cy="741475"/>
          </a:xfrm>
          <a:custGeom>
            <a:avLst/>
            <a:gdLst>
              <a:gd name="connsiteX0" fmla="*/ 0 w 3498850"/>
              <a:gd name="connsiteY0" fmla="*/ 0 h 1873250"/>
              <a:gd name="connsiteX1" fmla="*/ 3186635 w 3498850"/>
              <a:gd name="connsiteY1" fmla="*/ 0 h 1873250"/>
              <a:gd name="connsiteX2" fmla="*/ 3498850 w 3498850"/>
              <a:gd name="connsiteY2" fmla="*/ 312215 h 1873250"/>
              <a:gd name="connsiteX3" fmla="*/ 3498850 w 3498850"/>
              <a:gd name="connsiteY3" fmla="*/ 1873250 h 1873250"/>
              <a:gd name="connsiteX4" fmla="*/ 3498850 w 3498850"/>
              <a:gd name="connsiteY4" fmla="*/ 1873250 h 1873250"/>
              <a:gd name="connsiteX5" fmla="*/ 312215 w 3498850"/>
              <a:gd name="connsiteY5" fmla="*/ 1873250 h 1873250"/>
              <a:gd name="connsiteX6" fmla="*/ 0 w 3498850"/>
              <a:gd name="connsiteY6" fmla="*/ 1561035 h 1873250"/>
              <a:gd name="connsiteX7" fmla="*/ 0 w 3498850"/>
              <a:gd name="connsiteY7" fmla="*/ 0 h 1873250"/>
              <a:gd name="connsiteX0" fmla="*/ 3498850 w 3590290"/>
              <a:gd name="connsiteY0" fmla="*/ 312215 h 1873250"/>
              <a:gd name="connsiteX1" fmla="*/ 3498850 w 3590290"/>
              <a:gd name="connsiteY1" fmla="*/ 1873250 h 1873250"/>
              <a:gd name="connsiteX2" fmla="*/ 3498850 w 3590290"/>
              <a:gd name="connsiteY2" fmla="*/ 1873250 h 1873250"/>
              <a:gd name="connsiteX3" fmla="*/ 312215 w 3590290"/>
              <a:gd name="connsiteY3" fmla="*/ 1873250 h 1873250"/>
              <a:gd name="connsiteX4" fmla="*/ 0 w 3590290"/>
              <a:gd name="connsiteY4" fmla="*/ 1561035 h 1873250"/>
              <a:gd name="connsiteX5" fmla="*/ 0 w 3590290"/>
              <a:gd name="connsiteY5" fmla="*/ 0 h 1873250"/>
              <a:gd name="connsiteX6" fmla="*/ 3186635 w 3590290"/>
              <a:gd name="connsiteY6" fmla="*/ 0 h 1873250"/>
              <a:gd name="connsiteX7" fmla="*/ 3590290 w 3590290"/>
              <a:gd name="connsiteY7" fmla="*/ 403655 h 1873250"/>
              <a:gd name="connsiteX0" fmla="*/ 3498850 w 3498850"/>
              <a:gd name="connsiteY0" fmla="*/ 312215 h 1873250"/>
              <a:gd name="connsiteX1" fmla="*/ 3498850 w 3498850"/>
              <a:gd name="connsiteY1" fmla="*/ 1873250 h 1873250"/>
              <a:gd name="connsiteX2" fmla="*/ 3498850 w 3498850"/>
              <a:gd name="connsiteY2" fmla="*/ 1873250 h 1873250"/>
              <a:gd name="connsiteX3" fmla="*/ 312215 w 3498850"/>
              <a:gd name="connsiteY3" fmla="*/ 1873250 h 1873250"/>
              <a:gd name="connsiteX4" fmla="*/ 0 w 3498850"/>
              <a:gd name="connsiteY4" fmla="*/ 1561035 h 1873250"/>
              <a:gd name="connsiteX5" fmla="*/ 0 w 3498850"/>
              <a:gd name="connsiteY5" fmla="*/ 0 h 1873250"/>
              <a:gd name="connsiteX6" fmla="*/ 3186635 w 3498850"/>
              <a:gd name="connsiteY6" fmla="*/ 0 h 187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50" h="1873250">
                <a:moveTo>
                  <a:pt x="3498850" y="312215"/>
                </a:moveTo>
                <a:lnTo>
                  <a:pt x="3498850" y="1873250"/>
                </a:lnTo>
                <a:lnTo>
                  <a:pt x="3498850" y="1873250"/>
                </a:lnTo>
                <a:lnTo>
                  <a:pt x="312215" y="1873250"/>
                </a:lnTo>
                <a:lnTo>
                  <a:pt x="0" y="1561035"/>
                </a:lnTo>
                <a:lnTo>
                  <a:pt x="0" y="0"/>
                </a:lnTo>
                <a:lnTo>
                  <a:pt x="3186635" y="0"/>
                </a:lnTo>
              </a:path>
            </a:pathLst>
          </a:cu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mn-ea"/>
            </a:endParaRPr>
          </a:p>
        </p:txBody>
      </p:sp>
      <p:sp>
        <p:nvSpPr>
          <p:cNvPr id="97" name="Snip Diagonal Corner Rectangle 1_1">
            <a:extLst>
              <a:ext uri="{FF2B5EF4-FFF2-40B4-BE49-F238E27FC236}">
                <a16:creationId xmlns:a16="http://schemas.microsoft.com/office/drawing/2014/main" id="{ED02534C-779C-0FAB-D783-F144ABDA7A9E}"/>
              </a:ext>
            </a:extLst>
          </p:cNvPr>
          <p:cNvSpPr/>
          <p:nvPr/>
        </p:nvSpPr>
        <p:spPr>
          <a:xfrm>
            <a:off x="392010" y="6793424"/>
            <a:ext cx="1915304" cy="888421"/>
          </a:xfrm>
          <a:custGeom>
            <a:avLst/>
            <a:gdLst>
              <a:gd name="connsiteX0" fmla="*/ 0 w 3913986"/>
              <a:gd name="connsiteY0" fmla="*/ 0 h 2095510"/>
              <a:gd name="connsiteX1" fmla="*/ 3564727 w 3913986"/>
              <a:gd name="connsiteY1" fmla="*/ 0 h 2095510"/>
              <a:gd name="connsiteX2" fmla="*/ 3913986 w 3913986"/>
              <a:gd name="connsiteY2" fmla="*/ 349259 h 2095510"/>
              <a:gd name="connsiteX3" fmla="*/ 3913986 w 3913986"/>
              <a:gd name="connsiteY3" fmla="*/ 2095510 h 2095510"/>
              <a:gd name="connsiteX4" fmla="*/ 3913986 w 3913986"/>
              <a:gd name="connsiteY4" fmla="*/ 2095510 h 2095510"/>
              <a:gd name="connsiteX5" fmla="*/ 349259 w 3913986"/>
              <a:gd name="connsiteY5" fmla="*/ 2095510 h 2095510"/>
              <a:gd name="connsiteX6" fmla="*/ 0 w 3913986"/>
              <a:gd name="connsiteY6" fmla="*/ 1746251 h 2095510"/>
              <a:gd name="connsiteX7" fmla="*/ 0 w 3913986"/>
              <a:gd name="connsiteY7" fmla="*/ 0 h 2095510"/>
              <a:gd name="connsiteX0" fmla="*/ 0 w 3913986"/>
              <a:gd name="connsiteY0" fmla="*/ 4682 h 2100192"/>
              <a:gd name="connsiteX1" fmla="*/ 2758032 w 3913986"/>
              <a:gd name="connsiteY1" fmla="*/ 0 h 2100192"/>
              <a:gd name="connsiteX2" fmla="*/ 3564727 w 3913986"/>
              <a:gd name="connsiteY2" fmla="*/ 4682 h 2100192"/>
              <a:gd name="connsiteX3" fmla="*/ 3913986 w 3913986"/>
              <a:gd name="connsiteY3" fmla="*/ 353941 h 2100192"/>
              <a:gd name="connsiteX4" fmla="*/ 3913986 w 3913986"/>
              <a:gd name="connsiteY4" fmla="*/ 2100192 h 2100192"/>
              <a:gd name="connsiteX5" fmla="*/ 3913986 w 3913986"/>
              <a:gd name="connsiteY5" fmla="*/ 2100192 h 2100192"/>
              <a:gd name="connsiteX6" fmla="*/ 349259 w 3913986"/>
              <a:gd name="connsiteY6" fmla="*/ 2100192 h 2100192"/>
              <a:gd name="connsiteX7" fmla="*/ 0 w 3913986"/>
              <a:gd name="connsiteY7" fmla="*/ 1750933 h 2100192"/>
              <a:gd name="connsiteX8" fmla="*/ 0 w 3913986"/>
              <a:gd name="connsiteY8" fmla="*/ 4682 h 2100192"/>
              <a:gd name="connsiteX0" fmla="*/ 0 w 3913986"/>
              <a:gd name="connsiteY0" fmla="*/ 8492 h 2104002"/>
              <a:gd name="connsiteX1" fmla="*/ 2758032 w 3913986"/>
              <a:gd name="connsiteY1" fmla="*/ 3810 h 2104002"/>
              <a:gd name="connsiteX2" fmla="*/ 2769462 w 3913986"/>
              <a:gd name="connsiteY2" fmla="*/ 0 h 2104002"/>
              <a:gd name="connsiteX3" fmla="*/ 3564727 w 3913986"/>
              <a:gd name="connsiteY3" fmla="*/ 8492 h 2104002"/>
              <a:gd name="connsiteX4" fmla="*/ 3913986 w 3913986"/>
              <a:gd name="connsiteY4" fmla="*/ 357751 h 2104002"/>
              <a:gd name="connsiteX5" fmla="*/ 3913986 w 3913986"/>
              <a:gd name="connsiteY5" fmla="*/ 2104002 h 2104002"/>
              <a:gd name="connsiteX6" fmla="*/ 3913986 w 3913986"/>
              <a:gd name="connsiteY6" fmla="*/ 2104002 h 2104002"/>
              <a:gd name="connsiteX7" fmla="*/ 349259 w 3913986"/>
              <a:gd name="connsiteY7" fmla="*/ 2104002 h 2104002"/>
              <a:gd name="connsiteX8" fmla="*/ 0 w 3913986"/>
              <a:gd name="connsiteY8" fmla="*/ 1754743 h 2104002"/>
              <a:gd name="connsiteX9" fmla="*/ 0 w 3913986"/>
              <a:gd name="connsiteY9" fmla="*/ 8492 h 2104002"/>
              <a:gd name="connsiteX0" fmla="*/ 2769462 w 3913986"/>
              <a:gd name="connsiteY0" fmla="*/ 0 h 2104002"/>
              <a:gd name="connsiteX1" fmla="*/ 3564727 w 3913986"/>
              <a:gd name="connsiteY1" fmla="*/ 8492 h 2104002"/>
              <a:gd name="connsiteX2" fmla="*/ 3913986 w 3913986"/>
              <a:gd name="connsiteY2" fmla="*/ 357751 h 2104002"/>
              <a:gd name="connsiteX3" fmla="*/ 3913986 w 3913986"/>
              <a:gd name="connsiteY3" fmla="*/ 2104002 h 2104002"/>
              <a:gd name="connsiteX4" fmla="*/ 3913986 w 3913986"/>
              <a:gd name="connsiteY4" fmla="*/ 2104002 h 2104002"/>
              <a:gd name="connsiteX5" fmla="*/ 349259 w 3913986"/>
              <a:gd name="connsiteY5" fmla="*/ 2104002 h 2104002"/>
              <a:gd name="connsiteX6" fmla="*/ 0 w 3913986"/>
              <a:gd name="connsiteY6" fmla="*/ 1754743 h 2104002"/>
              <a:gd name="connsiteX7" fmla="*/ 0 w 3913986"/>
              <a:gd name="connsiteY7" fmla="*/ 8492 h 2104002"/>
              <a:gd name="connsiteX8" fmla="*/ 2758032 w 3913986"/>
              <a:gd name="connsiteY8" fmla="*/ 3810 h 2104002"/>
              <a:gd name="connsiteX9" fmla="*/ 2860902 w 3913986"/>
              <a:gd name="connsiteY9" fmla="*/ 91440 h 2104002"/>
              <a:gd name="connsiteX0" fmla="*/ 2769462 w 3913986"/>
              <a:gd name="connsiteY0" fmla="*/ 0 h 2104002"/>
              <a:gd name="connsiteX1" fmla="*/ 3564727 w 3913986"/>
              <a:gd name="connsiteY1" fmla="*/ 8492 h 2104002"/>
              <a:gd name="connsiteX2" fmla="*/ 3913986 w 3913986"/>
              <a:gd name="connsiteY2" fmla="*/ 357751 h 2104002"/>
              <a:gd name="connsiteX3" fmla="*/ 3913986 w 3913986"/>
              <a:gd name="connsiteY3" fmla="*/ 2104002 h 2104002"/>
              <a:gd name="connsiteX4" fmla="*/ 3913986 w 3913986"/>
              <a:gd name="connsiteY4" fmla="*/ 2104002 h 2104002"/>
              <a:gd name="connsiteX5" fmla="*/ 349259 w 3913986"/>
              <a:gd name="connsiteY5" fmla="*/ 2104002 h 2104002"/>
              <a:gd name="connsiteX6" fmla="*/ 0 w 3913986"/>
              <a:gd name="connsiteY6" fmla="*/ 1754743 h 2104002"/>
              <a:gd name="connsiteX7" fmla="*/ 0 w 3913986"/>
              <a:gd name="connsiteY7" fmla="*/ 8492 h 2104002"/>
              <a:gd name="connsiteX8" fmla="*/ 2758032 w 3913986"/>
              <a:gd name="connsiteY8" fmla="*/ 3810 h 2104002"/>
              <a:gd name="connsiteX0" fmla="*/ 2769462 w 3913986"/>
              <a:gd name="connsiteY0" fmla="*/ 0 h 2104002"/>
              <a:gd name="connsiteX1" fmla="*/ 3564727 w 3913986"/>
              <a:gd name="connsiteY1" fmla="*/ 8492 h 2104002"/>
              <a:gd name="connsiteX2" fmla="*/ 3913986 w 3913986"/>
              <a:gd name="connsiteY2" fmla="*/ 357751 h 2104002"/>
              <a:gd name="connsiteX3" fmla="*/ 3913986 w 3913986"/>
              <a:gd name="connsiteY3" fmla="*/ 2104002 h 2104002"/>
              <a:gd name="connsiteX4" fmla="*/ 3913986 w 3913986"/>
              <a:gd name="connsiteY4" fmla="*/ 2104002 h 2104002"/>
              <a:gd name="connsiteX5" fmla="*/ 349259 w 3913986"/>
              <a:gd name="connsiteY5" fmla="*/ 2104002 h 2104002"/>
              <a:gd name="connsiteX6" fmla="*/ 0 w 3913986"/>
              <a:gd name="connsiteY6" fmla="*/ 1754743 h 2104002"/>
              <a:gd name="connsiteX7" fmla="*/ 0 w 3913986"/>
              <a:gd name="connsiteY7" fmla="*/ 8492 h 2104002"/>
              <a:gd name="connsiteX8" fmla="*/ 875892 w 3913986"/>
              <a:gd name="connsiteY8" fmla="*/ 3810 h 2104002"/>
              <a:gd name="connsiteX0" fmla="*/ 2769462 w 3913986"/>
              <a:gd name="connsiteY0" fmla="*/ 0 h 2104002"/>
              <a:gd name="connsiteX1" fmla="*/ 3564727 w 3913986"/>
              <a:gd name="connsiteY1" fmla="*/ 8492 h 2104002"/>
              <a:gd name="connsiteX2" fmla="*/ 3913986 w 3913986"/>
              <a:gd name="connsiteY2" fmla="*/ 357751 h 2104002"/>
              <a:gd name="connsiteX3" fmla="*/ 3913986 w 3913986"/>
              <a:gd name="connsiteY3" fmla="*/ 2104002 h 2104002"/>
              <a:gd name="connsiteX4" fmla="*/ 3913986 w 3913986"/>
              <a:gd name="connsiteY4" fmla="*/ 2104002 h 2104002"/>
              <a:gd name="connsiteX5" fmla="*/ 349259 w 3913986"/>
              <a:gd name="connsiteY5" fmla="*/ 2104002 h 2104002"/>
              <a:gd name="connsiteX6" fmla="*/ 0 w 3913986"/>
              <a:gd name="connsiteY6" fmla="*/ 1754743 h 2104002"/>
              <a:gd name="connsiteX7" fmla="*/ 0 w 3913986"/>
              <a:gd name="connsiteY7" fmla="*/ 8492 h 2104002"/>
              <a:gd name="connsiteX8" fmla="*/ 860652 w 3913986"/>
              <a:gd name="connsiteY8" fmla="*/ 19050 h 2104002"/>
              <a:gd name="connsiteX0" fmla="*/ 2769462 w 3913986"/>
              <a:gd name="connsiteY0" fmla="*/ 0 h 2104002"/>
              <a:gd name="connsiteX1" fmla="*/ 3564727 w 3913986"/>
              <a:gd name="connsiteY1" fmla="*/ 8492 h 2104002"/>
              <a:gd name="connsiteX2" fmla="*/ 3913986 w 3913986"/>
              <a:gd name="connsiteY2" fmla="*/ 357751 h 2104002"/>
              <a:gd name="connsiteX3" fmla="*/ 3913986 w 3913986"/>
              <a:gd name="connsiteY3" fmla="*/ 2104002 h 2104002"/>
              <a:gd name="connsiteX4" fmla="*/ 3913986 w 3913986"/>
              <a:gd name="connsiteY4" fmla="*/ 2104002 h 2104002"/>
              <a:gd name="connsiteX5" fmla="*/ 349259 w 3913986"/>
              <a:gd name="connsiteY5" fmla="*/ 2104002 h 2104002"/>
              <a:gd name="connsiteX6" fmla="*/ 0 w 3913986"/>
              <a:gd name="connsiteY6" fmla="*/ 1754743 h 2104002"/>
              <a:gd name="connsiteX7" fmla="*/ 0 w 3913986"/>
              <a:gd name="connsiteY7" fmla="*/ 8492 h 2104002"/>
              <a:gd name="connsiteX8" fmla="*/ 837792 w 3913986"/>
              <a:gd name="connsiteY8" fmla="*/ 11561 h 210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3986" h="2104002">
                <a:moveTo>
                  <a:pt x="2769462" y="0"/>
                </a:moveTo>
                <a:lnTo>
                  <a:pt x="3564727" y="8492"/>
                </a:lnTo>
                <a:lnTo>
                  <a:pt x="3913986" y="357751"/>
                </a:lnTo>
                <a:lnTo>
                  <a:pt x="3913986" y="2104002"/>
                </a:lnTo>
                <a:lnTo>
                  <a:pt x="3913986" y="2104002"/>
                </a:lnTo>
                <a:lnTo>
                  <a:pt x="349259" y="2104002"/>
                </a:lnTo>
                <a:lnTo>
                  <a:pt x="0" y="1754743"/>
                </a:lnTo>
                <a:lnTo>
                  <a:pt x="0" y="8492"/>
                </a:lnTo>
                <a:lnTo>
                  <a:pt x="837792" y="11561"/>
                </a:lnTo>
              </a:path>
            </a:pathLst>
          </a:cu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mn-ea"/>
            </a:endParaRPr>
          </a:p>
        </p:txBody>
      </p:sp>
      <p:sp>
        <p:nvSpPr>
          <p:cNvPr id="98" name="任意多边形: 形状 11">
            <a:extLst>
              <a:ext uri="{FF2B5EF4-FFF2-40B4-BE49-F238E27FC236}">
                <a16:creationId xmlns:a16="http://schemas.microsoft.com/office/drawing/2014/main" id="{25855F7E-E758-C874-A286-A8B3A4711362}"/>
              </a:ext>
            </a:extLst>
          </p:cNvPr>
          <p:cNvSpPr/>
          <p:nvPr/>
        </p:nvSpPr>
        <p:spPr>
          <a:xfrm>
            <a:off x="878776" y="6755365"/>
            <a:ext cx="265192" cy="76118"/>
          </a:xfrm>
          <a:custGeom>
            <a:avLst/>
            <a:gdLst>
              <a:gd name="connsiteX0" fmla="*/ 853887 w 899606"/>
              <a:gd name="connsiteY0" fmla="*/ 0 h 183409"/>
              <a:gd name="connsiteX1" fmla="*/ 899606 w 899606"/>
              <a:gd name="connsiteY1" fmla="*/ 0 h 183409"/>
              <a:gd name="connsiteX2" fmla="*/ 899606 w 899606"/>
              <a:gd name="connsiteY2" fmla="*/ 183409 h 183409"/>
              <a:gd name="connsiteX3" fmla="*/ 853887 w 899606"/>
              <a:gd name="connsiteY3" fmla="*/ 183409 h 183409"/>
              <a:gd name="connsiteX4" fmla="*/ 747152 w 899606"/>
              <a:gd name="connsiteY4" fmla="*/ 0 h 183409"/>
              <a:gd name="connsiteX5" fmla="*/ 792871 w 899606"/>
              <a:gd name="connsiteY5" fmla="*/ 0 h 183409"/>
              <a:gd name="connsiteX6" fmla="*/ 792871 w 899606"/>
              <a:gd name="connsiteY6" fmla="*/ 183409 h 183409"/>
              <a:gd name="connsiteX7" fmla="*/ 747152 w 899606"/>
              <a:gd name="connsiteY7" fmla="*/ 183409 h 183409"/>
              <a:gd name="connsiteX8" fmla="*/ 640416 w 899606"/>
              <a:gd name="connsiteY8" fmla="*/ 0 h 183409"/>
              <a:gd name="connsiteX9" fmla="*/ 686135 w 899606"/>
              <a:gd name="connsiteY9" fmla="*/ 0 h 183409"/>
              <a:gd name="connsiteX10" fmla="*/ 686135 w 899606"/>
              <a:gd name="connsiteY10" fmla="*/ 183409 h 183409"/>
              <a:gd name="connsiteX11" fmla="*/ 640416 w 899606"/>
              <a:gd name="connsiteY11" fmla="*/ 183409 h 183409"/>
              <a:gd name="connsiteX12" fmla="*/ 533680 w 899606"/>
              <a:gd name="connsiteY12" fmla="*/ 0 h 183409"/>
              <a:gd name="connsiteX13" fmla="*/ 579399 w 899606"/>
              <a:gd name="connsiteY13" fmla="*/ 0 h 183409"/>
              <a:gd name="connsiteX14" fmla="*/ 579399 w 899606"/>
              <a:gd name="connsiteY14" fmla="*/ 183409 h 183409"/>
              <a:gd name="connsiteX15" fmla="*/ 533680 w 899606"/>
              <a:gd name="connsiteY15" fmla="*/ 183409 h 183409"/>
              <a:gd name="connsiteX16" fmla="*/ 426944 w 899606"/>
              <a:gd name="connsiteY16" fmla="*/ 0 h 183409"/>
              <a:gd name="connsiteX17" fmla="*/ 472663 w 899606"/>
              <a:gd name="connsiteY17" fmla="*/ 0 h 183409"/>
              <a:gd name="connsiteX18" fmla="*/ 472663 w 899606"/>
              <a:gd name="connsiteY18" fmla="*/ 183409 h 183409"/>
              <a:gd name="connsiteX19" fmla="*/ 426944 w 899606"/>
              <a:gd name="connsiteY19" fmla="*/ 183409 h 183409"/>
              <a:gd name="connsiteX20" fmla="*/ 320208 w 899606"/>
              <a:gd name="connsiteY20" fmla="*/ 0 h 183409"/>
              <a:gd name="connsiteX21" fmla="*/ 365927 w 899606"/>
              <a:gd name="connsiteY21" fmla="*/ 0 h 183409"/>
              <a:gd name="connsiteX22" fmla="*/ 365927 w 899606"/>
              <a:gd name="connsiteY22" fmla="*/ 183409 h 183409"/>
              <a:gd name="connsiteX23" fmla="*/ 320208 w 899606"/>
              <a:gd name="connsiteY23" fmla="*/ 183409 h 183409"/>
              <a:gd name="connsiteX24" fmla="*/ 213472 w 899606"/>
              <a:gd name="connsiteY24" fmla="*/ 0 h 183409"/>
              <a:gd name="connsiteX25" fmla="*/ 259191 w 899606"/>
              <a:gd name="connsiteY25" fmla="*/ 0 h 183409"/>
              <a:gd name="connsiteX26" fmla="*/ 259191 w 899606"/>
              <a:gd name="connsiteY26" fmla="*/ 183409 h 183409"/>
              <a:gd name="connsiteX27" fmla="*/ 213472 w 899606"/>
              <a:gd name="connsiteY27" fmla="*/ 183409 h 183409"/>
              <a:gd name="connsiteX28" fmla="*/ 106736 w 899606"/>
              <a:gd name="connsiteY28" fmla="*/ 0 h 183409"/>
              <a:gd name="connsiteX29" fmla="*/ 152455 w 899606"/>
              <a:gd name="connsiteY29" fmla="*/ 0 h 183409"/>
              <a:gd name="connsiteX30" fmla="*/ 152455 w 899606"/>
              <a:gd name="connsiteY30" fmla="*/ 183409 h 183409"/>
              <a:gd name="connsiteX31" fmla="*/ 106736 w 899606"/>
              <a:gd name="connsiteY31" fmla="*/ 183409 h 183409"/>
              <a:gd name="connsiteX32" fmla="*/ 0 w 899606"/>
              <a:gd name="connsiteY32" fmla="*/ 0 h 183409"/>
              <a:gd name="connsiteX33" fmla="*/ 45719 w 899606"/>
              <a:gd name="connsiteY33" fmla="*/ 0 h 183409"/>
              <a:gd name="connsiteX34" fmla="*/ 45719 w 899606"/>
              <a:gd name="connsiteY34" fmla="*/ 183409 h 183409"/>
              <a:gd name="connsiteX35" fmla="*/ 0 w 899606"/>
              <a:gd name="connsiteY35" fmla="*/ 183409 h 18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99606" h="183409">
                <a:moveTo>
                  <a:pt x="853887" y="0"/>
                </a:moveTo>
                <a:lnTo>
                  <a:pt x="899606" y="0"/>
                </a:lnTo>
                <a:lnTo>
                  <a:pt x="899606" y="183409"/>
                </a:lnTo>
                <a:lnTo>
                  <a:pt x="853887" y="183409"/>
                </a:lnTo>
                <a:close/>
                <a:moveTo>
                  <a:pt x="747152" y="0"/>
                </a:moveTo>
                <a:lnTo>
                  <a:pt x="792871" y="0"/>
                </a:lnTo>
                <a:lnTo>
                  <a:pt x="792871" y="183409"/>
                </a:lnTo>
                <a:lnTo>
                  <a:pt x="747152" y="183409"/>
                </a:lnTo>
                <a:close/>
                <a:moveTo>
                  <a:pt x="640416" y="0"/>
                </a:moveTo>
                <a:lnTo>
                  <a:pt x="686135" y="0"/>
                </a:lnTo>
                <a:lnTo>
                  <a:pt x="686135" y="183409"/>
                </a:lnTo>
                <a:lnTo>
                  <a:pt x="640416" y="183409"/>
                </a:lnTo>
                <a:close/>
                <a:moveTo>
                  <a:pt x="533680" y="0"/>
                </a:moveTo>
                <a:lnTo>
                  <a:pt x="579399" y="0"/>
                </a:lnTo>
                <a:lnTo>
                  <a:pt x="579399" y="183409"/>
                </a:lnTo>
                <a:lnTo>
                  <a:pt x="533680" y="183409"/>
                </a:lnTo>
                <a:close/>
                <a:moveTo>
                  <a:pt x="426944" y="0"/>
                </a:moveTo>
                <a:lnTo>
                  <a:pt x="472663" y="0"/>
                </a:lnTo>
                <a:lnTo>
                  <a:pt x="472663" y="183409"/>
                </a:lnTo>
                <a:lnTo>
                  <a:pt x="426944" y="183409"/>
                </a:lnTo>
                <a:close/>
                <a:moveTo>
                  <a:pt x="320208" y="0"/>
                </a:moveTo>
                <a:lnTo>
                  <a:pt x="365927" y="0"/>
                </a:lnTo>
                <a:lnTo>
                  <a:pt x="365927" y="183409"/>
                </a:lnTo>
                <a:lnTo>
                  <a:pt x="320208" y="183409"/>
                </a:lnTo>
                <a:close/>
                <a:moveTo>
                  <a:pt x="213472" y="0"/>
                </a:moveTo>
                <a:lnTo>
                  <a:pt x="259191" y="0"/>
                </a:lnTo>
                <a:lnTo>
                  <a:pt x="259191" y="183409"/>
                </a:lnTo>
                <a:lnTo>
                  <a:pt x="213472" y="183409"/>
                </a:lnTo>
                <a:close/>
                <a:moveTo>
                  <a:pt x="106736" y="0"/>
                </a:moveTo>
                <a:lnTo>
                  <a:pt x="152455" y="0"/>
                </a:lnTo>
                <a:lnTo>
                  <a:pt x="152455" y="183409"/>
                </a:lnTo>
                <a:lnTo>
                  <a:pt x="106736" y="183409"/>
                </a:lnTo>
                <a:close/>
                <a:moveTo>
                  <a:pt x="0" y="0"/>
                </a:moveTo>
                <a:lnTo>
                  <a:pt x="45719" y="0"/>
                </a:lnTo>
                <a:lnTo>
                  <a:pt x="45719" y="183409"/>
                </a:lnTo>
                <a:lnTo>
                  <a:pt x="0" y="183409"/>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900">
              <a:latin typeface="+mn-ea"/>
            </a:endParaRPr>
          </a:p>
        </p:txBody>
      </p:sp>
      <p:sp>
        <p:nvSpPr>
          <p:cNvPr id="99" name="平行四边形 12">
            <a:extLst>
              <a:ext uri="{FF2B5EF4-FFF2-40B4-BE49-F238E27FC236}">
                <a16:creationId xmlns:a16="http://schemas.microsoft.com/office/drawing/2014/main" id="{94292567-785F-AD69-8447-D127D5840E9E}"/>
              </a:ext>
            </a:extLst>
          </p:cNvPr>
          <p:cNvSpPr/>
          <p:nvPr/>
        </p:nvSpPr>
        <p:spPr>
          <a:xfrm>
            <a:off x="1161956" y="6768071"/>
            <a:ext cx="554307" cy="50706"/>
          </a:xfrm>
          <a:prstGeom prst="parallelogram">
            <a:avLst/>
          </a:prstGeom>
          <a:gradFill flip="none" rotWithShape="1">
            <a:gsLst>
              <a:gs pos="0">
                <a:schemeClr val="accent1">
                  <a:lumMod val="60000"/>
                  <a:lumOff val="40000"/>
                </a:schemeClr>
              </a:gs>
              <a:gs pos="75000">
                <a:schemeClr val="accent1"/>
              </a:gs>
            </a:gsLst>
            <a:lin ang="0" scaled="0"/>
            <a:tileRect/>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sz="900" b="1">
              <a:solidFill>
                <a:srgbClr val="FFFFFF"/>
              </a:solidFill>
              <a:latin typeface="+mn-ea"/>
              <a:cs typeface="+mn-ea"/>
            </a:endParaRPr>
          </a:p>
        </p:txBody>
      </p:sp>
      <p:sp>
        <p:nvSpPr>
          <p:cNvPr id="100" name="任意多边形: 形状 13">
            <a:extLst>
              <a:ext uri="{FF2B5EF4-FFF2-40B4-BE49-F238E27FC236}">
                <a16:creationId xmlns:a16="http://schemas.microsoft.com/office/drawing/2014/main" id="{5298EE39-0133-51BF-0051-AA2625DBE141}"/>
              </a:ext>
            </a:extLst>
          </p:cNvPr>
          <p:cNvSpPr/>
          <p:nvPr/>
        </p:nvSpPr>
        <p:spPr>
          <a:xfrm>
            <a:off x="368304" y="6835969"/>
            <a:ext cx="23706" cy="615620"/>
          </a:xfrm>
          <a:custGeom>
            <a:avLst/>
            <a:gdLst>
              <a:gd name="connsiteX0" fmla="*/ 0 w 80418"/>
              <a:gd name="connsiteY0" fmla="*/ 0 h 1483354"/>
              <a:gd name="connsiteX1" fmla="*/ 80418 w 80418"/>
              <a:gd name="connsiteY1" fmla="*/ 20105 h 1483354"/>
              <a:gd name="connsiteX2" fmla="*/ 80418 w 80418"/>
              <a:gd name="connsiteY2" fmla="*/ 1483354 h 1483354"/>
              <a:gd name="connsiteX3" fmla="*/ 0 w 80418"/>
              <a:gd name="connsiteY3" fmla="*/ 1463250 h 1483354"/>
            </a:gdLst>
            <a:ahLst/>
            <a:cxnLst>
              <a:cxn ang="0">
                <a:pos x="connsiteX0" y="connsiteY0"/>
              </a:cxn>
              <a:cxn ang="0">
                <a:pos x="connsiteX1" y="connsiteY1"/>
              </a:cxn>
              <a:cxn ang="0">
                <a:pos x="connsiteX2" y="connsiteY2"/>
              </a:cxn>
              <a:cxn ang="0">
                <a:pos x="connsiteX3" y="connsiteY3"/>
              </a:cxn>
            </a:cxnLst>
            <a:rect l="l" t="t" r="r" b="b"/>
            <a:pathLst>
              <a:path w="80418" h="1483354">
                <a:moveTo>
                  <a:pt x="0" y="0"/>
                </a:moveTo>
                <a:lnTo>
                  <a:pt x="80418" y="20105"/>
                </a:lnTo>
                <a:lnTo>
                  <a:pt x="80418" y="1483354"/>
                </a:lnTo>
                <a:lnTo>
                  <a:pt x="0" y="1463250"/>
                </a:lnTo>
                <a:close/>
              </a:path>
            </a:pathLst>
          </a:custGeom>
          <a:gradFill flip="none" rotWithShape="1">
            <a:gsLst>
              <a:gs pos="0">
                <a:schemeClr val="accent1">
                  <a:lumMod val="60000"/>
                  <a:lumOff val="40000"/>
                </a:schemeClr>
              </a:gs>
              <a:gs pos="75000">
                <a:schemeClr val="accent1"/>
              </a:gs>
            </a:gsLst>
            <a:lin ang="16200000" scaled="1"/>
            <a:tileRect/>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rmAutofit/>
          </a:bodyPr>
          <a:lstStyle/>
          <a:p>
            <a:pPr algn="ctr"/>
            <a:endParaRPr lang="zh-CN" altLang="en-US" sz="900" b="1">
              <a:solidFill>
                <a:srgbClr val="FFFFFF"/>
              </a:solidFill>
              <a:latin typeface="+mn-ea"/>
              <a:cs typeface="+mn-ea"/>
            </a:endParaRPr>
          </a:p>
        </p:txBody>
      </p:sp>
      <p:sp>
        <p:nvSpPr>
          <p:cNvPr id="101" name="任意多边形: 形状 14">
            <a:extLst>
              <a:ext uri="{FF2B5EF4-FFF2-40B4-BE49-F238E27FC236}">
                <a16:creationId xmlns:a16="http://schemas.microsoft.com/office/drawing/2014/main" id="{62B6869C-0F92-E082-BD3B-583ACA1F858E}"/>
              </a:ext>
            </a:extLst>
          </p:cNvPr>
          <p:cNvSpPr/>
          <p:nvPr/>
        </p:nvSpPr>
        <p:spPr>
          <a:xfrm>
            <a:off x="2309501" y="7002124"/>
            <a:ext cx="23706" cy="615620"/>
          </a:xfrm>
          <a:custGeom>
            <a:avLst/>
            <a:gdLst>
              <a:gd name="connsiteX0" fmla="*/ 0 w 80418"/>
              <a:gd name="connsiteY0" fmla="*/ 0 h 1483354"/>
              <a:gd name="connsiteX1" fmla="*/ 80418 w 80418"/>
              <a:gd name="connsiteY1" fmla="*/ 20105 h 1483354"/>
              <a:gd name="connsiteX2" fmla="*/ 80418 w 80418"/>
              <a:gd name="connsiteY2" fmla="*/ 1483354 h 1483354"/>
              <a:gd name="connsiteX3" fmla="*/ 0 w 80418"/>
              <a:gd name="connsiteY3" fmla="*/ 1463250 h 1483354"/>
            </a:gdLst>
            <a:ahLst/>
            <a:cxnLst>
              <a:cxn ang="0">
                <a:pos x="connsiteX0" y="connsiteY0"/>
              </a:cxn>
              <a:cxn ang="0">
                <a:pos x="connsiteX1" y="connsiteY1"/>
              </a:cxn>
              <a:cxn ang="0">
                <a:pos x="connsiteX2" y="connsiteY2"/>
              </a:cxn>
              <a:cxn ang="0">
                <a:pos x="connsiteX3" y="connsiteY3"/>
              </a:cxn>
            </a:cxnLst>
            <a:rect l="l" t="t" r="r" b="b"/>
            <a:pathLst>
              <a:path w="80418" h="1483354">
                <a:moveTo>
                  <a:pt x="0" y="0"/>
                </a:moveTo>
                <a:lnTo>
                  <a:pt x="80418" y="20105"/>
                </a:lnTo>
                <a:lnTo>
                  <a:pt x="80418" y="1483354"/>
                </a:lnTo>
                <a:lnTo>
                  <a:pt x="0" y="1463250"/>
                </a:lnTo>
                <a:close/>
              </a:path>
            </a:pathLst>
          </a:custGeom>
          <a:gradFill flip="none" rotWithShape="1">
            <a:gsLst>
              <a:gs pos="0">
                <a:schemeClr val="accent1">
                  <a:lumMod val="60000"/>
                  <a:lumOff val="40000"/>
                </a:schemeClr>
              </a:gs>
              <a:gs pos="75000">
                <a:schemeClr val="accent1"/>
              </a:gs>
            </a:gsLst>
            <a:lin ang="16200000" scaled="1"/>
            <a:tileRect/>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rmAutofit/>
          </a:bodyPr>
          <a:lstStyle/>
          <a:p>
            <a:pPr algn="ctr"/>
            <a:endParaRPr lang="zh-CN" altLang="en-US" sz="900" b="1">
              <a:solidFill>
                <a:srgbClr val="FFFFFF"/>
              </a:solidFill>
              <a:latin typeface="+mn-ea"/>
              <a:cs typeface="+mn-ea"/>
            </a:endParaRPr>
          </a:p>
        </p:txBody>
      </p:sp>
      <p:sp>
        <p:nvSpPr>
          <p:cNvPr id="102" name="任意多边形: 形状 19">
            <a:extLst>
              <a:ext uri="{FF2B5EF4-FFF2-40B4-BE49-F238E27FC236}">
                <a16:creationId xmlns:a16="http://schemas.microsoft.com/office/drawing/2014/main" id="{E5B36407-3186-914C-82EE-DFC76F1F479F}"/>
              </a:ext>
            </a:extLst>
          </p:cNvPr>
          <p:cNvSpPr/>
          <p:nvPr/>
        </p:nvSpPr>
        <p:spPr>
          <a:xfrm>
            <a:off x="2133836" y="7457914"/>
            <a:ext cx="88924" cy="125193"/>
          </a:xfrm>
          <a:custGeom>
            <a:avLst/>
            <a:gdLst>
              <a:gd name="connsiteX0" fmla="*/ 484836 w 484836"/>
              <a:gd name="connsiteY0" fmla="*/ 0 h 484836"/>
              <a:gd name="connsiteX1" fmla="*/ 484836 w 484836"/>
              <a:gd name="connsiteY1" fmla="*/ 484836 h 484836"/>
              <a:gd name="connsiteX2" fmla="*/ 0 w 484836"/>
              <a:gd name="connsiteY2" fmla="*/ 484836 h 484836"/>
            </a:gdLst>
            <a:ahLst/>
            <a:cxnLst>
              <a:cxn ang="0">
                <a:pos x="connsiteX0" y="connsiteY0"/>
              </a:cxn>
              <a:cxn ang="0">
                <a:pos x="connsiteX1" y="connsiteY1"/>
              </a:cxn>
              <a:cxn ang="0">
                <a:pos x="connsiteX2" y="connsiteY2"/>
              </a:cxn>
            </a:cxnLst>
            <a:rect l="l" t="t" r="r" b="b"/>
            <a:pathLst>
              <a:path w="484836" h="484836">
                <a:moveTo>
                  <a:pt x="484836" y="0"/>
                </a:moveTo>
                <a:lnTo>
                  <a:pt x="484836" y="484836"/>
                </a:lnTo>
                <a:lnTo>
                  <a:pt x="0" y="484836"/>
                </a:lnTo>
                <a:close/>
              </a:path>
            </a:pathLst>
          </a:custGeom>
          <a:gradFill flip="none" rotWithShape="1">
            <a:gsLst>
              <a:gs pos="0">
                <a:schemeClr val="accent1">
                  <a:lumMod val="60000"/>
                  <a:lumOff val="40000"/>
                </a:schemeClr>
              </a:gs>
              <a:gs pos="75000">
                <a:schemeClr val="accent1"/>
              </a:gs>
            </a:gsLst>
            <a:lin ang="2700000" scaled="1"/>
            <a:tileRect/>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sz="900" b="1">
              <a:solidFill>
                <a:srgbClr val="FFFFFF"/>
              </a:solidFill>
              <a:latin typeface="+mn-ea"/>
              <a:cs typeface="+mn-ea"/>
            </a:endParaRPr>
          </a:p>
        </p:txBody>
      </p:sp>
      <p:grpSp>
        <p:nvGrpSpPr>
          <p:cNvPr id="103" name="组合 102">
            <a:extLst>
              <a:ext uri="{FF2B5EF4-FFF2-40B4-BE49-F238E27FC236}">
                <a16:creationId xmlns:a16="http://schemas.microsoft.com/office/drawing/2014/main" id="{5BB9F5EA-D037-0737-9F35-C2853C292BAB}"/>
              </a:ext>
            </a:extLst>
          </p:cNvPr>
          <p:cNvGrpSpPr/>
          <p:nvPr/>
        </p:nvGrpSpPr>
        <p:grpSpPr>
          <a:xfrm>
            <a:off x="506429" y="7049967"/>
            <a:ext cx="1735060" cy="394078"/>
            <a:chOff x="905476" y="4504468"/>
            <a:chExt cx="3078456" cy="699199"/>
          </a:xfrm>
        </p:grpSpPr>
        <p:sp>
          <p:nvSpPr>
            <p:cNvPr id="1041" name="Bullet2">
              <a:extLst>
                <a:ext uri="{FF2B5EF4-FFF2-40B4-BE49-F238E27FC236}">
                  <a16:creationId xmlns:a16="http://schemas.microsoft.com/office/drawing/2014/main" id="{96F201CE-984B-A530-42CD-EBA701DB2345}"/>
                </a:ext>
              </a:extLst>
            </p:cNvPr>
            <p:cNvSpPr txBox="1">
              <a:spLocks/>
            </p:cNvSpPr>
            <p:nvPr/>
          </p:nvSpPr>
          <p:spPr>
            <a:xfrm>
              <a:off x="1566120" y="4504468"/>
              <a:ext cx="2417812" cy="699199"/>
            </a:xfrm>
            <a:prstGeom prst="rect">
              <a:avLst/>
            </a:prstGeom>
            <a:noFill/>
            <a:ln>
              <a:noFill/>
            </a:ln>
          </p:spPr>
          <p:txBody>
            <a:bodyPr wrap="square" lIns="91440" tIns="45720" rIns="91440" bIns="45720" anchor="ctr" anchorCtr="0">
              <a:noAutofit/>
            </a:bodyPr>
            <a:lstStyle/>
            <a:p>
              <a:pPr algn="ctr"/>
              <a:r>
                <a:rPr lang="zh-CN" altLang="en-US" sz="900" b="1" i="0" dirty="0">
                  <a:effectLst/>
                  <a:latin typeface="+mn-ea"/>
                </a:rPr>
                <a:t>个性化脑纹标签</a:t>
              </a:r>
            </a:p>
            <a:p>
              <a:pPr algn="ctr"/>
              <a:r>
                <a:rPr lang="zh-CN" altLang="en-US" sz="900" b="1" i="0" dirty="0">
                  <a:effectLst/>
                  <a:latin typeface="+mn-ea"/>
                </a:rPr>
                <a:t>打造千人千面睡眠方案</a:t>
              </a:r>
            </a:p>
          </p:txBody>
        </p:sp>
        <p:sp>
          <p:nvSpPr>
            <p:cNvPr id="1042" name="Number2">
              <a:extLst>
                <a:ext uri="{FF2B5EF4-FFF2-40B4-BE49-F238E27FC236}">
                  <a16:creationId xmlns:a16="http://schemas.microsoft.com/office/drawing/2014/main" id="{B3F19BCE-919B-A347-BD8A-D9FE3CF30EDB}"/>
                </a:ext>
              </a:extLst>
            </p:cNvPr>
            <p:cNvSpPr/>
            <p:nvPr/>
          </p:nvSpPr>
          <p:spPr>
            <a:xfrm>
              <a:off x="905476" y="4504469"/>
              <a:ext cx="656765" cy="699198"/>
            </a:xfrm>
            <a:prstGeom prst="snip2DiagRect">
              <a:avLst/>
            </a:prstGeom>
            <a:gradFill flip="none" rotWithShape="1">
              <a:gsLst>
                <a:gs pos="0">
                  <a:schemeClr val="accent1">
                    <a:lumMod val="60000"/>
                    <a:lumOff val="40000"/>
                  </a:schemeClr>
                </a:gs>
                <a:gs pos="75000">
                  <a:schemeClr val="accent1"/>
                </a:gs>
              </a:gsLst>
              <a:lin ang="2700000" scaled="1"/>
              <a:tileRect/>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rmAutofit/>
            </a:bodyPr>
            <a:lstStyle/>
            <a:p>
              <a:pPr algn="ctr"/>
              <a:r>
                <a:rPr lang="en-US" altLang="zh-CN" sz="900" b="1" dirty="0">
                  <a:solidFill>
                    <a:srgbClr val="FFFFFF"/>
                  </a:solidFill>
                  <a:latin typeface="+mn-ea"/>
                  <a:cs typeface="+mn-ea"/>
                </a:rPr>
                <a:t>02</a:t>
              </a:r>
              <a:endParaRPr lang="zh-CN" altLang="en-US" sz="900" b="1" dirty="0">
                <a:solidFill>
                  <a:srgbClr val="FFFFFF"/>
                </a:solidFill>
                <a:latin typeface="+mn-ea"/>
                <a:cs typeface="+mn-ea"/>
              </a:endParaRPr>
            </a:p>
          </p:txBody>
        </p:sp>
      </p:grpSp>
      <p:sp>
        <p:nvSpPr>
          <p:cNvPr id="104" name="矩形: 剪去对角 1">
            <a:extLst>
              <a:ext uri="{FF2B5EF4-FFF2-40B4-BE49-F238E27FC236}">
                <a16:creationId xmlns:a16="http://schemas.microsoft.com/office/drawing/2014/main" id="{970A9387-22DA-4F9D-FA50-A498A018773C}"/>
              </a:ext>
            </a:extLst>
          </p:cNvPr>
          <p:cNvSpPr/>
          <p:nvPr/>
        </p:nvSpPr>
        <p:spPr>
          <a:xfrm>
            <a:off x="2530742" y="5808860"/>
            <a:ext cx="1788294" cy="741475"/>
          </a:xfrm>
          <a:custGeom>
            <a:avLst/>
            <a:gdLst>
              <a:gd name="connsiteX0" fmla="*/ 0 w 3498850"/>
              <a:gd name="connsiteY0" fmla="*/ 0 h 1873250"/>
              <a:gd name="connsiteX1" fmla="*/ 3186635 w 3498850"/>
              <a:gd name="connsiteY1" fmla="*/ 0 h 1873250"/>
              <a:gd name="connsiteX2" fmla="*/ 3498850 w 3498850"/>
              <a:gd name="connsiteY2" fmla="*/ 312215 h 1873250"/>
              <a:gd name="connsiteX3" fmla="*/ 3498850 w 3498850"/>
              <a:gd name="connsiteY3" fmla="*/ 1873250 h 1873250"/>
              <a:gd name="connsiteX4" fmla="*/ 3498850 w 3498850"/>
              <a:gd name="connsiteY4" fmla="*/ 1873250 h 1873250"/>
              <a:gd name="connsiteX5" fmla="*/ 312215 w 3498850"/>
              <a:gd name="connsiteY5" fmla="*/ 1873250 h 1873250"/>
              <a:gd name="connsiteX6" fmla="*/ 0 w 3498850"/>
              <a:gd name="connsiteY6" fmla="*/ 1561035 h 1873250"/>
              <a:gd name="connsiteX7" fmla="*/ 0 w 3498850"/>
              <a:gd name="connsiteY7" fmla="*/ 0 h 1873250"/>
              <a:gd name="connsiteX0" fmla="*/ 3498850 w 3590290"/>
              <a:gd name="connsiteY0" fmla="*/ 312215 h 1873250"/>
              <a:gd name="connsiteX1" fmla="*/ 3498850 w 3590290"/>
              <a:gd name="connsiteY1" fmla="*/ 1873250 h 1873250"/>
              <a:gd name="connsiteX2" fmla="*/ 3498850 w 3590290"/>
              <a:gd name="connsiteY2" fmla="*/ 1873250 h 1873250"/>
              <a:gd name="connsiteX3" fmla="*/ 312215 w 3590290"/>
              <a:gd name="connsiteY3" fmla="*/ 1873250 h 1873250"/>
              <a:gd name="connsiteX4" fmla="*/ 0 w 3590290"/>
              <a:gd name="connsiteY4" fmla="*/ 1561035 h 1873250"/>
              <a:gd name="connsiteX5" fmla="*/ 0 w 3590290"/>
              <a:gd name="connsiteY5" fmla="*/ 0 h 1873250"/>
              <a:gd name="connsiteX6" fmla="*/ 3186635 w 3590290"/>
              <a:gd name="connsiteY6" fmla="*/ 0 h 1873250"/>
              <a:gd name="connsiteX7" fmla="*/ 3590290 w 3590290"/>
              <a:gd name="connsiteY7" fmla="*/ 403655 h 1873250"/>
              <a:gd name="connsiteX0" fmla="*/ 3498850 w 3498850"/>
              <a:gd name="connsiteY0" fmla="*/ 312215 h 1873250"/>
              <a:gd name="connsiteX1" fmla="*/ 3498850 w 3498850"/>
              <a:gd name="connsiteY1" fmla="*/ 1873250 h 1873250"/>
              <a:gd name="connsiteX2" fmla="*/ 3498850 w 3498850"/>
              <a:gd name="connsiteY2" fmla="*/ 1873250 h 1873250"/>
              <a:gd name="connsiteX3" fmla="*/ 312215 w 3498850"/>
              <a:gd name="connsiteY3" fmla="*/ 1873250 h 1873250"/>
              <a:gd name="connsiteX4" fmla="*/ 0 w 3498850"/>
              <a:gd name="connsiteY4" fmla="*/ 1561035 h 1873250"/>
              <a:gd name="connsiteX5" fmla="*/ 0 w 3498850"/>
              <a:gd name="connsiteY5" fmla="*/ 0 h 1873250"/>
              <a:gd name="connsiteX6" fmla="*/ 3186635 w 3498850"/>
              <a:gd name="connsiteY6" fmla="*/ 0 h 187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50" h="1873250">
                <a:moveTo>
                  <a:pt x="3498850" y="312215"/>
                </a:moveTo>
                <a:lnTo>
                  <a:pt x="3498850" y="1873250"/>
                </a:lnTo>
                <a:lnTo>
                  <a:pt x="3498850" y="1873250"/>
                </a:lnTo>
                <a:lnTo>
                  <a:pt x="312215" y="1873250"/>
                </a:lnTo>
                <a:lnTo>
                  <a:pt x="0" y="1561035"/>
                </a:lnTo>
                <a:lnTo>
                  <a:pt x="0" y="0"/>
                </a:lnTo>
                <a:lnTo>
                  <a:pt x="3186635" y="0"/>
                </a:lnTo>
              </a:path>
            </a:pathLst>
          </a:cu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mn-ea"/>
            </a:endParaRPr>
          </a:p>
        </p:txBody>
      </p:sp>
      <p:sp>
        <p:nvSpPr>
          <p:cNvPr id="105" name="Snip Diagonal Corner Rectangle 1_1">
            <a:extLst>
              <a:ext uri="{FF2B5EF4-FFF2-40B4-BE49-F238E27FC236}">
                <a16:creationId xmlns:a16="http://schemas.microsoft.com/office/drawing/2014/main" id="{5D7F4E54-4CD6-66FC-9E19-28AE16A88540}"/>
              </a:ext>
            </a:extLst>
          </p:cNvPr>
          <p:cNvSpPr/>
          <p:nvPr/>
        </p:nvSpPr>
        <p:spPr>
          <a:xfrm>
            <a:off x="2469553" y="5726015"/>
            <a:ext cx="1915307" cy="888420"/>
          </a:xfrm>
          <a:custGeom>
            <a:avLst/>
            <a:gdLst>
              <a:gd name="connsiteX0" fmla="*/ 0 w 3913986"/>
              <a:gd name="connsiteY0" fmla="*/ 0 h 2095510"/>
              <a:gd name="connsiteX1" fmla="*/ 3564727 w 3913986"/>
              <a:gd name="connsiteY1" fmla="*/ 0 h 2095510"/>
              <a:gd name="connsiteX2" fmla="*/ 3913986 w 3913986"/>
              <a:gd name="connsiteY2" fmla="*/ 349259 h 2095510"/>
              <a:gd name="connsiteX3" fmla="*/ 3913986 w 3913986"/>
              <a:gd name="connsiteY3" fmla="*/ 2095510 h 2095510"/>
              <a:gd name="connsiteX4" fmla="*/ 3913986 w 3913986"/>
              <a:gd name="connsiteY4" fmla="*/ 2095510 h 2095510"/>
              <a:gd name="connsiteX5" fmla="*/ 349259 w 3913986"/>
              <a:gd name="connsiteY5" fmla="*/ 2095510 h 2095510"/>
              <a:gd name="connsiteX6" fmla="*/ 0 w 3913986"/>
              <a:gd name="connsiteY6" fmla="*/ 1746251 h 2095510"/>
              <a:gd name="connsiteX7" fmla="*/ 0 w 3913986"/>
              <a:gd name="connsiteY7" fmla="*/ 0 h 2095510"/>
              <a:gd name="connsiteX0" fmla="*/ 0 w 3913986"/>
              <a:gd name="connsiteY0" fmla="*/ 4682 h 2100192"/>
              <a:gd name="connsiteX1" fmla="*/ 2758032 w 3913986"/>
              <a:gd name="connsiteY1" fmla="*/ 0 h 2100192"/>
              <a:gd name="connsiteX2" fmla="*/ 3564727 w 3913986"/>
              <a:gd name="connsiteY2" fmla="*/ 4682 h 2100192"/>
              <a:gd name="connsiteX3" fmla="*/ 3913986 w 3913986"/>
              <a:gd name="connsiteY3" fmla="*/ 353941 h 2100192"/>
              <a:gd name="connsiteX4" fmla="*/ 3913986 w 3913986"/>
              <a:gd name="connsiteY4" fmla="*/ 2100192 h 2100192"/>
              <a:gd name="connsiteX5" fmla="*/ 3913986 w 3913986"/>
              <a:gd name="connsiteY5" fmla="*/ 2100192 h 2100192"/>
              <a:gd name="connsiteX6" fmla="*/ 349259 w 3913986"/>
              <a:gd name="connsiteY6" fmla="*/ 2100192 h 2100192"/>
              <a:gd name="connsiteX7" fmla="*/ 0 w 3913986"/>
              <a:gd name="connsiteY7" fmla="*/ 1750933 h 2100192"/>
              <a:gd name="connsiteX8" fmla="*/ 0 w 3913986"/>
              <a:gd name="connsiteY8" fmla="*/ 4682 h 2100192"/>
              <a:gd name="connsiteX0" fmla="*/ 0 w 3913986"/>
              <a:gd name="connsiteY0" fmla="*/ 8492 h 2104002"/>
              <a:gd name="connsiteX1" fmla="*/ 2758032 w 3913986"/>
              <a:gd name="connsiteY1" fmla="*/ 3810 h 2104002"/>
              <a:gd name="connsiteX2" fmla="*/ 2769462 w 3913986"/>
              <a:gd name="connsiteY2" fmla="*/ 0 h 2104002"/>
              <a:gd name="connsiteX3" fmla="*/ 3564727 w 3913986"/>
              <a:gd name="connsiteY3" fmla="*/ 8492 h 2104002"/>
              <a:gd name="connsiteX4" fmla="*/ 3913986 w 3913986"/>
              <a:gd name="connsiteY4" fmla="*/ 357751 h 2104002"/>
              <a:gd name="connsiteX5" fmla="*/ 3913986 w 3913986"/>
              <a:gd name="connsiteY5" fmla="*/ 2104002 h 2104002"/>
              <a:gd name="connsiteX6" fmla="*/ 3913986 w 3913986"/>
              <a:gd name="connsiteY6" fmla="*/ 2104002 h 2104002"/>
              <a:gd name="connsiteX7" fmla="*/ 349259 w 3913986"/>
              <a:gd name="connsiteY7" fmla="*/ 2104002 h 2104002"/>
              <a:gd name="connsiteX8" fmla="*/ 0 w 3913986"/>
              <a:gd name="connsiteY8" fmla="*/ 1754743 h 2104002"/>
              <a:gd name="connsiteX9" fmla="*/ 0 w 3913986"/>
              <a:gd name="connsiteY9" fmla="*/ 8492 h 2104002"/>
              <a:gd name="connsiteX0" fmla="*/ 2769462 w 3913986"/>
              <a:gd name="connsiteY0" fmla="*/ 0 h 2104002"/>
              <a:gd name="connsiteX1" fmla="*/ 3564727 w 3913986"/>
              <a:gd name="connsiteY1" fmla="*/ 8492 h 2104002"/>
              <a:gd name="connsiteX2" fmla="*/ 3913986 w 3913986"/>
              <a:gd name="connsiteY2" fmla="*/ 357751 h 2104002"/>
              <a:gd name="connsiteX3" fmla="*/ 3913986 w 3913986"/>
              <a:gd name="connsiteY3" fmla="*/ 2104002 h 2104002"/>
              <a:gd name="connsiteX4" fmla="*/ 3913986 w 3913986"/>
              <a:gd name="connsiteY4" fmla="*/ 2104002 h 2104002"/>
              <a:gd name="connsiteX5" fmla="*/ 349259 w 3913986"/>
              <a:gd name="connsiteY5" fmla="*/ 2104002 h 2104002"/>
              <a:gd name="connsiteX6" fmla="*/ 0 w 3913986"/>
              <a:gd name="connsiteY6" fmla="*/ 1754743 h 2104002"/>
              <a:gd name="connsiteX7" fmla="*/ 0 w 3913986"/>
              <a:gd name="connsiteY7" fmla="*/ 8492 h 2104002"/>
              <a:gd name="connsiteX8" fmla="*/ 2758032 w 3913986"/>
              <a:gd name="connsiteY8" fmla="*/ 3810 h 2104002"/>
              <a:gd name="connsiteX9" fmla="*/ 2860902 w 3913986"/>
              <a:gd name="connsiteY9" fmla="*/ 91440 h 2104002"/>
              <a:gd name="connsiteX0" fmla="*/ 2769462 w 3913986"/>
              <a:gd name="connsiteY0" fmla="*/ 0 h 2104002"/>
              <a:gd name="connsiteX1" fmla="*/ 3564727 w 3913986"/>
              <a:gd name="connsiteY1" fmla="*/ 8492 h 2104002"/>
              <a:gd name="connsiteX2" fmla="*/ 3913986 w 3913986"/>
              <a:gd name="connsiteY2" fmla="*/ 357751 h 2104002"/>
              <a:gd name="connsiteX3" fmla="*/ 3913986 w 3913986"/>
              <a:gd name="connsiteY3" fmla="*/ 2104002 h 2104002"/>
              <a:gd name="connsiteX4" fmla="*/ 3913986 w 3913986"/>
              <a:gd name="connsiteY4" fmla="*/ 2104002 h 2104002"/>
              <a:gd name="connsiteX5" fmla="*/ 349259 w 3913986"/>
              <a:gd name="connsiteY5" fmla="*/ 2104002 h 2104002"/>
              <a:gd name="connsiteX6" fmla="*/ 0 w 3913986"/>
              <a:gd name="connsiteY6" fmla="*/ 1754743 h 2104002"/>
              <a:gd name="connsiteX7" fmla="*/ 0 w 3913986"/>
              <a:gd name="connsiteY7" fmla="*/ 8492 h 2104002"/>
              <a:gd name="connsiteX8" fmla="*/ 2758032 w 3913986"/>
              <a:gd name="connsiteY8" fmla="*/ 3810 h 2104002"/>
              <a:gd name="connsiteX0" fmla="*/ 2769462 w 3913986"/>
              <a:gd name="connsiteY0" fmla="*/ 0 h 2104002"/>
              <a:gd name="connsiteX1" fmla="*/ 3564727 w 3913986"/>
              <a:gd name="connsiteY1" fmla="*/ 8492 h 2104002"/>
              <a:gd name="connsiteX2" fmla="*/ 3913986 w 3913986"/>
              <a:gd name="connsiteY2" fmla="*/ 357751 h 2104002"/>
              <a:gd name="connsiteX3" fmla="*/ 3913986 w 3913986"/>
              <a:gd name="connsiteY3" fmla="*/ 2104002 h 2104002"/>
              <a:gd name="connsiteX4" fmla="*/ 3913986 w 3913986"/>
              <a:gd name="connsiteY4" fmla="*/ 2104002 h 2104002"/>
              <a:gd name="connsiteX5" fmla="*/ 349259 w 3913986"/>
              <a:gd name="connsiteY5" fmla="*/ 2104002 h 2104002"/>
              <a:gd name="connsiteX6" fmla="*/ 0 w 3913986"/>
              <a:gd name="connsiteY6" fmla="*/ 1754743 h 2104002"/>
              <a:gd name="connsiteX7" fmla="*/ 0 w 3913986"/>
              <a:gd name="connsiteY7" fmla="*/ 8492 h 2104002"/>
              <a:gd name="connsiteX8" fmla="*/ 875892 w 3913986"/>
              <a:gd name="connsiteY8" fmla="*/ 3810 h 2104002"/>
              <a:gd name="connsiteX0" fmla="*/ 2769462 w 3913986"/>
              <a:gd name="connsiteY0" fmla="*/ 0 h 2104002"/>
              <a:gd name="connsiteX1" fmla="*/ 3564727 w 3913986"/>
              <a:gd name="connsiteY1" fmla="*/ 8492 h 2104002"/>
              <a:gd name="connsiteX2" fmla="*/ 3913986 w 3913986"/>
              <a:gd name="connsiteY2" fmla="*/ 357751 h 2104002"/>
              <a:gd name="connsiteX3" fmla="*/ 3913986 w 3913986"/>
              <a:gd name="connsiteY3" fmla="*/ 2104002 h 2104002"/>
              <a:gd name="connsiteX4" fmla="*/ 3913986 w 3913986"/>
              <a:gd name="connsiteY4" fmla="*/ 2104002 h 2104002"/>
              <a:gd name="connsiteX5" fmla="*/ 349259 w 3913986"/>
              <a:gd name="connsiteY5" fmla="*/ 2104002 h 2104002"/>
              <a:gd name="connsiteX6" fmla="*/ 0 w 3913986"/>
              <a:gd name="connsiteY6" fmla="*/ 1754743 h 2104002"/>
              <a:gd name="connsiteX7" fmla="*/ 0 w 3913986"/>
              <a:gd name="connsiteY7" fmla="*/ 8492 h 2104002"/>
              <a:gd name="connsiteX8" fmla="*/ 860652 w 3913986"/>
              <a:gd name="connsiteY8" fmla="*/ 19050 h 2104002"/>
              <a:gd name="connsiteX0" fmla="*/ 2769462 w 3913986"/>
              <a:gd name="connsiteY0" fmla="*/ 0 h 2104002"/>
              <a:gd name="connsiteX1" fmla="*/ 3564727 w 3913986"/>
              <a:gd name="connsiteY1" fmla="*/ 8492 h 2104002"/>
              <a:gd name="connsiteX2" fmla="*/ 3913986 w 3913986"/>
              <a:gd name="connsiteY2" fmla="*/ 357751 h 2104002"/>
              <a:gd name="connsiteX3" fmla="*/ 3913986 w 3913986"/>
              <a:gd name="connsiteY3" fmla="*/ 2104002 h 2104002"/>
              <a:gd name="connsiteX4" fmla="*/ 3913986 w 3913986"/>
              <a:gd name="connsiteY4" fmla="*/ 2104002 h 2104002"/>
              <a:gd name="connsiteX5" fmla="*/ 349259 w 3913986"/>
              <a:gd name="connsiteY5" fmla="*/ 2104002 h 2104002"/>
              <a:gd name="connsiteX6" fmla="*/ 0 w 3913986"/>
              <a:gd name="connsiteY6" fmla="*/ 1754743 h 2104002"/>
              <a:gd name="connsiteX7" fmla="*/ 0 w 3913986"/>
              <a:gd name="connsiteY7" fmla="*/ 8492 h 2104002"/>
              <a:gd name="connsiteX8" fmla="*/ 837792 w 3913986"/>
              <a:gd name="connsiteY8" fmla="*/ 11561 h 210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3986" h="2104002">
                <a:moveTo>
                  <a:pt x="2769462" y="0"/>
                </a:moveTo>
                <a:lnTo>
                  <a:pt x="3564727" y="8492"/>
                </a:lnTo>
                <a:lnTo>
                  <a:pt x="3913986" y="357751"/>
                </a:lnTo>
                <a:lnTo>
                  <a:pt x="3913986" y="2104002"/>
                </a:lnTo>
                <a:lnTo>
                  <a:pt x="3913986" y="2104002"/>
                </a:lnTo>
                <a:lnTo>
                  <a:pt x="349259" y="2104002"/>
                </a:lnTo>
                <a:lnTo>
                  <a:pt x="0" y="1754743"/>
                </a:lnTo>
                <a:lnTo>
                  <a:pt x="0" y="8492"/>
                </a:lnTo>
                <a:lnTo>
                  <a:pt x="837792" y="11561"/>
                </a:lnTo>
              </a:path>
            </a:pathLst>
          </a:cu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mn-ea"/>
            </a:endParaRPr>
          </a:p>
        </p:txBody>
      </p:sp>
      <p:sp>
        <p:nvSpPr>
          <p:cNvPr id="106" name="任意多边形: 形状 11">
            <a:extLst>
              <a:ext uri="{FF2B5EF4-FFF2-40B4-BE49-F238E27FC236}">
                <a16:creationId xmlns:a16="http://schemas.microsoft.com/office/drawing/2014/main" id="{4935C7F8-E8BF-9410-5944-684322779B39}"/>
              </a:ext>
            </a:extLst>
          </p:cNvPr>
          <p:cNvSpPr/>
          <p:nvPr/>
        </p:nvSpPr>
        <p:spPr>
          <a:xfrm>
            <a:off x="2956320" y="5687956"/>
            <a:ext cx="265193" cy="76118"/>
          </a:xfrm>
          <a:custGeom>
            <a:avLst/>
            <a:gdLst>
              <a:gd name="connsiteX0" fmla="*/ 853887 w 899606"/>
              <a:gd name="connsiteY0" fmla="*/ 0 h 183409"/>
              <a:gd name="connsiteX1" fmla="*/ 899606 w 899606"/>
              <a:gd name="connsiteY1" fmla="*/ 0 h 183409"/>
              <a:gd name="connsiteX2" fmla="*/ 899606 w 899606"/>
              <a:gd name="connsiteY2" fmla="*/ 183409 h 183409"/>
              <a:gd name="connsiteX3" fmla="*/ 853887 w 899606"/>
              <a:gd name="connsiteY3" fmla="*/ 183409 h 183409"/>
              <a:gd name="connsiteX4" fmla="*/ 747152 w 899606"/>
              <a:gd name="connsiteY4" fmla="*/ 0 h 183409"/>
              <a:gd name="connsiteX5" fmla="*/ 792871 w 899606"/>
              <a:gd name="connsiteY5" fmla="*/ 0 h 183409"/>
              <a:gd name="connsiteX6" fmla="*/ 792871 w 899606"/>
              <a:gd name="connsiteY6" fmla="*/ 183409 h 183409"/>
              <a:gd name="connsiteX7" fmla="*/ 747152 w 899606"/>
              <a:gd name="connsiteY7" fmla="*/ 183409 h 183409"/>
              <a:gd name="connsiteX8" fmla="*/ 640416 w 899606"/>
              <a:gd name="connsiteY8" fmla="*/ 0 h 183409"/>
              <a:gd name="connsiteX9" fmla="*/ 686135 w 899606"/>
              <a:gd name="connsiteY9" fmla="*/ 0 h 183409"/>
              <a:gd name="connsiteX10" fmla="*/ 686135 w 899606"/>
              <a:gd name="connsiteY10" fmla="*/ 183409 h 183409"/>
              <a:gd name="connsiteX11" fmla="*/ 640416 w 899606"/>
              <a:gd name="connsiteY11" fmla="*/ 183409 h 183409"/>
              <a:gd name="connsiteX12" fmla="*/ 533680 w 899606"/>
              <a:gd name="connsiteY12" fmla="*/ 0 h 183409"/>
              <a:gd name="connsiteX13" fmla="*/ 579399 w 899606"/>
              <a:gd name="connsiteY13" fmla="*/ 0 h 183409"/>
              <a:gd name="connsiteX14" fmla="*/ 579399 w 899606"/>
              <a:gd name="connsiteY14" fmla="*/ 183409 h 183409"/>
              <a:gd name="connsiteX15" fmla="*/ 533680 w 899606"/>
              <a:gd name="connsiteY15" fmla="*/ 183409 h 183409"/>
              <a:gd name="connsiteX16" fmla="*/ 426944 w 899606"/>
              <a:gd name="connsiteY16" fmla="*/ 0 h 183409"/>
              <a:gd name="connsiteX17" fmla="*/ 472663 w 899606"/>
              <a:gd name="connsiteY17" fmla="*/ 0 h 183409"/>
              <a:gd name="connsiteX18" fmla="*/ 472663 w 899606"/>
              <a:gd name="connsiteY18" fmla="*/ 183409 h 183409"/>
              <a:gd name="connsiteX19" fmla="*/ 426944 w 899606"/>
              <a:gd name="connsiteY19" fmla="*/ 183409 h 183409"/>
              <a:gd name="connsiteX20" fmla="*/ 320208 w 899606"/>
              <a:gd name="connsiteY20" fmla="*/ 0 h 183409"/>
              <a:gd name="connsiteX21" fmla="*/ 365927 w 899606"/>
              <a:gd name="connsiteY21" fmla="*/ 0 h 183409"/>
              <a:gd name="connsiteX22" fmla="*/ 365927 w 899606"/>
              <a:gd name="connsiteY22" fmla="*/ 183409 h 183409"/>
              <a:gd name="connsiteX23" fmla="*/ 320208 w 899606"/>
              <a:gd name="connsiteY23" fmla="*/ 183409 h 183409"/>
              <a:gd name="connsiteX24" fmla="*/ 213472 w 899606"/>
              <a:gd name="connsiteY24" fmla="*/ 0 h 183409"/>
              <a:gd name="connsiteX25" fmla="*/ 259191 w 899606"/>
              <a:gd name="connsiteY25" fmla="*/ 0 h 183409"/>
              <a:gd name="connsiteX26" fmla="*/ 259191 w 899606"/>
              <a:gd name="connsiteY26" fmla="*/ 183409 h 183409"/>
              <a:gd name="connsiteX27" fmla="*/ 213472 w 899606"/>
              <a:gd name="connsiteY27" fmla="*/ 183409 h 183409"/>
              <a:gd name="connsiteX28" fmla="*/ 106736 w 899606"/>
              <a:gd name="connsiteY28" fmla="*/ 0 h 183409"/>
              <a:gd name="connsiteX29" fmla="*/ 152455 w 899606"/>
              <a:gd name="connsiteY29" fmla="*/ 0 h 183409"/>
              <a:gd name="connsiteX30" fmla="*/ 152455 w 899606"/>
              <a:gd name="connsiteY30" fmla="*/ 183409 h 183409"/>
              <a:gd name="connsiteX31" fmla="*/ 106736 w 899606"/>
              <a:gd name="connsiteY31" fmla="*/ 183409 h 183409"/>
              <a:gd name="connsiteX32" fmla="*/ 0 w 899606"/>
              <a:gd name="connsiteY32" fmla="*/ 0 h 183409"/>
              <a:gd name="connsiteX33" fmla="*/ 45719 w 899606"/>
              <a:gd name="connsiteY33" fmla="*/ 0 h 183409"/>
              <a:gd name="connsiteX34" fmla="*/ 45719 w 899606"/>
              <a:gd name="connsiteY34" fmla="*/ 183409 h 183409"/>
              <a:gd name="connsiteX35" fmla="*/ 0 w 899606"/>
              <a:gd name="connsiteY35" fmla="*/ 183409 h 18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99606" h="183409">
                <a:moveTo>
                  <a:pt x="853887" y="0"/>
                </a:moveTo>
                <a:lnTo>
                  <a:pt x="899606" y="0"/>
                </a:lnTo>
                <a:lnTo>
                  <a:pt x="899606" y="183409"/>
                </a:lnTo>
                <a:lnTo>
                  <a:pt x="853887" y="183409"/>
                </a:lnTo>
                <a:close/>
                <a:moveTo>
                  <a:pt x="747152" y="0"/>
                </a:moveTo>
                <a:lnTo>
                  <a:pt x="792871" y="0"/>
                </a:lnTo>
                <a:lnTo>
                  <a:pt x="792871" y="183409"/>
                </a:lnTo>
                <a:lnTo>
                  <a:pt x="747152" y="183409"/>
                </a:lnTo>
                <a:close/>
                <a:moveTo>
                  <a:pt x="640416" y="0"/>
                </a:moveTo>
                <a:lnTo>
                  <a:pt x="686135" y="0"/>
                </a:lnTo>
                <a:lnTo>
                  <a:pt x="686135" y="183409"/>
                </a:lnTo>
                <a:lnTo>
                  <a:pt x="640416" y="183409"/>
                </a:lnTo>
                <a:close/>
                <a:moveTo>
                  <a:pt x="533680" y="0"/>
                </a:moveTo>
                <a:lnTo>
                  <a:pt x="579399" y="0"/>
                </a:lnTo>
                <a:lnTo>
                  <a:pt x="579399" y="183409"/>
                </a:lnTo>
                <a:lnTo>
                  <a:pt x="533680" y="183409"/>
                </a:lnTo>
                <a:close/>
                <a:moveTo>
                  <a:pt x="426944" y="0"/>
                </a:moveTo>
                <a:lnTo>
                  <a:pt x="472663" y="0"/>
                </a:lnTo>
                <a:lnTo>
                  <a:pt x="472663" y="183409"/>
                </a:lnTo>
                <a:lnTo>
                  <a:pt x="426944" y="183409"/>
                </a:lnTo>
                <a:close/>
                <a:moveTo>
                  <a:pt x="320208" y="0"/>
                </a:moveTo>
                <a:lnTo>
                  <a:pt x="365927" y="0"/>
                </a:lnTo>
                <a:lnTo>
                  <a:pt x="365927" y="183409"/>
                </a:lnTo>
                <a:lnTo>
                  <a:pt x="320208" y="183409"/>
                </a:lnTo>
                <a:close/>
                <a:moveTo>
                  <a:pt x="213472" y="0"/>
                </a:moveTo>
                <a:lnTo>
                  <a:pt x="259191" y="0"/>
                </a:lnTo>
                <a:lnTo>
                  <a:pt x="259191" y="183409"/>
                </a:lnTo>
                <a:lnTo>
                  <a:pt x="213472" y="183409"/>
                </a:lnTo>
                <a:close/>
                <a:moveTo>
                  <a:pt x="106736" y="0"/>
                </a:moveTo>
                <a:lnTo>
                  <a:pt x="152455" y="0"/>
                </a:lnTo>
                <a:lnTo>
                  <a:pt x="152455" y="183409"/>
                </a:lnTo>
                <a:lnTo>
                  <a:pt x="106736" y="183409"/>
                </a:lnTo>
                <a:close/>
                <a:moveTo>
                  <a:pt x="0" y="0"/>
                </a:moveTo>
                <a:lnTo>
                  <a:pt x="45719" y="0"/>
                </a:lnTo>
                <a:lnTo>
                  <a:pt x="45719" y="183409"/>
                </a:lnTo>
                <a:lnTo>
                  <a:pt x="0" y="183409"/>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900">
              <a:latin typeface="+mn-ea"/>
            </a:endParaRPr>
          </a:p>
        </p:txBody>
      </p:sp>
      <p:sp>
        <p:nvSpPr>
          <p:cNvPr id="107" name="平行四边形 12">
            <a:extLst>
              <a:ext uri="{FF2B5EF4-FFF2-40B4-BE49-F238E27FC236}">
                <a16:creationId xmlns:a16="http://schemas.microsoft.com/office/drawing/2014/main" id="{6743A44F-9267-1563-FC8F-91F0DC3A6D8B}"/>
              </a:ext>
            </a:extLst>
          </p:cNvPr>
          <p:cNvSpPr/>
          <p:nvPr/>
        </p:nvSpPr>
        <p:spPr>
          <a:xfrm>
            <a:off x="3239500" y="5700662"/>
            <a:ext cx="554307" cy="50706"/>
          </a:xfrm>
          <a:prstGeom prst="parallelogram">
            <a:avLst/>
          </a:prstGeom>
          <a:gradFill flip="none" rotWithShape="1">
            <a:gsLst>
              <a:gs pos="0">
                <a:schemeClr val="accent1">
                  <a:lumMod val="60000"/>
                  <a:lumOff val="40000"/>
                </a:schemeClr>
              </a:gs>
              <a:gs pos="75000">
                <a:schemeClr val="accent1"/>
              </a:gs>
            </a:gsLst>
            <a:lin ang="0" scaled="0"/>
            <a:tileRect/>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sz="900" b="1">
              <a:solidFill>
                <a:srgbClr val="FFFFFF"/>
              </a:solidFill>
              <a:latin typeface="+mn-ea"/>
              <a:cs typeface="+mn-ea"/>
            </a:endParaRPr>
          </a:p>
        </p:txBody>
      </p:sp>
      <p:sp>
        <p:nvSpPr>
          <p:cNvPr id="108" name="任意多边形: 形状 13">
            <a:extLst>
              <a:ext uri="{FF2B5EF4-FFF2-40B4-BE49-F238E27FC236}">
                <a16:creationId xmlns:a16="http://schemas.microsoft.com/office/drawing/2014/main" id="{8BD46BC9-1A95-8FAF-054E-F5A7190B5615}"/>
              </a:ext>
            </a:extLst>
          </p:cNvPr>
          <p:cNvSpPr/>
          <p:nvPr/>
        </p:nvSpPr>
        <p:spPr>
          <a:xfrm>
            <a:off x="2445847" y="5768560"/>
            <a:ext cx="23706" cy="615620"/>
          </a:xfrm>
          <a:custGeom>
            <a:avLst/>
            <a:gdLst>
              <a:gd name="connsiteX0" fmla="*/ 0 w 80418"/>
              <a:gd name="connsiteY0" fmla="*/ 0 h 1483354"/>
              <a:gd name="connsiteX1" fmla="*/ 80418 w 80418"/>
              <a:gd name="connsiteY1" fmla="*/ 20105 h 1483354"/>
              <a:gd name="connsiteX2" fmla="*/ 80418 w 80418"/>
              <a:gd name="connsiteY2" fmla="*/ 1483354 h 1483354"/>
              <a:gd name="connsiteX3" fmla="*/ 0 w 80418"/>
              <a:gd name="connsiteY3" fmla="*/ 1463250 h 1483354"/>
            </a:gdLst>
            <a:ahLst/>
            <a:cxnLst>
              <a:cxn ang="0">
                <a:pos x="connsiteX0" y="connsiteY0"/>
              </a:cxn>
              <a:cxn ang="0">
                <a:pos x="connsiteX1" y="connsiteY1"/>
              </a:cxn>
              <a:cxn ang="0">
                <a:pos x="connsiteX2" y="connsiteY2"/>
              </a:cxn>
              <a:cxn ang="0">
                <a:pos x="connsiteX3" y="connsiteY3"/>
              </a:cxn>
            </a:cxnLst>
            <a:rect l="l" t="t" r="r" b="b"/>
            <a:pathLst>
              <a:path w="80418" h="1483354">
                <a:moveTo>
                  <a:pt x="0" y="0"/>
                </a:moveTo>
                <a:lnTo>
                  <a:pt x="80418" y="20105"/>
                </a:lnTo>
                <a:lnTo>
                  <a:pt x="80418" y="1483354"/>
                </a:lnTo>
                <a:lnTo>
                  <a:pt x="0" y="1463250"/>
                </a:lnTo>
                <a:close/>
              </a:path>
            </a:pathLst>
          </a:custGeom>
          <a:gradFill flip="none" rotWithShape="1">
            <a:gsLst>
              <a:gs pos="0">
                <a:schemeClr val="accent1">
                  <a:lumMod val="60000"/>
                  <a:lumOff val="40000"/>
                </a:schemeClr>
              </a:gs>
              <a:gs pos="75000">
                <a:schemeClr val="accent1"/>
              </a:gs>
            </a:gsLst>
            <a:lin ang="16200000" scaled="1"/>
            <a:tileRect/>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rmAutofit/>
          </a:bodyPr>
          <a:lstStyle/>
          <a:p>
            <a:pPr algn="ctr"/>
            <a:endParaRPr lang="zh-CN" altLang="en-US" sz="900" b="1">
              <a:solidFill>
                <a:srgbClr val="FFFFFF"/>
              </a:solidFill>
              <a:latin typeface="+mn-ea"/>
              <a:cs typeface="+mn-ea"/>
            </a:endParaRPr>
          </a:p>
        </p:txBody>
      </p:sp>
      <p:sp>
        <p:nvSpPr>
          <p:cNvPr id="109" name="任意多边形: 形状 14">
            <a:extLst>
              <a:ext uri="{FF2B5EF4-FFF2-40B4-BE49-F238E27FC236}">
                <a16:creationId xmlns:a16="http://schemas.microsoft.com/office/drawing/2014/main" id="{6016A91E-766A-18E7-3780-191708E3527A}"/>
              </a:ext>
            </a:extLst>
          </p:cNvPr>
          <p:cNvSpPr/>
          <p:nvPr/>
        </p:nvSpPr>
        <p:spPr>
          <a:xfrm>
            <a:off x="4387046" y="5934714"/>
            <a:ext cx="23706" cy="615620"/>
          </a:xfrm>
          <a:custGeom>
            <a:avLst/>
            <a:gdLst>
              <a:gd name="connsiteX0" fmla="*/ 0 w 80418"/>
              <a:gd name="connsiteY0" fmla="*/ 0 h 1483354"/>
              <a:gd name="connsiteX1" fmla="*/ 80418 w 80418"/>
              <a:gd name="connsiteY1" fmla="*/ 20105 h 1483354"/>
              <a:gd name="connsiteX2" fmla="*/ 80418 w 80418"/>
              <a:gd name="connsiteY2" fmla="*/ 1483354 h 1483354"/>
              <a:gd name="connsiteX3" fmla="*/ 0 w 80418"/>
              <a:gd name="connsiteY3" fmla="*/ 1463250 h 1483354"/>
            </a:gdLst>
            <a:ahLst/>
            <a:cxnLst>
              <a:cxn ang="0">
                <a:pos x="connsiteX0" y="connsiteY0"/>
              </a:cxn>
              <a:cxn ang="0">
                <a:pos x="connsiteX1" y="connsiteY1"/>
              </a:cxn>
              <a:cxn ang="0">
                <a:pos x="connsiteX2" y="connsiteY2"/>
              </a:cxn>
              <a:cxn ang="0">
                <a:pos x="connsiteX3" y="connsiteY3"/>
              </a:cxn>
            </a:cxnLst>
            <a:rect l="l" t="t" r="r" b="b"/>
            <a:pathLst>
              <a:path w="80418" h="1483354">
                <a:moveTo>
                  <a:pt x="0" y="0"/>
                </a:moveTo>
                <a:lnTo>
                  <a:pt x="80418" y="20105"/>
                </a:lnTo>
                <a:lnTo>
                  <a:pt x="80418" y="1483354"/>
                </a:lnTo>
                <a:lnTo>
                  <a:pt x="0" y="1463250"/>
                </a:lnTo>
                <a:close/>
              </a:path>
            </a:pathLst>
          </a:custGeom>
          <a:gradFill flip="none" rotWithShape="1">
            <a:gsLst>
              <a:gs pos="0">
                <a:schemeClr val="accent1">
                  <a:lumMod val="60000"/>
                  <a:lumOff val="40000"/>
                </a:schemeClr>
              </a:gs>
              <a:gs pos="75000">
                <a:schemeClr val="accent1"/>
              </a:gs>
            </a:gsLst>
            <a:lin ang="16200000" scaled="1"/>
            <a:tileRect/>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rmAutofit/>
          </a:bodyPr>
          <a:lstStyle/>
          <a:p>
            <a:pPr algn="ctr"/>
            <a:endParaRPr lang="zh-CN" altLang="en-US" sz="900" b="1">
              <a:solidFill>
                <a:srgbClr val="FFFFFF"/>
              </a:solidFill>
              <a:latin typeface="+mn-ea"/>
              <a:cs typeface="+mn-ea"/>
            </a:endParaRPr>
          </a:p>
        </p:txBody>
      </p:sp>
      <p:sp>
        <p:nvSpPr>
          <p:cNvPr id="110" name="任意多边形: 形状 19">
            <a:extLst>
              <a:ext uri="{FF2B5EF4-FFF2-40B4-BE49-F238E27FC236}">
                <a16:creationId xmlns:a16="http://schemas.microsoft.com/office/drawing/2014/main" id="{C9E596D4-31C8-DC05-953A-9587731EE709}"/>
              </a:ext>
            </a:extLst>
          </p:cNvPr>
          <p:cNvSpPr/>
          <p:nvPr/>
        </p:nvSpPr>
        <p:spPr>
          <a:xfrm>
            <a:off x="4211381" y="6390504"/>
            <a:ext cx="88924" cy="125193"/>
          </a:xfrm>
          <a:custGeom>
            <a:avLst/>
            <a:gdLst>
              <a:gd name="connsiteX0" fmla="*/ 484836 w 484836"/>
              <a:gd name="connsiteY0" fmla="*/ 0 h 484836"/>
              <a:gd name="connsiteX1" fmla="*/ 484836 w 484836"/>
              <a:gd name="connsiteY1" fmla="*/ 484836 h 484836"/>
              <a:gd name="connsiteX2" fmla="*/ 0 w 484836"/>
              <a:gd name="connsiteY2" fmla="*/ 484836 h 484836"/>
            </a:gdLst>
            <a:ahLst/>
            <a:cxnLst>
              <a:cxn ang="0">
                <a:pos x="connsiteX0" y="connsiteY0"/>
              </a:cxn>
              <a:cxn ang="0">
                <a:pos x="connsiteX1" y="connsiteY1"/>
              </a:cxn>
              <a:cxn ang="0">
                <a:pos x="connsiteX2" y="connsiteY2"/>
              </a:cxn>
            </a:cxnLst>
            <a:rect l="l" t="t" r="r" b="b"/>
            <a:pathLst>
              <a:path w="484836" h="484836">
                <a:moveTo>
                  <a:pt x="484836" y="0"/>
                </a:moveTo>
                <a:lnTo>
                  <a:pt x="484836" y="484836"/>
                </a:lnTo>
                <a:lnTo>
                  <a:pt x="0" y="484836"/>
                </a:lnTo>
                <a:close/>
              </a:path>
            </a:pathLst>
          </a:custGeom>
          <a:gradFill flip="none" rotWithShape="1">
            <a:gsLst>
              <a:gs pos="0">
                <a:schemeClr val="accent1">
                  <a:lumMod val="60000"/>
                  <a:lumOff val="40000"/>
                </a:schemeClr>
              </a:gs>
              <a:gs pos="75000">
                <a:schemeClr val="accent1"/>
              </a:gs>
            </a:gsLst>
            <a:lin ang="2700000" scaled="1"/>
            <a:tileRect/>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sz="900" b="1">
              <a:solidFill>
                <a:srgbClr val="FFFFFF"/>
              </a:solidFill>
              <a:latin typeface="+mn-ea"/>
              <a:cs typeface="+mn-ea"/>
            </a:endParaRPr>
          </a:p>
        </p:txBody>
      </p:sp>
      <p:grpSp>
        <p:nvGrpSpPr>
          <p:cNvPr id="111" name="组合 110">
            <a:extLst>
              <a:ext uri="{FF2B5EF4-FFF2-40B4-BE49-F238E27FC236}">
                <a16:creationId xmlns:a16="http://schemas.microsoft.com/office/drawing/2014/main" id="{BBB0DD9A-4A89-2C39-F3BA-C32F876ECA39}"/>
              </a:ext>
            </a:extLst>
          </p:cNvPr>
          <p:cNvGrpSpPr/>
          <p:nvPr/>
        </p:nvGrpSpPr>
        <p:grpSpPr>
          <a:xfrm>
            <a:off x="2583972" y="5982558"/>
            <a:ext cx="1649245" cy="394078"/>
            <a:chOff x="4591588" y="2532599"/>
            <a:chExt cx="2926198" cy="699199"/>
          </a:xfrm>
        </p:grpSpPr>
        <p:sp>
          <p:nvSpPr>
            <p:cNvPr id="1039" name="Bullet3">
              <a:extLst>
                <a:ext uri="{FF2B5EF4-FFF2-40B4-BE49-F238E27FC236}">
                  <a16:creationId xmlns:a16="http://schemas.microsoft.com/office/drawing/2014/main" id="{DF2228A7-313D-E523-66EF-5A050E3D9A64}"/>
                </a:ext>
              </a:extLst>
            </p:cNvPr>
            <p:cNvSpPr txBox="1">
              <a:spLocks/>
            </p:cNvSpPr>
            <p:nvPr/>
          </p:nvSpPr>
          <p:spPr>
            <a:xfrm>
              <a:off x="5252232" y="2532599"/>
              <a:ext cx="2265554" cy="699198"/>
            </a:xfrm>
            <a:prstGeom prst="rect">
              <a:avLst/>
            </a:prstGeom>
            <a:noFill/>
            <a:ln>
              <a:noFill/>
            </a:ln>
          </p:spPr>
          <p:txBody>
            <a:bodyPr wrap="square" lIns="91440" tIns="45720" rIns="91440" bIns="45720" anchor="ctr" anchorCtr="0">
              <a:normAutofit/>
            </a:bodyPr>
            <a:lstStyle/>
            <a:p>
              <a:pPr algn="ctr"/>
              <a:r>
                <a:rPr lang="zh-CN" altLang="en-US" sz="900" b="1" i="0" dirty="0">
                  <a:effectLst/>
                  <a:latin typeface="+mn-ea"/>
                </a:rPr>
                <a:t>轻巧身材</a:t>
              </a:r>
            </a:p>
            <a:p>
              <a:pPr algn="ctr"/>
              <a:r>
                <a:rPr lang="zh-CN" altLang="en-US" sz="900" b="1" i="0" dirty="0">
                  <a:effectLst/>
                  <a:latin typeface="+mn-ea"/>
                </a:rPr>
                <a:t>无忧续航</a:t>
              </a:r>
            </a:p>
          </p:txBody>
        </p:sp>
        <p:sp>
          <p:nvSpPr>
            <p:cNvPr id="1040" name="Number3">
              <a:extLst>
                <a:ext uri="{FF2B5EF4-FFF2-40B4-BE49-F238E27FC236}">
                  <a16:creationId xmlns:a16="http://schemas.microsoft.com/office/drawing/2014/main" id="{B104BDC6-F783-3914-DEC1-03B2D2D72D3E}"/>
                </a:ext>
              </a:extLst>
            </p:cNvPr>
            <p:cNvSpPr/>
            <p:nvPr/>
          </p:nvSpPr>
          <p:spPr>
            <a:xfrm>
              <a:off x="4591588" y="2532600"/>
              <a:ext cx="656766" cy="699198"/>
            </a:xfrm>
            <a:prstGeom prst="snip2DiagRect">
              <a:avLst/>
            </a:prstGeom>
            <a:gradFill flip="none" rotWithShape="1">
              <a:gsLst>
                <a:gs pos="0">
                  <a:schemeClr val="accent1">
                    <a:lumMod val="60000"/>
                    <a:lumOff val="40000"/>
                  </a:schemeClr>
                </a:gs>
                <a:gs pos="75000">
                  <a:schemeClr val="accent1"/>
                </a:gs>
              </a:gsLst>
              <a:lin ang="2700000" scaled="1"/>
              <a:tileRect/>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rmAutofit/>
            </a:bodyPr>
            <a:lstStyle/>
            <a:p>
              <a:pPr algn="ctr"/>
              <a:r>
                <a:rPr lang="en-US" altLang="zh-CN" sz="900" b="1" dirty="0">
                  <a:solidFill>
                    <a:srgbClr val="FFFFFF"/>
                  </a:solidFill>
                  <a:latin typeface="+mn-ea"/>
                  <a:cs typeface="+mn-ea"/>
                </a:rPr>
                <a:t>03</a:t>
              </a:r>
              <a:endParaRPr lang="zh-CN" altLang="en-US" sz="900" b="1" dirty="0">
                <a:solidFill>
                  <a:srgbClr val="FFFFFF"/>
                </a:solidFill>
                <a:latin typeface="+mn-ea"/>
                <a:cs typeface="+mn-ea"/>
              </a:endParaRPr>
            </a:p>
          </p:txBody>
        </p:sp>
      </p:grpSp>
      <p:sp>
        <p:nvSpPr>
          <p:cNvPr id="112" name="矩形: 剪去对角 1">
            <a:extLst>
              <a:ext uri="{FF2B5EF4-FFF2-40B4-BE49-F238E27FC236}">
                <a16:creationId xmlns:a16="http://schemas.microsoft.com/office/drawing/2014/main" id="{C9FB1C70-A71A-BA29-46DA-D15E6864D3B7}"/>
              </a:ext>
            </a:extLst>
          </p:cNvPr>
          <p:cNvSpPr/>
          <p:nvPr/>
        </p:nvSpPr>
        <p:spPr>
          <a:xfrm>
            <a:off x="2530745" y="6876269"/>
            <a:ext cx="1788292" cy="741475"/>
          </a:xfrm>
          <a:custGeom>
            <a:avLst/>
            <a:gdLst>
              <a:gd name="connsiteX0" fmla="*/ 0 w 3498850"/>
              <a:gd name="connsiteY0" fmla="*/ 0 h 1873250"/>
              <a:gd name="connsiteX1" fmla="*/ 3186635 w 3498850"/>
              <a:gd name="connsiteY1" fmla="*/ 0 h 1873250"/>
              <a:gd name="connsiteX2" fmla="*/ 3498850 w 3498850"/>
              <a:gd name="connsiteY2" fmla="*/ 312215 h 1873250"/>
              <a:gd name="connsiteX3" fmla="*/ 3498850 w 3498850"/>
              <a:gd name="connsiteY3" fmla="*/ 1873250 h 1873250"/>
              <a:gd name="connsiteX4" fmla="*/ 3498850 w 3498850"/>
              <a:gd name="connsiteY4" fmla="*/ 1873250 h 1873250"/>
              <a:gd name="connsiteX5" fmla="*/ 312215 w 3498850"/>
              <a:gd name="connsiteY5" fmla="*/ 1873250 h 1873250"/>
              <a:gd name="connsiteX6" fmla="*/ 0 w 3498850"/>
              <a:gd name="connsiteY6" fmla="*/ 1561035 h 1873250"/>
              <a:gd name="connsiteX7" fmla="*/ 0 w 3498850"/>
              <a:gd name="connsiteY7" fmla="*/ 0 h 1873250"/>
              <a:gd name="connsiteX0" fmla="*/ 3498850 w 3590290"/>
              <a:gd name="connsiteY0" fmla="*/ 312215 h 1873250"/>
              <a:gd name="connsiteX1" fmla="*/ 3498850 w 3590290"/>
              <a:gd name="connsiteY1" fmla="*/ 1873250 h 1873250"/>
              <a:gd name="connsiteX2" fmla="*/ 3498850 w 3590290"/>
              <a:gd name="connsiteY2" fmla="*/ 1873250 h 1873250"/>
              <a:gd name="connsiteX3" fmla="*/ 312215 w 3590290"/>
              <a:gd name="connsiteY3" fmla="*/ 1873250 h 1873250"/>
              <a:gd name="connsiteX4" fmla="*/ 0 w 3590290"/>
              <a:gd name="connsiteY4" fmla="*/ 1561035 h 1873250"/>
              <a:gd name="connsiteX5" fmla="*/ 0 w 3590290"/>
              <a:gd name="connsiteY5" fmla="*/ 0 h 1873250"/>
              <a:gd name="connsiteX6" fmla="*/ 3186635 w 3590290"/>
              <a:gd name="connsiteY6" fmla="*/ 0 h 1873250"/>
              <a:gd name="connsiteX7" fmla="*/ 3590290 w 3590290"/>
              <a:gd name="connsiteY7" fmla="*/ 403655 h 1873250"/>
              <a:gd name="connsiteX0" fmla="*/ 3498850 w 3498850"/>
              <a:gd name="connsiteY0" fmla="*/ 312215 h 1873250"/>
              <a:gd name="connsiteX1" fmla="*/ 3498850 w 3498850"/>
              <a:gd name="connsiteY1" fmla="*/ 1873250 h 1873250"/>
              <a:gd name="connsiteX2" fmla="*/ 3498850 w 3498850"/>
              <a:gd name="connsiteY2" fmla="*/ 1873250 h 1873250"/>
              <a:gd name="connsiteX3" fmla="*/ 312215 w 3498850"/>
              <a:gd name="connsiteY3" fmla="*/ 1873250 h 1873250"/>
              <a:gd name="connsiteX4" fmla="*/ 0 w 3498850"/>
              <a:gd name="connsiteY4" fmla="*/ 1561035 h 1873250"/>
              <a:gd name="connsiteX5" fmla="*/ 0 w 3498850"/>
              <a:gd name="connsiteY5" fmla="*/ 0 h 1873250"/>
              <a:gd name="connsiteX6" fmla="*/ 3186635 w 3498850"/>
              <a:gd name="connsiteY6" fmla="*/ 0 h 187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50" h="1873250">
                <a:moveTo>
                  <a:pt x="3498850" y="312215"/>
                </a:moveTo>
                <a:lnTo>
                  <a:pt x="3498850" y="1873250"/>
                </a:lnTo>
                <a:lnTo>
                  <a:pt x="3498850" y="1873250"/>
                </a:lnTo>
                <a:lnTo>
                  <a:pt x="312215" y="1873250"/>
                </a:lnTo>
                <a:lnTo>
                  <a:pt x="0" y="1561035"/>
                </a:lnTo>
                <a:lnTo>
                  <a:pt x="0" y="0"/>
                </a:lnTo>
                <a:lnTo>
                  <a:pt x="3186635" y="0"/>
                </a:lnTo>
              </a:path>
            </a:pathLst>
          </a:cu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mn-ea"/>
            </a:endParaRPr>
          </a:p>
        </p:txBody>
      </p:sp>
      <p:sp>
        <p:nvSpPr>
          <p:cNvPr id="113" name="Snip Diagonal Corner Rectangle 1_1">
            <a:extLst>
              <a:ext uri="{FF2B5EF4-FFF2-40B4-BE49-F238E27FC236}">
                <a16:creationId xmlns:a16="http://schemas.microsoft.com/office/drawing/2014/main" id="{8DB0A990-8CE5-5627-D945-E5F10783FB9E}"/>
              </a:ext>
            </a:extLst>
          </p:cNvPr>
          <p:cNvSpPr/>
          <p:nvPr/>
        </p:nvSpPr>
        <p:spPr>
          <a:xfrm>
            <a:off x="2469557" y="6793424"/>
            <a:ext cx="1915304" cy="888421"/>
          </a:xfrm>
          <a:custGeom>
            <a:avLst/>
            <a:gdLst>
              <a:gd name="connsiteX0" fmla="*/ 0 w 3913986"/>
              <a:gd name="connsiteY0" fmla="*/ 0 h 2095510"/>
              <a:gd name="connsiteX1" fmla="*/ 3564727 w 3913986"/>
              <a:gd name="connsiteY1" fmla="*/ 0 h 2095510"/>
              <a:gd name="connsiteX2" fmla="*/ 3913986 w 3913986"/>
              <a:gd name="connsiteY2" fmla="*/ 349259 h 2095510"/>
              <a:gd name="connsiteX3" fmla="*/ 3913986 w 3913986"/>
              <a:gd name="connsiteY3" fmla="*/ 2095510 h 2095510"/>
              <a:gd name="connsiteX4" fmla="*/ 3913986 w 3913986"/>
              <a:gd name="connsiteY4" fmla="*/ 2095510 h 2095510"/>
              <a:gd name="connsiteX5" fmla="*/ 349259 w 3913986"/>
              <a:gd name="connsiteY5" fmla="*/ 2095510 h 2095510"/>
              <a:gd name="connsiteX6" fmla="*/ 0 w 3913986"/>
              <a:gd name="connsiteY6" fmla="*/ 1746251 h 2095510"/>
              <a:gd name="connsiteX7" fmla="*/ 0 w 3913986"/>
              <a:gd name="connsiteY7" fmla="*/ 0 h 2095510"/>
              <a:gd name="connsiteX0" fmla="*/ 0 w 3913986"/>
              <a:gd name="connsiteY0" fmla="*/ 4682 h 2100192"/>
              <a:gd name="connsiteX1" fmla="*/ 2758032 w 3913986"/>
              <a:gd name="connsiteY1" fmla="*/ 0 h 2100192"/>
              <a:gd name="connsiteX2" fmla="*/ 3564727 w 3913986"/>
              <a:gd name="connsiteY2" fmla="*/ 4682 h 2100192"/>
              <a:gd name="connsiteX3" fmla="*/ 3913986 w 3913986"/>
              <a:gd name="connsiteY3" fmla="*/ 353941 h 2100192"/>
              <a:gd name="connsiteX4" fmla="*/ 3913986 w 3913986"/>
              <a:gd name="connsiteY4" fmla="*/ 2100192 h 2100192"/>
              <a:gd name="connsiteX5" fmla="*/ 3913986 w 3913986"/>
              <a:gd name="connsiteY5" fmla="*/ 2100192 h 2100192"/>
              <a:gd name="connsiteX6" fmla="*/ 349259 w 3913986"/>
              <a:gd name="connsiteY6" fmla="*/ 2100192 h 2100192"/>
              <a:gd name="connsiteX7" fmla="*/ 0 w 3913986"/>
              <a:gd name="connsiteY7" fmla="*/ 1750933 h 2100192"/>
              <a:gd name="connsiteX8" fmla="*/ 0 w 3913986"/>
              <a:gd name="connsiteY8" fmla="*/ 4682 h 2100192"/>
              <a:gd name="connsiteX0" fmla="*/ 0 w 3913986"/>
              <a:gd name="connsiteY0" fmla="*/ 8492 h 2104002"/>
              <a:gd name="connsiteX1" fmla="*/ 2758032 w 3913986"/>
              <a:gd name="connsiteY1" fmla="*/ 3810 h 2104002"/>
              <a:gd name="connsiteX2" fmla="*/ 2769462 w 3913986"/>
              <a:gd name="connsiteY2" fmla="*/ 0 h 2104002"/>
              <a:gd name="connsiteX3" fmla="*/ 3564727 w 3913986"/>
              <a:gd name="connsiteY3" fmla="*/ 8492 h 2104002"/>
              <a:gd name="connsiteX4" fmla="*/ 3913986 w 3913986"/>
              <a:gd name="connsiteY4" fmla="*/ 357751 h 2104002"/>
              <a:gd name="connsiteX5" fmla="*/ 3913986 w 3913986"/>
              <a:gd name="connsiteY5" fmla="*/ 2104002 h 2104002"/>
              <a:gd name="connsiteX6" fmla="*/ 3913986 w 3913986"/>
              <a:gd name="connsiteY6" fmla="*/ 2104002 h 2104002"/>
              <a:gd name="connsiteX7" fmla="*/ 349259 w 3913986"/>
              <a:gd name="connsiteY7" fmla="*/ 2104002 h 2104002"/>
              <a:gd name="connsiteX8" fmla="*/ 0 w 3913986"/>
              <a:gd name="connsiteY8" fmla="*/ 1754743 h 2104002"/>
              <a:gd name="connsiteX9" fmla="*/ 0 w 3913986"/>
              <a:gd name="connsiteY9" fmla="*/ 8492 h 2104002"/>
              <a:gd name="connsiteX0" fmla="*/ 2769462 w 3913986"/>
              <a:gd name="connsiteY0" fmla="*/ 0 h 2104002"/>
              <a:gd name="connsiteX1" fmla="*/ 3564727 w 3913986"/>
              <a:gd name="connsiteY1" fmla="*/ 8492 h 2104002"/>
              <a:gd name="connsiteX2" fmla="*/ 3913986 w 3913986"/>
              <a:gd name="connsiteY2" fmla="*/ 357751 h 2104002"/>
              <a:gd name="connsiteX3" fmla="*/ 3913986 w 3913986"/>
              <a:gd name="connsiteY3" fmla="*/ 2104002 h 2104002"/>
              <a:gd name="connsiteX4" fmla="*/ 3913986 w 3913986"/>
              <a:gd name="connsiteY4" fmla="*/ 2104002 h 2104002"/>
              <a:gd name="connsiteX5" fmla="*/ 349259 w 3913986"/>
              <a:gd name="connsiteY5" fmla="*/ 2104002 h 2104002"/>
              <a:gd name="connsiteX6" fmla="*/ 0 w 3913986"/>
              <a:gd name="connsiteY6" fmla="*/ 1754743 h 2104002"/>
              <a:gd name="connsiteX7" fmla="*/ 0 w 3913986"/>
              <a:gd name="connsiteY7" fmla="*/ 8492 h 2104002"/>
              <a:gd name="connsiteX8" fmla="*/ 2758032 w 3913986"/>
              <a:gd name="connsiteY8" fmla="*/ 3810 h 2104002"/>
              <a:gd name="connsiteX9" fmla="*/ 2860902 w 3913986"/>
              <a:gd name="connsiteY9" fmla="*/ 91440 h 2104002"/>
              <a:gd name="connsiteX0" fmla="*/ 2769462 w 3913986"/>
              <a:gd name="connsiteY0" fmla="*/ 0 h 2104002"/>
              <a:gd name="connsiteX1" fmla="*/ 3564727 w 3913986"/>
              <a:gd name="connsiteY1" fmla="*/ 8492 h 2104002"/>
              <a:gd name="connsiteX2" fmla="*/ 3913986 w 3913986"/>
              <a:gd name="connsiteY2" fmla="*/ 357751 h 2104002"/>
              <a:gd name="connsiteX3" fmla="*/ 3913986 w 3913986"/>
              <a:gd name="connsiteY3" fmla="*/ 2104002 h 2104002"/>
              <a:gd name="connsiteX4" fmla="*/ 3913986 w 3913986"/>
              <a:gd name="connsiteY4" fmla="*/ 2104002 h 2104002"/>
              <a:gd name="connsiteX5" fmla="*/ 349259 w 3913986"/>
              <a:gd name="connsiteY5" fmla="*/ 2104002 h 2104002"/>
              <a:gd name="connsiteX6" fmla="*/ 0 w 3913986"/>
              <a:gd name="connsiteY6" fmla="*/ 1754743 h 2104002"/>
              <a:gd name="connsiteX7" fmla="*/ 0 w 3913986"/>
              <a:gd name="connsiteY7" fmla="*/ 8492 h 2104002"/>
              <a:gd name="connsiteX8" fmla="*/ 2758032 w 3913986"/>
              <a:gd name="connsiteY8" fmla="*/ 3810 h 2104002"/>
              <a:gd name="connsiteX0" fmla="*/ 2769462 w 3913986"/>
              <a:gd name="connsiteY0" fmla="*/ 0 h 2104002"/>
              <a:gd name="connsiteX1" fmla="*/ 3564727 w 3913986"/>
              <a:gd name="connsiteY1" fmla="*/ 8492 h 2104002"/>
              <a:gd name="connsiteX2" fmla="*/ 3913986 w 3913986"/>
              <a:gd name="connsiteY2" fmla="*/ 357751 h 2104002"/>
              <a:gd name="connsiteX3" fmla="*/ 3913986 w 3913986"/>
              <a:gd name="connsiteY3" fmla="*/ 2104002 h 2104002"/>
              <a:gd name="connsiteX4" fmla="*/ 3913986 w 3913986"/>
              <a:gd name="connsiteY4" fmla="*/ 2104002 h 2104002"/>
              <a:gd name="connsiteX5" fmla="*/ 349259 w 3913986"/>
              <a:gd name="connsiteY5" fmla="*/ 2104002 h 2104002"/>
              <a:gd name="connsiteX6" fmla="*/ 0 w 3913986"/>
              <a:gd name="connsiteY6" fmla="*/ 1754743 h 2104002"/>
              <a:gd name="connsiteX7" fmla="*/ 0 w 3913986"/>
              <a:gd name="connsiteY7" fmla="*/ 8492 h 2104002"/>
              <a:gd name="connsiteX8" fmla="*/ 875892 w 3913986"/>
              <a:gd name="connsiteY8" fmla="*/ 3810 h 2104002"/>
              <a:gd name="connsiteX0" fmla="*/ 2769462 w 3913986"/>
              <a:gd name="connsiteY0" fmla="*/ 0 h 2104002"/>
              <a:gd name="connsiteX1" fmla="*/ 3564727 w 3913986"/>
              <a:gd name="connsiteY1" fmla="*/ 8492 h 2104002"/>
              <a:gd name="connsiteX2" fmla="*/ 3913986 w 3913986"/>
              <a:gd name="connsiteY2" fmla="*/ 357751 h 2104002"/>
              <a:gd name="connsiteX3" fmla="*/ 3913986 w 3913986"/>
              <a:gd name="connsiteY3" fmla="*/ 2104002 h 2104002"/>
              <a:gd name="connsiteX4" fmla="*/ 3913986 w 3913986"/>
              <a:gd name="connsiteY4" fmla="*/ 2104002 h 2104002"/>
              <a:gd name="connsiteX5" fmla="*/ 349259 w 3913986"/>
              <a:gd name="connsiteY5" fmla="*/ 2104002 h 2104002"/>
              <a:gd name="connsiteX6" fmla="*/ 0 w 3913986"/>
              <a:gd name="connsiteY6" fmla="*/ 1754743 h 2104002"/>
              <a:gd name="connsiteX7" fmla="*/ 0 w 3913986"/>
              <a:gd name="connsiteY7" fmla="*/ 8492 h 2104002"/>
              <a:gd name="connsiteX8" fmla="*/ 860652 w 3913986"/>
              <a:gd name="connsiteY8" fmla="*/ 19050 h 2104002"/>
              <a:gd name="connsiteX0" fmla="*/ 2769462 w 3913986"/>
              <a:gd name="connsiteY0" fmla="*/ 0 h 2104002"/>
              <a:gd name="connsiteX1" fmla="*/ 3564727 w 3913986"/>
              <a:gd name="connsiteY1" fmla="*/ 8492 h 2104002"/>
              <a:gd name="connsiteX2" fmla="*/ 3913986 w 3913986"/>
              <a:gd name="connsiteY2" fmla="*/ 357751 h 2104002"/>
              <a:gd name="connsiteX3" fmla="*/ 3913986 w 3913986"/>
              <a:gd name="connsiteY3" fmla="*/ 2104002 h 2104002"/>
              <a:gd name="connsiteX4" fmla="*/ 3913986 w 3913986"/>
              <a:gd name="connsiteY4" fmla="*/ 2104002 h 2104002"/>
              <a:gd name="connsiteX5" fmla="*/ 349259 w 3913986"/>
              <a:gd name="connsiteY5" fmla="*/ 2104002 h 2104002"/>
              <a:gd name="connsiteX6" fmla="*/ 0 w 3913986"/>
              <a:gd name="connsiteY6" fmla="*/ 1754743 h 2104002"/>
              <a:gd name="connsiteX7" fmla="*/ 0 w 3913986"/>
              <a:gd name="connsiteY7" fmla="*/ 8492 h 2104002"/>
              <a:gd name="connsiteX8" fmla="*/ 837792 w 3913986"/>
              <a:gd name="connsiteY8" fmla="*/ 11561 h 210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3986" h="2104002">
                <a:moveTo>
                  <a:pt x="2769462" y="0"/>
                </a:moveTo>
                <a:lnTo>
                  <a:pt x="3564727" y="8492"/>
                </a:lnTo>
                <a:lnTo>
                  <a:pt x="3913986" y="357751"/>
                </a:lnTo>
                <a:lnTo>
                  <a:pt x="3913986" y="2104002"/>
                </a:lnTo>
                <a:lnTo>
                  <a:pt x="3913986" y="2104002"/>
                </a:lnTo>
                <a:lnTo>
                  <a:pt x="349259" y="2104002"/>
                </a:lnTo>
                <a:lnTo>
                  <a:pt x="0" y="1754743"/>
                </a:lnTo>
                <a:lnTo>
                  <a:pt x="0" y="8492"/>
                </a:lnTo>
                <a:lnTo>
                  <a:pt x="837792" y="11561"/>
                </a:lnTo>
              </a:path>
            </a:pathLst>
          </a:cu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mn-ea"/>
            </a:endParaRPr>
          </a:p>
        </p:txBody>
      </p:sp>
      <p:sp>
        <p:nvSpPr>
          <p:cNvPr id="114" name="任意多边形: 形状 11">
            <a:extLst>
              <a:ext uri="{FF2B5EF4-FFF2-40B4-BE49-F238E27FC236}">
                <a16:creationId xmlns:a16="http://schemas.microsoft.com/office/drawing/2014/main" id="{3F1000E2-402C-AC43-2379-63A13774F97A}"/>
              </a:ext>
            </a:extLst>
          </p:cNvPr>
          <p:cNvSpPr/>
          <p:nvPr/>
        </p:nvSpPr>
        <p:spPr>
          <a:xfrm>
            <a:off x="2956323" y="6755365"/>
            <a:ext cx="265192" cy="76118"/>
          </a:xfrm>
          <a:custGeom>
            <a:avLst/>
            <a:gdLst>
              <a:gd name="connsiteX0" fmla="*/ 853887 w 899606"/>
              <a:gd name="connsiteY0" fmla="*/ 0 h 183409"/>
              <a:gd name="connsiteX1" fmla="*/ 899606 w 899606"/>
              <a:gd name="connsiteY1" fmla="*/ 0 h 183409"/>
              <a:gd name="connsiteX2" fmla="*/ 899606 w 899606"/>
              <a:gd name="connsiteY2" fmla="*/ 183409 h 183409"/>
              <a:gd name="connsiteX3" fmla="*/ 853887 w 899606"/>
              <a:gd name="connsiteY3" fmla="*/ 183409 h 183409"/>
              <a:gd name="connsiteX4" fmla="*/ 747152 w 899606"/>
              <a:gd name="connsiteY4" fmla="*/ 0 h 183409"/>
              <a:gd name="connsiteX5" fmla="*/ 792871 w 899606"/>
              <a:gd name="connsiteY5" fmla="*/ 0 h 183409"/>
              <a:gd name="connsiteX6" fmla="*/ 792871 w 899606"/>
              <a:gd name="connsiteY6" fmla="*/ 183409 h 183409"/>
              <a:gd name="connsiteX7" fmla="*/ 747152 w 899606"/>
              <a:gd name="connsiteY7" fmla="*/ 183409 h 183409"/>
              <a:gd name="connsiteX8" fmla="*/ 640416 w 899606"/>
              <a:gd name="connsiteY8" fmla="*/ 0 h 183409"/>
              <a:gd name="connsiteX9" fmla="*/ 686135 w 899606"/>
              <a:gd name="connsiteY9" fmla="*/ 0 h 183409"/>
              <a:gd name="connsiteX10" fmla="*/ 686135 w 899606"/>
              <a:gd name="connsiteY10" fmla="*/ 183409 h 183409"/>
              <a:gd name="connsiteX11" fmla="*/ 640416 w 899606"/>
              <a:gd name="connsiteY11" fmla="*/ 183409 h 183409"/>
              <a:gd name="connsiteX12" fmla="*/ 533680 w 899606"/>
              <a:gd name="connsiteY12" fmla="*/ 0 h 183409"/>
              <a:gd name="connsiteX13" fmla="*/ 579399 w 899606"/>
              <a:gd name="connsiteY13" fmla="*/ 0 h 183409"/>
              <a:gd name="connsiteX14" fmla="*/ 579399 w 899606"/>
              <a:gd name="connsiteY14" fmla="*/ 183409 h 183409"/>
              <a:gd name="connsiteX15" fmla="*/ 533680 w 899606"/>
              <a:gd name="connsiteY15" fmla="*/ 183409 h 183409"/>
              <a:gd name="connsiteX16" fmla="*/ 426944 w 899606"/>
              <a:gd name="connsiteY16" fmla="*/ 0 h 183409"/>
              <a:gd name="connsiteX17" fmla="*/ 472663 w 899606"/>
              <a:gd name="connsiteY17" fmla="*/ 0 h 183409"/>
              <a:gd name="connsiteX18" fmla="*/ 472663 w 899606"/>
              <a:gd name="connsiteY18" fmla="*/ 183409 h 183409"/>
              <a:gd name="connsiteX19" fmla="*/ 426944 w 899606"/>
              <a:gd name="connsiteY19" fmla="*/ 183409 h 183409"/>
              <a:gd name="connsiteX20" fmla="*/ 320208 w 899606"/>
              <a:gd name="connsiteY20" fmla="*/ 0 h 183409"/>
              <a:gd name="connsiteX21" fmla="*/ 365927 w 899606"/>
              <a:gd name="connsiteY21" fmla="*/ 0 h 183409"/>
              <a:gd name="connsiteX22" fmla="*/ 365927 w 899606"/>
              <a:gd name="connsiteY22" fmla="*/ 183409 h 183409"/>
              <a:gd name="connsiteX23" fmla="*/ 320208 w 899606"/>
              <a:gd name="connsiteY23" fmla="*/ 183409 h 183409"/>
              <a:gd name="connsiteX24" fmla="*/ 213472 w 899606"/>
              <a:gd name="connsiteY24" fmla="*/ 0 h 183409"/>
              <a:gd name="connsiteX25" fmla="*/ 259191 w 899606"/>
              <a:gd name="connsiteY25" fmla="*/ 0 h 183409"/>
              <a:gd name="connsiteX26" fmla="*/ 259191 w 899606"/>
              <a:gd name="connsiteY26" fmla="*/ 183409 h 183409"/>
              <a:gd name="connsiteX27" fmla="*/ 213472 w 899606"/>
              <a:gd name="connsiteY27" fmla="*/ 183409 h 183409"/>
              <a:gd name="connsiteX28" fmla="*/ 106736 w 899606"/>
              <a:gd name="connsiteY28" fmla="*/ 0 h 183409"/>
              <a:gd name="connsiteX29" fmla="*/ 152455 w 899606"/>
              <a:gd name="connsiteY29" fmla="*/ 0 h 183409"/>
              <a:gd name="connsiteX30" fmla="*/ 152455 w 899606"/>
              <a:gd name="connsiteY30" fmla="*/ 183409 h 183409"/>
              <a:gd name="connsiteX31" fmla="*/ 106736 w 899606"/>
              <a:gd name="connsiteY31" fmla="*/ 183409 h 183409"/>
              <a:gd name="connsiteX32" fmla="*/ 0 w 899606"/>
              <a:gd name="connsiteY32" fmla="*/ 0 h 183409"/>
              <a:gd name="connsiteX33" fmla="*/ 45719 w 899606"/>
              <a:gd name="connsiteY33" fmla="*/ 0 h 183409"/>
              <a:gd name="connsiteX34" fmla="*/ 45719 w 899606"/>
              <a:gd name="connsiteY34" fmla="*/ 183409 h 183409"/>
              <a:gd name="connsiteX35" fmla="*/ 0 w 899606"/>
              <a:gd name="connsiteY35" fmla="*/ 183409 h 18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99606" h="183409">
                <a:moveTo>
                  <a:pt x="853887" y="0"/>
                </a:moveTo>
                <a:lnTo>
                  <a:pt x="899606" y="0"/>
                </a:lnTo>
                <a:lnTo>
                  <a:pt x="899606" y="183409"/>
                </a:lnTo>
                <a:lnTo>
                  <a:pt x="853887" y="183409"/>
                </a:lnTo>
                <a:close/>
                <a:moveTo>
                  <a:pt x="747152" y="0"/>
                </a:moveTo>
                <a:lnTo>
                  <a:pt x="792871" y="0"/>
                </a:lnTo>
                <a:lnTo>
                  <a:pt x="792871" y="183409"/>
                </a:lnTo>
                <a:lnTo>
                  <a:pt x="747152" y="183409"/>
                </a:lnTo>
                <a:close/>
                <a:moveTo>
                  <a:pt x="640416" y="0"/>
                </a:moveTo>
                <a:lnTo>
                  <a:pt x="686135" y="0"/>
                </a:lnTo>
                <a:lnTo>
                  <a:pt x="686135" y="183409"/>
                </a:lnTo>
                <a:lnTo>
                  <a:pt x="640416" y="183409"/>
                </a:lnTo>
                <a:close/>
                <a:moveTo>
                  <a:pt x="533680" y="0"/>
                </a:moveTo>
                <a:lnTo>
                  <a:pt x="579399" y="0"/>
                </a:lnTo>
                <a:lnTo>
                  <a:pt x="579399" y="183409"/>
                </a:lnTo>
                <a:lnTo>
                  <a:pt x="533680" y="183409"/>
                </a:lnTo>
                <a:close/>
                <a:moveTo>
                  <a:pt x="426944" y="0"/>
                </a:moveTo>
                <a:lnTo>
                  <a:pt x="472663" y="0"/>
                </a:lnTo>
                <a:lnTo>
                  <a:pt x="472663" y="183409"/>
                </a:lnTo>
                <a:lnTo>
                  <a:pt x="426944" y="183409"/>
                </a:lnTo>
                <a:close/>
                <a:moveTo>
                  <a:pt x="320208" y="0"/>
                </a:moveTo>
                <a:lnTo>
                  <a:pt x="365927" y="0"/>
                </a:lnTo>
                <a:lnTo>
                  <a:pt x="365927" y="183409"/>
                </a:lnTo>
                <a:lnTo>
                  <a:pt x="320208" y="183409"/>
                </a:lnTo>
                <a:close/>
                <a:moveTo>
                  <a:pt x="213472" y="0"/>
                </a:moveTo>
                <a:lnTo>
                  <a:pt x="259191" y="0"/>
                </a:lnTo>
                <a:lnTo>
                  <a:pt x="259191" y="183409"/>
                </a:lnTo>
                <a:lnTo>
                  <a:pt x="213472" y="183409"/>
                </a:lnTo>
                <a:close/>
                <a:moveTo>
                  <a:pt x="106736" y="0"/>
                </a:moveTo>
                <a:lnTo>
                  <a:pt x="152455" y="0"/>
                </a:lnTo>
                <a:lnTo>
                  <a:pt x="152455" y="183409"/>
                </a:lnTo>
                <a:lnTo>
                  <a:pt x="106736" y="183409"/>
                </a:lnTo>
                <a:close/>
                <a:moveTo>
                  <a:pt x="0" y="0"/>
                </a:moveTo>
                <a:lnTo>
                  <a:pt x="45719" y="0"/>
                </a:lnTo>
                <a:lnTo>
                  <a:pt x="45719" y="183409"/>
                </a:lnTo>
                <a:lnTo>
                  <a:pt x="0" y="183409"/>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900">
              <a:latin typeface="+mn-ea"/>
            </a:endParaRPr>
          </a:p>
        </p:txBody>
      </p:sp>
      <p:sp>
        <p:nvSpPr>
          <p:cNvPr id="115" name="平行四边形 114">
            <a:extLst>
              <a:ext uri="{FF2B5EF4-FFF2-40B4-BE49-F238E27FC236}">
                <a16:creationId xmlns:a16="http://schemas.microsoft.com/office/drawing/2014/main" id="{8EE25342-3ED1-61D7-9777-576D4F8D1968}"/>
              </a:ext>
            </a:extLst>
          </p:cNvPr>
          <p:cNvSpPr/>
          <p:nvPr/>
        </p:nvSpPr>
        <p:spPr>
          <a:xfrm>
            <a:off x="3239503" y="6768071"/>
            <a:ext cx="554307" cy="50706"/>
          </a:xfrm>
          <a:prstGeom prst="parallelogram">
            <a:avLst/>
          </a:prstGeom>
          <a:gradFill flip="none" rotWithShape="1">
            <a:gsLst>
              <a:gs pos="0">
                <a:schemeClr val="accent1">
                  <a:lumMod val="60000"/>
                  <a:lumOff val="40000"/>
                </a:schemeClr>
              </a:gs>
              <a:gs pos="75000">
                <a:schemeClr val="accent1"/>
              </a:gs>
            </a:gsLst>
            <a:lin ang="0" scaled="0"/>
            <a:tileRect/>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sz="900" b="1">
              <a:solidFill>
                <a:srgbClr val="FFFFFF"/>
              </a:solidFill>
              <a:latin typeface="+mn-ea"/>
              <a:cs typeface="+mn-ea"/>
            </a:endParaRPr>
          </a:p>
        </p:txBody>
      </p:sp>
      <p:sp>
        <p:nvSpPr>
          <p:cNvPr id="116" name="任意多边形: 形状 13">
            <a:extLst>
              <a:ext uri="{FF2B5EF4-FFF2-40B4-BE49-F238E27FC236}">
                <a16:creationId xmlns:a16="http://schemas.microsoft.com/office/drawing/2014/main" id="{B1035737-3985-97A1-C1C4-56D50E45B392}"/>
              </a:ext>
            </a:extLst>
          </p:cNvPr>
          <p:cNvSpPr/>
          <p:nvPr/>
        </p:nvSpPr>
        <p:spPr>
          <a:xfrm>
            <a:off x="2445851" y="6835969"/>
            <a:ext cx="23706" cy="615620"/>
          </a:xfrm>
          <a:custGeom>
            <a:avLst/>
            <a:gdLst>
              <a:gd name="connsiteX0" fmla="*/ 0 w 80418"/>
              <a:gd name="connsiteY0" fmla="*/ 0 h 1483354"/>
              <a:gd name="connsiteX1" fmla="*/ 80418 w 80418"/>
              <a:gd name="connsiteY1" fmla="*/ 20105 h 1483354"/>
              <a:gd name="connsiteX2" fmla="*/ 80418 w 80418"/>
              <a:gd name="connsiteY2" fmla="*/ 1483354 h 1483354"/>
              <a:gd name="connsiteX3" fmla="*/ 0 w 80418"/>
              <a:gd name="connsiteY3" fmla="*/ 1463250 h 1483354"/>
            </a:gdLst>
            <a:ahLst/>
            <a:cxnLst>
              <a:cxn ang="0">
                <a:pos x="connsiteX0" y="connsiteY0"/>
              </a:cxn>
              <a:cxn ang="0">
                <a:pos x="connsiteX1" y="connsiteY1"/>
              </a:cxn>
              <a:cxn ang="0">
                <a:pos x="connsiteX2" y="connsiteY2"/>
              </a:cxn>
              <a:cxn ang="0">
                <a:pos x="connsiteX3" y="connsiteY3"/>
              </a:cxn>
            </a:cxnLst>
            <a:rect l="l" t="t" r="r" b="b"/>
            <a:pathLst>
              <a:path w="80418" h="1483354">
                <a:moveTo>
                  <a:pt x="0" y="0"/>
                </a:moveTo>
                <a:lnTo>
                  <a:pt x="80418" y="20105"/>
                </a:lnTo>
                <a:lnTo>
                  <a:pt x="80418" y="1483354"/>
                </a:lnTo>
                <a:lnTo>
                  <a:pt x="0" y="1463250"/>
                </a:lnTo>
                <a:close/>
              </a:path>
            </a:pathLst>
          </a:custGeom>
          <a:gradFill flip="none" rotWithShape="1">
            <a:gsLst>
              <a:gs pos="0">
                <a:schemeClr val="accent1">
                  <a:lumMod val="60000"/>
                  <a:lumOff val="40000"/>
                </a:schemeClr>
              </a:gs>
              <a:gs pos="75000">
                <a:schemeClr val="accent1"/>
              </a:gs>
            </a:gsLst>
            <a:lin ang="16200000" scaled="1"/>
            <a:tileRect/>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rmAutofit/>
          </a:bodyPr>
          <a:lstStyle/>
          <a:p>
            <a:pPr algn="ctr"/>
            <a:endParaRPr lang="zh-CN" altLang="en-US" sz="900" b="1">
              <a:solidFill>
                <a:srgbClr val="FFFFFF"/>
              </a:solidFill>
              <a:latin typeface="+mn-ea"/>
              <a:cs typeface="+mn-ea"/>
            </a:endParaRPr>
          </a:p>
        </p:txBody>
      </p:sp>
      <p:sp>
        <p:nvSpPr>
          <p:cNvPr id="117" name="任意多边形: 形状 14">
            <a:extLst>
              <a:ext uri="{FF2B5EF4-FFF2-40B4-BE49-F238E27FC236}">
                <a16:creationId xmlns:a16="http://schemas.microsoft.com/office/drawing/2014/main" id="{89615025-AD52-2CD4-E68B-3C7F9834CB4A}"/>
              </a:ext>
            </a:extLst>
          </p:cNvPr>
          <p:cNvSpPr/>
          <p:nvPr/>
        </p:nvSpPr>
        <p:spPr>
          <a:xfrm>
            <a:off x="4387047" y="7002124"/>
            <a:ext cx="23706" cy="615620"/>
          </a:xfrm>
          <a:custGeom>
            <a:avLst/>
            <a:gdLst>
              <a:gd name="connsiteX0" fmla="*/ 0 w 80418"/>
              <a:gd name="connsiteY0" fmla="*/ 0 h 1483354"/>
              <a:gd name="connsiteX1" fmla="*/ 80418 w 80418"/>
              <a:gd name="connsiteY1" fmla="*/ 20105 h 1483354"/>
              <a:gd name="connsiteX2" fmla="*/ 80418 w 80418"/>
              <a:gd name="connsiteY2" fmla="*/ 1483354 h 1483354"/>
              <a:gd name="connsiteX3" fmla="*/ 0 w 80418"/>
              <a:gd name="connsiteY3" fmla="*/ 1463250 h 1483354"/>
            </a:gdLst>
            <a:ahLst/>
            <a:cxnLst>
              <a:cxn ang="0">
                <a:pos x="connsiteX0" y="connsiteY0"/>
              </a:cxn>
              <a:cxn ang="0">
                <a:pos x="connsiteX1" y="connsiteY1"/>
              </a:cxn>
              <a:cxn ang="0">
                <a:pos x="connsiteX2" y="connsiteY2"/>
              </a:cxn>
              <a:cxn ang="0">
                <a:pos x="connsiteX3" y="connsiteY3"/>
              </a:cxn>
            </a:cxnLst>
            <a:rect l="l" t="t" r="r" b="b"/>
            <a:pathLst>
              <a:path w="80418" h="1483354">
                <a:moveTo>
                  <a:pt x="0" y="0"/>
                </a:moveTo>
                <a:lnTo>
                  <a:pt x="80418" y="20105"/>
                </a:lnTo>
                <a:lnTo>
                  <a:pt x="80418" y="1483354"/>
                </a:lnTo>
                <a:lnTo>
                  <a:pt x="0" y="1463250"/>
                </a:lnTo>
                <a:close/>
              </a:path>
            </a:pathLst>
          </a:custGeom>
          <a:gradFill flip="none" rotWithShape="1">
            <a:gsLst>
              <a:gs pos="0">
                <a:schemeClr val="accent1">
                  <a:lumMod val="60000"/>
                  <a:lumOff val="40000"/>
                </a:schemeClr>
              </a:gs>
              <a:gs pos="75000">
                <a:schemeClr val="accent1"/>
              </a:gs>
            </a:gsLst>
            <a:lin ang="16200000" scaled="1"/>
            <a:tileRect/>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rmAutofit/>
          </a:bodyPr>
          <a:lstStyle/>
          <a:p>
            <a:pPr algn="ctr"/>
            <a:endParaRPr lang="zh-CN" altLang="en-US" sz="900" b="1">
              <a:solidFill>
                <a:srgbClr val="FFFFFF"/>
              </a:solidFill>
              <a:latin typeface="+mn-ea"/>
              <a:cs typeface="+mn-ea"/>
            </a:endParaRPr>
          </a:p>
        </p:txBody>
      </p:sp>
      <p:sp>
        <p:nvSpPr>
          <p:cNvPr id="118" name="任意多边形: 形状 19">
            <a:extLst>
              <a:ext uri="{FF2B5EF4-FFF2-40B4-BE49-F238E27FC236}">
                <a16:creationId xmlns:a16="http://schemas.microsoft.com/office/drawing/2014/main" id="{D526A5AA-5FB0-E98C-C8C1-120B8895CD3A}"/>
              </a:ext>
            </a:extLst>
          </p:cNvPr>
          <p:cNvSpPr/>
          <p:nvPr/>
        </p:nvSpPr>
        <p:spPr>
          <a:xfrm>
            <a:off x="4211383" y="7457914"/>
            <a:ext cx="88924" cy="125193"/>
          </a:xfrm>
          <a:custGeom>
            <a:avLst/>
            <a:gdLst>
              <a:gd name="connsiteX0" fmla="*/ 484836 w 484836"/>
              <a:gd name="connsiteY0" fmla="*/ 0 h 484836"/>
              <a:gd name="connsiteX1" fmla="*/ 484836 w 484836"/>
              <a:gd name="connsiteY1" fmla="*/ 484836 h 484836"/>
              <a:gd name="connsiteX2" fmla="*/ 0 w 484836"/>
              <a:gd name="connsiteY2" fmla="*/ 484836 h 484836"/>
            </a:gdLst>
            <a:ahLst/>
            <a:cxnLst>
              <a:cxn ang="0">
                <a:pos x="connsiteX0" y="connsiteY0"/>
              </a:cxn>
              <a:cxn ang="0">
                <a:pos x="connsiteX1" y="connsiteY1"/>
              </a:cxn>
              <a:cxn ang="0">
                <a:pos x="connsiteX2" y="connsiteY2"/>
              </a:cxn>
            </a:cxnLst>
            <a:rect l="l" t="t" r="r" b="b"/>
            <a:pathLst>
              <a:path w="484836" h="484836">
                <a:moveTo>
                  <a:pt x="484836" y="0"/>
                </a:moveTo>
                <a:lnTo>
                  <a:pt x="484836" y="484836"/>
                </a:lnTo>
                <a:lnTo>
                  <a:pt x="0" y="484836"/>
                </a:lnTo>
                <a:close/>
              </a:path>
            </a:pathLst>
          </a:custGeom>
          <a:gradFill flip="none" rotWithShape="1">
            <a:gsLst>
              <a:gs pos="0">
                <a:schemeClr val="accent1">
                  <a:lumMod val="60000"/>
                  <a:lumOff val="40000"/>
                </a:schemeClr>
              </a:gs>
              <a:gs pos="75000">
                <a:schemeClr val="accent1"/>
              </a:gs>
            </a:gsLst>
            <a:lin ang="2700000" scaled="1"/>
            <a:tileRect/>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sz="900" b="1">
              <a:solidFill>
                <a:srgbClr val="FFFFFF"/>
              </a:solidFill>
              <a:latin typeface="+mn-ea"/>
              <a:cs typeface="+mn-ea"/>
            </a:endParaRPr>
          </a:p>
        </p:txBody>
      </p:sp>
      <p:grpSp>
        <p:nvGrpSpPr>
          <p:cNvPr id="119" name="组合 118">
            <a:extLst>
              <a:ext uri="{FF2B5EF4-FFF2-40B4-BE49-F238E27FC236}">
                <a16:creationId xmlns:a16="http://schemas.microsoft.com/office/drawing/2014/main" id="{E3D8EC0F-D93B-BAAE-5F7F-15863BE950F5}"/>
              </a:ext>
            </a:extLst>
          </p:cNvPr>
          <p:cNvGrpSpPr/>
          <p:nvPr/>
        </p:nvGrpSpPr>
        <p:grpSpPr>
          <a:xfrm>
            <a:off x="2583975" y="7049967"/>
            <a:ext cx="1649243" cy="394078"/>
            <a:chOff x="4591594" y="4504468"/>
            <a:chExt cx="2926194" cy="699199"/>
          </a:xfrm>
        </p:grpSpPr>
        <p:sp>
          <p:nvSpPr>
            <p:cNvPr id="1037" name="Bullet4">
              <a:extLst>
                <a:ext uri="{FF2B5EF4-FFF2-40B4-BE49-F238E27FC236}">
                  <a16:creationId xmlns:a16="http://schemas.microsoft.com/office/drawing/2014/main" id="{3CD274A8-AC41-084B-91C1-D56A9B4CB035}"/>
                </a:ext>
              </a:extLst>
            </p:cNvPr>
            <p:cNvSpPr txBox="1">
              <a:spLocks/>
            </p:cNvSpPr>
            <p:nvPr/>
          </p:nvSpPr>
          <p:spPr>
            <a:xfrm>
              <a:off x="5252238" y="4504468"/>
              <a:ext cx="2265550" cy="699199"/>
            </a:xfrm>
            <a:prstGeom prst="rect">
              <a:avLst/>
            </a:prstGeom>
            <a:noFill/>
            <a:ln>
              <a:noFill/>
            </a:ln>
          </p:spPr>
          <p:txBody>
            <a:bodyPr wrap="square" lIns="91440" tIns="45720" rIns="91440" bIns="45720" anchor="ctr" anchorCtr="0">
              <a:normAutofit/>
            </a:bodyPr>
            <a:lstStyle/>
            <a:p>
              <a:pPr algn="ctr"/>
              <a:r>
                <a:rPr lang="en" altLang="zh-CN" sz="900" b="1" i="0" dirty="0">
                  <a:effectLst/>
                  <a:latin typeface="+mn-ea"/>
                </a:rPr>
                <a:t>AI</a:t>
              </a:r>
              <a:r>
                <a:rPr lang="zh-CN" altLang="en-US" sz="900" b="1" i="0" dirty="0">
                  <a:effectLst/>
                  <a:latin typeface="+mn-ea"/>
                </a:rPr>
                <a:t>算法睡眠干预</a:t>
              </a:r>
            </a:p>
            <a:p>
              <a:pPr algn="ctr"/>
              <a:r>
                <a:rPr lang="zh-CN" altLang="en-US" sz="900" b="1" i="0" dirty="0">
                  <a:effectLst/>
                  <a:latin typeface="+mn-ea"/>
                </a:rPr>
                <a:t>安心深睡</a:t>
              </a:r>
            </a:p>
          </p:txBody>
        </p:sp>
        <p:sp>
          <p:nvSpPr>
            <p:cNvPr id="1038" name="Number4">
              <a:extLst>
                <a:ext uri="{FF2B5EF4-FFF2-40B4-BE49-F238E27FC236}">
                  <a16:creationId xmlns:a16="http://schemas.microsoft.com/office/drawing/2014/main" id="{EB84ED72-25C1-9F30-3FE3-9C3EC97167B8}"/>
                </a:ext>
              </a:extLst>
            </p:cNvPr>
            <p:cNvSpPr/>
            <p:nvPr/>
          </p:nvSpPr>
          <p:spPr>
            <a:xfrm>
              <a:off x="4591594" y="4504469"/>
              <a:ext cx="656765" cy="699198"/>
            </a:xfrm>
            <a:prstGeom prst="snip2DiagRect">
              <a:avLst/>
            </a:prstGeom>
            <a:gradFill flip="none" rotWithShape="1">
              <a:gsLst>
                <a:gs pos="0">
                  <a:schemeClr val="accent1">
                    <a:lumMod val="60000"/>
                    <a:lumOff val="40000"/>
                  </a:schemeClr>
                </a:gs>
                <a:gs pos="75000">
                  <a:schemeClr val="accent1"/>
                </a:gs>
              </a:gsLst>
              <a:lin ang="2700000" scaled="1"/>
              <a:tileRect/>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rmAutofit/>
            </a:bodyPr>
            <a:lstStyle/>
            <a:p>
              <a:pPr algn="ctr"/>
              <a:r>
                <a:rPr lang="en-US" altLang="zh-CN" sz="900" b="1" dirty="0">
                  <a:solidFill>
                    <a:srgbClr val="FFFFFF"/>
                  </a:solidFill>
                  <a:latin typeface="+mn-ea"/>
                  <a:cs typeface="+mn-ea"/>
                </a:rPr>
                <a:t>04</a:t>
              </a:r>
              <a:endParaRPr lang="zh-CN" altLang="en-US" sz="900" b="1" dirty="0">
                <a:solidFill>
                  <a:srgbClr val="FFFFFF"/>
                </a:solidFill>
                <a:latin typeface="+mn-ea"/>
                <a:cs typeface="+mn-ea"/>
              </a:endParaRPr>
            </a:p>
          </p:txBody>
        </p:sp>
      </p:grpSp>
      <p:sp>
        <p:nvSpPr>
          <p:cNvPr id="120" name="矩形: 剪去对角 1">
            <a:extLst>
              <a:ext uri="{FF2B5EF4-FFF2-40B4-BE49-F238E27FC236}">
                <a16:creationId xmlns:a16="http://schemas.microsoft.com/office/drawing/2014/main" id="{C24A09EF-A15D-FFF1-33C5-2CB69AB45D29}"/>
              </a:ext>
            </a:extLst>
          </p:cNvPr>
          <p:cNvSpPr/>
          <p:nvPr/>
        </p:nvSpPr>
        <p:spPr>
          <a:xfrm>
            <a:off x="4608288" y="5808860"/>
            <a:ext cx="1788294" cy="741475"/>
          </a:xfrm>
          <a:custGeom>
            <a:avLst/>
            <a:gdLst>
              <a:gd name="connsiteX0" fmla="*/ 0 w 3498850"/>
              <a:gd name="connsiteY0" fmla="*/ 0 h 1873250"/>
              <a:gd name="connsiteX1" fmla="*/ 3186635 w 3498850"/>
              <a:gd name="connsiteY1" fmla="*/ 0 h 1873250"/>
              <a:gd name="connsiteX2" fmla="*/ 3498850 w 3498850"/>
              <a:gd name="connsiteY2" fmla="*/ 312215 h 1873250"/>
              <a:gd name="connsiteX3" fmla="*/ 3498850 w 3498850"/>
              <a:gd name="connsiteY3" fmla="*/ 1873250 h 1873250"/>
              <a:gd name="connsiteX4" fmla="*/ 3498850 w 3498850"/>
              <a:gd name="connsiteY4" fmla="*/ 1873250 h 1873250"/>
              <a:gd name="connsiteX5" fmla="*/ 312215 w 3498850"/>
              <a:gd name="connsiteY5" fmla="*/ 1873250 h 1873250"/>
              <a:gd name="connsiteX6" fmla="*/ 0 w 3498850"/>
              <a:gd name="connsiteY6" fmla="*/ 1561035 h 1873250"/>
              <a:gd name="connsiteX7" fmla="*/ 0 w 3498850"/>
              <a:gd name="connsiteY7" fmla="*/ 0 h 1873250"/>
              <a:gd name="connsiteX0" fmla="*/ 3498850 w 3590290"/>
              <a:gd name="connsiteY0" fmla="*/ 312215 h 1873250"/>
              <a:gd name="connsiteX1" fmla="*/ 3498850 w 3590290"/>
              <a:gd name="connsiteY1" fmla="*/ 1873250 h 1873250"/>
              <a:gd name="connsiteX2" fmla="*/ 3498850 w 3590290"/>
              <a:gd name="connsiteY2" fmla="*/ 1873250 h 1873250"/>
              <a:gd name="connsiteX3" fmla="*/ 312215 w 3590290"/>
              <a:gd name="connsiteY3" fmla="*/ 1873250 h 1873250"/>
              <a:gd name="connsiteX4" fmla="*/ 0 w 3590290"/>
              <a:gd name="connsiteY4" fmla="*/ 1561035 h 1873250"/>
              <a:gd name="connsiteX5" fmla="*/ 0 w 3590290"/>
              <a:gd name="connsiteY5" fmla="*/ 0 h 1873250"/>
              <a:gd name="connsiteX6" fmla="*/ 3186635 w 3590290"/>
              <a:gd name="connsiteY6" fmla="*/ 0 h 1873250"/>
              <a:gd name="connsiteX7" fmla="*/ 3590290 w 3590290"/>
              <a:gd name="connsiteY7" fmla="*/ 403655 h 1873250"/>
              <a:gd name="connsiteX0" fmla="*/ 3498850 w 3498850"/>
              <a:gd name="connsiteY0" fmla="*/ 312215 h 1873250"/>
              <a:gd name="connsiteX1" fmla="*/ 3498850 w 3498850"/>
              <a:gd name="connsiteY1" fmla="*/ 1873250 h 1873250"/>
              <a:gd name="connsiteX2" fmla="*/ 3498850 w 3498850"/>
              <a:gd name="connsiteY2" fmla="*/ 1873250 h 1873250"/>
              <a:gd name="connsiteX3" fmla="*/ 312215 w 3498850"/>
              <a:gd name="connsiteY3" fmla="*/ 1873250 h 1873250"/>
              <a:gd name="connsiteX4" fmla="*/ 0 w 3498850"/>
              <a:gd name="connsiteY4" fmla="*/ 1561035 h 1873250"/>
              <a:gd name="connsiteX5" fmla="*/ 0 w 3498850"/>
              <a:gd name="connsiteY5" fmla="*/ 0 h 1873250"/>
              <a:gd name="connsiteX6" fmla="*/ 3186635 w 3498850"/>
              <a:gd name="connsiteY6" fmla="*/ 0 h 187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50" h="1873250">
                <a:moveTo>
                  <a:pt x="3498850" y="312215"/>
                </a:moveTo>
                <a:lnTo>
                  <a:pt x="3498850" y="1873250"/>
                </a:lnTo>
                <a:lnTo>
                  <a:pt x="3498850" y="1873250"/>
                </a:lnTo>
                <a:lnTo>
                  <a:pt x="312215" y="1873250"/>
                </a:lnTo>
                <a:lnTo>
                  <a:pt x="0" y="1561035"/>
                </a:lnTo>
                <a:lnTo>
                  <a:pt x="0" y="0"/>
                </a:lnTo>
                <a:lnTo>
                  <a:pt x="3186635" y="0"/>
                </a:lnTo>
              </a:path>
            </a:pathLst>
          </a:cu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mn-ea"/>
            </a:endParaRPr>
          </a:p>
        </p:txBody>
      </p:sp>
      <p:sp>
        <p:nvSpPr>
          <p:cNvPr id="121" name="Snip Diagonal Corner Rectangle 1_1">
            <a:extLst>
              <a:ext uri="{FF2B5EF4-FFF2-40B4-BE49-F238E27FC236}">
                <a16:creationId xmlns:a16="http://schemas.microsoft.com/office/drawing/2014/main" id="{CBE010CE-3D33-34FF-9A38-ED71E8B6C624}"/>
              </a:ext>
            </a:extLst>
          </p:cNvPr>
          <p:cNvSpPr/>
          <p:nvPr/>
        </p:nvSpPr>
        <p:spPr>
          <a:xfrm>
            <a:off x="4547099" y="5726015"/>
            <a:ext cx="1915307" cy="888420"/>
          </a:xfrm>
          <a:custGeom>
            <a:avLst/>
            <a:gdLst>
              <a:gd name="connsiteX0" fmla="*/ 0 w 3913986"/>
              <a:gd name="connsiteY0" fmla="*/ 0 h 2095510"/>
              <a:gd name="connsiteX1" fmla="*/ 3564727 w 3913986"/>
              <a:gd name="connsiteY1" fmla="*/ 0 h 2095510"/>
              <a:gd name="connsiteX2" fmla="*/ 3913986 w 3913986"/>
              <a:gd name="connsiteY2" fmla="*/ 349259 h 2095510"/>
              <a:gd name="connsiteX3" fmla="*/ 3913986 w 3913986"/>
              <a:gd name="connsiteY3" fmla="*/ 2095510 h 2095510"/>
              <a:gd name="connsiteX4" fmla="*/ 3913986 w 3913986"/>
              <a:gd name="connsiteY4" fmla="*/ 2095510 h 2095510"/>
              <a:gd name="connsiteX5" fmla="*/ 349259 w 3913986"/>
              <a:gd name="connsiteY5" fmla="*/ 2095510 h 2095510"/>
              <a:gd name="connsiteX6" fmla="*/ 0 w 3913986"/>
              <a:gd name="connsiteY6" fmla="*/ 1746251 h 2095510"/>
              <a:gd name="connsiteX7" fmla="*/ 0 w 3913986"/>
              <a:gd name="connsiteY7" fmla="*/ 0 h 2095510"/>
              <a:gd name="connsiteX0" fmla="*/ 0 w 3913986"/>
              <a:gd name="connsiteY0" fmla="*/ 4682 h 2100192"/>
              <a:gd name="connsiteX1" fmla="*/ 2758032 w 3913986"/>
              <a:gd name="connsiteY1" fmla="*/ 0 h 2100192"/>
              <a:gd name="connsiteX2" fmla="*/ 3564727 w 3913986"/>
              <a:gd name="connsiteY2" fmla="*/ 4682 h 2100192"/>
              <a:gd name="connsiteX3" fmla="*/ 3913986 w 3913986"/>
              <a:gd name="connsiteY3" fmla="*/ 353941 h 2100192"/>
              <a:gd name="connsiteX4" fmla="*/ 3913986 w 3913986"/>
              <a:gd name="connsiteY4" fmla="*/ 2100192 h 2100192"/>
              <a:gd name="connsiteX5" fmla="*/ 3913986 w 3913986"/>
              <a:gd name="connsiteY5" fmla="*/ 2100192 h 2100192"/>
              <a:gd name="connsiteX6" fmla="*/ 349259 w 3913986"/>
              <a:gd name="connsiteY6" fmla="*/ 2100192 h 2100192"/>
              <a:gd name="connsiteX7" fmla="*/ 0 w 3913986"/>
              <a:gd name="connsiteY7" fmla="*/ 1750933 h 2100192"/>
              <a:gd name="connsiteX8" fmla="*/ 0 w 3913986"/>
              <a:gd name="connsiteY8" fmla="*/ 4682 h 2100192"/>
              <a:gd name="connsiteX0" fmla="*/ 0 w 3913986"/>
              <a:gd name="connsiteY0" fmla="*/ 8492 h 2104002"/>
              <a:gd name="connsiteX1" fmla="*/ 2758032 w 3913986"/>
              <a:gd name="connsiteY1" fmla="*/ 3810 h 2104002"/>
              <a:gd name="connsiteX2" fmla="*/ 2769462 w 3913986"/>
              <a:gd name="connsiteY2" fmla="*/ 0 h 2104002"/>
              <a:gd name="connsiteX3" fmla="*/ 3564727 w 3913986"/>
              <a:gd name="connsiteY3" fmla="*/ 8492 h 2104002"/>
              <a:gd name="connsiteX4" fmla="*/ 3913986 w 3913986"/>
              <a:gd name="connsiteY4" fmla="*/ 357751 h 2104002"/>
              <a:gd name="connsiteX5" fmla="*/ 3913986 w 3913986"/>
              <a:gd name="connsiteY5" fmla="*/ 2104002 h 2104002"/>
              <a:gd name="connsiteX6" fmla="*/ 3913986 w 3913986"/>
              <a:gd name="connsiteY6" fmla="*/ 2104002 h 2104002"/>
              <a:gd name="connsiteX7" fmla="*/ 349259 w 3913986"/>
              <a:gd name="connsiteY7" fmla="*/ 2104002 h 2104002"/>
              <a:gd name="connsiteX8" fmla="*/ 0 w 3913986"/>
              <a:gd name="connsiteY8" fmla="*/ 1754743 h 2104002"/>
              <a:gd name="connsiteX9" fmla="*/ 0 w 3913986"/>
              <a:gd name="connsiteY9" fmla="*/ 8492 h 2104002"/>
              <a:gd name="connsiteX0" fmla="*/ 2769462 w 3913986"/>
              <a:gd name="connsiteY0" fmla="*/ 0 h 2104002"/>
              <a:gd name="connsiteX1" fmla="*/ 3564727 w 3913986"/>
              <a:gd name="connsiteY1" fmla="*/ 8492 h 2104002"/>
              <a:gd name="connsiteX2" fmla="*/ 3913986 w 3913986"/>
              <a:gd name="connsiteY2" fmla="*/ 357751 h 2104002"/>
              <a:gd name="connsiteX3" fmla="*/ 3913986 w 3913986"/>
              <a:gd name="connsiteY3" fmla="*/ 2104002 h 2104002"/>
              <a:gd name="connsiteX4" fmla="*/ 3913986 w 3913986"/>
              <a:gd name="connsiteY4" fmla="*/ 2104002 h 2104002"/>
              <a:gd name="connsiteX5" fmla="*/ 349259 w 3913986"/>
              <a:gd name="connsiteY5" fmla="*/ 2104002 h 2104002"/>
              <a:gd name="connsiteX6" fmla="*/ 0 w 3913986"/>
              <a:gd name="connsiteY6" fmla="*/ 1754743 h 2104002"/>
              <a:gd name="connsiteX7" fmla="*/ 0 w 3913986"/>
              <a:gd name="connsiteY7" fmla="*/ 8492 h 2104002"/>
              <a:gd name="connsiteX8" fmla="*/ 2758032 w 3913986"/>
              <a:gd name="connsiteY8" fmla="*/ 3810 h 2104002"/>
              <a:gd name="connsiteX9" fmla="*/ 2860902 w 3913986"/>
              <a:gd name="connsiteY9" fmla="*/ 91440 h 2104002"/>
              <a:gd name="connsiteX0" fmla="*/ 2769462 w 3913986"/>
              <a:gd name="connsiteY0" fmla="*/ 0 h 2104002"/>
              <a:gd name="connsiteX1" fmla="*/ 3564727 w 3913986"/>
              <a:gd name="connsiteY1" fmla="*/ 8492 h 2104002"/>
              <a:gd name="connsiteX2" fmla="*/ 3913986 w 3913986"/>
              <a:gd name="connsiteY2" fmla="*/ 357751 h 2104002"/>
              <a:gd name="connsiteX3" fmla="*/ 3913986 w 3913986"/>
              <a:gd name="connsiteY3" fmla="*/ 2104002 h 2104002"/>
              <a:gd name="connsiteX4" fmla="*/ 3913986 w 3913986"/>
              <a:gd name="connsiteY4" fmla="*/ 2104002 h 2104002"/>
              <a:gd name="connsiteX5" fmla="*/ 349259 w 3913986"/>
              <a:gd name="connsiteY5" fmla="*/ 2104002 h 2104002"/>
              <a:gd name="connsiteX6" fmla="*/ 0 w 3913986"/>
              <a:gd name="connsiteY6" fmla="*/ 1754743 h 2104002"/>
              <a:gd name="connsiteX7" fmla="*/ 0 w 3913986"/>
              <a:gd name="connsiteY7" fmla="*/ 8492 h 2104002"/>
              <a:gd name="connsiteX8" fmla="*/ 2758032 w 3913986"/>
              <a:gd name="connsiteY8" fmla="*/ 3810 h 2104002"/>
              <a:gd name="connsiteX0" fmla="*/ 2769462 w 3913986"/>
              <a:gd name="connsiteY0" fmla="*/ 0 h 2104002"/>
              <a:gd name="connsiteX1" fmla="*/ 3564727 w 3913986"/>
              <a:gd name="connsiteY1" fmla="*/ 8492 h 2104002"/>
              <a:gd name="connsiteX2" fmla="*/ 3913986 w 3913986"/>
              <a:gd name="connsiteY2" fmla="*/ 357751 h 2104002"/>
              <a:gd name="connsiteX3" fmla="*/ 3913986 w 3913986"/>
              <a:gd name="connsiteY3" fmla="*/ 2104002 h 2104002"/>
              <a:gd name="connsiteX4" fmla="*/ 3913986 w 3913986"/>
              <a:gd name="connsiteY4" fmla="*/ 2104002 h 2104002"/>
              <a:gd name="connsiteX5" fmla="*/ 349259 w 3913986"/>
              <a:gd name="connsiteY5" fmla="*/ 2104002 h 2104002"/>
              <a:gd name="connsiteX6" fmla="*/ 0 w 3913986"/>
              <a:gd name="connsiteY6" fmla="*/ 1754743 h 2104002"/>
              <a:gd name="connsiteX7" fmla="*/ 0 w 3913986"/>
              <a:gd name="connsiteY7" fmla="*/ 8492 h 2104002"/>
              <a:gd name="connsiteX8" fmla="*/ 875892 w 3913986"/>
              <a:gd name="connsiteY8" fmla="*/ 3810 h 2104002"/>
              <a:gd name="connsiteX0" fmla="*/ 2769462 w 3913986"/>
              <a:gd name="connsiteY0" fmla="*/ 0 h 2104002"/>
              <a:gd name="connsiteX1" fmla="*/ 3564727 w 3913986"/>
              <a:gd name="connsiteY1" fmla="*/ 8492 h 2104002"/>
              <a:gd name="connsiteX2" fmla="*/ 3913986 w 3913986"/>
              <a:gd name="connsiteY2" fmla="*/ 357751 h 2104002"/>
              <a:gd name="connsiteX3" fmla="*/ 3913986 w 3913986"/>
              <a:gd name="connsiteY3" fmla="*/ 2104002 h 2104002"/>
              <a:gd name="connsiteX4" fmla="*/ 3913986 w 3913986"/>
              <a:gd name="connsiteY4" fmla="*/ 2104002 h 2104002"/>
              <a:gd name="connsiteX5" fmla="*/ 349259 w 3913986"/>
              <a:gd name="connsiteY5" fmla="*/ 2104002 h 2104002"/>
              <a:gd name="connsiteX6" fmla="*/ 0 w 3913986"/>
              <a:gd name="connsiteY6" fmla="*/ 1754743 h 2104002"/>
              <a:gd name="connsiteX7" fmla="*/ 0 w 3913986"/>
              <a:gd name="connsiteY7" fmla="*/ 8492 h 2104002"/>
              <a:gd name="connsiteX8" fmla="*/ 860652 w 3913986"/>
              <a:gd name="connsiteY8" fmla="*/ 19050 h 2104002"/>
              <a:gd name="connsiteX0" fmla="*/ 2769462 w 3913986"/>
              <a:gd name="connsiteY0" fmla="*/ 0 h 2104002"/>
              <a:gd name="connsiteX1" fmla="*/ 3564727 w 3913986"/>
              <a:gd name="connsiteY1" fmla="*/ 8492 h 2104002"/>
              <a:gd name="connsiteX2" fmla="*/ 3913986 w 3913986"/>
              <a:gd name="connsiteY2" fmla="*/ 357751 h 2104002"/>
              <a:gd name="connsiteX3" fmla="*/ 3913986 w 3913986"/>
              <a:gd name="connsiteY3" fmla="*/ 2104002 h 2104002"/>
              <a:gd name="connsiteX4" fmla="*/ 3913986 w 3913986"/>
              <a:gd name="connsiteY4" fmla="*/ 2104002 h 2104002"/>
              <a:gd name="connsiteX5" fmla="*/ 349259 w 3913986"/>
              <a:gd name="connsiteY5" fmla="*/ 2104002 h 2104002"/>
              <a:gd name="connsiteX6" fmla="*/ 0 w 3913986"/>
              <a:gd name="connsiteY6" fmla="*/ 1754743 h 2104002"/>
              <a:gd name="connsiteX7" fmla="*/ 0 w 3913986"/>
              <a:gd name="connsiteY7" fmla="*/ 8492 h 2104002"/>
              <a:gd name="connsiteX8" fmla="*/ 837792 w 3913986"/>
              <a:gd name="connsiteY8" fmla="*/ 11561 h 210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3986" h="2104002">
                <a:moveTo>
                  <a:pt x="2769462" y="0"/>
                </a:moveTo>
                <a:lnTo>
                  <a:pt x="3564727" y="8492"/>
                </a:lnTo>
                <a:lnTo>
                  <a:pt x="3913986" y="357751"/>
                </a:lnTo>
                <a:lnTo>
                  <a:pt x="3913986" y="2104002"/>
                </a:lnTo>
                <a:lnTo>
                  <a:pt x="3913986" y="2104002"/>
                </a:lnTo>
                <a:lnTo>
                  <a:pt x="349259" y="2104002"/>
                </a:lnTo>
                <a:lnTo>
                  <a:pt x="0" y="1754743"/>
                </a:lnTo>
                <a:lnTo>
                  <a:pt x="0" y="8492"/>
                </a:lnTo>
                <a:lnTo>
                  <a:pt x="837792" y="11561"/>
                </a:lnTo>
              </a:path>
            </a:pathLst>
          </a:cu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mn-ea"/>
            </a:endParaRPr>
          </a:p>
        </p:txBody>
      </p:sp>
      <p:sp>
        <p:nvSpPr>
          <p:cNvPr id="122" name="任意多边形: 形状 11">
            <a:extLst>
              <a:ext uri="{FF2B5EF4-FFF2-40B4-BE49-F238E27FC236}">
                <a16:creationId xmlns:a16="http://schemas.microsoft.com/office/drawing/2014/main" id="{3A2AB8E3-91B8-7AFA-5295-4B8E2028DD90}"/>
              </a:ext>
            </a:extLst>
          </p:cNvPr>
          <p:cNvSpPr/>
          <p:nvPr/>
        </p:nvSpPr>
        <p:spPr>
          <a:xfrm>
            <a:off x="5033867" y="5687956"/>
            <a:ext cx="265193" cy="76118"/>
          </a:xfrm>
          <a:custGeom>
            <a:avLst/>
            <a:gdLst>
              <a:gd name="connsiteX0" fmla="*/ 853887 w 899606"/>
              <a:gd name="connsiteY0" fmla="*/ 0 h 183409"/>
              <a:gd name="connsiteX1" fmla="*/ 899606 w 899606"/>
              <a:gd name="connsiteY1" fmla="*/ 0 h 183409"/>
              <a:gd name="connsiteX2" fmla="*/ 899606 w 899606"/>
              <a:gd name="connsiteY2" fmla="*/ 183409 h 183409"/>
              <a:gd name="connsiteX3" fmla="*/ 853887 w 899606"/>
              <a:gd name="connsiteY3" fmla="*/ 183409 h 183409"/>
              <a:gd name="connsiteX4" fmla="*/ 747152 w 899606"/>
              <a:gd name="connsiteY4" fmla="*/ 0 h 183409"/>
              <a:gd name="connsiteX5" fmla="*/ 792871 w 899606"/>
              <a:gd name="connsiteY5" fmla="*/ 0 h 183409"/>
              <a:gd name="connsiteX6" fmla="*/ 792871 w 899606"/>
              <a:gd name="connsiteY6" fmla="*/ 183409 h 183409"/>
              <a:gd name="connsiteX7" fmla="*/ 747152 w 899606"/>
              <a:gd name="connsiteY7" fmla="*/ 183409 h 183409"/>
              <a:gd name="connsiteX8" fmla="*/ 640416 w 899606"/>
              <a:gd name="connsiteY8" fmla="*/ 0 h 183409"/>
              <a:gd name="connsiteX9" fmla="*/ 686135 w 899606"/>
              <a:gd name="connsiteY9" fmla="*/ 0 h 183409"/>
              <a:gd name="connsiteX10" fmla="*/ 686135 w 899606"/>
              <a:gd name="connsiteY10" fmla="*/ 183409 h 183409"/>
              <a:gd name="connsiteX11" fmla="*/ 640416 w 899606"/>
              <a:gd name="connsiteY11" fmla="*/ 183409 h 183409"/>
              <a:gd name="connsiteX12" fmla="*/ 533680 w 899606"/>
              <a:gd name="connsiteY12" fmla="*/ 0 h 183409"/>
              <a:gd name="connsiteX13" fmla="*/ 579399 w 899606"/>
              <a:gd name="connsiteY13" fmla="*/ 0 h 183409"/>
              <a:gd name="connsiteX14" fmla="*/ 579399 w 899606"/>
              <a:gd name="connsiteY14" fmla="*/ 183409 h 183409"/>
              <a:gd name="connsiteX15" fmla="*/ 533680 w 899606"/>
              <a:gd name="connsiteY15" fmla="*/ 183409 h 183409"/>
              <a:gd name="connsiteX16" fmla="*/ 426944 w 899606"/>
              <a:gd name="connsiteY16" fmla="*/ 0 h 183409"/>
              <a:gd name="connsiteX17" fmla="*/ 472663 w 899606"/>
              <a:gd name="connsiteY17" fmla="*/ 0 h 183409"/>
              <a:gd name="connsiteX18" fmla="*/ 472663 w 899606"/>
              <a:gd name="connsiteY18" fmla="*/ 183409 h 183409"/>
              <a:gd name="connsiteX19" fmla="*/ 426944 w 899606"/>
              <a:gd name="connsiteY19" fmla="*/ 183409 h 183409"/>
              <a:gd name="connsiteX20" fmla="*/ 320208 w 899606"/>
              <a:gd name="connsiteY20" fmla="*/ 0 h 183409"/>
              <a:gd name="connsiteX21" fmla="*/ 365927 w 899606"/>
              <a:gd name="connsiteY21" fmla="*/ 0 h 183409"/>
              <a:gd name="connsiteX22" fmla="*/ 365927 w 899606"/>
              <a:gd name="connsiteY22" fmla="*/ 183409 h 183409"/>
              <a:gd name="connsiteX23" fmla="*/ 320208 w 899606"/>
              <a:gd name="connsiteY23" fmla="*/ 183409 h 183409"/>
              <a:gd name="connsiteX24" fmla="*/ 213472 w 899606"/>
              <a:gd name="connsiteY24" fmla="*/ 0 h 183409"/>
              <a:gd name="connsiteX25" fmla="*/ 259191 w 899606"/>
              <a:gd name="connsiteY25" fmla="*/ 0 h 183409"/>
              <a:gd name="connsiteX26" fmla="*/ 259191 w 899606"/>
              <a:gd name="connsiteY26" fmla="*/ 183409 h 183409"/>
              <a:gd name="connsiteX27" fmla="*/ 213472 w 899606"/>
              <a:gd name="connsiteY27" fmla="*/ 183409 h 183409"/>
              <a:gd name="connsiteX28" fmla="*/ 106736 w 899606"/>
              <a:gd name="connsiteY28" fmla="*/ 0 h 183409"/>
              <a:gd name="connsiteX29" fmla="*/ 152455 w 899606"/>
              <a:gd name="connsiteY29" fmla="*/ 0 h 183409"/>
              <a:gd name="connsiteX30" fmla="*/ 152455 w 899606"/>
              <a:gd name="connsiteY30" fmla="*/ 183409 h 183409"/>
              <a:gd name="connsiteX31" fmla="*/ 106736 w 899606"/>
              <a:gd name="connsiteY31" fmla="*/ 183409 h 183409"/>
              <a:gd name="connsiteX32" fmla="*/ 0 w 899606"/>
              <a:gd name="connsiteY32" fmla="*/ 0 h 183409"/>
              <a:gd name="connsiteX33" fmla="*/ 45719 w 899606"/>
              <a:gd name="connsiteY33" fmla="*/ 0 h 183409"/>
              <a:gd name="connsiteX34" fmla="*/ 45719 w 899606"/>
              <a:gd name="connsiteY34" fmla="*/ 183409 h 183409"/>
              <a:gd name="connsiteX35" fmla="*/ 0 w 899606"/>
              <a:gd name="connsiteY35" fmla="*/ 183409 h 18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99606" h="183409">
                <a:moveTo>
                  <a:pt x="853887" y="0"/>
                </a:moveTo>
                <a:lnTo>
                  <a:pt x="899606" y="0"/>
                </a:lnTo>
                <a:lnTo>
                  <a:pt x="899606" y="183409"/>
                </a:lnTo>
                <a:lnTo>
                  <a:pt x="853887" y="183409"/>
                </a:lnTo>
                <a:close/>
                <a:moveTo>
                  <a:pt x="747152" y="0"/>
                </a:moveTo>
                <a:lnTo>
                  <a:pt x="792871" y="0"/>
                </a:lnTo>
                <a:lnTo>
                  <a:pt x="792871" y="183409"/>
                </a:lnTo>
                <a:lnTo>
                  <a:pt x="747152" y="183409"/>
                </a:lnTo>
                <a:close/>
                <a:moveTo>
                  <a:pt x="640416" y="0"/>
                </a:moveTo>
                <a:lnTo>
                  <a:pt x="686135" y="0"/>
                </a:lnTo>
                <a:lnTo>
                  <a:pt x="686135" y="183409"/>
                </a:lnTo>
                <a:lnTo>
                  <a:pt x="640416" y="183409"/>
                </a:lnTo>
                <a:close/>
                <a:moveTo>
                  <a:pt x="533680" y="0"/>
                </a:moveTo>
                <a:lnTo>
                  <a:pt x="579399" y="0"/>
                </a:lnTo>
                <a:lnTo>
                  <a:pt x="579399" y="183409"/>
                </a:lnTo>
                <a:lnTo>
                  <a:pt x="533680" y="183409"/>
                </a:lnTo>
                <a:close/>
                <a:moveTo>
                  <a:pt x="426944" y="0"/>
                </a:moveTo>
                <a:lnTo>
                  <a:pt x="472663" y="0"/>
                </a:lnTo>
                <a:lnTo>
                  <a:pt x="472663" y="183409"/>
                </a:lnTo>
                <a:lnTo>
                  <a:pt x="426944" y="183409"/>
                </a:lnTo>
                <a:close/>
                <a:moveTo>
                  <a:pt x="320208" y="0"/>
                </a:moveTo>
                <a:lnTo>
                  <a:pt x="365927" y="0"/>
                </a:lnTo>
                <a:lnTo>
                  <a:pt x="365927" y="183409"/>
                </a:lnTo>
                <a:lnTo>
                  <a:pt x="320208" y="183409"/>
                </a:lnTo>
                <a:close/>
                <a:moveTo>
                  <a:pt x="213472" y="0"/>
                </a:moveTo>
                <a:lnTo>
                  <a:pt x="259191" y="0"/>
                </a:lnTo>
                <a:lnTo>
                  <a:pt x="259191" y="183409"/>
                </a:lnTo>
                <a:lnTo>
                  <a:pt x="213472" y="183409"/>
                </a:lnTo>
                <a:close/>
                <a:moveTo>
                  <a:pt x="106736" y="0"/>
                </a:moveTo>
                <a:lnTo>
                  <a:pt x="152455" y="0"/>
                </a:lnTo>
                <a:lnTo>
                  <a:pt x="152455" y="183409"/>
                </a:lnTo>
                <a:lnTo>
                  <a:pt x="106736" y="183409"/>
                </a:lnTo>
                <a:close/>
                <a:moveTo>
                  <a:pt x="0" y="0"/>
                </a:moveTo>
                <a:lnTo>
                  <a:pt x="45719" y="0"/>
                </a:lnTo>
                <a:lnTo>
                  <a:pt x="45719" y="183409"/>
                </a:lnTo>
                <a:lnTo>
                  <a:pt x="0" y="183409"/>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900">
              <a:latin typeface="+mn-ea"/>
            </a:endParaRPr>
          </a:p>
        </p:txBody>
      </p:sp>
      <p:sp>
        <p:nvSpPr>
          <p:cNvPr id="123" name="平行四边形 12">
            <a:extLst>
              <a:ext uri="{FF2B5EF4-FFF2-40B4-BE49-F238E27FC236}">
                <a16:creationId xmlns:a16="http://schemas.microsoft.com/office/drawing/2014/main" id="{AD288A6B-1687-1485-5547-CCB936535044}"/>
              </a:ext>
            </a:extLst>
          </p:cNvPr>
          <p:cNvSpPr/>
          <p:nvPr/>
        </p:nvSpPr>
        <p:spPr>
          <a:xfrm>
            <a:off x="5317046" y="5700662"/>
            <a:ext cx="554307" cy="50706"/>
          </a:xfrm>
          <a:prstGeom prst="parallelogram">
            <a:avLst/>
          </a:prstGeom>
          <a:gradFill flip="none" rotWithShape="1">
            <a:gsLst>
              <a:gs pos="0">
                <a:schemeClr val="accent1">
                  <a:lumMod val="60000"/>
                  <a:lumOff val="40000"/>
                </a:schemeClr>
              </a:gs>
              <a:gs pos="75000">
                <a:schemeClr val="accent1"/>
              </a:gs>
            </a:gsLst>
            <a:lin ang="0" scaled="0"/>
            <a:tileRect/>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sz="900" b="1">
              <a:solidFill>
                <a:srgbClr val="FFFFFF"/>
              </a:solidFill>
              <a:latin typeface="+mn-ea"/>
              <a:cs typeface="+mn-ea"/>
            </a:endParaRPr>
          </a:p>
        </p:txBody>
      </p:sp>
      <p:sp>
        <p:nvSpPr>
          <p:cNvPr id="124" name="任意多边形: 形状 13">
            <a:extLst>
              <a:ext uri="{FF2B5EF4-FFF2-40B4-BE49-F238E27FC236}">
                <a16:creationId xmlns:a16="http://schemas.microsoft.com/office/drawing/2014/main" id="{96E7B2C4-BFC8-B778-0CFF-6ECAFD7C544E}"/>
              </a:ext>
            </a:extLst>
          </p:cNvPr>
          <p:cNvSpPr/>
          <p:nvPr/>
        </p:nvSpPr>
        <p:spPr>
          <a:xfrm>
            <a:off x="4523393" y="5768560"/>
            <a:ext cx="23706" cy="615620"/>
          </a:xfrm>
          <a:custGeom>
            <a:avLst/>
            <a:gdLst>
              <a:gd name="connsiteX0" fmla="*/ 0 w 80418"/>
              <a:gd name="connsiteY0" fmla="*/ 0 h 1483354"/>
              <a:gd name="connsiteX1" fmla="*/ 80418 w 80418"/>
              <a:gd name="connsiteY1" fmla="*/ 20105 h 1483354"/>
              <a:gd name="connsiteX2" fmla="*/ 80418 w 80418"/>
              <a:gd name="connsiteY2" fmla="*/ 1483354 h 1483354"/>
              <a:gd name="connsiteX3" fmla="*/ 0 w 80418"/>
              <a:gd name="connsiteY3" fmla="*/ 1463250 h 1483354"/>
            </a:gdLst>
            <a:ahLst/>
            <a:cxnLst>
              <a:cxn ang="0">
                <a:pos x="connsiteX0" y="connsiteY0"/>
              </a:cxn>
              <a:cxn ang="0">
                <a:pos x="connsiteX1" y="connsiteY1"/>
              </a:cxn>
              <a:cxn ang="0">
                <a:pos x="connsiteX2" y="connsiteY2"/>
              </a:cxn>
              <a:cxn ang="0">
                <a:pos x="connsiteX3" y="connsiteY3"/>
              </a:cxn>
            </a:cxnLst>
            <a:rect l="l" t="t" r="r" b="b"/>
            <a:pathLst>
              <a:path w="80418" h="1483354">
                <a:moveTo>
                  <a:pt x="0" y="0"/>
                </a:moveTo>
                <a:lnTo>
                  <a:pt x="80418" y="20105"/>
                </a:lnTo>
                <a:lnTo>
                  <a:pt x="80418" y="1483354"/>
                </a:lnTo>
                <a:lnTo>
                  <a:pt x="0" y="1463250"/>
                </a:lnTo>
                <a:close/>
              </a:path>
            </a:pathLst>
          </a:custGeom>
          <a:gradFill flip="none" rotWithShape="1">
            <a:gsLst>
              <a:gs pos="0">
                <a:schemeClr val="accent1">
                  <a:lumMod val="60000"/>
                  <a:lumOff val="40000"/>
                </a:schemeClr>
              </a:gs>
              <a:gs pos="75000">
                <a:schemeClr val="accent1"/>
              </a:gs>
            </a:gsLst>
            <a:lin ang="16200000" scaled="1"/>
            <a:tileRect/>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rmAutofit/>
          </a:bodyPr>
          <a:lstStyle/>
          <a:p>
            <a:pPr algn="ctr"/>
            <a:endParaRPr lang="zh-CN" altLang="en-US" sz="900" b="1">
              <a:solidFill>
                <a:srgbClr val="FFFFFF"/>
              </a:solidFill>
              <a:latin typeface="+mn-ea"/>
              <a:cs typeface="+mn-ea"/>
            </a:endParaRPr>
          </a:p>
        </p:txBody>
      </p:sp>
      <p:sp>
        <p:nvSpPr>
          <p:cNvPr id="125" name="任意多边形: 形状 14">
            <a:extLst>
              <a:ext uri="{FF2B5EF4-FFF2-40B4-BE49-F238E27FC236}">
                <a16:creationId xmlns:a16="http://schemas.microsoft.com/office/drawing/2014/main" id="{43F5A8B1-4041-6E8C-4D14-749F56A5F421}"/>
              </a:ext>
            </a:extLst>
          </p:cNvPr>
          <p:cNvSpPr/>
          <p:nvPr/>
        </p:nvSpPr>
        <p:spPr>
          <a:xfrm>
            <a:off x="6464593" y="5934714"/>
            <a:ext cx="23706" cy="615620"/>
          </a:xfrm>
          <a:custGeom>
            <a:avLst/>
            <a:gdLst>
              <a:gd name="connsiteX0" fmla="*/ 0 w 80418"/>
              <a:gd name="connsiteY0" fmla="*/ 0 h 1483354"/>
              <a:gd name="connsiteX1" fmla="*/ 80418 w 80418"/>
              <a:gd name="connsiteY1" fmla="*/ 20105 h 1483354"/>
              <a:gd name="connsiteX2" fmla="*/ 80418 w 80418"/>
              <a:gd name="connsiteY2" fmla="*/ 1483354 h 1483354"/>
              <a:gd name="connsiteX3" fmla="*/ 0 w 80418"/>
              <a:gd name="connsiteY3" fmla="*/ 1463250 h 1483354"/>
            </a:gdLst>
            <a:ahLst/>
            <a:cxnLst>
              <a:cxn ang="0">
                <a:pos x="connsiteX0" y="connsiteY0"/>
              </a:cxn>
              <a:cxn ang="0">
                <a:pos x="connsiteX1" y="connsiteY1"/>
              </a:cxn>
              <a:cxn ang="0">
                <a:pos x="connsiteX2" y="connsiteY2"/>
              </a:cxn>
              <a:cxn ang="0">
                <a:pos x="connsiteX3" y="connsiteY3"/>
              </a:cxn>
            </a:cxnLst>
            <a:rect l="l" t="t" r="r" b="b"/>
            <a:pathLst>
              <a:path w="80418" h="1483354">
                <a:moveTo>
                  <a:pt x="0" y="0"/>
                </a:moveTo>
                <a:lnTo>
                  <a:pt x="80418" y="20105"/>
                </a:lnTo>
                <a:lnTo>
                  <a:pt x="80418" y="1483354"/>
                </a:lnTo>
                <a:lnTo>
                  <a:pt x="0" y="1463250"/>
                </a:lnTo>
                <a:close/>
              </a:path>
            </a:pathLst>
          </a:custGeom>
          <a:gradFill flip="none" rotWithShape="1">
            <a:gsLst>
              <a:gs pos="0">
                <a:schemeClr val="accent1">
                  <a:lumMod val="60000"/>
                  <a:lumOff val="40000"/>
                </a:schemeClr>
              </a:gs>
              <a:gs pos="75000">
                <a:schemeClr val="accent1"/>
              </a:gs>
            </a:gsLst>
            <a:lin ang="16200000" scaled="1"/>
            <a:tileRect/>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rmAutofit/>
          </a:bodyPr>
          <a:lstStyle/>
          <a:p>
            <a:pPr algn="ctr"/>
            <a:endParaRPr lang="zh-CN" altLang="en-US" sz="900" b="1">
              <a:solidFill>
                <a:srgbClr val="FFFFFF"/>
              </a:solidFill>
              <a:latin typeface="+mn-ea"/>
              <a:cs typeface="+mn-ea"/>
            </a:endParaRPr>
          </a:p>
        </p:txBody>
      </p:sp>
      <p:sp>
        <p:nvSpPr>
          <p:cNvPr id="126" name="任意多边形: 形状 19">
            <a:extLst>
              <a:ext uri="{FF2B5EF4-FFF2-40B4-BE49-F238E27FC236}">
                <a16:creationId xmlns:a16="http://schemas.microsoft.com/office/drawing/2014/main" id="{AF042928-3CA9-5CD8-5606-CFCD4DC78A00}"/>
              </a:ext>
            </a:extLst>
          </p:cNvPr>
          <p:cNvSpPr/>
          <p:nvPr/>
        </p:nvSpPr>
        <p:spPr>
          <a:xfrm>
            <a:off x="6288928" y="6390504"/>
            <a:ext cx="88924" cy="125193"/>
          </a:xfrm>
          <a:custGeom>
            <a:avLst/>
            <a:gdLst>
              <a:gd name="connsiteX0" fmla="*/ 484836 w 484836"/>
              <a:gd name="connsiteY0" fmla="*/ 0 h 484836"/>
              <a:gd name="connsiteX1" fmla="*/ 484836 w 484836"/>
              <a:gd name="connsiteY1" fmla="*/ 484836 h 484836"/>
              <a:gd name="connsiteX2" fmla="*/ 0 w 484836"/>
              <a:gd name="connsiteY2" fmla="*/ 484836 h 484836"/>
            </a:gdLst>
            <a:ahLst/>
            <a:cxnLst>
              <a:cxn ang="0">
                <a:pos x="connsiteX0" y="connsiteY0"/>
              </a:cxn>
              <a:cxn ang="0">
                <a:pos x="connsiteX1" y="connsiteY1"/>
              </a:cxn>
              <a:cxn ang="0">
                <a:pos x="connsiteX2" y="connsiteY2"/>
              </a:cxn>
            </a:cxnLst>
            <a:rect l="l" t="t" r="r" b="b"/>
            <a:pathLst>
              <a:path w="484836" h="484836">
                <a:moveTo>
                  <a:pt x="484836" y="0"/>
                </a:moveTo>
                <a:lnTo>
                  <a:pt x="484836" y="484836"/>
                </a:lnTo>
                <a:lnTo>
                  <a:pt x="0" y="484836"/>
                </a:lnTo>
                <a:close/>
              </a:path>
            </a:pathLst>
          </a:custGeom>
          <a:gradFill flip="none" rotWithShape="1">
            <a:gsLst>
              <a:gs pos="0">
                <a:schemeClr val="accent1">
                  <a:lumMod val="60000"/>
                  <a:lumOff val="40000"/>
                </a:schemeClr>
              </a:gs>
              <a:gs pos="75000">
                <a:schemeClr val="accent1"/>
              </a:gs>
            </a:gsLst>
            <a:lin ang="2700000" scaled="1"/>
            <a:tileRect/>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sz="900" b="1">
              <a:solidFill>
                <a:srgbClr val="FFFFFF"/>
              </a:solidFill>
              <a:latin typeface="+mn-ea"/>
              <a:cs typeface="+mn-ea"/>
            </a:endParaRPr>
          </a:p>
        </p:txBody>
      </p:sp>
      <p:grpSp>
        <p:nvGrpSpPr>
          <p:cNvPr id="127" name="组合 126">
            <a:extLst>
              <a:ext uri="{FF2B5EF4-FFF2-40B4-BE49-F238E27FC236}">
                <a16:creationId xmlns:a16="http://schemas.microsoft.com/office/drawing/2014/main" id="{7357587E-E431-9F76-1D2A-DD8347E6FA64}"/>
              </a:ext>
            </a:extLst>
          </p:cNvPr>
          <p:cNvGrpSpPr/>
          <p:nvPr/>
        </p:nvGrpSpPr>
        <p:grpSpPr>
          <a:xfrm>
            <a:off x="4661519" y="5982558"/>
            <a:ext cx="1649245" cy="394078"/>
            <a:chOff x="8277706" y="2532599"/>
            <a:chExt cx="2926198" cy="699199"/>
          </a:xfrm>
        </p:grpSpPr>
        <p:sp>
          <p:nvSpPr>
            <p:cNvPr id="1035" name="Bullet5">
              <a:extLst>
                <a:ext uri="{FF2B5EF4-FFF2-40B4-BE49-F238E27FC236}">
                  <a16:creationId xmlns:a16="http://schemas.microsoft.com/office/drawing/2014/main" id="{7528ABEA-891D-C88C-3DFD-94C42689C0AF}"/>
                </a:ext>
              </a:extLst>
            </p:cNvPr>
            <p:cNvSpPr txBox="1">
              <a:spLocks/>
            </p:cNvSpPr>
            <p:nvPr/>
          </p:nvSpPr>
          <p:spPr>
            <a:xfrm>
              <a:off x="8938350" y="2532599"/>
              <a:ext cx="2265554" cy="699198"/>
            </a:xfrm>
            <a:prstGeom prst="rect">
              <a:avLst/>
            </a:prstGeom>
            <a:noFill/>
            <a:ln>
              <a:noFill/>
            </a:ln>
          </p:spPr>
          <p:txBody>
            <a:bodyPr wrap="square" lIns="91440" tIns="45720" rIns="91440" bIns="45720" anchor="ctr" anchorCtr="0">
              <a:normAutofit/>
            </a:bodyPr>
            <a:lstStyle/>
            <a:p>
              <a:pPr algn="ctr"/>
              <a:r>
                <a:rPr lang="zh-CN" altLang="en-US" sz="900" b="1" i="0" dirty="0">
                  <a:effectLst/>
                  <a:latin typeface="+mn-ea"/>
                </a:rPr>
                <a:t>多样化音频</a:t>
              </a:r>
            </a:p>
            <a:p>
              <a:pPr algn="ctr"/>
              <a:r>
                <a:rPr lang="zh-CN" altLang="en-US" sz="900" b="1" i="0" dirty="0">
                  <a:effectLst/>
                  <a:latin typeface="+mn-ea"/>
                </a:rPr>
                <a:t>安抚睡眠情绪</a:t>
              </a:r>
            </a:p>
          </p:txBody>
        </p:sp>
        <p:sp>
          <p:nvSpPr>
            <p:cNvPr id="1036" name="Number5">
              <a:extLst>
                <a:ext uri="{FF2B5EF4-FFF2-40B4-BE49-F238E27FC236}">
                  <a16:creationId xmlns:a16="http://schemas.microsoft.com/office/drawing/2014/main" id="{68BA2B5C-7B5A-C1AB-00CD-1601EB1D332D}"/>
                </a:ext>
              </a:extLst>
            </p:cNvPr>
            <p:cNvSpPr/>
            <p:nvPr/>
          </p:nvSpPr>
          <p:spPr>
            <a:xfrm>
              <a:off x="8277706" y="2532600"/>
              <a:ext cx="656766" cy="699198"/>
            </a:xfrm>
            <a:prstGeom prst="snip2DiagRect">
              <a:avLst/>
            </a:prstGeom>
            <a:gradFill flip="none" rotWithShape="1">
              <a:gsLst>
                <a:gs pos="0">
                  <a:schemeClr val="accent1">
                    <a:lumMod val="60000"/>
                    <a:lumOff val="40000"/>
                  </a:schemeClr>
                </a:gs>
                <a:gs pos="75000">
                  <a:schemeClr val="accent1"/>
                </a:gs>
              </a:gsLst>
              <a:lin ang="2700000" scaled="1"/>
              <a:tileRect/>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rmAutofit/>
            </a:bodyPr>
            <a:lstStyle/>
            <a:p>
              <a:pPr algn="ctr"/>
              <a:r>
                <a:rPr lang="en-US" altLang="zh-CN" sz="900" b="1" dirty="0">
                  <a:solidFill>
                    <a:srgbClr val="FFFFFF"/>
                  </a:solidFill>
                  <a:latin typeface="+mn-ea"/>
                  <a:cs typeface="+mn-ea"/>
                </a:rPr>
                <a:t>05</a:t>
              </a:r>
              <a:endParaRPr lang="zh-CN" altLang="en-US" sz="900" b="1" dirty="0">
                <a:solidFill>
                  <a:srgbClr val="FFFFFF"/>
                </a:solidFill>
                <a:latin typeface="+mn-ea"/>
                <a:cs typeface="+mn-ea"/>
              </a:endParaRPr>
            </a:p>
          </p:txBody>
        </p:sp>
      </p:grpSp>
      <p:sp>
        <p:nvSpPr>
          <p:cNvPr id="1024" name="矩形: 剪去对角 1">
            <a:extLst>
              <a:ext uri="{FF2B5EF4-FFF2-40B4-BE49-F238E27FC236}">
                <a16:creationId xmlns:a16="http://schemas.microsoft.com/office/drawing/2014/main" id="{D5BBCCB5-8CD4-6D1F-5A17-1FD2DDD34412}"/>
              </a:ext>
            </a:extLst>
          </p:cNvPr>
          <p:cNvSpPr/>
          <p:nvPr/>
        </p:nvSpPr>
        <p:spPr>
          <a:xfrm>
            <a:off x="4608292" y="6876269"/>
            <a:ext cx="1788292" cy="741475"/>
          </a:xfrm>
          <a:custGeom>
            <a:avLst/>
            <a:gdLst>
              <a:gd name="connsiteX0" fmla="*/ 0 w 3498850"/>
              <a:gd name="connsiteY0" fmla="*/ 0 h 1873250"/>
              <a:gd name="connsiteX1" fmla="*/ 3186635 w 3498850"/>
              <a:gd name="connsiteY1" fmla="*/ 0 h 1873250"/>
              <a:gd name="connsiteX2" fmla="*/ 3498850 w 3498850"/>
              <a:gd name="connsiteY2" fmla="*/ 312215 h 1873250"/>
              <a:gd name="connsiteX3" fmla="*/ 3498850 w 3498850"/>
              <a:gd name="connsiteY3" fmla="*/ 1873250 h 1873250"/>
              <a:gd name="connsiteX4" fmla="*/ 3498850 w 3498850"/>
              <a:gd name="connsiteY4" fmla="*/ 1873250 h 1873250"/>
              <a:gd name="connsiteX5" fmla="*/ 312215 w 3498850"/>
              <a:gd name="connsiteY5" fmla="*/ 1873250 h 1873250"/>
              <a:gd name="connsiteX6" fmla="*/ 0 w 3498850"/>
              <a:gd name="connsiteY6" fmla="*/ 1561035 h 1873250"/>
              <a:gd name="connsiteX7" fmla="*/ 0 w 3498850"/>
              <a:gd name="connsiteY7" fmla="*/ 0 h 1873250"/>
              <a:gd name="connsiteX0" fmla="*/ 3498850 w 3590290"/>
              <a:gd name="connsiteY0" fmla="*/ 312215 h 1873250"/>
              <a:gd name="connsiteX1" fmla="*/ 3498850 w 3590290"/>
              <a:gd name="connsiteY1" fmla="*/ 1873250 h 1873250"/>
              <a:gd name="connsiteX2" fmla="*/ 3498850 w 3590290"/>
              <a:gd name="connsiteY2" fmla="*/ 1873250 h 1873250"/>
              <a:gd name="connsiteX3" fmla="*/ 312215 w 3590290"/>
              <a:gd name="connsiteY3" fmla="*/ 1873250 h 1873250"/>
              <a:gd name="connsiteX4" fmla="*/ 0 w 3590290"/>
              <a:gd name="connsiteY4" fmla="*/ 1561035 h 1873250"/>
              <a:gd name="connsiteX5" fmla="*/ 0 w 3590290"/>
              <a:gd name="connsiteY5" fmla="*/ 0 h 1873250"/>
              <a:gd name="connsiteX6" fmla="*/ 3186635 w 3590290"/>
              <a:gd name="connsiteY6" fmla="*/ 0 h 1873250"/>
              <a:gd name="connsiteX7" fmla="*/ 3590290 w 3590290"/>
              <a:gd name="connsiteY7" fmla="*/ 403655 h 1873250"/>
              <a:gd name="connsiteX0" fmla="*/ 3498850 w 3498850"/>
              <a:gd name="connsiteY0" fmla="*/ 312215 h 1873250"/>
              <a:gd name="connsiteX1" fmla="*/ 3498850 w 3498850"/>
              <a:gd name="connsiteY1" fmla="*/ 1873250 h 1873250"/>
              <a:gd name="connsiteX2" fmla="*/ 3498850 w 3498850"/>
              <a:gd name="connsiteY2" fmla="*/ 1873250 h 1873250"/>
              <a:gd name="connsiteX3" fmla="*/ 312215 w 3498850"/>
              <a:gd name="connsiteY3" fmla="*/ 1873250 h 1873250"/>
              <a:gd name="connsiteX4" fmla="*/ 0 w 3498850"/>
              <a:gd name="connsiteY4" fmla="*/ 1561035 h 1873250"/>
              <a:gd name="connsiteX5" fmla="*/ 0 w 3498850"/>
              <a:gd name="connsiteY5" fmla="*/ 0 h 1873250"/>
              <a:gd name="connsiteX6" fmla="*/ 3186635 w 3498850"/>
              <a:gd name="connsiteY6" fmla="*/ 0 h 187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50" h="1873250">
                <a:moveTo>
                  <a:pt x="3498850" y="312215"/>
                </a:moveTo>
                <a:lnTo>
                  <a:pt x="3498850" y="1873250"/>
                </a:lnTo>
                <a:lnTo>
                  <a:pt x="3498850" y="1873250"/>
                </a:lnTo>
                <a:lnTo>
                  <a:pt x="312215" y="1873250"/>
                </a:lnTo>
                <a:lnTo>
                  <a:pt x="0" y="1561035"/>
                </a:lnTo>
                <a:lnTo>
                  <a:pt x="0" y="0"/>
                </a:lnTo>
                <a:lnTo>
                  <a:pt x="3186635" y="0"/>
                </a:lnTo>
              </a:path>
            </a:pathLst>
          </a:cu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mn-ea"/>
            </a:endParaRPr>
          </a:p>
        </p:txBody>
      </p:sp>
      <p:sp>
        <p:nvSpPr>
          <p:cNvPr id="1025" name="Snip Diagonal Corner Rectangle 1_1">
            <a:extLst>
              <a:ext uri="{FF2B5EF4-FFF2-40B4-BE49-F238E27FC236}">
                <a16:creationId xmlns:a16="http://schemas.microsoft.com/office/drawing/2014/main" id="{3FF35E6A-D5C4-AD96-12A2-7E36234F4B3E}"/>
              </a:ext>
            </a:extLst>
          </p:cNvPr>
          <p:cNvSpPr/>
          <p:nvPr/>
        </p:nvSpPr>
        <p:spPr>
          <a:xfrm>
            <a:off x="4547103" y="6793424"/>
            <a:ext cx="1915304" cy="888421"/>
          </a:xfrm>
          <a:custGeom>
            <a:avLst/>
            <a:gdLst>
              <a:gd name="connsiteX0" fmla="*/ 0 w 3913986"/>
              <a:gd name="connsiteY0" fmla="*/ 0 h 2095510"/>
              <a:gd name="connsiteX1" fmla="*/ 3564727 w 3913986"/>
              <a:gd name="connsiteY1" fmla="*/ 0 h 2095510"/>
              <a:gd name="connsiteX2" fmla="*/ 3913986 w 3913986"/>
              <a:gd name="connsiteY2" fmla="*/ 349259 h 2095510"/>
              <a:gd name="connsiteX3" fmla="*/ 3913986 w 3913986"/>
              <a:gd name="connsiteY3" fmla="*/ 2095510 h 2095510"/>
              <a:gd name="connsiteX4" fmla="*/ 3913986 w 3913986"/>
              <a:gd name="connsiteY4" fmla="*/ 2095510 h 2095510"/>
              <a:gd name="connsiteX5" fmla="*/ 349259 w 3913986"/>
              <a:gd name="connsiteY5" fmla="*/ 2095510 h 2095510"/>
              <a:gd name="connsiteX6" fmla="*/ 0 w 3913986"/>
              <a:gd name="connsiteY6" fmla="*/ 1746251 h 2095510"/>
              <a:gd name="connsiteX7" fmla="*/ 0 w 3913986"/>
              <a:gd name="connsiteY7" fmla="*/ 0 h 2095510"/>
              <a:gd name="connsiteX0" fmla="*/ 0 w 3913986"/>
              <a:gd name="connsiteY0" fmla="*/ 4682 h 2100192"/>
              <a:gd name="connsiteX1" fmla="*/ 2758032 w 3913986"/>
              <a:gd name="connsiteY1" fmla="*/ 0 h 2100192"/>
              <a:gd name="connsiteX2" fmla="*/ 3564727 w 3913986"/>
              <a:gd name="connsiteY2" fmla="*/ 4682 h 2100192"/>
              <a:gd name="connsiteX3" fmla="*/ 3913986 w 3913986"/>
              <a:gd name="connsiteY3" fmla="*/ 353941 h 2100192"/>
              <a:gd name="connsiteX4" fmla="*/ 3913986 w 3913986"/>
              <a:gd name="connsiteY4" fmla="*/ 2100192 h 2100192"/>
              <a:gd name="connsiteX5" fmla="*/ 3913986 w 3913986"/>
              <a:gd name="connsiteY5" fmla="*/ 2100192 h 2100192"/>
              <a:gd name="connsiteX6" fmla="*/ 349259 w 3913986"/>
              <a:gd name="connsiteY6" fmla="*/ 2100192 h 2100192"/>
              <a:gd name="connsiteX7" fmla="*/ 0 w 3913986"/>
              <a:gd name="connsiteY7" fmla="*/ 1750933 h 2100192"/>
              <a:gd name="connsiteX8" fmla="*/ 0 w 3913986"/>
              <a:gd name="connsiteY8" fmla="*/ 4682 h 2100192"/>
              <a:gd name="connsiteX0" fmla="*/ 0 w 3913986"/>
              <a:gd name="connsiteY0" fmla="*/ 8492 h 2104002"/>
              <a:gd name="connsiteX1" fmla="*/ 2758032 w 3913986"/>
              <a:gd name="connsiteY1" fmla="*/ 3810 h 2104002"/>
              <a:gd name="connsiteX2" fmla="*/ 2769462 w 3913986"/>
              <a:gd name="connsiteY2" fmla="*/ 0 h 2104002"/>
              <a:gd name="connsiteX3" fmla="*/ 3564727 w 3913986"/>
              <a:gd name="connsiteY3" fmla="*/ 8492 h 2104002"/>
              <a:gd name="connsiteX4" fmla="*/ 3913986 w 3913986"/>
              <a:gd name="connsiteY4" fmla="*/ 357751 h 2104002"/>
              <a:gd name="connsiteX5" fmla="*/ 3913986 w 3913986"/>
              <a:gd name="connsiteY5" fmla="*/ 2104002 h 2104002"/>
              <a:gd name="connsiteX6" fmla="*/ 3913986 w 3913986"/>
              <a:gd name="connsiteY6" fmla="*/ 2104002 h 2104002"/>
              <a:gd name="connsiteX7" fmla="*/ 349259 w 3913986"/>
              <a:gd name="connsiteY7" fmla="*/ 2104002 h 2104002"/>
              <a:gd name="connsiteX8" fmla="*/ 0 w 3913986"/>
              <a:gd name="connsiteY8" fmla="*/ 1754743 h 2104002"/>
              <a:gd name="connsiteX9" fmla="*/ 0 w 3913986"/>
              <a:gd name="connsiteY9" fmla="*/ 8492 h 2104002"/>
              <a:gd name="connsiteX0" fmla="*/ 2769462 w 3913986"/>
              <a:gd name="connsiteY0" fmla="*/ 0 h 2104002"/>
              <a:gd name="connsiteX1" fmla="*/ 3564727 w 3913986"/>
              <a:gd name="connsiteY1" fmla="*/ 8492 h 2104002"/>
              <a:gd name="connsiteX2" fmla="*/ 3913986 w 3913986"/>
              <a:gd name="connsiteY2" fmla="*/ 357751 h 2104002"/>
              <a:gd name="connsiteX3" fmla="*/ 3913986 w 3913986"/>
              <a:gd name="connsiteY3" fmla="*/ 2104002 h 2104002"/>
              <a:gd name="connsiteX4" fmla="*/ 3913986 w 3913986"/>
              <a:gd name="connsiteY4" fmla="*/ 2104002 h 2104002"/>
              <a:gd name="connsiteX5" fmla="*/ 349259 w 3913986"/>
              <a:gd name="connsiteY5" fmla="*/ 2104002 h 2104002"/>
              <a:gd name="connsiteX6" fmla="*/ 0 w 3913986"/>
              <a:gd name="connsiteY6" fmla="*/ 1754743 h 2104002"/>
              <a:gd name="connsiteX7" fmla="*/ 0 w 3913986"/>
              <a:gd name="connsiteY7" fmla="*/ 8492 h 2104002"/>
              <a:gd name="connsiteX8" fmla="*/ 2758032 w 3913986"/>
              <a:gd name="connsiteY8" fmla="*/ 3810 h 2104002"/>
              <a:gd name="connsiteX9" fmla="*/ 2860902 w 3913986"/>
              <a:gd name="connsiteY9" fmla="*/ 91440 h 2104002"/>
              <a:gd name="connsiteX0" fmla="*/ 2769462 w 3913986"/>
              <a:gd name="connsiteY0" fmla="*/ 0 h 2104002"/>
              <a:gd name="connsiteX1" fmla="*/ 3564727 w 3913986"/>
              <a:gd name="connsiteY1" fmla="*/ 8492 h 2104002"/>
              <a:gd name="connsiteX2" fmla="*/ 3913986 w 3913986"/>
              <a:gd name="connsiteY2" fmla="*/ 357751 h 2104002"/>
              <a:gd name="connsiteX3" fmla="*/ 3913986 w 3913986"/>
              <a:gd name="connsiteY3" fmla="*/ 2104002 h 2104002"/>
              <a:gd name="connsiteX4" fmla="*/ 3913986 w 3913986"/>
              <a:gd name="connsiteY4" fmla="*/ 2104002 h 2104002"/>
              <a:gd name="connsiteX5" fmla="*/ 349259 w 3913986"/>
              <a:gd name="connsiteY5" fmla="*/ 2104002 h 2104002"/>
              <a:gd name="connsiteX6" fmla="*/ 0 w 3913986"/>
              <a:gd name="connsiteY6" fmla="*/ 1754743 h 2104002"/>
              <a:gd name="connsiteX7" fmla="*/ 0 w 3913986"/>
              <a:gd name="connsiteY7" fmla="*/ 8492 h 2104002"/>
              <a:gd name="connsiteX8" fmla="*/ 2758032 w 3913986"/>
              <a:gd name="connsiteY8" fmla="*/ 3810 h 2104002"/>
              <a:gd name="connsiteX0" fmla="*/ 2769462 w 3913986"/>
              <a:gd name="connsiteY0" fmla="*/ 0 h 2104002"/>
              <a:gd name="connsiteX1" fmla="*/ 3564727 w 3913986"/>
              <a:gd name="connsiteY1" fmla="*/ 8492 h 2104002"/>
              <a:gd name="connsiteX2" fmla="*/ 3913986 w 3913986"/>
              <a:gd name="connsiteY2" fmla="*/ 357751 h 2104002"/>
              <a:gd name="connsiteX3" fmla="*/ 3913986 w 3913986"/>
              <a:gd name="connsiteY3" fmla="*/ 2104002 h 2104002"/>
              <a:gd name="connsiteX4" fmla="*/ 3913986 w 3913986"/>
              <a:gd name="connsiteY4" fmla="*/ 2104002 h 2104002"/>
              <a:gd name="connsiteX5" fmla="*/ 349259 w 3913986"/>
              <a:gd name="connsiteY5" fmla="*/ 2104002 h 2104002"/>
              <a:gd name="connsiteX6" fmla="*/ 0 w 3913986"/>
              <a:gd name="connsiteY6" fmla="*/ 1754743 h 2104002"/>
              <a:gd name="connsiteX7" fmla="*/ 0 w 3913986"/>
              <a:gd name="connsiteY7" fmla="*/ 8492 h 2104002"/>
              <a:gd name="connsiteX8" fmla="*/ 875892 w 3913986"/>
              <a:gd name="connsiteY8" fmla="*/ 3810 h 2104002"/>
              <a:gd name="connsiteX0" fmla="*/ 2769462 w 3913986"/>
              <a:gd name="connsiteY0" fmla="*/ 0 h 2104002"/>
              <a:gd name="connsiteX1" fmla="*/ 3564727 w 3913986"/>
              <a:gd name="connsiteY1" fmla="*/ 8492 h 2104002"/>
              <a:gd name="connsiteX2" fmla="*/ 3913986 w 3913986"/>
              <a:gd name="connsiteY2" fmla="*/ 357751 h 2104002"/>
              <a:gd name="connsiteX3" fmla="*/ 3913986 w 3913986"/>
              <a:gd name="connsiteY3" fmla="*/ 2104002 h 2104002"/>
              <a:gd name="connsiteX4" fmla="*/ 3913986 w 3913986"/>
              <a:gd name="connsiteY4" fmla="*/ 2104002 h 2104002"/>
              <a:gd name="connsiteX5" fmla="*/ 349259 w 3913986"/>
              <a:gd name="connsiteY5" fmla="*/ 2104002 h 2104002"/>
              <a:gd name="connsiteX6" fmla="*/ 0 w 3913986"/>
              <a:gd name="connsiteY6" fmla="*/ 1754743 h 2104002"/>
              <a:gd name="connsiteX7" fmla="*/ 0 w 3913986"/>
              <a:gd name="connsiteY7" fmla="*/ 8492 h 2104002"/>
              <a:gd name="connsiteX8" fmla="*/ 860652 w 3913986"/>
              <a:gd name="connsiteY8" fmla="*/ 19050 h 2104002"/>
              <a:gd name="connsiteX0" fmla="*/ 2769462 w 3913986"/>
              <a:gd name="connsiteY0" fmla="*/ 0 h 2104002"/>
              <a:gd name="connsiteX1" fmla="*/ 3564727 w 3913986"/>
              <a:gd name="connsiteY1" fmla="*/ 8492 h 2104002"/>
              <a:gd name="connsiteX2" fmla="*/ 3913986 w 3913986"/>
              <a:gd name="connsiteY2" fmla="*/ 357751 h 2104002"/>
              <a:gd name="connsiteX3" fmla="*/ 3913986 w 3913986"/>
              <a:gd name="connsiteY3" fmla="*/ 2104002 h 2104002"/>
              <a:gd name="connsiteX4" fmla="*/ 3913986 w 3913986"/>
              <a:gd name="connsiteY4" fmla="*/ 2104002 h 2104002"/>
              <a:gd name="connsiteX5" fmla="*/ 349259 w 3913986"/>
              <a:gd name="connsiteY5" fmla="*/ 2104002 h 2104002"/>
              <a:gd name="connsiteX6" fmla="*/ 0 w 3913986"/>
              <a:gd name="connsiteY6" fmla="*/ 1754743 h 2104002"/>
              <a:gd name="connsiteX7" fmla="*/ 0 w 3913986"/>
              <a:gd name="connsiteY7" fmla="*/ 8492 h 2104002"/>
              <a:gd name="connsiteX8" fmla="*/ 837792 w 3913986"/>
              <a:gd name="connsiteY8" fmla="*/ 11561 h 210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3986" h="2104002">
                <a:moveTo>
                  <a:pt x="2769462" y="0"/>
                </a:moveTo>
                <a:lnTo>
                  <a:pt x="3564727" y="8492"/>
                </a:lnTo>
                <a:lnTo>
                  <a:pt x="3913986" y="357751"/>
                </a:lnTo>
                <a:lnTo>
                  <a:pt x="3913986" y="2104002"/>
                </a:lnTo>
                <a:lnTo>
                  <a:pt x="3913986" y="2104002"/>
                </a:lnTo>
                <a:lnTo>
                  <a:pt x="349259" y="2104002"/>
                </a:lnTo>
                <a:lnTo>
                  <a:pt x="0" y="1754743"/>
                </a:lnTo>
                <a:lnTo>
                  <a:pt x="0" y="8492"/>
                </a:lnTo>
                <a:lnTo>
                  <a:pt x="837792" y="11561"/>
                </a:lnTo>
              </a:path>
            </a:pathLst>
          </a:cu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mn-ea"/>
            </a:endParaRPr>
          </a:p>
        </p:txBody>
      </p:sp>
      <p:sp>
        <p:nvSpPr>
          <p:cNvPr id="1027" name="任意多边形: 形状 58">
            <a:extLst>
              <a:ext uri="{FF2B5EF4-FFF2-40B4-BE49-F238E27FC236}">
                <a16:creationId xmlns:a16="http://schemas.microsoft.com/office/drawing/2014/main" id="{26346AA5-54E9-A3FF-6546-0D08A10C284F}"/>
              </a:ext>
            </a:extLst>
          </p:cNvPr>
          <p:cNvSpPr/>
          <p:nvPr/>
        </p:nvSpPr>
        <p:spPr>
          <a:xfrm>
            <a:off x="5033869" y="6755365"/>
            <a:ext cx="265192" cy="76118"/>
          </a:xfrm>
          <a:custGeom>
            <a:avLst/>
            <a:gdLst>
              <a:gd name="connsiteX0" fmla="*/ 853887 w 899606"/>
              <a:gd name="connsiteY0" fmla="*/ 0 h 183409"/>
              <a:gd name="connsiteX1" fmla="*/ 899606 w 899606"/>
              <a:gd name="connsiteY1" fmla="*/ 0 h 183409"/>
              <a:gd name="connsiteX2" fmla="*/ 899606 w 899606"/>
              <a:gd name="connsiteY2" fmla="*/ 183409 h 183409"/>
              <a:gd name="connsiteX3" fmla="*/ 853887 w 899606"/>
              <a:gd name="connsiteY3" fmla="*/ 183409 h 183409"/>
              <a:gd name="connsiteX4" fmla="*/ 747152 w 899606"/>
              <a:gd name="connsiteY4" fmla="*/ 0 h 183409"/>
              <a:gd name="connsiteX5" fmla="*/ 792871 w 899606"/>
              <a:gd name="connsiteY5" fmla="*/ 0 h 183409"/>
              <a:gd name="connsiteX6" fmla="*/ 792871 w 899606"/>
              <a:gd name="connsiteY6" fmla="*/ 183409 h 183409"/>
              <a:gd name="connsiteX7" fmla="*/ 747152 w 899606"/>
              <a:gd name="connsiteY7" fmla="*/ 183409 h 183409"/>
              <a:gd name="connsiteX8" fmla="*/ 640416 w 899606"/>
              <a:gd name="connsiteY8" fmla="*/ 0 h 183409"/>
              <a:gd name="connsiteX9" fmla="*/ 686135 w 899606"/>
              <a:gd name="connsiteY9" fmla="*/ 0 h 183409"/>
              <a:gd name="connsiteX10" fmla="*/ 686135 w 899606"/>
              <a:gd name="connsiteY10" fmla="*/ 183409 h 183409"/>
              <a:gd name="connsiteX11" fmla="*/ 640416 w 899606"/>
              <a:gd name="connsiteY11" fmla="*/ 183409 h 183409"/>
              <a:gd name="connsiteX12" fmla="*/ 533680 w 899606"/>
              <a:gd name="connsiteY12" fmla="*/ 0 h 183409"/>
              <a:gd name="connsiteX13" fmla="*/ 579399 w 899606"/>
              <a:gd name="connsiteY13" fmla="*/ 0 h 183409"/>
              <a:gd name="connsiteX14" fmla="*/ 579399 w 899606"/>
              <a:gd name="connsiteY14" fmla="*/ 183409 h 183409"/>
              <a:gd name="connsiteX15" fmla="*/ 533680 w 899606"/>
              <a:gd name="connsiteY15" fmla="*/ 183409 h 183409"/>
              <a:gd name="connsiteX16" fmla="*/ 426944 w 899606"/>
              <a:gd name="connsiteY16" fmla="*/ 0 h 183409"/>
              <a:gd name="connsiteX17" fmla="*/ 472663 w 899606"/>
              <a:gd name="connsiteY17" fmla="*/ 0 h 183409"/>
              <a:gd name="connsiteX18" fmla="*/ 472663 w 899606"/>
              <a:gd name="connsiteY18" fmla="*/ 183409 h 183409"/>
              <a:gd name="connsiteX19" fmla="*/ 426944 w 899606"/>
              <a:gd name="connsiteY19" fmla="*/ 183409 h 183409"/>
              <a:gd name="connsiteX20" fmla="*/ 320208 w 899606"/>
              <a:gd name="connsiteY20" fmla="*/ 0 h 183409"/>
              <a:gd name="connsiteX21" fmla="*/ 365927 w 899606"/>
              <a:gd name="connsiteY21" fmla="*/ 0 h 183409"/>
              <a:gd name="connsiteX22" fmla="*/ 365927 w 899606"/>
              <a:gd name="connsiteY22" fmla="*/ 183409 h 183409"/>
              <a:gd name="connsiteX23" fmla="*/ 320208 w 899606"/>
              <a:gd name="connsiteY23" fmla="*/ 183409 h 183409"/>
              <a:gd name="connsiteX24" fmla="*/ 213472 w 899606"/>
              <a:gd name="connsiteY24" fmla="*/ 0 h 183409"/>
              <a:gd name="connsiteX25" fmla="*/ 259191 w 899606"/>
              <a:gd name="connsiteY25" fmla="*/ 0 h 183409"/>
              <a:gd name="connsiteX26" fmla="*/ 259191 w 899606"/>
              <a:gd name="connsiteY26" fmla="*/ 183409 h 183409"/>
              <a:gd name="connsiteX27" fmla="*/ 213472 w 899606"/>
              <a:gd name="connsiteY27" fmla="*/ 183409 h 183409"/>
              <a:gd name="connsiteX28" fmla="*/ 106736 w 899606"/>
              <a:gd name="connsiteY28" fmla="*/ 0 h 183409"/>
              <a:gd name="connsiteX29" fmla="*/ 152455 w 899606"/>
              <a:gd name="connsiteY29" fmla="*/ 0 h 183409"/>
              <a:gd name="connsiteX30" fmla="*/ 152455 w 899606"/>
              <a:gd name="connsiteY30" fmla="*/ 183409 h 183409"/>
              <a:gd name="connsiteX31" fmla="*/ 106736 w 899606"/>
              <a:gd name="connsiteY31" fmla="*/ 183409 h 183409"/>
              <a:gd name="connsiteX32" fmla="*/ 0 w 899606"/>
              <a:gd name="connsiteY32" fmla="*/ 0 h 183409"/>
              <a:gd name="connsiteX33" fmla="*/ 45719 w 899606"/>
              <a:gd name="connsiteY33" fmla="*/ 0 h 183409"/>
              <a:gd name="connsiteX34" fmla="*/ 45719 w 899606"/>
              <a:gd name="connsiteY34" fmla="*/ 183409 h 183409"/>
              <a:gd name="connsiteX35" fmla="*/ 0 w 899606"/>
              <a:gd name="connsiteY35" fmla="*/ 183409 h 18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99606" h="183409">
                <a:moveTo>
                  <a:pt x="853887" y="0"/>
                </a:moveTo>
                <a:lnTo>
                  <a:pt x="899606" y="0"/>
                </a:lnTo>
                <a:lnTo>
                  <a:pt x="899606" y="183409"/>
                </a:lnTo>
                <a:lnTo>
                  <a:pt x="853887" y="183409"/>
                </a:lnTo>
                <a:close/>
                <a:moveTo>
                  <a:pt x="747152" y="0"/>
                </a:moveTo>
                <a:lnTo>
                  <a:pt x="792871" y="0"/>
                </a:lnTo>
                <a:lnTo>
                  <a:pt x="792871" y="183409"/>
                </a:lnTo>
                <a:lnTo>
                  <a:pt x="747152" y="183409"/>
                </a:lnTo>
                <a:close/>
                <a:moveTo>
                  <a:pt x="640416" y="0"/>
                </a:moveTo>
                <a:lnTo>
                  <a:pt x="686135" y="0"/>
                </a:lnTo>
                <a:lnTo>
                  <a:pt x="686135" y="183409"/>
                </a:lnTo>
                <a:lnTo>
                  <a:pt x="640416" y="183409"/>
                </a:lnTo>
                <a:close/>
                <a:moveTo>
                  <a:pt x="533680" y="0"/>
                </a:moveTo>
                <a:lnTo>
                  <a:pt x="579399" y="0"/>
                </a:lnTo>
                <a:lnTo>
                  <a:pt x="579399" y="183409"/>
                </a:lnTo>
                <a:lnTo>
                  <a:pt x="533680" y="183409"/>
                </a:lnTo>
                <a:close/>
                <a:moveTo>
                  <a:pt x="426944" y="0"/>
                </a:moveTo>
                <a:lnTo>
                  <a:pt x="472663" y="0"/>
                </a:lnTo>
                <a:lnTo>
                  <a:pt x="472663" y="183409"/>
                </a:lnTo>
                <a:lnTo>
                  <a:pt x="426944" y="183409"/>
                </a:lnTo>
                <a:close/>
                <a:moveTo>
                  <a:pt x="320208" y="0"/>
                </a:moveTo>
                <a:lnTo>
                  <a:pt x="365927" y="0"/>
                </a:lnTo>
                <a:lnTo>
                  <a:pt x="365927" y="183409"/>
                </a:lnTo>
                <a:lnTo>
                  <a:pt x="320208" y="183409"/>
                </a:lnTo>
                <a:close/>
                <a:moveTo>
                  <a:pt x="213472" y="0"/>
                </a:moveTo>
                <a:lnTo>
                  <a:pt x="259191" y="0"/>
                </a:lnTo>
                <a:lnTo>
                  <a:pt x="259191" y="183409"/>
                </a:lnTo>
                <a:lnTo>
                  <a:pt x="213472" y="183409"/>
                </a:lnTo>
                <a:close/>
                <a:moveTo>
                  <a:pt x="106736" y="0"/>
                </a:moveTo>
                <a:lnTo>
                  <a:pt x="152455" y="0"/>
                </a:lnTo>
                <a:lnTo>
                  <a:pt x="152455" y="183409"/>
                </a:lnTo>
                <a:lnTo>
                  <a:pt x="106736" y="183409"/>
                </a:lnTo>
                <a:close/>
                <a:moveTo>
                  <a:pt x="0" y="0"/>
                </a:moveTo>
                <a:lnTo>
                  <a:pt x="45719" y="0"/>
                </a:lnTo>
                <a:lnTo>
                  <a:pt x="45719" y="183409"/>
                </a:lnTo>
                <a:lnTo>
                  <a:pt x="0" y="183409"/>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900">
              <a:latin typeface="+mn-ea"/>
            </a:endParaRPr>
          </a:p>
        </p:txBody>
      </p:sp>
      <p:sp>
        <p:nvSpPr>
          <p:cNvPr id="1028" name="平行四边形 1027">
            <a:extLst>
              <a:ext uri="{FF2B5EF4-FFF2-40B4-BE49-F238E27FC236}">
                <a16:creationId xmlns:a16="http://schemas.microsoft.com/office/drawing/2014/main" id="{BA9E642A-6D9E-40D7-5072-55A8915591DC}"/>
              </a:ext>
            </a:extLst>
          </p:cNvPr>
          <p:cNvSpPr/>
          <p:nvPr/>
        </p:nvSpPr>
        <p:spPr>
          <a:xfrm>
            <a:off x="5317049" y="6768071"/>
            <a:ext cx="554307" cy="50706"/>
          </a:xfrm>
          <a:prstGeom prst="parallelogram">
            <a:avLst/>
          </a:prstGeom>
          <a:gradFill flip="none" rotWithShape="1">
            <a:gsLst>
              <a:gs pos="0">
                <a:schemeClr val="accent1">
                  <a:lumMod val="60000"/>
                  <a:lumOff val="40000"/>
                </a:schemeClr>
              </a:gs>
              <a:gs pos="75000">
                <a:schemeClr val="accent1"/>
              </a:gs>
            </a:gsLst>
            <a:lin ang="0" scaled="0"/>
            <a:tileRect/>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sz="900" b="1">
              <a:solidFill>
                <a:srgbClr val="FFFFFF"/>
              </a:solidFill>
              <a:latin typeface="+mn-ea"/>
              <a:cs typeface="+mn-ea"/>
            </a:endParaRPr>
          </a:p>
        </p:txBody>
      </p:sp>
      <p:sp>
        <p:nvSpPr>
          <p:cNvPr id="1029" name="任意多边形: 形状 60">
            <a:extLst>
              <a:ext uri="{FF2B5EF4-FFF2-40B4-BE49-F238E27FC236}">
                <a16:creationId xmlns:a16="http://schemas.microsoft.com/office/drawing/2014/main" id="{EAF7505D-8EAB-121F-5039-6F2263ABADE8}"/>
              </a:ext>
            </a:extLst>
          </p:cNvPr>
          <p:cNvSpPr/>
          <p:nvPr/>
        </p:nvSpPr>
        <p:spPr>
          <a:xfrm>
            <a:off x="4523397" y="6835969"/>
            <a:ext cx="23706" cy="615620"/>
          </a:xfrm>
          <a:custGeom>
            <a:avLst/>
            <a:gdLst>
              <a:gd name="connsiteX0" fmla="*/ 0 w 80418"/>
              <a:gd name="connsiteY0" fmla="*/ 0 h 1483354"/>
              <a:gd name="connsiteX1" fmla="*/ 80418 w 80418"/>
              <a:gd name="connsiteY1" fmla="*/ 20105 h 1483354"/>
              <a:gd name="connsiteX2" fmla="*/ 80418 w 80418"/>
              <a:gd name="connsiteY2" fmla="*/ 1483354 h 1483354"/>
              <a:gd name="connsiteX3" fmla="*/ 0 w 80418"/>
              <a:gd name="connsiteY3" fmla="*/ 1463250 h 1483354"/>
            </a:gdLst>
            <a:ahLst/>
            <a:cxnLst>
              <a:cxn ang="0">
                <a:pos x="connsiteX0" y="connsiteY0"/>
              </a:cxn>
              <a:cxn ang="0">
                <a:pos x="connsiteX1" y="connsiteY1"/>
              </a:cxn>
              <a:cxn ang="0">
                <a:pos x="connsiteX2" y="connsiteY2"/>
              </a:cxn>
              <a:cxn ang="0">
                <a:pos x="connsiteX3" y="connsiteY3"/>
              </a:cxn>
            </a:cxnLst>
            <a:rect l="l" t="t" r="r" b="b"/>
            <a:pathLst>
              <a:path w="80418" h="1483354">
                <a:moveTo>
                  <a:pt x="0" y="0"/>
                </a:moveTo>
                <a:lnTo>
                  <a:pt x="80418" y="20105"/>
                </a:lnTo>
                <a:lnTo>
                  <a:pt x="80418" y="1483354"/>
                </a:lnTo>
                <a:lnTo>
                  <a:pt x="0" y="1463250"/>
                </a:lnTo>
                <a:close/>
              </a:path>
            </a:pathLst>
          </a:custGeom>
          <a:gradFill flip="none" rotWithShape="1">
            <a:gsLst>
              <a:gs pos="0">
                <a:schemeClr val="accent1">
                  <a:lumMod val="60000"/>
                  <a:lumOff val="40000"/>
                </a:schemeClr>
              </a:gs>
              <a:gs pos="75000">
                <a:schemeClr val="accent1"/>
              </a:gs>
            </a:gsLst>
            <a:lin ang="16200000" scaled="1"/>
            <a:tileRect/>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rmAutofit/>
          </a:bodyPr>
          <a:lstStyle/>
          <a:p>
            <a:pPr algn="ctr"/>
            <a:endParaRPr lang="zh-CN" altLang="en-US" sz="900" b="1">
              <a:solidFill>
                <a:srgbClr val="FFFFFF"/>
              </a:solidFill>
              <a:latin typeface="+mn-ea"/>
              <a:cs typeface="+mn-ea"/>
            </a:endParaRPr>
          </a:p>
        </p:txBody>
      </p:sp>
      <p:sp>
        <p:nvSpPr>
          <p:cNvPr id="1030" name="任意多边形: 形状 61">
            <a:extLst>
              <a:ext uri="{FF2B5EF4-FFF2-40B4-BE49-F238E27FC236}">
                <a16:creationId xmlns:a16="http://schemas.microsoft.com/office/drawing/2014/main" id="{1A0743E2-FA55-2E12-FF13-F3F4E05F18B4}"/>
              </a:ext>
            </a:extLst>
          </p:cNvPr>
          <p:cNvSpPr/>
          <p:nvPr/>
        </p:nvSpPr>
        <p:spPr>
          <a:xfrm>
            <a:off x="6464594" y="7002124"/>
            <a:ext cx="23706" cy="615620"/>
          </a:xfrm>
          <a:custGeom>
            <a:avLst/>
            <a:gdLst>
              <a:gd name="connsiteX0" fmla="*/ 0 w 80418"/>
              <a:gd name="connsiteY0" fmla="*/ 0 h 1483354"/>
              <a:gd name="connsiteX1" fmla="*/ 80418 w 80418"/>
              <a:gd name="connsiteY1" fmla="*/ 20105 h 1483354"/>
              <a:gd name="connsiteX2" fmla="*/ 80418 w 80418"/>
              <a:gd name="connsiteY2" fmla="*/ 1483354 h 1483354"/>
              <a:gd name="connsiteX3" fmla="*/ 0 w 80418"/>
              <a:gd name="connsiteY3" fmla="*/ 1463250 h 1483354"/>
            </a:gdLst>
            <a:ahLst/>
            <a:cxnLst>
              <a:cxn ang="0">
                <a:pos x="connsiteX0" y="connsiteY0"/>
              </a:cxn>
              <a:cxn ang="0">
                <a:pos x="connsiteX1" y="connsiteY1"/>
              </a:cxn>
              <a:cxn ang="0">
                <a:pos x="connsiteX2" y="connsiteY2"/>
              </a:cxn>
              <a:cxn ang="0">
                <a:pos x="connsiteX3" y="connsiteY3"/>
              </a:cxn>
            </a:cxnLst>
            <a:rect l="l" t="t" r="r" b="b"/>
            <a:pathLst>
              <a:path w="80418" h="1483354">
                <a:moveTo>
                  <a:pt x="0" y="0"/>
                </a:moveTo>
                <a:lnTo>
                  <a:pt x="80418" y="20105"/>
                </a:lnTo>
                <a:lnTo>
                  <a:pt x="80418" y="1483354"/>
                </a:lnTo>
                <a:lnTo>
                  <a:pt x="0" y="1463250"/>
                </a:lnTo>
                <a:close/>
              </a:path>
            </a:pathLst>
          </a:custGeom>
          <a:gradFill flip="none" rotWithShape="1">
            <a:gsLst>
              <a:gs pos="0">
                <a:schemeClr val="accent1">
                  <a:lumMod val="60000"/>
                  <a:lumOff val="40000"/>
                </a:schemeClr>
              </a:gs>
              <a:gs pos="75000">
                <a:schemeClr val="accent1"/>
              </a:gs>
            </a:gsLst>
            <a:lin ang="16200000" scaled="1"/>
            <a:tileRect/>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rmAutofit/>
          </a:bodyPr>
          <a:lstStyle/>
          <a:p>
            <a:pPr algn="ctr"/>
            <a:endParaRPr lang="zh-CN" altLang="en-US" sz="900" b="1">
              <a:solidFill>
                <a:srgbClr val="FFFFFF"/>
              </a:solidFill>
              <a:latin typeface="+mn-ea"/>
              <a:cs typeface="+mn-ea"/>
            </a:endParaRPr>
          </a:p>
        </p:txBody>
      </p:sp>
      <p:sp>
        <p:nvSpPr>
          <p:cNvPr id="1031" name="任意多边形: 形状 62">
            <a:extLst>
              <a:ext uri="{FF2B5EF4-FFF2-40B4-BE49-F238E27FC236}">
                <a16:creationId xmlns:a16="http://schemas.microsoft.com/office/drawing/2014/main" id="{0025023B-BB99-2807-0EFA-E5CE5C0ADC5B}"/>
              </a:ext>
            </a:extLst>
          </p:cNvPr>
          <p:cNvSpPr/>
          <p:nvPr/>
        </p:nvSpPr>
        <p:spPr>
          <a:xfrm>
            <a:off x="6288930" y="7457914"/>
            <a:ext cx="88924" cy="125193"/>
          </a:xfrm>
          <a:custGeom>
            <a:avLst/>
            <a:gdLst>
              <a:gd name="connsiteX0" fmla="*/ 484836 w 484836"/>
              <a:gd name="connsiteY0" fmla="*/ 0 h 484836"/>
              <a:gd name="connsiteX1" fmla="*/ 484836 w 484836"/>
              <a:gd name="connsiteY1" fmla="*/ 484836 h 484836"/>
              <a:gd name="connsiteX2" fmla="*/ 0 w 484836"/>
              <a:gd name="connsiteY2" fmla="*/ 484836 h 484836"/>
            </a:gdLst>
            <a:ahLst/>
            <a:cxnLst>
              <a:cxn ang="0">
                <a:pos x="connsiteX0" y="connsiteY0"/>
              </a:cxn>
              <a:cxn ang="0">
                <a:pos x="connsiteX1" y="connsiteY1"/>
              </a:cxn>
              <a:cxn ang="0">
                <a:pos x="connsiteX2" y="connsiteY2"/>
              </a:cxn>
            </a:cxnLst>
            <a:rect l="l" t="t" r="r" b="b"/>
            <a:pathLst>
              <a:path w="484836" h="484836">
                <a:moveTo>
                  <a:pt x="484836" y="0"/>
                </a:moveTo>
                <a:lnTo>
                  <a:pt x="484836" y="484836"/>
                </a:lnTo>
                <a:lnTo>
                  <a:pt x="0" y="484836"/>
                </a:lnTo>
                <a:close/>
              </a:path>
            </a:pathLst>
          </a:custGeom>
          <a:gradFill flip="none" rotWithShape="1">
            <a:gsLst>
              <a:gs pos="0">
                <a:schemeClr val="accent1">
                  <a:lumMod val="60000"/>
                  <a:lumOff val="40000"/>
                </a:schemeClr>
              </a:gs>
              <a:gs pos="75000">
                <a:schemeClr val="accent1"/>
              </a:gs>
            </a:gsLst>
            <a:lin ang="2700000" scaled="1"/>
            <a:tileRect/>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sz="900" b="1">
              <a:solidFill>
                <a:srgbClr val="FFFFFF"/>
              </a:solidFill>
              <a:latin typeface="+mn-ea"/>
              <a:cs typeface="+mn-ea"/>
            </a:endParaRPr>
          </a:p>
        </p:txBody>
      </p:sp>
      <p:grpSp>
        <p:nvGrpSpPr>
          <p:cNvPr id="1032" name="组合 1031">
            <a:extLst>
              <a:ext uri="{FF2B5EF4-FFF2-40B4-BE49-F238E27FC236}">
                <a16:creationId xmlns:a16="http://schemas.microsoft.com/office/drawing/2014/main" id="{EC2638B6-3C23-4C98-B6DB-5A5CB5AAB27E}"/>
              </a:ext>
            </a:extLst>
          </p:cNvPr>
          <p:cNvGrpSpPr/>
          <p:nvPr/>
        </p:nvGrpSpPr>
        <p:grpSpPr>
          <a:xfrm>
            <a:off x="4661522" y="7049967"/>
            <a:ext cx="1649243" cy="394078"/>
            <a:chOff x="8277712" y="4504468"/>
            <a:chExt cx="2926194" cy="699199"/>
          </a:xfrm>
        </p:grpSpPr>
        <p:sp>
          <p:nvSpPr>
            <p:cNvPr id="1033" name="Bullet6">
              <a:extLst>
                <a:ext uri="{FF2B5EF4-FFF2-40B4-BE49-F238E27FC236}">
                  <a16:creationId xmlns:a16="http://schemas.microsoft.com/office/drawing/2014/main" id="{C4F475F1-2870-C5E6-62EC-992CCD010351}"/>
                </a:ext>
              </a:extLst>
            </p:cNvPr>
            <p:cNvSpPr txBox="1">
              <a:spLocks/>
            </p:cNvSpPr>
            <p:nvPr/>
          </p:nvSpPr>
          <p:spPr>
            <a:xfrm>
              <a:off x="8938356" y="4504468"/>
              <a:ext cx="2265550" cy="699199"/>
            </a:xfrm>
            <a:prstGeom prst="rect">
              <a:avLst/>
            </a:prstGeom>
            <a:noFill/>
            <a:ln>
              <a:noFill/>
            </a:ln>
          </p:spPr>
          <p:txBody>
            <a:bodyPr wrap="square" lIns="91440" tIns="45720" rIns="91440" bIns="45720" anchor="ctr" anchorCtr="0">
              <a:normAutofit/>
            </a:bodyPr>
            <a:lstStyle/>
            <a:p>
              <a:pPr algn="ctr"/>
              <a:r>
                <a:rPr lang="zh-CN" altLang="en-US" sz="900" b="1" i="0" dirty="0">
                  <a:effectLst/>
                  <a:latin typeface="+mn-ea"/>
                </a:rPr>
                <a:t>睡眠信息可视化</a:t>
              </a:r>
            </a:p>
            <a:p>
              <a:pPr algn="ctr"/>
              <a:r>
                <a:rPr lang="zh-CN" altLang="en-US" sz="900" b="1" i="0" dirty="0">
                  <a:effectLst/>
                  <a:latin typeface="+mn-ea"/>
                </a:rPr>
                <a:t>智掌睡眠小管家</a:t>
              </a:r>
            </a:p>
          </p:txBody>
        </p:sp>
        <p:sp>
          <p:nvSpPr>
            <p:cNvPr id="1034" name="Number6">
              <a:extLst>
                <a:ext uri="{FF2B5EF4-FFF2-40B4-BE49-F238E27FC236}">
                  <a16:creationId xmlns:a16="http://schemas.microsoft.com/office/drawing/2014/main" id="{092BEECC-2FB6-997C-B348-43EBAE401E89}"/>
                </a:ext>
              </a:extLst>
            </p:cNvPr>
            <p:cNvSpPr/>
            <p:nvPr/>
          </p:nvSpPr>
          <p:spPr>
            <a:xfrm>
              <a:off x="8277712" y="4504469"/>
              <a:ext cx="656765" cy="699198"/>
            </a:xfrm>
            <a:prstGeom prst="snip2DiagRect">
              <a:avLst/>
            </a:prstGeom>
            <a:gradFill flip="none" rotWithShape="1">
              <a:gsLst>
                <a:gs pos="0">
                  <a:schemeClr val="accent1">
                    <a:lumMod val="60000"/>
                    <a:lumOff val="40000"/>
                  </a:schemeClr>
                </a:gs>
                <a:gs pos="75000">
                  <a:schemeClr val="accent1"/>
                </a:gs>
              </a:gsLst>
              <a:lin ang="2700000" scaled="1"/>
              <a:tileRect/>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rmAutofit/>
            </a:bodyPr>
            <a:lstStyle/>
            <a:p>
              <a:pPr algn="ctr"/>
              <a:r>
                <a:rPr lang="en-US" altLang="zh-CN" sz="900" b="1" dirty="0">
                  <a:solidFill>
                    <a:srgbClr val="FFFFFF"/>
                  </a:solidFill>
                  <a:latin typeface="+mn-ea"/>
                  <a:cs typeface="+mn-ea"/>
                </a:rPr>
                <a:t>06</a:t>
              </a:r>
              <a:endParaRPr lang="zh-CN" altLang="en-US" sz="900" b="1" dirty="0">
                <a:solidFill>
                  <a:srgbClr val="FFFFFF"/>
                </a:solidFill>
                <a:latin typeface="+mn-ea"/>
                <a:cs typeface="+mn-ea"/>
              </a:endParaRPr>
            </a:p>
          </p:txBody>
        </p:sp>
      </p:grpSp>
      <p:sp>
        <p:nvSpPr>
          <p:cNvPr id="1045" name="文本框 24">
            <a:extLst>
              <a:ext uri="{FF2B5EF4-FFF2-40B4-BE49-F238E27FC236}">
                <a16:creationId xmlns:a16="http://schemas.microsoft.com/office/drawing/2014/main" id="{63FB6803-9A36-A567-0914-DCEA5D7EDC00}"/>
              </a:ext>
            </a:extLst>
          </p:cNvPr>
          <p:cNvSpPr txBox="1"/>
          <p:nvPr/>
        </p:nvSpPr>
        <p:spPr>
          <a:xfrm>
            <a:off x="1665288" y="7695714"/>
            <a:ext cx="4824412" cy="1153714"/>
          </a:xfrm>
          <a:prstGeom prst="rect">
            <a:avLst/>
          </a:prstGeom>
          <a:noFill/>
        </p:spPr>
        <p:txBody>
          <a:bodyPr wrap="square" rtlCol="0">
            <a:spAutoFit/>
          </a:bodyPr>
          <a:lstStyle/>
          <a:p>
            <a:pPr marL="171450" indent="-171450" algn="just">
              <a:lnSpc>
                <a:spcPct val="130000"/>
              </a:lnSpc>
              <a:spcBef>
                <a:spcPts val="600"/>
              </a:spcBef>
              <a:buClr>
                <a:schemeClr val="accent1"/>
              </a:buClr>
              <a:buFont typeface="Wingdings" panose="05000000000000000000" pitchFamily="2" charset="2"/>
              <a:buChar char="n"/>
              <a:defRPr/>
            </a:pPr>
            <a:r>
              <a:rPr lang="zh-CN" altLang="en-US" sz="1000" b="1" dirty="0">
                <a:latin typeface="DengXian" panose="02010600030101010101" pitchFamily="2" charset="-122"/>
                <a:ea typeface="DengXian" panose="02010600030101010101" pitchFamily="2" charset="-122"/>
                <a:cs typeface="+mn-ea"/>
                <a:sym typeface="+mn-lt"/>
              </a:rPr>
              <a:t>基于</a:t>
            </a:r>
            <a:r>
              <a:rPr lang="en-US" altLang="zh-CN" sz="1000" b="1" dirty="0">
                <a:latin typeface="DengXian" panose="02010600030101010101" pitchFamily="2" charset="-122"/>
                <a:ea typeface="DengXian" panose="02010600030101010101" pitchFamily="2" charset="-122"/>
                <a:cs typeface="+mn-ea"/>
                <a:sym typeface="+mn-lt"/>
              </a:rPr>
              <a:t>AI</a:t>
            </a:r>
            <a:r>
              <a:rPr lang="zh-CN" altLang="en-US" sz="1000" b="1" dirty="0">
                <a:latin typeface="DengXian" panose="02010600030101010101" pitchFamily="2" charset="-122"/>
                <a:ea typeface="DengXian" panose="02010600030101010101" pitchFamily="2" charset="-122"/>
                <a:cs typeface="+mn-ea"/>
                <a:sym typeface="+mn-lt"/>
              </a:rPr>
              <a:t>算法的睡眠干预，物理干预安心深睡</a:t>
            </a:r>
            <a:endParaRPr lang="en-US" altLang="zh-CN" sz="1000" b="1" dirty="0">
              <a:latin typeface="DengXian" panose="02010600030101010101" pitchFamily="2" charset="-122"/>
              <a:ea typeface="DengXian" panose="02010600030101010101" pitchFamily="2" charset="-122"/>
              <a:cs typeface="+mn-ea"/>
              <a:sym typeface="+mn-lt"/>
            </a:endParaRPr>
          </a:p>
          <a:p>
            <a:pPr algn="just">
              <a:lnSpc>
                <a:spcPct val="130000"/>
              </a:lnSpc>
              <a:spcBef>
                <a:spcPts val="600"/>
              </a:spcBef>
              <a:buClr>
                <a:schemeClr val="accent1"/>
              </a:buClr>
              <a:defRPr/>
            </a:pPr>
            <a:r>
              <a:rPr lang="zh-CN" altLang="en-US" sz="1000" dirty="0">
                <a:latin typeface="DengXian" panose="02010600030101010101" pitchFamily="2" charset="-122"/>
                <a:ea typeface="DengXian" panose="02010600030101010101" pitchFamily="2" charset="-122"/>
                <a:cs typeface="+mn-ea"/>
                <a:sym typeface="+mn-lt"/>
              </a:rPr>
              <a:t>智慧型健康</a:t>
            </a:r>
            <a:r>
              <a:rPr lang="en" altLang="zh-CN" sz="1000" dirty="0">
                <a:latin typeface="DengXian" panose="02010600030101010101" pitchFamily="2" charset="-122"/>
                <a:ea typeface="DengXian" panose="02010600030101010101" pitchFamily="2" charset="-122"/>
                <a:cs typeface="+mn-ea"/>
                <a:sym typeface="+mn-lt"/>
              </a:rPr>
              <a:t>APP</a:t>
            </a:r>
            <a:r>
              <a:rPr lang="zh-CN" altLang="en-US" sz="1000" dirty="0">
                <a:latin typeface="DengXian" panose="02010600030101010101" pitchFamily="2" charset="-122"/>
                <a:ea typeface="DengXian" panose="02010600030101010101" pitchFamily="2" charset="-122"/>
                <a:cs typeface="+mn-ea"/>
                <a:sym typeface="+mn-lt"/>
              </a:rPr>
              <a:t>沉浸式畅享睡眠，倡导自然健康的睡眠理念，不治疗睡眠障碍，我们只帮助用户恢复与生俱有的健康睡眠本能。数眠运用脑机接口技术独立研发的专属</a:t>
            </a:r>
            <a:r>
              <a:rPr lang="en-US" altLang="zh-CN" sz="1000" dirty="0">
                <a:latin typeface="DengXian" panose="02010600030101010101" pitchFamily="2" charset="-122"/>
                <a:ea typeface="DengXian" panose="02010600030101010101" pitchFamily="2" charset="-122"/>
                <a:cs typeface="+mn-ea"/>
                <a:sym typeface="+mn-lt"/>
              </a:rPr>
              <a:t>APP</a:t>
            </a:r>
            <a:r>
              <a:rPr lang="zh-CN" altLang="en-US" sz="1000" dirty="0">
                <a:latin typeface="DengXian" panose="02010600030101010101" pitchFamily="2" charset="-122"/>
                <a:ea typeface="DengXian" panose="02010600030101010101" pitchFamily="2" charset="-122"/>
                <a:cs typeface="+mn-ea"/>
                <a:sym typeface="+mn-lt"/>
              </a:rPr>
              <a:t>科学掌握用户睡眠数据，通过</a:t>
            </a:r>
            <a:r>
              <a:rPr lang="en-US" altLang="zh-CN" sz="1000" dirty="0">
                <a:latin typeface="DengXian" panose="02010600030101010101" pitchFamily="2" charset="-122"/>
                <a:ea typeface="DengXian" panose="02010600030101010101" pitchFamily="2" charset="-122"/>
                <a:cs typeface="+mn-ea"/>
                <a:sym typeface="+mn-lt"/>
              </a:rPr>
              <a:t>AI</a:t>
            </a:r>
            <a:r>
              <a:rPr lang="zh-CN" altLang="en-US" sz="1000" dirty="0">
                <a:latin typeface="DengXian" panose="02010600030101010101" pitchFamily="2" charset="-122"/>
                <a:ea typeface="DengXian" panose="02010600030101010101" pitchFamily="2" charset="-122"/>
                <a:cs typeface="+mn-ea"/>
                <a:sym typeface="+mn-lt"/>
              </a:rPr>
              <a:t>智能精准分析定制睡眠干预疗程方案，并形成个人数据库档案健康管理，省时省心。</a:t>
            </a:r>
          </a:p>
        </p:txBody>
      </p:sp>
    </p:spTree>
    <p:custDataLst>
      <p:tags r:id="rId1"/>
    </p:custDataLst>
    <p:extLst>
      <p:ext uri="{BB962C8B-B14F-4D97-AF65-F5344CB8AC3E}">
        <p14:creationId xmlns:p14="http://schemas.microsoft.com/office/powerpoint/2010/main" val="3606184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对象 75" hidden="1">
            <a:extLst>
              <a:ext uri="{FF2B5EF4-FFF2-40B4-BE49-F238E27FC236}">
                <a16:creationId xmlns:a16="http://schemas.microsoft.com/office/drawing/2014/main" id="{310B6CFD-FBF4-AFF2-0487-4B16F4A767B6}"/>
              </a:ext>
            </a:extLst>
          </p:cNvPr>
          <p:cNvGraphicFramePr>
            <a:graphicFrameLocks noChangeAspect="1"/>
          </p:cNvGraphicFramePr>
          <p:nvPr>
            <p:custDataLst>
              <p:tags r:id="rId2"/>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幻灯片" r:id="rId5" imgW="7772400" imgH="10058400" progId="TCLayout.ActiveDocument.1">
                  <p:embed/>
                </p:oleObj>
              </mc:Choice>
              <mc:Fallback>
                <p:oleObj name="think-cell 幻灯片" r:id="rId5" imgW="7772400" imgH="10058400" progId="TCLayout.ActiveDocument.1">
                  <p:embed/>
                  <p:pic>
                    <p:nvPicPr>
                      <p:cNvPr id="76" name="对象 75" hidden="1">
                        <a:extLst>
                          <a:ext uri="{FF2B5EF4-FFF2-40B4-BE49-F238E27FC236}">
                            <a16:creationId xmlns:a16="http://schemas.microsoft.com/office/drawing/2014/main" id="{310B6CFD-FBF4-AFF2-0487-4B16F4A767B6}"/>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18" name="文本框 510">
            <a:extLst>
              <a:ext uri="{FF2B5EF4-FFF2-40B4-BE49-F238E27FC236}">
                <a16:creationId xmlns:a16="http://schemas.microsoft.com/office/drawing/2014/main" id="{0DB206D7-0C06-A84C-2C2D-F27573468D7D}"/>
              </a:ext>
            </a:extLst>
          </p:cNvPr>
          <p:cNvSpPr txBox="1"/>
          <p:nvPr/>
        </p:nvSpPr>
        <p:spPr>
          <a:xfrm>
            <a:off x="387782" y="8955421"/>
            <a:ext cx="3243615" cy="200055"/>
          </a:xfrm>
          <a:prstGeom prst="rect">
            <a:avLst/>
          </a:prstGeom>
          <a:noFill/>
        </p:spPr>
        <p:txBody>
          <a:bodyPr wrap="square" lIns="0" rIns="0" rtlCol="0" anchor="t">
            <a:spAutoFit/>
          </a:bodyPr>
          <a:lstStyle/>
          <a:p>
            <a:pPr marL="0" marR="0" lvl="0" indent="0" algn="l" defTabSz="914400" rtl="0" eaLnBrk="1" fontAlgn="auto" latinLnBrk="0" hangingPunct="1">
              <a:lnSpc>
                <a:spcPct val="100000"/>
              </a:lnSpc>
              <a:spcBef>
                <a:spcPts val="0"/>
              </a:spcBef>
              <a:spcAft>
                <a:spcPts val="0"/>
              </a:spcAft>
              <a:buClr>
                <a:prstClr val="white"/>
              </a:buClr>
              <a:buSzPct val="90000"/>
              <a:buFontTx/>
              <a:buNone/>
              <a:tabLst/>
              <a:defRPr/>
            </a:pPr>
            <a:r>
              <a:rPr kumimoji="0" lang="zh-CN" altLang="en-US" sz="700" b="0" i="0" u="none" strike="noStrike" kern="1200" cap="none" spc="0" normalizeH="0" baseline="0" noProof="0" dirty="0">
                <a:ln>
                  <a:noFill/>
                </a:ln>
                <a:solidFill>
                  <a:srgbClr val="797979"/>
                </a:solidFill>
                <a:effectLst/>
                <a:uLnTx/>
                <a:uFillTx/>
                <a:latin typeface="等线" panose="02010600030101010101" pitchFamily="2" charset="-122"/>
                <a:ea typeface="等线" panose="02010600030101010101" pitchFamily="2" charset="-122"/>
                <a:cs typeface="+mn-cs"/>
              </a:rPr>
              <a:t>来源：公司官网，头豹研究院</a:t>
            </a:r>
            <a:endParaRPr kumimoji="0" lang="zh-CN" altLang="en-US" sz="1100" b="0" i="0" u="none" strike="noStrike" kern="1200" cap="none" spc="0" normalizeH="0" baseline="0" noProof="0" dirty="0">
              <a:ln>
                <a:noFill/>
              </a:ln>
              <a:solidFill>
                <a:srgbClr val="797979"/>
              </a:solidFill>
              <a:effectLst/>
              <a:uLnTx/>
              <a:uFillTx/>
              <a:latin typeface="等线" panose="02010600030101010101" pitchFamily="2" charset="-122"/>
              <a:ea typeface="等线" panose="02010600030101010101" pitchFamily="2" charset="-122"/>
              <a:cs typeface="+mn-cs"/>
            </a:endParaRPr>
          </a:p>
        </p:txBody>
      </p:sp>
      <p:sp>
        <p:nvSpPr>
          <p:cNvPr id="8" name="矩形 8">
            <a:extLst>
              <a:ext uri="{FF2B5EF4-FFF2-40B4-BE49-F238E27FC236}">
                <a16:creationId xmlns:a16="http://schemas.microsoft.com/office/drawing/2014/main" id="{E2A9E1BE-191C-BF54-8D1C-8F0392263600}"/>
              </a:ext>
            </a:extLst>
          </p:cNvPr>
          <p:cNvSpPr/>
          <p:nvPr/>
        </p:nvSpPr>
        <p:spPr>
          <a:xfrm>
            <a:off x="368301" y="644639"/>
            <a:ext cx="152400" cy="237767"/>
          </a:xfrm>
          <a:prstGeom prst="rect">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9" name="矩形 6">
            <a:extLst>
              <a:ext uri="{FF2B5EF4-FFF2-40B4-BE49-F238E27FC236}">
                <a16:creationId xmlns:a16="http://schemas.microsoft.com/office/drawing/2014/main" id="{657BFF79-3EEA-497E-9F04-19FE77207735}"/>
              </a:ext>
            </a:extLst>
          </p:cNvPr>
          <p:cNvSpPr/>
          <p:nvPr/>
        </p:nvSpPr>
        <p:spPr>
          <a:xfrm>
            <a:off x="274568" y="546432"/>
            <a:ext cx="6215132" cy="403316"/>
          </a:xfrm>
          <a:prstGeom prst="rect">
            <a:avLst/>
          </a:prstGeom>
        </p:spPr>
        <p:txBody>
          <a:bodyPr wrap="square" lIns="360000" anchor="ctr">
            <a:spAutoFit/>
          </a:bodyPr>
          <a:lstStyle/>
          <a:p>
            <a:pPr marL="0" marR="0" lvl="0" indent="0" algn="l" defTabSz="913765" rtl="0" eaLnBrk="1" fontAlgn="auto" latinLnBrk="0" hangingPunct="1">
              <a:lnSpc>
                <a:spcPct val="12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第四章</a:t>
            </a:r>
            <a:r>
              <a:rPr kumimoji="0" lang="en-US" altLang="zh-CN"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a:t>
            </a:r>
            <a:r>
              <a:rPr lang="zh-CN" altLang="en-US" b="1" dirty="0">
                <a:solidFill>
                  <a:schemeClr val="accent1">
                    <a:lumMod val="75000"/>
                  </a:schemeClr>
                </a:solidFill>
                <a:latin typeface="等线" panose="02010600030101010101" pitchFamily="2" charset="-122"/>
                <a:ea typeface="等线" panose="02010600030101010101" pitchFamily="2" charset="-122"/>
                <a:sym typeface="+mn-lt"/>
              </a:rPr>
              <a:t>企业图谱</a:t>
            </a:r>
            <a:r>
              <a:rPr kumimoji="0" lang="en-US" altLang="zh-CN"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a:t>
            </a:r>
            <a:r>
              <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速眠科技</a:t>
            </a:r>
          </a:p>
        </p:txBody>
      </p:sp>
      <p:sp>
        <p:nvSpPr>
          <p:cNvPr id="10" name="矩形 7">
            <a:extLst>
              <a:ext uri="{FF2B5EF4-FFF2-40B4-BE49-F238E27FC236}">
                <a16:creationId xmlns:a16="http://schemas.microsoft.com/office/drawing/2014/main" id="{E5A98416-794E-D222-EB55-B624A759EE91}"/>
              </a:ext>
            </a:extLst>
          </p:cNvPr>
          <p:cNvSpPr/>
          <p:nvPr/>
        </p:nvSpPr>
        <p:spPr>
          <a:xfrm>
            <a:off x="368301" y="958910"/>
            <a:ext cx="6121400" cy="719137"/>
          </a:xfrm>
          <a:prstGeom prst="rect">
            <a:avLst/>
          </a:prstGeom>
          <a:solidFill>
            <a:srgbClr val="F2F2F2"/>
          </a:solidFill>
          <a:ln w="12700" cap="flat" cmpd="sng" algn="ctr">
            <a:noFill/>
            <a:prstDash val="solid"/>
            <a:miter lim="800000"/>
          </a:ln>
          <a:effectLst/>
        </p:spPr>
        <p:txBody>
          <a:bodyPr wrap="square" rIns="90000" rtlCol="0" anchor="ctr">
            <a:noAutofit/>
          </a:bodyPr>
          <a:lstStyle/>
          <a:p>
            <a:pPr algn="just" defTabSz="914400">
              <a:defRPr/>
            </a:pPr>
            <a:r>
              <a:rPr lang="zh-CN" altLang="en-US" sz="1600" b="1" kern="0" dirty="0">
                <a:solidFill>
                  <a:prstClr val="black">
                    <a:lumMod val="65000"/>
                    <a:lumOff val="35000"/>
                  </a:prstClr>
                </a:solidFill>
                <a:latin typeface="等线" panose="02010600030101010101" pitchFamily="2" charset="-122"/>
                <a:ea typeface="等线" panose="02010600030101010101" pitchFamily="2" charset="-122"/>
              </a:rPr>
              <a:t>速眠科技专注于脑科学与数字精神健康领域，在睡眠诊疗、认知评估、情绪管理、心理疾病诊疗等方向提供立体化、精准的解决方案，引领“生活方式医学新范式”。</a:t>
            </a:r>
            <a:endParaRPr kumimoji="0" lang="zh-CN" altLang="en-US" sz="1600" b="1" i="0" u="none" strike="noStrike" kern="0" cap="none" spc="0" normalizeH="0" baseline="0" noProof="0" dirty="0">
              <a:ln>
                <a:noFill/>
              </a:ln>
              <a:solidFill>
                <a:prstClr val="black">
                  <a:lumMod val="65000"/>
                  <a:lumOff val="35000"/>
                </a:prstClr>
              </a:solidFill>
              <a:effectLst/>
              <a:uLnTx/>
              <a:uFillTx/>
              <a:latin typeface="等线" panose="02010600030101010101" pitchFamily="2" charset="-122"/>
              <a:ea typeface="等线" panose="02010600030101010101" pitchFamily="2" charset="-122"/>
              <a:cs typeface="+mn-cs"/>
            </a:endParaRPr>
          </a:p>
        </p:txBody>
      </p:sp>
      <p:sp>
        <p:nvSpPr>
          <p:cNvPr id="6" name="文本框 24">
            <a:extLst>
              <a:ext uri="{FF2B5EF4-FFF2-40B4-BE49-F238E27FC236}">
                <a16:creationId xmlns:a16="http://schemas.microsoft.com/office/drawing/2014/main" id="{B524C5C7-C98B-B015-34E3-8091A46B13A4}"/>
              </a:ext>
            </a:extLst>
          </p:cNvPr>
          <p:cNvSpPr txBox="1"/>
          <p:nvPr/>
        </p:nvSpPr>
        <p:spPr>
          <a:xfrm>
            <a:off x="1670302" y="2362233"/>
            <a:ext cx="4819398" cy="1553823"/>
          </a:xfrm>
          <a:prstGeom prst="rect">
            <a:avLst/>
          </a:prstGeom>
          <a:noFill/>
        </p:spPr>
        <p:txBody>
          <a:bodyPr wrap="square" rtlCol="0" anchor="ctr">
            <a:spAutoFit/>
          </a:bodyPr>
          <a:lstStyle/>
          <a:p>
            <a:pPr marL="0" marR="0" lvl="0" indent="0" algn="just" defTabSz="416875" rtl="0" eaLnBrk="1" fontAlgn="auto" latinLnBrk="0" hangingPunct="1">
              <a:lnSpc>
                <a:spcPct val="130000"/>
              </a:lnSpc>
              <a:spcBef>
                <a:spcPts val="600"/>
              </a:spcBef>
              <a:spcAft>
                <a:spcPts val="0"/>
              </a:spcAft>
              <a:buClr>
                <a:srgbClr val="9E7A7A"/>
              </a:buClr>
              <a:buSzTx/>
              <a:buFontTx/>
              <a:buNone/>
              <a:tabLst/>
              <a:defRPr/>
            </a:pPr>
            <a:r>
              <a:rPr kumimoji="0" lang="zh-CN" altLang="en-US" sz="1000" b="0" i="0" u="none" strike="noStrike" kern="1200" cap="none" spc="0" normalizeH="0" baseline="0" noProof="0" dirty="0">
                <a:ln>
                  <a:noFill/>
                </a:ln>
                <a:effectLst/>
                <a:uLnTx/>
                <a:uFillTx/>
                <a:latin typeface="等线" panose="02010600030101010101" pitchFamily="2" charset="-122"/>
                <a:ea typeface="等线" panose="02010600030101010101" pitchFamily="2" charset="-122"/>
                <a:cs typeface="+mn-ea"/>
                <a:sym typeface="+mn-lt"/>
              </a:rPr>
              <a:t>网址：</a:t>
            </a:r>
            <a:r>
              <a:rPr kumimoji="0" lang="en" altLang="zh-CN" sz="1000" b="0" i="0" u="none" strike="noStrike" kern="1200" cap="none" spc="0" normalizeH="0" baseline="0" noProof="0" dirty="0">
                <a:ln>
                  <a:noFill/>
                </a:ln>
                <a:effectLst/>
                <a:uLnTx/>
                <a:uFillTx/>
                <a:latin typeface="等线" panose="02010600030101010101" pitchFamily="2" charset="-122"/>
                <a:ea typeface="等线" panose="02010600030101010101" pitchFamily="2" charset="-122"/>
                <a:cs typeface="+mn-ea"/>
                <a:sym typeface="+mn-lt"/>
              </a:rPr>
              <a:t> https://</a:t>
            </a:r>
            <a:r>
              <a:rPr kumimoji="0" lang="en" altLang="zh-CN" sz="1000" b="0" i="0" u="none" strike="noStrike" kern="1200" cap="none" spc="0" normalizeH="0" baseline="0" noProof="0" dirty="0" err="1">
                <a:ln>
                  <a:noFill/>
                </a:ln>
                <a:effectLst/>
                <a:uLnTx/>
                <a:uFillTx/>
                <a:latin typeface="等线" panose="02010600030101010101" pitchFamily="2" charset="-122"/>
                <a:ea typeface="等线" panose="02010600030101010101" pitchFamily="2" charset="-122"/>
                <a:cs typeface="+mn-ea"/>
                <a:sym typeface="+mn-lt"/>
              </a:rPr>
              <a:t>www.sumian.com</a:t>
            </a:r>
            <a:r>
              <a:rPr kumimoji="0" lang="en" altLang="zh-CN" sz="1000" b="0" i="0" u="none" strike="noStrike" kern="1200" cap="none" spc="0" normalizeH="0" baseline="0" noProof="0" dirty="0">
                <a:ln>
                  <a:noFill/>
                </a:ln>
                <a:effectLst/>
                <a:uLnTx/>
                <a:uFillTx/>
                <a:latin typeface="等线" panose="02010600030101010101" pitchFamily="2" charset="-122"/>
                <a:ea typeface="等线" panose="02010600030101010101" pitchFamily="2" charset="-122"/>
                <a:cs typeface="+mn-ea"/>
                <a:sym typeface="+mn-lt"/>
              </a:rPr>
              <a:t>/</a:t>
            </a:r>
            <a:endParaRPr kumimoji="0" lang="en-US" altLang="zh-CN" sz="1000" b="0" i="0" u="none" strike="noStrike" kern="1200" cap="none" spc="0" normalizeH="0" baseline="0" noProof="0" dirty="0">
              <a:ln>
                <a:noFill/>
              </a:ln>
              <a:effectLst/>
              <a:uLnTx/>
              <a:uFillTx/>
              <a:latin typeface="等线" panose="02010600030101010101" pitchFamily="2" charset="-122"/>
              <a:ea typeface="等线" panose="02010600030101010101" pitchFamily="2" charset="-122"/>
              <a:cs typeface="+mn-ea"/>
              <a:sym typeface="+mn-lt"/>
            </a:endParaRPr>
          </a:p>
          <a:p>
            <a:pPr algn="just" defTabSz="416875">
              <a:lnSpc>
                <a:spcPct val="130000"/>
              </a:lnSpc>
              <a:spcBef>
                <a:spcPts val="600"/>
              </a:spcBef>
              <a:buClr>
                <a:srgbClr val="9E7A7A"/>
              </a:buClr>
              <a:defRPr/>
            </a:pPr>
            <a:r>
              <a:rPr kumimoji="0" lang="zh-CN" altLang="en-US" sz="1000" b="0" i="0" u="none" strike="noStrike" kern="1200" cap="none" spc="0" normalizeH="0" baseline="0" noProof="0" dirty="0">
                <a:ln>
                  <a:noFill/>
                </a:ln>
                <a:effectLst/>
                <a:uLnTx/>
                <a:uFillTx/>
                <a:latin typeface="+mn-ea"/>
                <a:cs typeface="+mn-ea"/>
                <a:sym typeface="+mn-lt"/>
              </a:rPr>
              <a:t>柏斯速眠科技（深圳）有限公司（简称“</a:t>
            </a:r>
            <a:r>
              <a:rPr lang="zh-CN" altLang="en-US" sz="1000" dirty="0">
                <a:latin typeface="+mn-ea"/>
                <a:cs typeface="+mn-ea"/>
                <a:sym typeface="+mn-lt"/>
              </a:rPr>
              <a:t>速眠科技</a:t>
            </a:r>
            <a:r>
              <a:rPr kumimoji="0" lang="zh-CN" altLang="en-US" sz="1000" b="0" i="0" u="none" strike="noStrike" kern="1200" cap="none" spc="0" normalizeH="0" baseline="0" noProof="0" dirty="0">
                <a:ln>
                  <a:noFill/>
                </a:ln>
                <a:effectLst/>
                <a:uLnTx/>
                <a:uFillTx/>
                <a:latin typeface="+mn-ea"/>
                <a:cs typeface="+mn-ea"/>
                <a:sym typeface="+mn-lt"/>
              </a:rPr>
              <a:t>”）是一家专注于脑科学研究领域和数字精神健康领域的高科技企业。提供全球领先的失眠非药物医疗解决方案，中国首个精准解决失眠障碍的生态体系提供商。</a:t>
            </a:r>
            <a:r>
              <a:rPr lang="zh-CN" altLang="en-US" sz="1000" dirty="0">
                <a:latin typeface="DengXian" panose="02010600030101010101" pitchFamily="2" charset="-122"/>
                <a:ea typeface="DengXian" panose="02010600030101010101" pitchFamily="2" charset="-122"/>
                <a:cs typeface="+mn-ea"/>
              </a:rPr>
              <a:t>速眠科技打造了由监测仪、速眠仪、速眠医生</a:t>
            </a:r>
            <a:r>
              <a:rPr lang="en-US" altLang="zh-CN" sz="1000" dirty="0">
                <a:latin typeface="DengXian" panose="02010600030101010101" pitchFamily="2" charset="-122"/>
                <a:ea typeface="DengXian" panose="02010600030101010101" pitchFamily="2" charset="-122"/>
                <a:cs typeface="+mn-ea"/>
              </a:rPr>
              <a:t>APP</a:t>
            </a:r>
            <a:r>
              <a:rPr lang="zh-CN" altLang="en-US" sz="1000" dirty="0">
                <a:latin typeface="DengXian" panose="02010600030101010101" pitchFamily="2" charset="-122"/>
                <a:ea typeface="DengXian" panose="02010600030101010101" pitchFamily="2" charset="-122"/>
                <a:cs typeface="+mn-ea"/>
              </a:rPr>
              <a:t>医生端和客户端、云医数据中心、医生服务组成的“速眠系统”，形成以专利的脉冲磁治疗产品为主体，以速眠定向研发的</a:t>
            </a:r>
            <a:r>
              <a:rPr lang="en-US" altLang="zh-CN" sz="1000" dirty="0">
                <a:latin typeface="DengXian" panose="02010600030101010101" pitchFamily="2" charset="-122"/>
                <a:ea typeface="DengXian" panose="02010600030101010101" pitchFamily="2" charset="-122"/>
                <a:cs typeface="+mn-ea"/>
              </a:rPr>
              <a:t>CBTI</a:t>
            </a:r>
            <a:r>
              <a:rPr lang="zh-CN" altLang="en-US" sz="1000" dirty="0">
                <a:latin typeface="DengXian" panose="02010600030101010101" pitchFamily="2" charset="-122"/>
                <a:ea typeface="DengXian" panose="02010600030101010101" pitchFamily="2" charset="-122"/>
                <a:cs typeface="+mn-ea"/>
              </a:rPr>
              <a:t>、</a:t>
            </a:r>
            <a:r>
              <a:rPr lang="en-US" altLang="zh-CN" sz="1000" dirty="0">
                <a:latin typeface="DengXian" panose="02010600030101010101" pitchFamily="2" charset="-122"/>
                <a:ea typeface="DengXian" panose="02010600030101010101" pitchFamily="2" charset="-122"/>
                <a:cs typeface="+mn-ea"/>
              </a:rPr>
              <a:t>BBTI</a:t>
            </a:r>
            <a:r>
              <a:rPr lang="zh-CN" altLang="en-US" sz="1000" dirty="0">
                <a:latin typeface="DengXian" panose="02010600030101010101" pitchFamily="2" charset="-122"/>
                <a:ea typeface="DengXian" panose="02010600030101010101" pitchFamily="2" charset="-122"/>
                <a:cs typeface="+mn-ea"/>
              </a:rPr>
              <a:t>等产品、速眠专属的医生服务平台为两翼的“一体两翼”诊疗模式。</a:t>
            </a:r>
          </a:p>
        </p:txBody>
      </p:sp>
      <p:sp>
        <p:nvSpPr>
          <p:cNvPr id="7" name="文本框 24">
            <a:extLst>
              <a:ext uri="{FF2B5EF4-FFF2-40B4-BE49-F238E27FC236}">
                <a16:creationId xmlns:a16="http://schemas.microsoft.com/office/drawing/2014/main" id="{5168618E-D1E0-548B-13DB-9F430014F76C}"/>
              </a:ext>
            </a:extLst>
          </p:cNvPr>
          <p:cNvSpPr txBox="1">
            <a:spLocks/>
          </p:cNvSpPr>
          <p:nvPr/>
        </p:nvSpPr>
        <p:spPr>
          <a:xfrm>
            <a:off x="583443" y="2009924"/>
            <a:ext cx="4288822" cy="259045"/>
          </a:xfrm>
          <a:prstGeom prst="rect">
            <a:avLst/>
          </a:prstGeom>
          <a:noFill/>
        </p:spPr>
        <p:txBody>
          <a:bodyPr wrap="square" rtlCol="0">
            <a:spAutoFit/>
          </a:bodyPr>
          <a:lstStyle>
            <a:defPPr>
              <a:defRPr lang="zh-CN"/>
            </a:defPPr>
            <a:lvl1pPr marL="0" algn="l" defTabSz="416560" rtl="0" eaLnBrk="1" latinLnBrk="0" hangingPunct="1">
              <a:defRPr sz="820" kern="1200">
                <a:solidFill>
                  <a:schemeClr val="tx1"/>
                </a:solidFill>
                <a:latin typeface="+mn-lt"/>
                <a:ea typeface="+mn-ea"/>
                <a:cs typeface="+mn-cs"/>
              </a:defRPr>
            </a:lvl1pPr>
            <a:lvl2pPr marL="208280" algn="l" defTabSz="416560" rtl="0" eaLnBrk="1" latinLnBrk="0" hangingPunct="1">
              <a:defRPr sz="820" kern="1200">
                <a:solidFill>
                  <a:schemeClr val="tx1"/>
                </a:solidFill>
                <a:latin typeface="+mn-lt"/>
                <a:ea typeface="+mn-ea"/>
                <a:cs typeface="+mn-cs"/>
              </a:defRPr>
            </a:lvl2pPr>
            <a:lvl3pPr marL="416560" algn="l" defTabSz="416560" rtl="0" eaLnBrk="1" latinLnBrk="0" hangingPunct="1">
              <a:defRPr sz="820" kern="1200">
                <a:solidFill>
                  <a:schemeClr val="tx1"/>
                </a:solidFill>
                <a:latin typeface="+mn-lt"/>
                <a:ea typeface="+mn-ea"/>
                <a:cs typeface="+mn-cs"/>
              </a:defRPr>
            </a:lvl3pPr>
            <a:lvl4pPr marL="625475" algn="l" defTabSz="416560" rtl="0" eaLnBrk="1" latinLnBrk="0" hangingPunct="1">
              <a:defRPr sz="820" kern="1200">
                <a:solidFill>
                  <a:schemeClr val="tx1"/>
                </a:solidFill>
                <a:latin typeface="+mn-lt"/>
                <a:ea typeface="+mn-ea"/>
                <a:cs typeface="+mn-cs"/>
              </a:defRPr>
            </a:lvl4pPr>
            <a:lvl5pPr marL="833755" algn="l" defTabSz="416560" rtl="0" eaLnBrk="1" latinLnBrk="0" hangingPunct="1">
              <a:defRPr sz="820" kern="1200">
                <a:solidFill>
                  <a:schemeClr val="tx1"/>
                </a:solidFill>
                <a:latin typeface="+mn-lt"/>
                <a:ea typeface="+mn-ea"/>
                <a:cs typeface="+mn-cs"/>
              </a:defRPr>
            </a:lvl5pPr>
            <a:lvl6pPr marL="1042035" algn="l" defTabSz="416560" rtl="0" eaLnBrk="1" latinLnBrk="0" hangingPunct="1">
              <a:defRPr sz="820" kern="1200">
                <a:solidFill>
                  <a:schemeClr val="tx1"/>
                </a:solidFill>
                <a:latin typeface="+mn-lt"/>
                <a:ea typeface="+mn-ea"/>
                <a:cs typeface="+mn-cs"/>
              </a:defRPr>
            </a:lvl6pPr>
            <a:lvl7pPr marL="1250315" algn="l" defTabSz="416560" rtl="0" eaLnBrk="1" latinLnBrk="0" hangingPunct="1">
              <a:defRPr sz="820" kern="1200">
                <a:solidFill>
                  <a:schemeClr val="tx1"/>
                </a:solidFill>
                <a:latin typeface="+mn-lt"/>
                <a:ea typeface="+mn-ea"/>
                <a:cs typeface="+mn-cs"/>
              </a:defRPr>
            </a:lvl7pPr>
            <a:lvl8pPr marL="1459230" algn="l" defTabSz="416560" rtl="0" eaLnBrk="1" latinLnBrk="0" hangingPunct="1">
              <a:defRPr sz="820" kern="1200">
                <a:solidFill>
                  <a:schemeClr val="tx1"/>
                </a:solidFill>
                <a:latin typeface="+mn-lt"/>
                <a:ea typeface="+mn-ea"/>
                <a:cs typeface="+mn-cs"/>
              </a:defRPr>
            </a:lvl8pPr>
            <a:lvl9pPr marL="1667510" algn="l" defTabSz="416560" rtl="0" eaLnBrk="1" latinLnBrk="0" hangingPunct="1">
              <a:defRPr sz="820" kern="1200">
                <a:solidFill>
                  <a:schemeClr val="tx1"/>
                </a:solidFill>
                <a:latin typeface="+mn-lt"/>
                <a:ea typeface="+mn-ea"/>
                <a:cs typeface="+mn-cs"/>
              </a:defRPr>
            </a:lvl9pPr>
          </a:lstStyle>
          <a:p>
            <a:pPr marL="0" marR="0" lvl="0" indent="0" algn="just" defTabSz="497956" rtl="0" eaLnBrk="1" fontAlgn="auto" latinLnBrk="0" hangingPunct="1">
              <a:lnSpc>
                <a:spcPts val="1255"/>
              </a:lnSpc>
              <a:spcBef>
                <a:spcPts val="359"/>
              </a:spcBef>
              <a:spcAft>
                <a:spcPts val="0"/>
              </a:spcAft>
              <a:buClr>
                <a:srgbClr val="E8392A"/>
              </a:buClr>
              <a:buSzTx/>
              <a:buFontTx/>
              <a:buNone/>
              <a:tabLst/>
              <a:defRPr/>
            </a:pPr>
            <a:r>
              <a:rPr lang="zh-CN" altLang="en-US" sz="1200" b="1" kern="0" dirty="0">
                <a:latin typeface="DengXian" panose="02010600030101010101" pitchFamily="2" charset="-122"/>
                <a:ea typeface="等线" panose="02010600030101010101" pitchFamily="2" charset="-122"/>
                <a:cs typeface="+mn-ea"/>
                <a:sym typeface="+mn-lt"/>
              </a:rPr>
              <a:t>柏斯速眠科技（深圳）有限公司</a:t>
            </a:r>
            <a:endParaRPr kumimoji="0" lang="zh-CN" altLang="en-US" sz="1200" b="1" i="0" u="none" strike="noStrike" kern="0" cap="none" spc="0" normalizeH="0" baseline="0" noProof="0" dirty="0">
              <a:ln>
                <a:noFill/>
              </a:ln>
              <a:effectLst/>
              <a:uLnTx/>
              <a:uFillTx/>
              <a:latin typeface="DengXian" panose="02010600030101010101" pitchFamily="2" charset="-122"/>
              <a:ea typeface="等线" panose="02010600030101010101" pitchFamily="2" charset="-122"/>
              <a:cs typeface="+mn-ea"/>
              <a:sym typeface="+mn-lt"/>
            </a:endParaRPr>
          </a:p>
        </p:txBody>
      </p:sp>
      <p:grpSp>
        <p:nvGrpSpPr>
          <p:cNvPr id="11" name="Group 27">
            <a:extLst>
              <a:ext uri="{FF2B5EF4-FFF2-40B4-BE49-F238E27FC236}">
                <a16:creationId xmlns:a16="http://schemas.microsoft.com/office/drawing/2014/main" id="{96F1992C-928E-8047-D6A2-8AD8BFE21ED5}"/>
              </a:ext>
            </a:extLst>
          </p:cNvPr>
          <p:cNvGrpSpPr/>
          <p:nvPr/>
        </p:nvGrpSpPr>
        <p:grpSpPr>
          <a:xfrm>
            <a:off x="376238" y="2012539"/>
            <a:ext cx="240284" cy="256430"/>
            <a:chOff x="3207485" y="1541925"/>
            <a:chExt cx="558010" cy="558010"/>
          </a:xfrm>
        </p:grpSpPr>
        <p:sp>
          <p:nvSpPr>
            <p:cNvPr id="12" name="îšḷiḍê">
              <a:extLst>
                <a:ext uri="{FF2B5EF4-FFF2-40B4-BE49-F238E27FC236}">
                  <a16:creationId xmlns:a16="http://schemas.microsoft.com/office/drawing/2014/main" id="{40906899-55CF-C855-C9B8-88E8DD304E80}"/>
                </a:ext>
              </a:extLst>
            </p:cNvPr>
            <p:cNvSpPr/>
            <p:nvPr/>
          </p:nvSpPr>
          <p:spPr>
            <a:xfrm>
              <a:off x="3207485" y="1541925"/>
              <a:ext cx="558010" cy="558010"/>
            </a:xfrm>
            <a:prstGeom prst="roundRect">
              <a:avLst>
                <a:gd name="adj" fmla="val 8559"/>
              </a:avLst>
            </a:prstGeom>
            <a:noFill/>
            <a:ln w="12700" cap="flat" cmpd="sng" algn="ctr">
              <a:solidFill>
                <a:srgbClr val="9E7A7A"/>
              </a:solidFill>
              <a:prstDash val="solid"/>
              <a:miter lim="800000"/>
            </a:ln>
            <a:effectLst/>
          </p:spPr>
          <p:txBody>
            <a:bodyPr wrap="square" lIns="109303" tIns="54651" rIns="109303" bIns="54651" rtlCol="0" anchor="ctr">
              <a:normAutofit fontScale="47500" lnSpcReduction="20000"/>
            </a:bodyPr>
            <a:lstStyle/>
            <a:p>
              <a:pPr marL="0" marR="0" lvl="0" indent="0" algn="ctr" defTabSz="1093074" rtl="0" eaLnBrk="1" fontAlgn="auto" latinLnBrk="0" hangingPunct="1">
                <a:lnSpc>
                  <a:spcPct val="100000"/>
                </a:lnSpc>
                <a:spcBef>
                  <a:spcPts val="0"/>
                </a:spcBef>
                <a:spcAft>
                  <a:spcPts val="0"/>
                </a:spcAft>
                <a:buClrTx/>
                <a:buSzTx/>
                <a:buFontTx/>
                <a:buNone/>
                <a:tabLst/>
                <a:defRPr/>
              </a:pPr>
              <a:endParaRPr kumimoji="0" lang="zh-CN" altLang="en-US" sz="2152" b="0" i="0" u="none" strike="noStrike" kern="0" cap="none" spc="0" normalizeH="0" baseline="0" noProof="0">
                <a:ln>
                  <a:noFill/>
                </a:ln>
                <a:solidFill>
                  <a:srgbClr val="FFFFFF"/>
                </a:solidFill>
                <a:effectLst/>
                <a:uLnTx/>
                <a:uFillTx/>
                <a:latin typeface="等线"/>
                <a:ea typeface="等线" panose="02010600030101010101" pitchFamily="2" charset="-122"/>
                <a:cs typeface="+mn-ea"/>
              </a:endParaRPr>
            </a:p>
          </p:txBody>
        </p:sp>
        <p:sp>
          <p:nvSpPr>
            <p:cNvPr id="13" name="ïş1îḓê">
              <a:extLst>
                <a:ext uri="{FF2B5EF4-FFF2-40B4-BE49-F238E27FC236}">
                  <a16:creationId xmlns:a16="http://schemas.microsoft.com/office/drawing/2014/main" id="{D2ACBB7F-FC21-003C-B691-E551FE3CBE32}"/>
                </a:ext>
              </a:extLst>
            </p:cNvPr>
            <p:cNvSpPr/>
            <p:nvPr/>
          </p:nvSpPr>
          <p:spPr>
            <a:xfrm>
              <a:off x="3272333" y="1618745"/>
              <a:ext cx="416343" cy="416343"/>
            </a:xfrm>
            <a:prstGeom prst="roundRect">
              <a:avLst>
                <a:gd name="adj" fmla="val 8559"/>
              </a:avLst>
            </a:prstGeom>
            <a:solidFill>
              <a:srgbClr val="F2F2F2"/>
            </a:solidFill>
            <a:ln w="12700" cap="flat" cmpd="sng" algn="ctr">
              <a:solidFill>
                <a:srgbClr val="9E7A7A"/>
              </a:solidFill>
              <a:prstDash val="solid"/>
              <a:miter lim="800000"/>
            </a:ln>
            <a:effectLst/>
          </p:spPr>
          <p:txBody>
            <a:bodyPr wrap="square" lIns="109303" tIns="54651" rIns="109303" bIns="54651" rtlCol="0" anchor="ctr">
              <a:normAutofit fontScale="25000" lnSpcReduction="20000"/>
            </a:bodyPr>
            <a:lstStyle/>
            <a:p>
              <a:pPr marL="0" marR="0" lvl="0" indent="0" algn="ctr" defTabSz="1093074" rtl="0" eaLnBrk="1" fontAlgn="auto" latinLnBrk="0" hangingPunct="1">
                <a:lnSpc>
                  <a:spcPct val="100000"/>
                </a:lnSpc>
                <a:spcBef>
                  <a:spcPts val="0"/>
                </a:spcBef>
                <a:spcAft>
                  <a:spcPts val="0"/>
                </a:spcAft>
                <a:buClrTx/>
                <a:buSzTx/>
                <a:buFontTx/>
                <a:buNone/>
                <a:tabLst/>
                <a:defRPr/>
              </a:pPr>
              <a:endParaRPr kumimoji="0" lang="zh-CN" altLang="en-US" sz="2152" b="0" i="0" u="none" strike="noStrike" kern="0" cap="none" spc="0" normalizeH="0" baseline="0" noProof="0">
                <a:ln>
                  <a:noFill/>
                </a:ln>
                <a:solidFill>
                  <a:srgbClr val="FFFFFF"/>
                </a:solidFill>
                <a:effectLst/>
                <a:uLnTx/>
                <a:uFillTx/>
                <a:latin typeface="等线"/>
                <a:ea typeface="等线" panose="02010600030101010101" pitchFamily="2" charset="-122"/>
                <a:cs typeface="+mn-ea"/>
              </a:endParaRPr>
            </a:p>
          </p:txBody>
        </p:sp>
      </p:grpSp>
      <p:cxnSp>
        <p:nvCxnSpPr>
          <p:cNvPr id="14" name="直接连接符 5">
            <a:extLst>
              <a:ext uri="{FF2B5EF4-FFF2-40B4-BE49-F238E27FC236}">
                <a16:creationId xmlns:a16="http://schemas.microsoft.com/office/drawing/2014/main" id="{F43DC1CF-9F53-25BC-D603-391A38BD7A19}"/>
              </a:ext>
            </a:extLst>
          </p:cNvPr>
          <p:cNvCxnSpPr>
            <a:cxnSpLocks/>
          </p:cNvCxnSpPr>
          <p:nvPr/>
        </p:nvCxnSpPr>
        <p:spPr>
          <a:xfrm>
            <a:off x="638809" y="2252941"/>
            <a:ext cx="585089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6" name="组合 15">
            <a:extLst>
              <a:ext uri="{FF2B5EF4-FFF2-40B4-BE49-F238E27FC236}">
                <a16:creationId xmlns:a16="http://schemas.microsoft.com/office/drawing/2014/main" id="{2A1C05DB-F413-9639-39CF-68039835B64E}"/>
              </a:ext>
            </a:extLst>
          </p:cNvPr>
          <p:cNvGrpSpPr/>
          <p:nvPr/>
        </p:nvGrpSpPr>
        <p:grpSpPr>
          <a:xfrm>
            <a:off x="304690" y="4033410"/>
            <a:ext cx="6188642" cy="259045"/>
            <a:chOff x="304690" y="1998436"/>
            <a:chExt cx="6188642" cy="259262"/>
          </a:xfrm>
        </p:grpSpPr>
        <p:cxnSp>
          <p:nvCxnSpPr>
            <p:cNvPr id="17" name="直接连接符 16">
              <a:extLst>
                <a:ext uri="{FF2B5EF4-FFF2-40B4-BE49-F238E27FC236}">
                  <a16:creationId xmlns:a16="http://schemas.microsoft.com/office/drawing/2014/main" id="{0D71437C-2DF4-4EFF-CDBE-C6E26661C6CF}"/>
                </a:ext>
              </a:extLst>
            </p:cNvPr>
            <p:cNvCxnSpPr>
              <a:cxnSpLocks/>
            </p:cNvCxnSpPr>
            <p:nvPr/>
          </p:nvCxnSpPr>
          <p:spPr>
            <a:xfrm>
              <a:off x="373332" y="2257481"/>
              <a:ext cx="612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文本框 24">
              <a:extLst>
                <a:ext uri="{FF2B5EF4-FFF2-40B4-BE49-F238E27FC236}">
                  <a16:creationId xmlns:a16="http://schemas.microsoft.com/office/drawing/2014/main" id="{726DC6F0-9655-739F-E13C-68C3C9044AF4}"/>
                </a:ext>
              </a:extLst>
            </p:cNvPr>
            <p:cNvSpPr txBox="1"/>
            <p:nvPr/>
          </p:nvSpPr>
          <p:spPr>
            <a:xfrm>
              <a:off x="304690" y="1998436"/>
              <a:ext cx="4538773" cy="259262"/>
            </a:xfrm>
            <a:prstGeom prst="rect">
              <a:avLst/>
            </a:prstGeom>
            <a:noFill/>
          </p:spPr>
          <p:txBody>
            <a:bodyPr wrap="square" rtlCol="0">
              <a:spAutoFit/>
            </a:bodyPr>
            <a:lstStyle>
              <a:defPPr>
                <a:defRPr lang="zh-CN"/>
              </a:defPPr>
              <a:lvl1pPr marL="0" algn="l" defTabSz="416560" rtl="0" eaLnBrk="1" latinLnBrk="0" hangingPunct="1">
                <a:defRPr sz="820" kern="1200">
                  <a:solidFill>
                    <a:schemeClr val="tx1"/>
                  </a:solidFill>
                  <a:latin typeface="+mn-lt"/>
                  <a:ea typeface="+mn-ea"/>
                  <a:cs typeface="+mn-cs"/>
                </a:defRPr>
              </a:lvl1pPr>
              <a:lvl2pPr marL="208280" algn="l" defTabSz="416560" rtl="0" eaLnBrk="1" latinLnBrk="0" hangingPunct="1">
                <a:defRPr sz="820" kern="1200">
                  <a:solidFill>
                    <a:schemeClr val="tx1"/>
                  </a:solidFill>
                  <a:latin typeface="+mn-lt"/>
                  <a:ea typeface="+mn-ea"/>
                  <a:cs typeface="+mn-cs"/>
                </a:defRPr>
              </a:lvl2pPr>
              <a:lvl3pPr marL="416560" algn="l" defTabSz="416560" rtl="0" eaLnBrk="1" latinLnBrk="0" hangingPunct="1">
                <a:defRPr sz="820" kern="1200">
                  <a:solidFill>
                    <a:schemeClr val="tx1"/>
                  </a:solidFill>
                  <a:latin typeface="+mn-lt"/>
                  <a:ea typeface="+mn-ea"/>
                  <a:cs typeface="+mn-cs"/>
                </a:defRPr>
              </a:lvl3pPr>
              <a:lvl4pPr marL="625475" algn="l" defTabSz="416560" rtl="0" eaLnBrk="1" latinLnBrk="0" hangingPunct="1">
                <a:defRPr sz="820" kern="1200">
                  <a:solidFill>
                    <a:schemeClr val="tx1"/>
                  </a:solidFill>
                  <a:latin typeface="+mn-lt"/>
                  <a:ea typeface="+mn-ea"/>
                  <a:cs typeface="+mn-cs"/>
                </a:defRPr>
              </a:lvl4pPr>
              <a:lvl5pPr marL="833755" algn="l" defTabSz="416560" rtl="0" eaLnBrk="1" latinLnBrk="0" hangingPunct="1">
                <a:defRPr sz="820" kern="1200">
                  <a:solidFill>
                    <a:schemeClr val="tx1"/>
                  </a:solidFill>
                  <a:latin typeface="+mn-lt"/>
                  <a:ea typeface="+mn-ea"/>
                  <a:cs typeface="+mn-cs"/>
                </a:defRPr>
              </a:lvl5pPr>
              <a:lvl6pPr marL="1042035" algn="l" defTabSz="416560" rtl="0" eaLnBrk="1" latinLnBrk="0" hangingPunct="1">
                <a:defRPr sz="820" kern="1200">
                  <a:solidFill>
                    <a:schemeClr val="tx1"/>
                  </a:solidFill>
                  <a:latin typeface="+mn-lt"/>
                  <a:ea typeface="+mn-ea"/>
                  <a:cs typeface="+mn-cs"/>
                </a:defRPr>
              </a:lvl6pPr>
              <a:lvl7pPr marL="1250315" algn="l" defTabSz="416560" rtl="0" eaLnBrk="1" latinLnBrk="0" hangingPunct="1">
                <a:defRPr sz="820" kern="1200">
                  <a:solidFill>
                    <a:schemeClr val="tx1"/>
                  </a:solidFill>
                  <a:latin typeface="+mn-lt"/>
                  <a:ea typeface="+mn-ea"/>
                  <a:cs typeface="+mn-cs"/>
                </a:defRPr>
              </a:lvl7pPr>
              <a:lvl8pPr marL="1459230" algn="l" defTabSz="416560" rtl="0" eaLnBrk="1" latinLnBrk="0" hangingPunct="1">
                <a:defRPr sz="820" kern="1200">
                  <a:solidFill>
                    <a:schemeClr val="tx1"/>
                  </a:solidFill>
                  <a:latin typeface="+mn-lt"/>
                  <a:ea typeface="+mn-ea"/>
                  <a:cs typeface="+mn-cs"/>
                </a:defRPr>
              </a:lvl8pPr>
              <a:lvl9pPr marL="1667510" algn="l" defTabSz="416560" rtl="0" eaLnBrk="1" latinLnBrk="0" hangingPunct="1">
                <a:defRPr sz="820" kern="1200">
                  <a:solidFill>
                    <a:schemeClr val="tx1"/>
                  </a:solidFill>
                  <a:latin typeface="+mn-lt"/>
                  <a:ea typeface="+mn-ea"/>
                  <a:cs typeface="+mn-cs"/>
                </a:defRPr>
              </a:lvl9pPr>
            </a:lstStyle>
            <a:p>
              <a:pPr algn="just" defTabSz="498475">
                <a:lnSpc>
                  <a:spcPts val="1255"/>
                </a:lnSpc>
                <a:spcBef>
                  <a:spcPts val="360"/>
                </a:spcBef>
                <a:buClr>
                  <a:srgbClr val="E8392A"/>
                </a:buClr>
                <a:defRPr/>
              </a:pPr>
              <a:r>
                <a:rPr lang="zh-CN" altLang="en-US" sz="1100" b="1" dirty="0">
                  <a:latin typeface="+mn-ea"/>
                  <a:cs typeface="+mn-ea"/>
                  <a:sym typeface="+mn-lt"/>
                </a:rPr>
                <a:t>速眠科技</a:t>
              </a:r>
              <a:r>
                <a:rPr lang="en-US" altLang="zh-CN" sz="1100" b="1" dirty="0">
                  <a:latin typeface="+mn-ea"/>
                  <a:cs typeface="+mn-ea"/>
                  <a:sym typeface="+mn-lt"/>
                </a:rPr>
                <a:t>——</a:t>
              </a:r>
              <a:r>
                <a:rPr lang="zh-CN" altLang="en-US" sz="1100" b="1" dirty="0">
                  <a:latin typeface="+mn-ea"/>
                  <a:cs typeface="+mn-ea"/>
                  <a:sym typeface="+mn-lt"/>
                </a:rPr>
                <a:t>失眠非药物治疗解决方案</a:t>
              </a:r>
            </a:p>
          </p:txBody>
        </p:sp>
      </p:grpSp>
      <p:pic>
        <p:nvPicPr>
          <p:cNvPr id="3" name="图片 2">
            <a:extLst>
              <a:ext uri="{FF2B5EF4-FFF2-40B4-BE49-F238E27FC236}">
                <a16:creationId xmlns:a16="http://schemas.microsoft.com/office/drawing/2014/main" id="{D3DD9AC0-2E3A-479E-592B-3D88C9D9EDBD}"/>
              </a:ext>
            </a:extLst>
          </p:cNvPr>
          <p:cNvPicPr>
            <a:picLocks noChangeAspect="1"/>
          </p:cNvPicPr>
          <p:nvPr/>
        </p:nvPicPr>
        <p:blipFill>
          <a:blip r:embed="rId7"/>
          <a:stretch>
            <a:fillRect/>
          </a:stretch>
        </p:blipFill>
        <p:spPr>
          <a:xfrm>
            <a:off x="5173856" y="2294167"/>
            <a:ext cx="1327151" cy="252791"/>
          </a:xfrm>
          <a:prstGeom prst="rect">
            <a:avLst/>
          </a:prstGeom>
        </p:spPr>
      </p:pic>
      <p:grpSp>
        <p:nvGrpSpPr>
          <p:cNvPr id="4" name="组合 3">
            <a:extLst>
              <a:ext uri="{FF2B5EF4-FFF2-40B4-BE49-F238E27FC236}">
                <a16:creationId xmlns:a16="http://schemas.microsoft.com/office/drawing/2014/main" id="{F63194BF-C322-9471-C5C9-4E9797D16DCD}"/>
              </a:ext>
            </a:extLst>
          </p:cNvPr>
          <p:cNvGrpSpPr/>
          <p:nvPr/>
        </p:nvGrpSpPr>
        <p:grpSpPr>
          <a:xfrm>
            <a:off x="435604" y="4523930"/>
            <a:ext cx="6062888" cy="2030594"/>
            <a:chOff x="435604" y="5379720"/>
            <a:chExt cx="6062888" cy="2073480"/>
          </a:xfrm>
        </p:grpSpPr>
        <p:grpSp>
          <p:nvGrpSpPr>
            <p:cNvPr id="15" name="组合 14">
              <a:extLst>
                <a:ext uri="{FF2B5EF4-FFF2-40B4-BE49-F238E27FC236}">
                  <a16:creationId xmlns:a16="http://schemas.microsoft.com/office/drawing/2014/main" id="{2EFB339F-C9F9-3B4B-7A09-6AA936AF2793}"/>
                </a:ext>
              </a:extLst>
            </p:cNvPr>
            <p:cNvGrpSpPr/>
            <p:nvPr/>
          </p:nvGrpSpPr>
          <p:grpSpPr>
            <a:xfrm>
              <a:off x="2392260" y="5379720"/>
              <a:ext cx="2073480" cy="2073480"/>
              <a:chOff x="2392260" y="5379720"/>
              <a:chExt cx="2073480" cy="2073480"/>
            </a:xfrm>
          </p:grpSpPr>
          <p:pic>
            <p:nvPicPr>
              <p:cNvPr id="69" name="图片 68">
                <a:extLst>
                  <a:ext uri="{FF2B5EF4-FFF2-40B4-BE49-F238E27FC236}">
                    <a16:creationId xmlns:a16="http://schemas.microsoft.com/office/drawing/2014/main" id="{2E9E6590-58F8-02E8-B6A0-1857962BF11B}"/>
                  </a:ext>
                </a:extLst>
              </p:cNvPr>
              <p:cNvPicPr>
                <a:picLocks noChangeAspect="1"/>
              </p:cNvPicPr>
              <p:nvPr/>
            </p:nvPicPr>
            <p:blipFill>
              <a:blip r:embed="rId8"/>
              <a:stretch>
                <a:fillRect/>
              </a:stretch>
            </p:blipFill>
            <p:spPr>
              <a:xfrm>
                <a:off x="2719293" y="6296403"/>
                <a:ext cx="1419411" cy="656826"/>
              </a:xfrm>
              <a:prstGeom prst="rect">
                <a:avLst/>
              </a:prstGeom>
            </p:spPr>
          </p:pic>
          <p:sp>
            <p:nvSpPr>
              <p:cNvPr id="70" name="椭圆 69">
                <a:extLst>
                  <a:ext uri="{FF2B5EF4-FFF2-40B4-BE49-F238E27FC236}">
                    <a16:creationId xmlns:a16="http://schemas.microsoft.com/office/drawing/2014/main" id="{5BE0CB12-6FB1-9C21-FD88-D17214577DF9}"/>
                  </a:ext>
                </a:extLst>
              </p:cNvPr>
              <p:cNvSpPr>
                <a:spLocks noChangeAspect="1"/>
              </p:cNvSpPr>
              <p:nvPr/>
            </p:nvSpPr>
            <p:spPr>
              <a:xfrm>
                <a:off x="2392260" y="5379720"/>
                <a:ext cx="2073480" cy="2073480"/>
              </a:xfrm>
              <a:prstGeom prst="ellipse">
                <a:avLst/>
              </a:prstGeom>
              <a:noFill/>
              <a:ln>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71" name="文本框 70">
                <a:extLst>
                  <a:ext uri="{FF2B5EF4-FFF2-40B4-BE49-F238E27FC236}">
                    <a16:creationId xmlns:a16="http://schemas.microsoft.com/office/drawing/2014/main" id="{64BA2EE6-9231-8079-C1D7-FEEFC0CDC70F}"/>
                  </a:ext>
                </a:extLst>
              </p:cNvPr>
              <p:cNvSpPr txBox="1"/>
              <p:nvPr/>
            </p:nvSpPr>
            <p:spPr>
              <a:xfrm>
                <a:off x="2815066" y="5742116"/>
                <a:ext cx="1227867" cy="400110"/>
              </a:xfrm>
              <a:prstGeom prst="rect">
                <a:avLst/>
              </a:prstGeom>
              <a:noFill/>
            </p:spPr>
            <p:txBody>
              <a:bodyPr wrap="square" rtlCol="0">
                <a:spAutoFit/>
              </a:bodyPr>
              <a:lstStyle/>
              <a:p>
                <a:pPr algn="ctr"/>
                <a:r>
                  <a:rPr lang="zh-CN" altLang="en-US" sz="1000" b="1" dirty="0">
                    <a:latin typeface="等线" panose="02010600030101010101" pitchFamily="2" charset="-122"/>
                    <a:ea typeface="等线" panose="02010600030101010101" pitchFamily="2" charset="-122"/>
                  </a:rPr>
                  <a:t>一体</a:t>
                </a:r>
                <a:endParaRPr lang="en-US" altLang="zh-CN" sz="1000" b="1" dirty="0">
                  <a:latin typeface="等线" panose="02010600030101010101" pitchFamily="2" charset="-122"/>
                  <a:ea typeface="等线" panose="02010600030101010101" pitchFamily="2" charset="-122"/>
                </a:endParaRPr>
              </a:p>
              <a:p>
                <a:pPr algn="ctr"/>
                <a:r>
                  <a:rPr lang="zh-CN" altLang="en-US" sz="1000" dirty="0">
                    <a:latin typeface="等线" panose="02010600030101010101" pitchFamily="2" charset="-122"/>
                    <a:ea typeface="等线" panose="02010600030101010101" pitchFamily="2" charset="-122"/>
                  </a:rPr>
                  <a:t>脉冲磁治疗系统</a:t>
                </a:r>
              </a:p>
            </p:txBody>
          </p:sp>
        </p:grpSp>
        <p:grpSp>
          <p:nvGrpSpPr>
            <p:cNvPr id="25" name="组合 24">
              <a:extLst>
                <a:ext uri="{FF2B5EF4-FFF2-40B4-BE49-F238E27FC236}">
                  <a16:creationId xmlns:a16="http://schemas.microsoft.com/office/drawing/2014/main" id="{5C46865C-E353-5478-75FA-98E16701C53A}"/>
                </a:ext>
              </a:extLst>
            </p:cNvPr>
            <p:cNvGrpSpPr/>
            <p:nvPr/>
          </p:nvGrpSpPr>
          <p:grpSpPr>
            <a:xfrm>
              <a:off x="435604" y="5603875"/>
              <a:ext cx="1851061" cy="1625171"/>
              <a:chOff x="435604" y="5603875"/>
              <a:chExt cx="1851061" cy="1625171"/>
            </a:xfrm>
          </p:grpSpPr>
          <p:grpSp>
            <p:nvGrpSpPr>
              <p:cNvPr id="45" name="组合 44">
                <a:extLst>
                  <a:ext uri="{FF2B5EF4-FFF2-40B4-BE49-F238E27FC236}">
                    <a16:creationId xmlns:a16="http://schemas.microsoft.com/office/drawing/2014/main" id="{44EDA348-208F-9029-C2B8-753C43492016}"/>
                  </a:ext>
                </a:extLst>
              </p:cNvPr>
              <p:cNvGrpSpPr/>
              <p:nvPr/>
            </p:nvGrpSpPr>
            <p:grpSpPr>
              <a:xfrm>
                <a:off x="1762125" y="5603875"/>
                <a:ext cx="524540" cy="1625171"/>
                <a:chOff x="1698625" y="5603875"/>
                <a:chExt cx="524540" cy="1625171"/>
              </a:xfrm>
            </p:grpSpPr>
            <p:sp>
              <p:nvSpPr>
                <p:cNvPr id="66" name="流程图: 摘录 17">
                  <a:extLst>
                    <a:ext uri="{FF2B5EF4-FFF2-40B4-BE49-F238E27FC236}">
                      <a16:creationId xmlns:a16="http://schemas.microsoft.com/office/drawing/2014/main" id="{06F963E7-0007-6A69-00C9-8C0DD8C66794}"/>
                    </a:ext>
                  </a:extLst>
                </p:cNvPr>
                <p:cNvSpPr/>
                <p:nvPr/>
              </p:nvSpPr>
              <p:spPr>
                <a:xfrm rot="5400000">
                  <a:off x="1906148" y="6337490"/>
                  <a:ext cx="476092" cy="157941"/>
                </a:xfrm>
                <a:prstGeom prst="flowChartExtract">
                  <a:avLst/>
                </a:prstGeom>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cxnSp>
              <p:nvCxnSpPr>
                <p:cNvPr id="67" name="直接连接符 19">
                  <a:extLst>
                    <a:ext uri="{FF2B5EF4-FFF2-40B4-BE49-F238E27FC236}">
                      <a16:creationId xmlns:a16="http://schemas.microsoft.com/office/drawing/2014/main" id="{B1A860B9-752B-043A-3598-BD771F118443}"/>
                    </a:ext>
                  </a:extLst>
                </p:cNvPr>
                <p:cNvCxnSpPr>
                  <a:stCxn id="66" idx="0"/>
                </p:cNvCxnSpPr>
                <p:nvPr/>
              </p:nvCxnSpPr>
              <p:spPr>
                <a:xfrm flipH="1" flipV="1">
                  <a:off x="1698625" y="5603875"/>
                  <a:ext cx="524540" cy="8125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直接连接符 22">
                  <a:extLst>
                    <a:ext uri="{FF2B5EF4-FFF2-40B4-BE49-F238E27FC236}">
                      <a16:creationId xmlns:a16="http://schemas.microsoft.com/office/drawing/2014/main" id="{3379CA46-099B-E00B-1972-F935F2467F76}"/>
                    </a:ext>
                  </a:extLst>
                </p:cNvPr>
                <p:cNvCxnSpPr>
                  <a:cxnSpLocks/>
                  <a:stCxn id="66" idx="0"/>
                </p:cNvCxnSpPr>
                <p:nvPr/>
              </p:nvCxnSpPr>
              <p:spPr>
                <a:xfrm flipH="1">
                  <a:off x="1698625" y="6416461"/>
                  <a:ext cx="524540" cy="812585"/>
                </a:xfrm>
                <a:prstGeom prst="line">
                  <a:avLst/>
                </a:prstGeom>
                <a:ln w="12700"/>
              </p:spPr>
              <p:style>
                <a:lnRef idx="1">
                  <a:schemeClr val="accent1"/>
                </a:lnRef>
                <a:fillRef idx="0">
                  <a:schemeClr val="accent1"/>
                </a:fillRef>
                <a:effectRef idx="0">
                  <a:schemeClr val="accent1"/>
                </a:effectRef>
                <a:fontRef idx="minor">
                  <a:schemeClr val="tx1"/>
                </a:fontRef>
              </p:style>
            </p:cxnSp>
          </p:grpSp>
          <p:pic>
            <p:nvPicPr>
              <p:cNvPr id="51" name="图片 50">
                <a:extLst>
                  <a:ext uri="{FF2B5EF4-FFF2-40B4-BE49-F238E27FC236}">
                    <a16:creationId xmlns:a16="http://schemas.microsoft.com/office/drawing/2014/main" id="{C6AD22CA-4CB1-EB1D-C6DB-2732CF16DC1A}"/>
                  </a:ext>
                </a:extLst>
              </p:cNvPr>
              <p:cNvPicPr>
                <a:picLocks noChangeAspect="1"/>
              </p:cNvPicPr>
              <p:nvPr/>
            </p:nvPicPr>
            <p:blipFill>
              <a:blip r:embed="rId9">
                <a:clrChange>
                  <a:clrFrom>
                    <a:srgbClr val="FFFFFF"/>
                  </a:clrFrom>
                  <a:clrTo>
                    <a:srgbClr val="FFFFFF">
                      <a:alpha val="0"/>
                    </a:srgbClr>
                  </a:clrTo>
                </a:clrChange>
                <a:duotone>
                  <a:schemeClr val="accent5">
                    <a:shade val="45000"/>
                    <a:satMod val="135000"/>
                  </a:schemeClr>
                  <a:prstClr val="white"/>
                </a:duotone>
              </a:blip>
              <a:stretch>
                <a:fillRect/>
              </a:stretch>
            </p:blipFill>
            <p:spPr>
              <a:xfrm>
                <a:off x="444501" y="6029691"/>
                <a:ext cx="761276" cy="701373"/>
              </a:xfrm>
              <a:prstGeom prst="rect">
                <a:avLst/>
              </a:prstGeom>
            </p:spPr>
          </p:pic>
          <p:sp>
            <p:nvSpPr>
              <p:cNvPr id="57" name="文本框 56">
                <a:extLst>
                  <a:ext uri="{FF2B5EF4-FFF2-40B4-BE49-F238E27FC236}">
                    <a16:creationId xmlns:a16="http://schemas.microsoft.com/office/drawing/2014/main" id="{1622A208-9761-9413-FEEC-A3F701102D08}"/>
                  </a:ext>
                </a:extLst>
              </p:cNvPr>
              <p:cNvSpPr txBox="1"/>
              <p:nvPr/>
            </p:nvSpPr>
            <p:spPr>
              <a:xfrm>
                <a:off x="1023072" y="6156525"/>
                <a:ext cx="1227867" cy="400110"/>
              </a:xfrm>
              <a:prstGeom prst="rect">
                <a:avLst/>
              </a:prstGeom>
              <a:noFill/>
            </p:spPr>
            <p:txBody>
              <a:bodyPr wrap="square" rtlCol="0">
                <a:spAutoFit/>
              </a:bodyPr>
              <a:lstStyle/>
              <a:p>
                <a:pPr algn="ctr"/>
                <a:r>
                  <a:rPr lang="zh-CN" altLang="en-US" sz="1000" b="1" dirty="0">
                    <a:latin typeface="等线" panose="02010600030101010101" pitchFamily="2" charset="-122"/>
                    <a:ea typeface="等线" panose="02010600030101010101" pitchFamily="2" charset="-122"/>
                  </a:rPr>
                  <a:t>两翼之一</a:t>
                </a:r>
                <a:endParaRPr lang="en-US" altLang="zh-CN" sz="1000" b="1" dirty="0">
                  <a:latin typeface="等线" panose="02010600030101010101" pitchFamily="2" charset="-122"/>
                  <a:ea typeface="等线" panose="02010600030101010101" pitchFamily="2" charset="-122"/>
                </a:endParaRPr>
              </a:p>
              <a:p>
                <a:pPr algn="ctr"/>
                <a:r>
                  <a:rPr lang="zh-CN" altLang="en-US" sz="1000" dirty="0">
                    <a:latin typeface="等线" panose="02010600030101010101" pitchFamily="2" charset="-122"/>
                    <a:ea typeface="等线" panose="02010600030101010101" pitchFamily="2" charset="-122"/>
                  </a:rPr>
                  <a:t>速眠</a:t>
                </a:r>
                <a:r>
                  <a:rPr lang="en-US" altLang="zh-CN" sz="1000" dirty="0">
                    <a:latin typeface="等线" panose="02010600030101010101" pitchFamily="2" charset="-122"/>
                    <a:ea typeface="等线" panose="02010600030101010101" pitchFamily="2" charset="-122"/>
                  </a:rPr>
                  <a:t>CBTI</a:t>
                </a:r>
                <a:endParaRPr lang="zh-CN" altLang="en-US" sz="1000" dirty="0">
                  <a:latin typeface="等线" panose="02010600030101010101" pitchFamily="2" charset="-122"/>
                  <a:ea typeface="等线" panose="02010600030101010101" pitchFamily="2" charset="-122"/>
                </a:endParaRPr>
              </a:p>
            </p:txBody>
          </p:sp>
          <p:sp>
            <p:nvSpPr>
              <p:cNvPr id="65" name="文本框 64">
                <a:extLst>
                  <a:ext uri="{FF2B5EF4-FFF2-40B4-BE49-F238E27FC236}">
                    <a16:creationId xmlns:a16="http://schemas.microsoft.com/office/drawing/2014/main" id="{DFD4CFFB-075A-391C-2278-B1FEDD0763E8}"/>
                  </a:ext>
                </a:extLst>
              </p:cNvPr>
              <p:cNvSpPr txBox="1"/>
              <p:nvPr/>
            </p:nvSpPr>
            <p:spPr>
              <a:xfrm>
                <a:off x="435604" y="6730334"/>
                <a:ext cx="698898" cy="246221"/>
              </a:xfrm>
              <a:prstGeom prst="rect">
                <a:avLst/>
              </a:prstGeom>
              <a:noFill/>
            </p:spPr>
            <p:txBody>
              <a:bodyPr wrap="square" rtlCol="0">
                <a:spAutoFit/>
              </a:bodyPr>
              <a:lstStyle/>
              <a:p>
                <a:pPr algn="ctr"/>
                <a:r>
                  <a:rPr lang="en-US" altLang="zh-CN" sz="1000" dirty="0">
                    <a:solidFill>
                      <a:schemeClr val="accent3"/>
                    </a:solidFill>
                    <a:latin typeface="等线" panose="02010600030101010101" pitchFamily="2" charset="-122"/>
                    <a:ea typeface="等线" panose="02010600030101010101" pitchFamily="2" charset="-122"/>
                  </a:rPr>
                  <a:t>CBTI</a:t>
                </a:r>
                <a:endParaRPr lang="zh-CN" altLang="en-US" sz="1000" dirty="0">
                  <a:solidFill>
                    <a:schemeClr val="accent3"/>
                  </a:solidFill>
                  <a:latin typeface="等线" panose="02010600030101010101" pitchFamily="2" charset="-122"/>
                  <a:ea typeface="等线" panose="02010600030101010101" pitchFamily="2" charset="-122"/>
                </a:endParaRPr>
              </a:p>
            </p:txBody>
          </p:sp>
        </p:grpSp>
        <p:grpSp>
          <p:nvGrpSpPr>
            <p:cNvPr id="26" name="组合 25">
              <a:extLst>
                <a:ext uri="{FF2B5EF4-FFF2-40B4-BE49-F238E27FC236}">
                  <a16:creationId xmlns:a16="http://schemas.microsoft.com/office/drawing/2014/main" id="{B86AB0C1-A1A3-5BD1-0807-D5B0A5210E0E}"/>
                </a:ext>
              </a:extLst>
            </p:cNvPr>
            <p:cNvGrpSpPr/>
            <p:nvPr/>
          </p:nvGrpSpPr>
          <p:grpSpPr>
            <a:xfrm>
              <a:off x="4585222" y="5603875"/>
              <a:ext cx="1913270" cy="1625171"/>
              <a:chOff x="4585222" y="5603875"/>
              <a:chExt cx="1913270" cy="1625171"/>
            </a:xfrm>
          </p:grpSpPr>
          <p:grpSp>
            <p:nvGrpSpPr>
              <p:cNvPr id="27" name="组合 26">
                <a:extLst>
                  <a:ext uri="{FF2B5EF4-FFF2-40B4-BE49-F238E27FC236}">
                    <a16:creationId xmlns:a16="http://schemas.microsoft.com/office/drawing/2014/main" id="{4E20C88B-82E3-7788-BAD1-15606E2F42B8}"/>
                  </a:ext>
                </a:extLst>
              </p:cNvPr>
              <p:cNvGrpSpPr/>
              <p:nvPr/>
            </p:nvGrpSpPr>
            <p:grpSpPr>
              <a:xfrm rot="10800000">
                <a:off x="4585222" y="5603875"/>
                <a:ext cx="524540" cy="1625171"/>
                <a:chOff x="1698625" y="5603875"/>
                <a:chExt cx="524540" cy="1625171"/>
              </a:xfrm>
            </p:grpSpPr>
            <p:sp>
              <p:nvSpPr>
                <p:cNvPr id="30" name="流程图: 摘录 28">
                  <a:extLst>
                    <a:ext uri="{FF2B5EF4-FFF2-40B4-BE49-F238E27FC236}">
                      <a16:creationId xmlns:a16="http://schemas.microsoft.com/office/drawing/2014/main" id="{7FBA40D8-C6D7-6C58-B3BC-389B07FB2E10}"/>
                    </a:ext>
                  </a:extLst>
                </p:cNvPr>
                <p:cNvSpPr/>
                <p:nvPr/>
              </p:nvSpPr>
              <p:spPr>
                <a:xfrm rot="5400000">
                  <a:off x="1906148" y="6337490"/>
                  <a:ext cx="476092" cy="157941"/>
                </a:xfrm>
                <a:prstGeom prst="flowChartExtract">
                  <a:avLst/>
                </a:prstGeom>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cxnSp>
              <p:nvCxnSpPr>
                <p:cNvPr id="33" name="直接连接符 30">
                  <a:extLst>
                    <a:ext uri="{FF2B5EF4-FFF2-40B4-BE49-F238E27FC236}">
                      <a16:creationId xmlns:a16="http://schemas.microsoft.com/office/drawing/2014/main" id="{CCB0517B-1F8E-0BEF-A5C4-FB66E80F8F43}"/>
                    </a:ext>
                  </a:extLst>
                </p:cNvPr>
                <p:cNvCxnSpPr>
                  <a:stCxn id="30" idx="0"/>
                </p:cNvCxnSpPr>
                <p:nvPr/>
              </p:nvCxnSpPr>
              <p:spPr>
                <a:xfrm flipH="1" flipV="1">
                  <a:off x="1698625" y="5603875"/>
                  <a:ext cx="524540" cy="8125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直接连接符 223">
                  <a:extLst>
                    <a:ext uri="{FF2B5EF4-FFF2-40B4-BE49-F238E27FC236}">
                      <a16:creationId xmlns:a16="http://schemas.microsoft.com/office/drawing/2014/main" id="{195877BF-C42A-FEB1-7209-616FD79BEAE7}"/>
                    </a:ext>
                  </a:extLst>
                </p:cNvPr>
                <p:cNvCxnSpPr>
                  <a:cxnSpLocks/>
                  <a:stCxn id="30" idx="0"/>
                </p:cNvCxnSpPr>
                <p:nvPr/>
              </p:nvCxnSpPr>
              <p:spPr>
                <a:xfrm flipH="1">
                  <a:off x="1698625" y="6416461"/>
                  <a:ext cx="524540" cy="812585"/>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28" name="文本框 27">
                <a:extLst>
                  <a:ext uri="{FF2B5EF4-FFF2-40B4-BE49-F238E27FC236}">
                    <a16:creationId xmlns:a16="http://schemas.microsoft.com/office/drawing/2014/main" id="{4B79B24B-9632-A265-CA31-9E27FF07345B}"/>
                  </a:ext>
                </a:extLst>
              </p:cNvPr>
              <p:cNvSpPr txBox="1"/>
              <p:nvPr/>
            </p:nvSpPr>
            <p:spPr>
              <a:xfrm>
                <a:off x="4607061" y="6156525"/>
                <a:ext cx="1227867" cy="400110"/>
              </a:xfrm>
              <a:prstGeom prst="rect">
                <a:avLst/>
              </a:prstGeom>
              <a:noFill/>
            </p:spPr>
            <p:txBody>
              <a:bodyPr wrap="square" rtlCol="0">
                <a:spAutoFit/>
              </a:bodyPr>
              <a:lstStyle/>
              <a:p>
                <a:pPr algn="ctr"/>
                <a:r>
                  <a:rPr lang="zh-CN" altLang="en-US" sz="1000" b="1" dirty="0">
                    <a:latin typeface="等线" panose="02010600030101010101" pitchFamily="2" charset="-122"/>
                    <a:ea typeface="等线" panose="02010600030101010101" pitchFamily="2" charset="-122"/>
                  </a:rPr>
                  <a:t>两翼之一</a:t>
                </a:r>
                <a:endParaRPr lang="en-US" altLang="zh-CN" sz="1000" b="1" dirty="0">
                  <a:latin typeface="等线" panose="02010600030101010101" pitchFamily="2" charset="-122"/>
                  <a:ea typeface="等线" panose="02010600030101010101" pitchFamily="2" charset="-122"/>
                </a:endParaRPr>
              </a:p>
              <a:p>
                <a:pPr algn="ctr"/>
                <a:r>
                  <a:rPr lang="zh-CN" altLang="en-US" sz="1000" dirty="0">
                    <a:latin typeface="等线" panose="02010600030101010101" pitchFamily="2" charset="-122"/>
                    <a:ea typeface="等线" panose="02010600030101010101" pitchFamily="2" charset="-122"/>
                  </a:rPr>
                  <a:t>医生集团</a:t>
                </a:r>
              </a:p>
            </p:txBody>
          </p:sp>
          <p:pic>
            <p:nvPicPr>
              <p:cNvPr id="29" name="图片 28">
                <a:extLst>
                  <a:ext uri="{FF2B5EF4-FFF2-40B4-BE49-F238E27FC236}">
                    <a16:creationId xmlns:a16="http://schemas.microsoft.com/office/drawing/2014/main" id="{7561B055-EC8D-C442-1232-8E9274BE32D5}"/>
                  </a:ext>
                </a:extLst>
              </p:cNvPr>
              <p:cNvPicPr>
                <a:picLocks noChangeAspect="1"/>
              </p:cNvPicPr>
              <p:nvPr/>
            </p:nvPicPr>
            <p:blipFill>
              <a:blip r:embed="rId10">
                <a:clrChange>
                  <a:clrFrom>
                    <a:srgbClr val="FFFFFF"/>
                  </a:clrFrom>
                  <a:clrTo>
                    <a:srgbClr val="FFFFFF">
                      <a:alpha val="0"/>
                    </a:srgbClr>
                  </a:clrTo>
                </a:clrChange>
                <a:duotone>
                  <a:prstClr val="black"/>
                  <a:schemeClr val="accent5">
                    <a:tint val="45000"/>
                    <a:satMod val="400000"/>
                  </a:schemeClr>
                </a:duotone>
              </a:blip>
              <a:stretch>
                <a:fillRect/>
              </a:stretch>
            </p:blipFill>
            <p:spPr>
              <a:xfrm>
                <a:off x="5463975" y="6029690"/>
                <a:ext cx="1034517" cy="621872"/>
              </a:xfrm>
              <a:prstGeom prst="rect">
                <a:avLst/>
              </a:prstGeom>
            </p:spPr>
          </p:pic>
        </p:grpSp>
      </p:grpSp>
      <p:pic>
        <p:nvPicPr>
          <p:cNvPr id="72" name="图片 71">
            <a:extLst>
              <a:ext uri="{FF2B5EF4-FFF2-40B4-BE49-F238E27FC236}">
                <a16:creationId xmlns:a16="http://schemas.microsoft.com/office/drawing/2014/main" id="{F370B17D-1482-729B-BE31-CE0674EFD7BB}"/>
              </a:ext>
            </a:extLst>
          </p:cNvPr>
          <p:cNvPicPr>
            <a:picLocks noChangeAspect="1"/>
          </p:cNvPicPr>
          <p:nvPr/>
        </p:nvPicPr>
        <p:blipFill>
          <a:blip r:embed="rId11"/>
          <a:stretch>
            <a:fillRect/>
          </a:stretch>
        </p:blipFill>
        <p:spPr>
          <a:xfrm>
            <a:off x="586646" y="6883158"/>
            <a:ext cx="1013554" cy="1919367"/>
          </a:xfrm>
          <a:prstGeom prst="rect">
            <a:avLst/>
          </a:prstGeom>
        </p:spPr>
      </p:pic>
      <p:sp>
        <p:nvSpPr>
          <p:cNvPr id="73" name="文本框 24">
            <a:extLst>
              <a:ext uri="{FF2B5EF4-FFF2-40B4-BE49-F238E27FC236}">
                <a16:creationId xmlns:a16="http://schemas.microsoft.com/office/drawing/2014/main" id="{6C8D23F9-FBC7-96D2-5254-8C173DD3459F}"/>
              </a:ext>
            </a:extLst>
          </p:cNvPr>
          <p:cNvSpPr txBox="1"/>
          <p:nvPr/>
        </p:nvSpPr>
        <p:spPr>
          <a:xfrm>
            <a:off x="1665288" y="6810513"/>
            <a:ext cx="4824412" cy="2030877"/>
          </a:xfrm>
          <a:prstGeom prst="rect">
            <a:avLst/>
          </a:prstGeom>
          <a:noFill/>
        </p:spPr>
        <p:txBody>
          <a:bodyPr wrap="square" rtlCol="0">
            <a:spAutoFit/>
          </a:bodyPr>
          <a:lstStyle/>
          <a:p>
            <a:pPr marL="171450" indent="-171450" algn="just">
              <a:lnSpc>
                <a:spcPct val="130000"/>
              </a:lnSpc>
              <a:spcBef>
                <a:spcPts val="600"/>
              </a:spcBef>
              <a:buClr>
                <a:schemeClr val="accent1"/>
              </a:buClr>
              <a:buFont typeface="Wingdings" panose="05000000000000000000" pitchFamily="2" charset="2"/>
              <a:buChar char="n"/>
              <a:defRPr/>
            </a:pPr>
            <a:r>
              <a:rPr lang="zh-CN" altLang="en-US" sz="1000" b="1" dirty="0">
                <a:latin typeface="DengXian" panose="02010600030101010101" pitchFamily="2" charset="-122"/>
                <a:ea typeface="DengXian" panose="02010600030101010101" pitchFamily="2" charset="-122"/>
                <a:cs typeface="+mn-ea"/>
                <a:sym typeface="+mn-lt"/>
              </a:rPr>
              <a:t>速眠</a:t>
            </a:r>
            <a:r>
              <a:rPr lang="en-US" altLang="zh-CN" sz="1000" b="1" dirty="0">
                <a:latin typeface="DengXian" panose="02010600030101010101" pitchFamily="2" charset="-122"/>
                <a:ea typeface="DengXian" panose="02010600030101010101" pitchFamily="2" charset="-122"/>
                <a:cs typeface="+mn-ea"/>
                <a:sym typeface="+mn-lt"/>
              </a:rPr>
              <a:t>CBTI</a:t>
            </a:r>
            <a:r>
              <a:rPr lang="zh-CN" altLang="en-US" sz="1000" b="1" dirty="0">
                <a:latin typeface="DengXian" panose="02010600030101010101" pitchFamily="2" charset="-122"/>
                <a:ea typeface="DengXian" panose="02010600030101010101" pitchFamily="2" charset="-122"/>
                <a:cs typeface="+mn-ea"/>
                <a:sym typeface="+mn-lt"/>
              </a:rPr>
              <a:t>由香港及内地知名睡眠医学专家根据多年临床经验及研究成果研发而成，可向患者提供专业的认知行为治疗视频内容、个性化方案及治疗建议</a:t>
            </a:r>
            <a:endParaRPr lang="en-US" altLang="zh-CN" sz="1000" b="1" dirty="0">
              <a:latin typeface="DengXian" panose="02010600030101010101" pitchFamily="2" charset="-122"/>
              <a:ea typeface="DengXian" panose="02010600030101010101" pitchFamily="2" charset="-122"/>
              <a:cs typeface="+mn-ea"/>
              <a:sym typeface="+mn-lt"/>
            </a:endParaRPr>
          </a:p>
          <a:p>
            <a:pPr algn="just">
              <a:lnSpc>
                <a:spcPct val="130000"/>
              </a:lnSpc>
              <a:spcBef>
                <a:spcPts val="600"/>
              </a:spcBef>
              <a:buClr>
                <a:schemeClr val="accent1"/>
              </a:buClr>
              <a:defRPr/>
            </a:pPr>
            <a:r>
              <a:rPr lang="zh-CN" altLang="en-US" sz="1000" b="0" i="0" dirty="0">
                <a:solidFill>
                  <a:srgbClr val="1A1A1A"/>
                </a:solidFill>
                <a:effectLst/>
                <a:latin typeface="SourceHanSansCN Normal"/>
              </a:rPr>
              <a:t>速眠专注于脑科学与数字精神健康领域，在睡眠诊疗、认知评估、情绪管理、心理疾病诊疗等方向提供立体化、精准的解决方案，引领“生活方式医学新范式”。</a:t>
            </a:r>
            <a:r>
              <a:rPr lang="zh-CN" altLang="en-US" sz="1000" dirty="0">
                <a:latin typeface="DengXian" panose="02010600030101010101" pitchFamily="2" charset="-122"/>
                <a:ea typeface="DengXian" panose="02010600030101010101" pitchFamily="2" charset="-122"/>
                <a:cs typeface="+mn-ea"/>
                <a:sym typeface="+mn-lt"/>
              </a:rPr>
              <a:t>速眠认知行为疗法管理系统是在经典</a:t>
            </a:r>
            <a:r>
              <a:rPr lang="en" altLang="zh-CN" sz="1000" dirty="0">
                <a:latin typeface="DengXian" panose="02010600030101010101" pitchFamily="2" charset="-122"/>
                <a:ea typeface="DengXian" panose="02010600030101010101" pitchFamily="2" charset="-122"/>
                <a:cs typeface="+mn-ea"/>
                <a:sym typeface="+mn-lt"/>
              </a:rPr>
              <a:t>CBTI</a:t>
            </a:r>
            <a:r>
              <a:rPr lang="zh-CN" altLang="en-US" sz="1000" dirty="0">
                <a:latin typeface="DengXian" panose="02010600030101010101" pitchFamily="2" charset="-122"/>
                <a:ea typeface="DengXian" panose="02010600030101010101" pitchFamily="2" charset="-122"/>
                <a:cs typeface="+mn-ea"/>
                <a:sym typeface="+mn-lt"/>
              </a:rPr>
              <a:t>的理论基础上，基于睡眠医学专家多年的临床经验及研究成果，为医生提供一体化管理方案，给患者提供更符合现代人生活观念和节奏的失眠治疗方式，通过医院全流程简便管理惠及广大失眠患者。</a:t>
            </a:r>
          </a:p>
          <a:p>
            <a:pPr algn="just">
              <a:lnSpc>
                <a:spcPct val="130000"/>
              </a:lnSpc>
              <a:spcBef>
                <a:spcPts val="600"/>
              </a:spcBef>
              <a:buClr>
                <a:schemeClr val="accent1"/>
              </a:buClr>
              <a:defRPr/>
            </a:pPr>
            <a:r>
              <a:rPr lang="zh-CN" altLang="en-US" sz="1000" dirty="0">
                <a:latin typeface="DengXian" panose="02010600030101010101" pitchFamily="2" charset="-122"/>
                <a:ea typeface="DengXian" panose="02010600030101010101" pitchFamily="2" charset="-122"/>
                <a:cs typeface="+mn-ea"/>
                <a:sym typeface="+mn-lt"/>
              </a:rPr>
              <a:t>速眠科技提供全流程管理智能交互诊疗系统、智能高效评估患者睡眠效果数据，且灵活易用医院居家均可同步治疗。</a:t>
            </a:r>
          </a:p>
        </p:txBody>
      </p:sp>
    </p:spTree>
    <p:custDataLst>
      <p:tags r:id="rId1"/>
    </p:custDataLst>
    <p:extLst>
      <p:ext uri="{BB962C8B-B14F-4D97-AF65-F5344CB8AC3E}">
        <p14:creationId xmlns:p14="http://schemas.microsoft.com/office/powerpoint/2010/main" val="633725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274568" y="1006691"/>
            <a:ext cx="2584677" cy="506934"/>
          </a:xfrm>
          <a:prstGeom prst="rect">
            <a:avLst/>
          </a:prstGeom>
        </p:spPr>
        <p:txBody>
          <a:bodyPr wrap="square" lIns="360000" anchor="ctr">
            <a:spAutoFit/>
          </a:bodyPr>
          <a:lstStyle/>
          <a:p>
            <a:pPr marL="0" marR="0" lvl="0" indent="0" algn="l" defTabSz="913765" rtl="0" eaLnBrk="1" fontAlgn="auto" latinLnBrk="0" hangingPunct="1">
              <a:lnSpc>
                <a:spcPct val="12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chemeClr val="accent1"/>
                </a:solidFill>
                <a:effectLst/>
                <a:uLnTx/>
                <a:uFillTx/>
                <a:latin typeface="等线" panose="02010600030101010101" pitchFamily="2" charset="-122"/>
                <a:ea typeface="等线" panose="02010600030101010101" pitchFamily="2" charset="-122"/>
                <a:cs typeface="+mn-cs"/>
                <a:sym typeface="+mn-lt"/>
              </a:rPr>
              <a:t>目录</a:t>
            </a:r>
          </a:p>
        </p:txBody>
      </p:sp>
      <p:sp>
        <p:nvSpPr>
          <p:cNvPr id="6" name="矩形 5"/>
          <p:cNvSpPr/>
          <p:nvPr/>
        </p:nvSpPr>
        <p:spPr>
          <a:xfrm>
            <a:off x="368300" y="1136650"/>
            <a:ext cx="152400" cy="3200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aphicFrame>
        <p:nvGraphicFramePr>
          <p:cNvPr id="2" name="表格 3">
            <a:extLst>
              <a:ext uri="{FF2B5EF4-FFF2-40B4-BE49-F238E27FC236}">
                <a16:creationId xmlns:a16="http://schemas.microsoft.com/office/drawing/2014/main" id="{C15F5B67-9261-9C1F-7AC2-E41144D20E62}"/>
              </a:ext>
            </a:extLst>
          </p:cNvPr>
          <p:cNvGraphicFramePr>
            <a:graphicFrameLocks noGrp="1"/>
          </p:cNvGraphicFramePr>
          <p:nvPr>
            <p:custDataLst>
              <p:tags r:id="rId1"/>
            </p:custDataLst>
            <p:extLst>
              <p:ext uri="{D42A27DB-BD31-4B8C-83A1-F6EECF244321}">
                <p14:modId xmlns:p14="http://schemas.microsoft.com/office/powerpoint/2010/main" val="1686276089"/>
              </p:ext>
            </p:extLst>
          </p:nvPr>
        </p:nvGraphicFramePr>
        <p:xfrm>
          <a:off x="368300" y="2006600"/>
          <a:ext cx="6121400" cy="6834194"/>
        </p:xfrm>
        <a:graphic>
          <a:graphicData uri="http://schemas.openxmlformats.org/drawingml/2006/table">
            <a:tbl>
              <a:tblPr bandRow="1">
                <a:tableStyleId>{5C22544A-7EE6-4342-B048-85BDC9FD1C3A}</a:tableStyleId>
              </a:tblPr>
              <a:tblGrid>
                <a:gridCol w="6121400">
                  <a:extLst>
                    <a:ext uri="{9D8B030D-6E8A-4147-A177-3AD203B41FA5}">
                      <a16:colId xmlns:a16="http://schemas.microsoft.com/office/drawing/2014/main" val="20000"/>
                    </a:ext>
                  </a:extLst>
                </a:gridCol>
              </a:tblGrid>
              <a:tr h="284074">
                <a:tc>
                  <a:txBody>
                    <a:bodyPr/>
                    <a:lstStyle/>
                    <a:p>
                      <a:pPr marL="171450" marR="0" indent="-171450" algn="l" defTabSz="573695" rtl="0" eaLnBrk="1" fontAlgn="auto" latinLnBrk="0" hangingPunct="1">
                        <a:lnSpc>
                          <a:spcPct val="100000"/>
                        </a:lnSpc>
                        <a:spcBef>
                          <a:spcPts val="0"/>
                        </a:spcBef>
                        <a:spcAft>
                          <a:spcPts val="0"/>
                        </a:spcAft>
                        <a:buClr>
                          <a:schemeClr val="accent1"/>
                        </a:buClr>
                        <a:buSzTx/>
                        <a:buFont typeface="Wingdings" panose="05000000000000000000" pitchFamily="2" charset="2"/>
                        <a:buChar char="u"/>
                        <a:tabLst/>
                        <a:defRPr/>
                      </a:pPr>
                      <a:r>
                        <a:rPr lang="zh-CN" altLang="en-US" sz="1200" b="1" u="none" dirty="0">
                          <a:solidFill>
                            <a:schemeClr val="accent1"/>
                          </a:solidFill>
                          <a:latin typeface="+mn-ea"/>
                          <a:ea typeface="+mn-ea"/>
                          <a:cs typeface="+mn-ea"/>
                          <a:sym typeface="+mn-lt"/>
                        </a:rPr>
                        <a:t>中国睡眠数字疗法行业综述</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4074">
                <a:tc>
                  <a:txBody>
                    <a:bodyPr/>
                    <a:lstStyle/>
                    <a:p>
                      <a:pPr marL="628650" marR="0" lvl="1"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zh-CN" altLang="en-US" sz="1100" b="0" u="none" kern="1200" dirty="0">
                          <a:solidFill>
                            <a:schemeClr val="tx1"/>
                          </a:solidFill>
                          <a:latin typeface="+mn-ea"/>
                          <a:ea typeface="+mn-ea"/>
                          <a:cs typeface="+mn-ea"/>
                          <a:sym typeface="+mn-lt"/>
                        </a:rPr>
                        <a:t>定义与分类</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9487113"/>
                  </a:ext>
                </a:extLst>
              </a:tr>
              <a:tr h="284074">
                <a:tc>
                  <a:txBody>
                    <a:bodyPr/>
                    <a:lstStyle/>
                    <a:p>
                      <a:pPr marL="628650" marR="0" lvl="1"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zh-CN" altLang="en-US" sz="1100" b="0" u="none" kern="1200" dirty="0">
                          <a:solidFill>
                            <a:schemeClr val="tx1"/>
                          </a:solidFill>
                          <a:latin typeface="+mn-ea"/>
                          <a:ea typeface="+mn-ea"/>
                          <a:cs typeface="+mn-ea"/>
                          <a:sym typeface="+mn-lt"/>
                        </a:rPr>
                        <a:t>睡眠数字疗法干预过程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0218712"/>
                  </a:ext>
                </a:extLst>
              </a:tr>
              <a:tr h="284074">
                <a:tc>
                  <a:txBody>
                    <a:bodyPr/>
                    <a:lstStyle/>
                    <a:p>
                      <a:pPr marL="628650" marR="0" lvl="1"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zh-CN" altLang="en-US" sz="1100" b="0" u="none" kern="1200" dirty="0">
                          <a:solidFill>
                            <a:schemeClr val="tx1"/>
                          </a:solidFill>
                          <a:latin typeface="+mn-ea"/>
                          <a:ea typeface="+mn-ea"/>
                          <a:cs typeface="+mn-ea"/>
                          <a:sym typeface="+mn-lt"/>
                        </a:rPr>
                        <a:t>发展历程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2659812"/>
                  </a:ext>
                </a:extLst>
              </a:tr>
              <a:tr h="284074">
                <a:tc>
                  <a:txBody>
                    <a:bodyPr/>
                    <a:lstStyle/>
                    <a:p>
                      <a:pPr marL="628650" marR="0" lvl="1"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zh-CN" altLang="en-US" sz="1100" b="0" u="none" kern="1200" dirty="0">
                          <a:solidFill>
                            <a:schemeClr val="tx1"/>
                          </a:solidFill>
                          <a:latin typeface="+mn-ea"/>
                          <a:ea typeface="+mn-ea"/>
                          <a:cs typeface="+mn-ea"/>
                          <a:sym typeface="+mn-lt"/>
                        </a:rPr>
                        <a:t>需求环境</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262728"/>
                  </a:ext>
                </a:extLst>
              </a:tr>
              <a:tr h="284074">
                <a:tc>
                  <a:txBody>
                    <a:bodyPr/>
                    <a:lstStyle/>
                    <a:p>
                      <a:pPr marL="628650" marR="0" lvl="1"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zh-CN" altLang="en-US" sz="1100" b="0" u="none" kern="1200" dirty="0">
                          <a:solidFill>
                            <a:schemeClr val="tx1"/>
                          </a:solidFill>
                          <a:latin typeface="+mn-ea"/>
                          <a:ea typeface="+mn-ea"/>
                          <a:cs typeface="+mn-ea"/>
                          <a:sym typeface="+mn-lt"/>
                        </a:rPr>
                        <a:t>政策环境</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1208810"/>
                  </a:ext>
                </a:extLst>
              </a:tr>
              <a:tr h="284074">
                <a:tc>
                  <a:txBody>
                    <a:bodyPr/>
                    <a:lstStyle/>
                    <a:p>
                      <a:pPr marL="628650" marR="0" lvl="1"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zh-CN" altLang="en-US" sz="1100" b="0" u="none" kern="1200" dirty="0">
                          <a:solidFill>
                            <a:schemeClr val="tx1"/>
                          </a:solidFill>
                          <a:latin typeface="+mn-ea"/>
                          <a:ea typeface="+mn-ea"/>
                          <a:cs typeface="+mn-ea"/>
                          <a:sym typeface="+mn-lt"/>
                        </a:rPr>
                        <a:t>投融资环境</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4953803"/>
                  </a:ext>
                </a:extLst>
              </a:tr>
              <a:tr h="284074">
                <a:tc>
                  <a:txBody>
                    <a:bodyPr/>
                    <a:lstStyle/>
                    <a:p>
                      <a:pPr marL="628650" marR="0" lvl="1"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zh-CN" altLang="en-US" sz="1100" b="0" u="none" kern="1200" dirty="0">
                          <a:solidFill>
                            <a:schemeClr val="tx1"/>
                          </a:solidFill>
                          <a:latin typeface="+mn-ea"/>
                          <a:ea typeface="+mn-ea"/>
                          <a:cs typeface="+mn-ea"/>
                          <a:sym typeface="+mn-lt"/>
                        </a:rPr>
                        <a:t>市场规模</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1005297"/>
                  </a:ext>
                </a:extLst>
              </a:tr>
              <a:tr h="284074">
                <a:tc>
                  <a:txBody>
                    <a:bodyPr/>
                    <a:lstStyle/>
                    <a:p>
                      <a:pPr marL="171450" marR="0" lvl="0" indent="-171450" algn="l" defTabSz="573695" rtl="0" eaLnBrk="1" fontAlgn="auto" latinLnBrk="0" hangingPunct="1">
                        <a:lnSpc>
                          <a:spcPct val="100000"/>
                        </a:lnSpc>
                        <a:spcBef>
                          <a:spcPts val="0"/>
                        </a:spcBef>
                        <a:spcAft>
                          <a:spcPts val="0"/>
                        </a:spcAft>
                        <a:buClr>
                          <a:schemeClr val="accent1"/>
                        </a:buClr>
                        <a:buSzTx/>
                        <a:buFont typeface="Wingdings" panose="05000000000000000000" pitchFamily="2" charset="2"/>
                        <a:buChar char="u"/>
                        <a:tabLst/>
                        <a:defRPr/>
                      </a:pPr>
                      <a:r>
                        <a:rPr lang="zh-CN" altLang="en-US" sz="1200" b="1" u="none" kern="1200" noProof="0" dirty="0">
                          <a:solidFill>
                            <a:schemeClr val="accent1"/>
                          </a:solidFill>
                          <a:latin typeface="+mn-ea"/>
                          <a:ea typeface="+mn-ea"/>
                          <a:cs typeface="+mn-ea"/>
                          <a:sym typeface="+mn-lt"/>
                        </a:rPr>
                        <a:t>中国睡眠</a:t>
                      </a:r>
                      <a:r>
                        <a:rPr lang="zh-CN" altLang="en-US" sz="1200" b="1" u="none" dirty="0">
                          <a:solidFill>
                            <a:schemeClr val="accent1"/>
                          </a:solidFill>
                          <a:latin typeface="+mn-ea"/>
                          <a:ea typeface="+mn-ea"/>
                          <a:cs typeface="+mn-ea"/>
                          <a:sym typeface="+mn-lt"/>
                        </a:rPr>
                        <a:t>数字疗法</a:t>
                      </a:r>
                      <a:r>
                        <a:rPr lang="zh-CN" altLang="en-US" sz="1200" b="1" u="none" kern="1200" noProof="0" dirty="0">
                          <a:solidFill>
                            <a:schemeClr val="accent1"/>
                          </a:solidFill>
                          <a:latin typeface="+mn-ea"/>
                          <a:ea typeface="+mn-ea"/>
                          <a:cs typeface="+mn-ea"/>
                          <a:sym typeface="+mn-lt"/>
                        </a:rPr>
                        <a:t>行业产业链分析</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5976620"/>
                  </a:ext>
                </a:extLst>
              </a:tr>
              <a:tr h="284074">
                <a:tc>
                  <a:txBody>
                    <a:bodyPr/>
                    <a:lstStyle/>
                    <a:p>
                      <a:pPr marL="628650" marR="0" lvl="1"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zh-CN" altLang="en-US" sz="1100" b="0" u="none" kern="1200" noProof="0" dirty="0">
                          <a:solidFill>
                            <a:schemeClr val="tx1"/>
                          </a:solidFill>
                          <a:latin typeface="+mn-ea"/>
                          <a:ea typeface="+mn-ea"/>
                          <a:cs typeface="+mn-ea"/>
                          <a:sym typeface="+mn-lt"/>
                        </a:rPr>
                        <a:t>产业链图谱</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571682"/>
                  </a:ext>
                </a:extLst>
              </a:tr>
              <a:tr h="284074">
                <a:tc>
                  <a:txBody>
                    <a:bodyPr/>
                    <a:lstStyle/>
                    <a:p>
                      <a:pPr marL="628650" marR="0" lvl="1"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zh-CN" altLang="en-US" sz="1100" b="0" u="none" kern="1200" noProof="0" dirty="0">
                          <a:solidFill>
                            <a:schemeClr val="tx1"/>
                          </a:solidFill>
                          <a:latin typeface="+mn-ea"/>
                          <a:ea typeface="+mn-ea"/>
                          <a:cs typeface="+mn-ea"/>
                          <a:sym typeface="+mn-lt"/>
                        </a:rPr>
                        <a:t>产业链上游</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3659589"/>
                  </a:ext>
                </a:extLst>
              </a:tr>
              <a:tr h="284074">
                <a:tc>
                  <a:txBody>
                    <a:bodyPr/>
                    <a:lstStyle/>
                    <a:p>
                      <a:pPr marL="628650" marR="0" lvl="1"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zh-CN" altLang="en-US" sz="1100" b="0" u="none" kern="1200" noProof="0" dirty="0">
                          <a:solidFill>
                            <a:schemeClr val="tx1"/>
                          </a:solidFill>
                          <a:latin typeface="+mn-ea"/>
                          <a:ea typeface="+mn-ea"/>
                          <a:cs typeface="+mn-ea"/>
                          <a:sym typeface="+mn-lt"/>
                        </a:rPr>
                        <a:t>产业链中游</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1024216"/>
                  </a:ext>
                </a:extLst>
              </a:tr>
              <a:tr h="284074">
                <a:tc>
                  <a:txBody>
                    <a:bodyPr/>
                    <a:lstStyle/>
                    <a:p>
                      <a:pPr marL="628650" marR="0" lvl="1"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zh-CN" altLang="en-US" sz="1100" b="0" u="none" kern="1200" noProof="0" dirty="0">
                          <a:solidFill>
                            <a:schemeClr val="tx1"/>
                          </a:solidFill>
                          <a:latin typeface="+mn-ea"/>
                          <a:ea typeface="+mn-ea"/>
                          <a:cs typeface="+mn-ea"/>
                          <a:sym typeface="+mn-lt"/>
                        </a:rPr>
                        <a:t>产业链下游</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5430835"/>
                  </a:ext>
                </a:extLst>
              </a:tr>
              <a:tr h="300492">
                <a:tc>
                  <a:txBody>
                    <a:bodyPr/>
                    <a:lstStyle/>
                    <a:p>
                      <a:pPr marL="171450" marR="0" lvl="0" indent="-171450" algn="l" defTabSz="573695" rtl="0" eaLnBrk="1" fontAlgn="auto" latinLnBrk="0" hangingPunct="1">
                        <a:lnSpc>
                          <a:spcPct val="100000"/>
                        </a:lnSpc>
                        <a:spcBef>
                          <a:spcPts val="0"/>
                        </a:spcBef>
                        <a:spcAft>
                          <a:spcPts val="0"/>
                        </a:spcAft>
                        <a:buClr>
                          <a:schemeClr val="accent1"/>
                        </a:buClr>
                        <a:buSzTx/>
                        <a:buFont typeface="Wingdings" panose="05000000000000000000" pitchFamily="2" charset="2"/>
                        <a:buChar char="u"/>
                        <a:tabLst/>
                        <a:defRPr/>
                      </a:pPr>
                      <a:r>
                        <a:rPr lang="zh-CN" altLang="en-US" sz="1200" b="1" u="none" kern="1200" dirty="0">
                          <a:solidFill>
                            <a:schemeClr val="accent1"/>
                          </a:solidFill>
                          <a:latin typeface="+mn-ea"/>
                          <a:ea typeface="+mn-ea"/>
                          <a:cs typeface="+mn-ea"/>
                          <a:sym typeface="+mn-lt"/>
                        </a:rPr>
                        <a:t>中国睡眠</a:t>
                      </a:r>
                      <a:r>
                        <a:rPr lang="zh-CN" altLang="en-US" sz="1200" b="1" u="none" dirty="0">
                          <a:solidFill>
                            <a:schemeClr val="accent1"/>
                          </a:solidFill>
                          <a:latin typeface="+mn-ea"/>
                          <a:ea typeface="+mn-ea"/>
                          <a:cs typeface="+mn-ea"/>
                          <a:sym typeface="+mn-lt"/>
                        </a:rPr>
                        <a:t>数字疗法</a:t>
                      </a:r>
                      <a:r>
                        <a:rPr lang="zh-CN" altLang="en-US" sz="1200" b="1" u="none" kern="1200" dirty="0">
                          <a:solidFill>
                            <a:schemeClr val="accent1"/>
                          </a:solidFill>
                          <a:latin typeface="+mn-ea"/>
                          <a:ea typeface="+mn-ea"/>
                          <a:cs typeface="+mn-ea"/>
                          <a:sym typeface="+mn-lt"/>
                        </a:rPr>
                        <a:t>行业竞争格局分析</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7451112"/>
                  </a:ext>
                </a:extLst>
              </a:tr>
              <a:tr h="284074">
                <a:tc>
                  <a:txBody>
                    <a:bodyPr/>
                    <a:lstStyle/>
                    <a:p>
                      <a:pPr marL="628650" marR="0" lvl="1"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zh-CN" altLang="en-US" sz="1100" b="0" u="none" kern="1200" dirty="0">
                          <a:solidFill>
                            <a:schemeClr val="tx1"/>
                          </a:solidFill>
                          <a:latin typeface="+mn-ea"/>
                          <a:ea typeface="+mn-ea"/>
                          <a:cs typeface="+mn-ea"/>
                          <a:sym typeface="+mn-lt"/>
                        </a:rPr>
                        <a:t>竞争格局</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5277109"/>
                  </a:ext>
                </a:extLst>
              </a:tr>
              <a:tr h="284074">
                <a:tc>
                  <a:txBody>
                    <a:bodyPr/>
                    <a:lstStyle/>
                    <a:p>
                      <a:pPr marL="628650" marR="0" lvl="1"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zh-CN" altLang="en-US" sz="1100" b="0" u="none" kern="1200" dirty="0">
                          <a:solidFill>
                            <a:schemeClr val="tx1"/>
                          </a:solidFill>
                          <a:latin typeface="+mn-ea"/>
                          <a:ea typeface="+mn-ea"/>
                          <a:cs typeface="+mn-ea"/>
                          <a:sym typeface="+mn-lt"/>
                        </a:rPr>
                        <a:t>专利情况</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2033647"/>
                  </a:ext>
                </a:extLst>
              </a:tr>
              <a:tr h="284074">
                <a:tc>
                  <a:txBody>
                    <a:bodyPr/>
                    <a:lstStyle/>
                    <a:p>
                      <a:pPr marL="628650" marR="0" lvl="1"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zh-CN" altLang="en-US" sz="1100" b="0" u="none" kern="1200" dirty="0">
                          <a:solidFill>
                            <a:schemeClr val="tx1"/>
                          </a:solidFill>
                          <a:latin typeface="+mn-ea"/>
                          <a:ea typeface="+mn-ea"/>
                          <a:cs typeface="+mn-ea"/>
                          <a:sym typeface="+mn-lt"/>
                        </a:rPr>
                        <a:t>商业模式</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1384293"/>
                  </a:ext>
                </a:extLst>
              </a:tr>
              <a:tr h="284074">
                <a:tc>
                  <a:txBody>
                    <a:bodyPr/>
                    <a:lstStyle/>
                    <a:p>
                      <a:pPr marL="628650" marR="0" lvl="1"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zh-CN" altLang="en-US" sz="1100" b="0" u="none" kern="1200" dirty="0">
                          <a:solidFill>
                            <a:schemeClr val="tx1"/>
                          </a:solidFill>
                          <a:latin typeface="+mn-ea"/>
                          <a:ea typeface="+mn-ea"/>
                          <a:cs typeface="+mn-ea"/>
                          <a:sym typeface="+mn-lt"/>
                        </a:rPr>
                        <a:t>驱动因素</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9251585"/>
                  </a:ext>
                </a:extLst>
              </a:tr>
              <a:tr h="284074">
                <a:tc>
                  <a:txBody>
                    <a:bodyPr/>
                    <a:lstStyle/>
                    <a:p>
                      <a:pPr marL="171450" marR="0" lvl="0" indent="-171450" algn="l" defTabSz="573695" rtl="0" eaLnBrk="1" fontAlgn="auto" latinLnBrk="0" hangingPunct="1">
                        <a:lnSpc>
                          <a:spcPct val="100000"/>
                        </a:lnSpc>
                        <a:spcBef>
                          <a:spcPts val="0"/>
                        </a:spcBef>
                        <a:spcAft>
                          <a:spcPts val="0"/>
                        </a:spcAft>
                        <a:buClr>
                          <a:schemeClr val="accent1"/>
                        </a:buClr>
                        <a:buSzTx/>
                        <a:buFont typeface="Wingdings" panose="05000000000000000000" pitchFamily="2" charset="2"/>
                        <a:buChar char="u"/>
                        <a:tabLst/>
                        <a:defRPr/>
                      </a:pPr>
                      <a:r>
                        <a:rPr lang="zh-CN" altLang="en-US" sz="1200" b="1" u="none" kern="1200" noProof="0" dirty="0">
                          <a:solidFill>
                            <a:schemeClr val="accent1"/>
                          </a:solidFill>
                          <a:latin typeface="+mn-ea"/>
                          <a:ea typeface="+mn-ea"/>
                          <a:cs typeface="+mn-ea"/>
                          <a:sym typeface="+mn-lt"/>
                        </a:rPr>
                        <a:t>中国睡眠</a:t>
                      </a:r>
                      <a:r>
                        <a:rPr lang="zh-CN" altLang="en-US" sz="1200" b="1" u="none" dirty="0">
                          <a:solidFill>
                            <a:schemeClr val="accent1"/>
                          </a:solidFill>
                          <a:latin typeface="+mn-ea"/>
                          <a:ea typeface="+mn-ea"/>
                          <a:cs typeface="+mn-ea"/>
                          <a:sym typeface="+mn-lt"/>
                        </a:rPr>
                        <a:t>数字疗法</a:t>
                      </a:r>
                      <a:r>
                        <a:rPr lang="zh-CN" altLang="en-US" sz="1200" b="1" u="none" kern="1200" noProof="0" dirty="0">
                          <a:solidFill>
                            <a:schemeClr val="accent1"/>
                          </a:solidFill>
                          <a:latin typeface="+mn-ea"/>
                          <a:ea typeface="+mn-ea"/>
                          <a:cs typeface="+mn-ea"/>
                          <a:sym typeface="+mn-lt"/>
                        </a:rPr>
                        <a:t>行业企业图谱</a:t>
                      </a:r>
                      <a:endParaRPr lang="zh-CN" altLang="en-US" sz="1200" b="1" u="none" kern="1200" dirty="0">
                        <a:solidFill>
                          <a:schemeClr val="accent1"/>
                        </a:solidFill>
                        <a:latin typeface="+mn-ea"/>
                        <a:ea typeface="+mn-ea"/>
                        <a:cs typeface="+mn-ea"/>
                        <a:sym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7626287"/>
                  </a:ext>
                </a:extLst>
              </a:tr>
              <a:tr h="284074">
                <a:tc>
                  <a:txBody>
                    <a:bodyPr/>
                    <a:lstStyle/>
                    <a:p>
                      <a:pPr marL="628650" marR="0" lvl="1"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zh-CN" altLang="en-US" sz="1100" b="0" u="none" kern="1200" noProof="0" dirty="0">
                          <a:solidFill>
                            <a:schemeClr val="tx1"/>
                          </a:solidFill>
                          <a:latin typeface="+mn-ea"/>
                          <a:ea typeface="+mn-ea"/>
                          <a:cs typeface="+mn-ea"/>
                          <a:sym typeface="+mn-lt"/>
                        </a:rPr>
                        <a:t>正岸健康</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4125352"/>
                  </a:ext>
                </a:extLst>
              </a:tr>
              <a:tr h="284074">
                <a:tc>
                  <a:txBody>
                    <a:bodyPr/>
                    <a:lstStyle/>
                    <a:p>
                      <a:pPr marL="628650" marR="0" lvl="1"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zh-CN" altLang="en-US" sz="1100" b="0" u="none" kern="1200" noProof="0" dirty="0">
                          <a:solidFill>
                            <a:schemeClr val="tx1"/>
                          </a:solidFill>
                          <a:latin typeface="+mn-ea"/>
                          <a:ea typeface="+mn-ea"/>
                          <a:cs typeface="+mn-ea"/>
                          <a:sym typeface="+mn-lt"/>
                        </a:rPr>
                        <a:t>数药智能</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8329426"/>
                  </a:ext>
                </a:extLst>
              </a:tr>
              <a:tr h="284074">
                <a:tc>
                  <a:txBody>
                    <a:bodyPr/>
                    <a:lstStyle/>
                    <a:p>
                      <a:pPr marL="628650" marR="0" lvl="1"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zh-CN" altLang="en-US" sz="1100" b="0" u="none" kern="1200" noProof="0" dirty="0">
                          <a:solidFill>
                            <a:schemeClr val="tx1"/>
                          </a:solidFill>
                          <a:latin typeface="+mn-ea"/>
                          <a:ea typeface="+mn-ea"/>
                          <a:cs typeface="+mn-ea"/>
                          <a:sym typeface="+mn-lt"/>
                        </a:rPr>
                        <a:t>速眠</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7003919"/>
                  </a:ext>
                </a:extLst>
              </a:tr>
              <a:tr h="284074">
                <a:tc>
                  <a:txBody>
                    <a:bodyPr/>
                    <a:lstStyle/>
                    <a:p>
                      <a:pPr marL="171450" marR="0" lvl="0" indent="-171450" algn="l" defTabSz="573695" rtl="0" eaLnBrk="1" fontAlgn="auto" latinLnBrk="0" hangingPunct="1">
                        <a:lnSpc>
                          <a:spcPct val="100000"/>
                        </a:lnSpc>
                        <a:spcBef>
                          <a:spcPts val="0"/>
                        </a:spcBef>
                        <a:spcAft>
                          <a:spcPts val="0"/>
                        </a:spcAft>
                        <a:buClr>
                          <a:schemeClr val="accent1"/>
                        </a:buClr>
                        <a:buSzTx/>
                        <a:buFont typeface="Wingdings" panose="05000000000000000000" pitchFamily="2" charset="2"/>
                        <a:buChar char="u"/>
                        <a:tabLst/>
                        <a:defRPr/>
                      </a:pPr>
                      <a:r>
                        <a:rPr lang="zh-CN" altLang="en-US" sz="1200" b="1" u="none" kern="1200" noProof="0" dirty="0">
                          <a:solidFill>
                            <a:schemeClr val="accent1"/>
                          </a:solidFill>
                          <a:latin typeface="+mn-ea"/>
                          <a:ea typeface="+mn-ea"/>
                          <a:cs typeface="+mn-ea"/>
                          <a:sym typeface="+mn-lt"/>
                        </a:rPr>
                        <a:t>方法论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284074">
                <a:tc>
                  <a:txBody>
                    <a:bodyPr/>
                    <a:lstStyle/>
                    <a:p>
                      <a:pPr marL="171450" marR="0" lvl="0" indent="-171450" algn="l" defTabSz="573695" rtl="0" eaLnBrk="1" fontAlgn="auto" latinLnBrk="0" hangingPunct="1">
                        <a:lnSpc>
                          <a:spcPct val="100000"/>
                        </a:lnSpc>
                        <a:spcBef>
                          <a:spcPts val="0"/>
                        </a:spcBef>
                        <a:spcAft>
                          <a:spcPts val="0"/>
                        </a:spcAft>
                        <a:buClr>
                          <a:schemeClr val="accent1"/>
                        </a:buClr>
                        <a:buSzTx/>
                        <a:buFont typeface="Wingdings" panose="05000000000000000000" pitchFamily="2" charset="2"/>
                        <a:buChar char="u"/>
                        <a:tabLst/>
                        <a:defRPr/>
                      </a:pPr>
                      <a:r>
                        <a:rPr lang="zh-CN" altLang="en-US" sz="1200" b="1" u="none" kern="1200" noProof="0" dirty="0">
                          <a:solidFill>
                            <a:schemeClr val="accent1"/>
                          </a:solidFill>
                          <a:latin typeface="+mn-ea"/>
                          <a:ea typeface="+mn-ea"/>
                          <a:cs typeface="+mn-ea"/>
                          <a:sym typeface="+mn-lt"/>
                        </a:rPr>
                        <a:t>法律声明</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5999721"/>
                  </a:ext>
                </a:extLst>
              </a:tr>
            </a:tbl>
          </a:graphicData>
        </a:graphic>
      </p:graphicFrame>
    </p:spTree>
    <p:extLst>
      <p:ext uri="{BB962C8B-B14F-4D97-AF65-F5344CB8AC3E}">
        <p14:creationId xmlns:p14="http://schemas.microsoft.com/office/powerpoint/2010/main" val="3362702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68300" y="1136650"/>
            <a:ext cx="152400" cy="3200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矩形 1">
            <a:extLst>
              <a:ext uri="{FF2B5EF4-FFF2-40B4-BE49-F238E27FC236}">
                <a16:creationId xmlns:a16="http://schemas.microsoft.com/office/drawing/2014/main" id="{94A93647-2BD1-4552-5A43-4E8AD7A8D13E}"/>
              </a:ext>
            </a:extLst>
          </p:cNvPr>
          <p:cNvSpPr/>
          <p:nvPr/>
        </p:nvSpPr>
        <p:spPr>
          <a:xfrm>
            <a:off x="274568" y="1006691"/>
            <a:ext cx="2584677" cy="506934"/>
          </a:xfrm>
          <a:prstGeom prst="rect">
            <a:avLst/>
          </a:prstGeom>
        </p:spPr>
        <p:txBody>
          <a:bodyPr wrap="square" lIns="360000" anchor="ctr">
            <a:spAutoFit/>
          </a:bodyPr>
          <a:lstStyle/>
          <a:p>
            <a:pPr marL="0" marR="0" lvl="0" indent="0" algn="l" defTabSz="913765" rtl="0" eaLnBrk="1" fontAlgn="auto" latinLnBrk="0" hangingPunct="1">
              <a:lnSpc>
                <a:spcPct val="12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chemeClr val="accent1"/>
                </a:solidFill>
                <a:effectLst/>
                <a:uLnTx/>
                <a:uFillTx/>
                <a:latin typeface="等线" panose="02010600030101010101" pitchFamily="2" charset="-122"/>
                <a:ea typeface="等线" panose="02010600030101010101" pitchFamily="2" charset="-122"/>
                <a:cs typeface="+mn-cs"/>
                <a:sym typeface="+mn-lt"/>
              </a:rPr>
              <a:t>Contents</a:t>
            </a:r>
          </a:p>
        </p:txBody>
      </p:sp>
      <p:graphicFrame>
        <p:nvGraphicFramePr>
          <p:cNvPr id="5" name="表格 3">
            <a:extLst>
              <a:ext uri="{FF2B5EF4-FFF2-40B4-BE49-F238E27FC236}">
                <a16:creationId xmlns:a16="http://schemas.microsoft.com/office/drawing/2014/main" id="{985330C9-3982-9A21-0C76-287411755CF8}"/>
              </a:ext>
            </a:extLst>
          </p:cNvPr>
          <p:cNvGraphicFramePr>
            <a:graphicFrameLocks noGrp="1"/>
          </p:cNvGraphicFramePr>
          <p:nvPr>
            <p:custDataLst>
              <p:tags r:id="rId1"/>
            </p:custDataLst>
            <p:extLst>
              <p:ext uri="{D42A27DB-BD31-4B8C-83A1-F6EECF244321}">
                <p14:modId xmlns:p14="http://schemas.microsoft.com/office/powerpoint/2010/main" val="427198471"/>
              </p:ext>
            </p:extLst>
          </p:nvPr>
        </p:nvGraphicFramePr>
        <p:xfrm>
          <a:off x="368300" y="2006600"/>
          <a:ext cx="6121400" cy="6834194"/>
        </p:xfrm>
        <a:graphic>
          <a:graphicData uri="http://schemas.openxmlformats.org/drawingml/2006/table">
            <a:tbl>
              <a:tblPr bandRow="1">
                <a:tableStyleId>{5C22544A-7EE6-4342-B048-85BDC9FD1C3A}</a:tableStyleId>
              </a:tblPr>
              <a:tblGrid>
                <a:gridCol w="6121400">
                  <a:extLst>
                    <a:ext uri="{9D8B030D-6E8A-4147-A177-3AD203B41FA5}">
                      <a16:colId xmlns:a16="http://schemas.microsoft.com/office/drawing/2014/main" val="20000"/>
                    </a:ext>
                  </a:extLst>
                </a:gridCol>
              </a:tblGrid>
              <a:tr h="284074">
                <a:tc>
                  <a:txBody>
                    <a:bodyPr/>
                    <a:lstStyle/>
                    <a:p>
                      <a:pPr marL="171450" marR="0" indent="-171450" algn="l" defTabSz="573695" rtl="0" eaLnBrk="1" fontAlgn="auto" latinLnBrk="0" hangingPunct="1">
                        <a:lnSpc>
                          <a:spcPct val="100000"/>
                        </a:lnSpc>
                        <a:spcBef>
                          <a:spcPts val="0"/>
                        </a:spcBef>
                        <a:spcAft>
                          <a:spcPts val="0"/>
                        </a:spcAft>
                        <a:buClr>
                          <a:schemeClr val="accent1"/>
                        </a:buClr>
                        <a:buSzTx/>
                        <a:buFont typeface="Wingdings" panose="05000000000000000000" pitchFamily="2" charset="2"/>
                        <a:buChar char="u"/>
                        <a:tabLst/>
                        <a:defRPr/>
                      </a:pPr>
                      <a:r>
                        <a:rPr lang="en-US" altLang="zh-CN" sz="1200" b="1" u="none" dirty="0">
                          <a:solidFill>
                            <a:schemeClr val="accent1"/>
                          </a:solidFill>
                          <a:latin typeface="+mn-ea"/>
                          <a:ea typeface="+mn-ea"/>
                          <a:cs typeface="+mn-ea"/>
                          <a:sym typeface="+mn-lt"/>
                        </a:rPr>
                        <a:t>China Sleep Digital Therapy Industry Overview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4074">
                <a:tc>
                  <a:txBody>
                    <a:bodyPr/>
                    <a:lstStyle/>
                    <a:p>
                      <a:pPr marL="628650" lvl="1" indent="-171450" algn="l" defTabSz="914400" rtl="0" eaLnBrk="1" latinLnBrk="0" hangingPunct="1">
                        <a:buClr>
                          <a:schemeClr val="accent1"/>
                        </a:buClr>
                        <a:buFont typeface="Arial" panose="020B0604020202020204" pitchFamily="34" charset="0"/>
                        <a:buChar char="•"/>
                      </a:pPr>
                      <a:r>
                        <a:rPr lang="en-US" altLang="zh-CN" sz="1100" b="0" u="none" kern="1200" dirty="0">
                          <a:solidFill>
                            <a:schemeClr val="tx1"/>
                          </a:solidFill>
                          <a:latin typeface="+mn-ea"/>
                          <a:ea typeface="+mn-ea"/>
                          <a:cs typeface="+mn-ea"/>
                          <a:sym typeface="+mn-lt"/>
                        </a:rPr>
                        <a:t>Definition and Classification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9487113"/>
                  </a:ext>
                </a:extLst>
              </a:tr>
              <a:tr h="284074">
                <a:tc>
                  <a:txBody>
                    <a:bodyPr/>
                    <a:lstStyle/>
                    <a:p>
                      <a:pPr marL="628650" lvl="1" indent="-171450" algn="l" defTabSz="914400" rtl="0" eaLnBrk="1" latinLnBrk="0" hangingPunct="1">
                        <a:buClr>
                          <a:schemeClr val="accent1"/>
                        </a:buClr>
                        <a:buFont typeface="Arial" panose="020B0604020202020204" pitchFamily="34" charset="0"/>
                        <a:buChar char="•"/>
                      </a:pPr>
                      <a:r>
                        <a:rPr lang="en-US" altLang="zh-CN" sz="1100" b="0" u="none" kern="1200" dirty="0">
                          <a:solidFill>
                            <a:schemeClr val="tx1"/>
                          </a:solidFill>
                          <a:latin typeface="+mn-ea"/>
                          <a:ea typeface="+mn-ea"/>
                          <a:cs typeface="+mn-ea"/>
                          <a:sym typeface="+mn-lt"/>
                        </a:rPr>
                        <a:t>Sleep Digital Therapy Intervention Process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0218712"/>
                  </a:ext>
                </a:extLst>
              </a:tr>
              <a:tr h="284074">
                <a:tc>
                  <a:txBody>
                    <a:bodyPr/>
                    <a:lstStyle/>
                    <a:p>
                      <a:pPr marL="628650" lvl="1" indent="-171450" algn="l" defTabSz="914400" rtl="0" eaLnBrk="1" latinLnBrk="0" hangingPunct="1">
                        <a:buClr>
                          <a:schemeClr val="accent1"/>
                        </a:buClr>
                        <a:buFont typeface="Arial" panose="020B0604020202020204" pitchFamily="34" charset="0"/>
                        <a:buChar char="•"/>
                      </a:pPr>
                      <a:r>
                        <a:rPr lang="en-US" altLang="zh-CN" sz="1100" b="0" u="none" kern="1200" dirty="0">
                          <a:solidFill>
                            <a:schemeClr val="tx1"/>
                          </a:solidFill>
                          <a:latin typeface="+mn-ea"/>
                          <a:ea typeface="+mn-ea"/>
                          <a:cs typeface="+mn-ea"/>
                          <a:sym typeface="+mn-lt"/>
                        </a:rPr>
                        <a:t>Milestones of Development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2659812"/>
                  </a:ext>
                </a:extLst>
              </a:tr>
              <a:tr h="284074">
                <a:tc>
                  <a:txBody>
                    <a:bodyPr/>
                    <a:lstStyle/>
                    <a:p>
                      <a:pPr marL="628650" marR="0" lvl="1"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altLang="zh-CN" sz="1100" b="0" u="none" kern="1200" dirty="0">
                          <a:solidFill>
                            <a:schemeClr val="tx1"/>
                          </a:solidFill>
                          <a:latin typeface="+mn-ea"/>
                          <a:ea typeface="+mn-ea"/>
                          <a:cs typeface="+mn-ea"/>
                          <a:sym typeface="+mn-lt"/>
                        </a:rPr>
                        <a:t>Demand Environment</a:t>
                      </a:r>
                      <a:endParaRPr lang="zh-CN" altLang="en-US" sz="1100" b="0" u="none" kern="1200" dirty="0">
                        <a:solidFill>
                          <a:schemeClr val="tx1"/>
                        </a:solidFill>
                        <a:latin typeface="+mn-ea"/>
                        <a:ea typeface="+mn-ea"/>
                        <a:cs typeface="+mn-ea"/>
                        <a:sym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262728"/>
                  </a:ext>
                </a:extLst>
              </a:tr>
              <a:tr h="284074">
                <a:tc>
                  <a:txBody>
                    <a:bodyPr/>
                    <a:lstStyle/>
                    <a:p>
                      <a:pPr marL="628650" marR="0" lvl="1"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altLang="zh-CN" sz="1100" b="0" u="none" kern="1200" dirty="0">
                          <a:solidFill>
                            <a:schemeClr val="tx1"/>
                          </a:solidFill>
                          <a:latin typeface="+mn-ea"/>
                          <a:ea typeface="+mn-ea"/>
                          <a:cs typeface="+mn-ea"/>
                          <a:sym typeface="+mn-lt"/>
                        </a:rPr>
                        <a:t>Policy Environment</a:t>
                      </a:r>
                      <a:endParaRPr lang="zh-CN" altLang="en-US" sz="1100" b="0" u="none" kern="1200" dirty="0">
                        <a:solidFill>
                          <a:schemeClr val="tx1"/>
                        </a:solidFill>
                        <a:latin typeface="+mn-ea"/>
                        <a:ea typeface="+mn-ea"/>
                        <a:cs typeface="+mn-ea"/>
                        <a:sym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1208810"/>
                  </a:ext>
                </a:extLst>
              </a:tr>
              <a:tr h="284074">
                <a:tc>
                  <a:txBody>
                    <a:bodyPr/>
                    <a:lstStyle/>
                    <a:p>
                      <a:pPr marL="628650" marR="0" lvl="1"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altLang="zh-CN" sz="1100" b="0" u="none" kern="1200" dirty="0">
                          <a:solidFill>
                            <a:schemeClr val="tx1"/>
                          </a:solidFill>
                          <a:latin typeface="+mn-ea"/>
                          <a:ea typeface="+mn-ea"/>
                          <a:cs typeface="+mn-ea"/>
                          <a:sym typeface="+mn-lt"/>
                        </a:rPr>
                        <a:t>Investment and Financing Environment</a:t>
                      </a:r>
                      <a:endParaRPr lang="zh-CN" altLang="en-US" sz="1100" b="0" u="none" kern="1200" dirty="0">
                        <a:solidFill>
                          <a:schemeClr val="tx1"/>
                        </a:solidFill>
                        <a:latin typeface="+mn-ea"/>
                        <a:ea typeface="+mn-ea"/>
                        <a:cs typeface="+mn-ea"/>
                        <a:sym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4953803"/>
                  </a:ext>
                </a:extLst>
              </a:tr>
              <a:tr h="284074">
                <a:tc>
                  <a:txBody>
                    <a:bodyPr/>
                    <a:lstStyle/>
                    <a:p>
                      <a:pPr marL="628650" marR="0" lvl="1"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altLang="zh-CN" sz="1100" b="0" u="none" kern="1200" dirty="0">
                          <a:solidFill>
                            <a:schemeClr val="tx1"/>
                          </a:solidFill>
                          <a:latin typeface="+mn-ea"/>
                          <a:ea typeface="+mn-ea"/>
                          <a:cs typeface="+mn-ea"/>
                          <a:sym typeface="+mn-lt"/>
                        </a:rPr>
                        <a:t>Market Size</a:t>
                      </a:r>
                      <a:endParaRPr lang="zh-CN" altLang="en-US" sz="1100" b="0" u="none" kern="1200" dirty="0">
                        <a:solidFill>
                          <a:schemeClr val="tx1"/>
                        </a:solidFill>
                        <a:latin typeface="+mn-ea"/>
                        <a:ea typeface="+mn-ea"/>
                        <a:cs typeface="+mn-ea"/>
                        <a:sym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1005297"/>
                  </a:ext>
                </a:extLst>
              </a:tr>
              <a:tr h="284074">
                <a:tc>
                  <a:txBody>
                    <a:bodyPr/>
                    <a:lstStyle/>
                    <a:p>
                      <a:pPr marL="171450" marR="0" lvl="0" indent="-171450" algn="l" defTabSz="573695" rtl="0" eaLnBrk="1" fontAlgn="auto" latinLnBrk="0" hangingPunct="1">
                        <a:lnSpc>
                          <a:spcPct val="100000"/>
                        </a:lnSpc>
                        <a:spcBef>
                          <a:spcPts val="0"/>
                        </a:spcBef>
                        <a:spcAft>
                          <a:spcPts val="0"/>
                        </a:spcAft>
                        <a:buClr>
                          <a:schemeClr val="accent1"/>
                        </a:buClr>
                        <a:buSzTx/>
                        <a:buFont typeface="Wingdings" panose="05000000000000000000" pitchFamily="2" charset="2"/>
                        <a:buChar char="u"/>
                        <a:tabLst/>
                        <a:defRPr/>
                      </a:pPr>
                      <a:r>
                        <a:rPr lang="en-US" altLang="zh-CN" sz="1200" b="1" u="none" kern="1200" noProof="0" dirty="0">
                          <a:solidFill>
                            <a:schemeClr val="accent1"/>
                          </a:solidFill>
                          <a:latin typeface="+mn-ea"/>
                          <a:ea typeface="+mn-ea"/>
                          <a:cs typeface="+mn-ea"/>
                          <a:sym typeface="+mn-lt"/>
                        </a:rPr>
                        <a:t>China Sleep Digital Therapy Industry Chain Analysis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5976620"/>
                  </a:ext>
                </a:extLst>
              </a:tr>
              <a:tr h="284074">
                <a:tc>
                  <a:txBody>
                    <a:bodyPr/>
                    <a:lstStyle/>
                    <a:p>
                      <a:pPr marL="628650" marR="0" lvl="1"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altLang="zh-CN" sz="1100" b="0" u="none" kern="1200" noProof="0" dirty="0">
                          <a:solidFill>
                            <a:schemeClr val="tx1"/>
                          </a:solidFill>
                          <a:latin typeface="+mn-ea"/>
                          <a:ea typeface="+mn-ea"/>
                          <a:cs typeface="+mn-ea"/>
                          <a:sym typeface="+mn-lt"/>
                        </a:rPr>
                        <a:t>Chain Mapping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571682"/>
                  </a:ext>
                </a:extLst>
              </a:tr>
              <a:tr h="284074">
                <a:tc>
                  <a:txBody>
                    <a:bodyPr/>
                    <a:lstStyle/>
                    <a:p>
                      <a:pPr marL="628650" marR="0" lvl="1"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altLang="zh-CN" sz="1100" b="0" u="none" kern="1200" noProof="0" dirty="0">
                          <a:solidFill>
                            <a:schemeClr val="tx1"/>
                          </a:solidFill>
                          <a:latin typeface="+mn-ea"/>
                          <a:ea typeface="+mn-ea"/>
                          <a:cs typeface="+mn-ea"/>
                          <a:sym typeface="+mn-lt"/>
                        </a:rPr>
                        <a:t>Upstream of Industry Chain</a:t>
                      </a:r>
                      <a:endParaRPr lang="zh-CN" altLang="en-US" sz="1100" b="0" u="none" kern="1200" noProof="0" dirty="0">
                        <a:solidFill>
                          <a:schemeClr val="tx1"/>
                        </a:solidFill>
                        <a:latin typeface="+mn-ea"/>
                        <a:ea typeface="+mn-ea"/>
                        <a:cs typeface="+mn-ea"/>
                        <a:sym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3659589"/>
                  </a:ext>
                </a:extLst>
              </a:tr>
              <a:tr h="284074">
                <a:tc>
                  <a:txBody>
                    <a:bodyPr/>
                    <a:lstStyle/>
                    <a:p>
                      <a:pPr marL="628650" marR="0" lvl="1"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altLang="zh-CN" sz="1100" b="0" u="none" kern="1200" noProof="0" dirty="0">
                          <a:solidFill>
                            <a:schemeClr val="tx1"/>
                          </a:solidFill>
                          <a:latin typeface="+mn-ea"/>
                          <a:ea typeface="+mn-ea"/>
                          <a:cs typeface="+mn-ea"/>
                          <a:sym typeface="+mn-lt"/>
                        </a:rPr>
                        <a:t>Middle of Industry Chain</a:t>
                      </a:r>
                      <a:endParaRPr lang="zh-CN" altLang="en-US" sz="1100" b="0" u="none" kern="1200" noProof="0" dirty="0">
                        <a:solidFill>
                          <a:schemeClr val="tx1"/>
                        </a:solidFill>
                        <a:latin typeface="+mn-ea"/>
                        <a:ea typeface="+mn-ea"/>
                        <a:cs typeface="+mn-ea"/>
                        <a:sym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1024216"/>
                  </a:ext>
                </a:extLst>
              </a:tr>
              <a:tr h="284074">
                <a:tc>
                  <a:txBody>
                    <a:bodyPr/>
                    <a:lstStyle/>
                    <a:p>
                      <a:pPr marL="628650" marR="0" lvl="1"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altLang="zh-CN" sz="1100" b="0" u="none" kern="1200" noProof="0" dirty="0">
                          <a:solidFill>
                            <a:schemeClr val="tx1"/>
                          </a:solidFill>
                          <a:latin typeface="+mn-ea"/>
                          <a:ea typeface="+mn-ea"/>
                          <a:cs typeface="+mn-ea"/>
                          <a:sym typeface="+mn-lt"/>
                        </a:rPr>
                        <a:t>Downstream of Industry Chain</a:t>
                      </a:r>
                      <a:endParaRPr lang="zh-CN" altLang="en-US" sz="1100" b="0" u="none" kern="1200" noProof="0" dirty="0">
                        <a:solidFill>
                          <a:schemeClr val="tx1"/>
                        </a:solidFill>
                        <a:latin typeface="+mn-ea"/>
                        <a:ea typeface="+mn-ea"/>
                        <a:cs typeface="+mn-ea"/>
                        <a:sym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5430835"/>
                  </a:ext>
                </a:extLst>
              </a:tr>
              <a:tr h="300492">
                <a:tc>
                  <a:txBody>
                    <a:bodyPr/>
                    <a:lstStyle/>
                    <a:p>
                      <a:pPr marL="171450" marR="0" lvl="0" indent="-171450" algn="l" defTabSz="573695" rtl="0" eaLnBrk="1" fontAlgn="auto" latinLnBrk="0" hangingPunct="1">
                        <a:lnSpc>
                          <a:spcPct val="100000"/>
                        </a:lnSpc>
                        <a:spcBef>
                          <a:spcPts val="0"/>
                        </a:spcBef>
                        <a:spcAft>
                          <a:spcPts val="0"/>
                        </a:spcAft>
                        <a:buClr>
                          <a:schemeClr val="accent1"/>
                        </a:buClr>
                        <a:buSzTx/>
                        <a:buFont typeface="Wingdings" panose="05000000000000000000" pitchFamily="2" charset="2"/>
                        <a:buChar char="u"/>
                        <a:tabLst/>
                        <a:defRPr/>
                      </a:pPr>
                      <a:r>
                        <a:rPr lang="en-US" altLang="zh-CN" sz="1200" b="1" u="none" kern="1200" dirty="0">
                          <a:solidFill>
                            <a:schemeClr val="accent1"/>
                          </a:solidFill>
                          <a:latin typeface="+mn-ea"/>
                          <a:ea typeface="+mn-ea"/>
                          <a:cs typeface="+mn-ea"/>
                          <a:sym typeface="+mn-lt"/>
                        </a:rPr>
                        <a:t>China Sleep Digital Therapy Industry Competitive Landscape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7451112"/>
                  </a:ext>
                </a:extLst>
              </a:tr>
              <a:tr h="284074">
                <a:tc>
                  <a:txBody>
                    <a:bodyPr/>
                    <a:lstStyle/>
                    <a:p>
                      <a:pPr marL="628650" marR="0" lvl="1"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altLang="zh-CN" sz="1100" b="0" u="none" kern="1200" dirty="0">
                          <a:solidFill>
                            <a:schemeClr val="tx1"/>
                          </a:solidFill>
                          <a:latin typeface="+mn-ea"/>
                          <a:ea typeface="+mn-ea"/>
                          <a:cs typeface="+mn-ea"/>
                          <a:sym typeface="+mn-lt"/>
                        </a:rPr>
                        <a:t>Competitive Landscape</a:t>
                      </a:r>
                      <a:endParaRPr lang="zh-CN" altLang="en-US" sz="1100" b="0" u="none" kern="1200" dirty="0">
                        <a:solidFill>
                          <a:schemeClr val="tx1"/>
                        </a:solidFill>
                        <a:latin typeface="+mn-ea"/>
                        <a:ea typeface="+mn-ea"/>
                        <a:cs typeface="+mn-ea"/>
                        <a:sym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5277109"/>
                  </a:ext>
                </a:extLst>
              </a:tr>
              <a:tr h="284074">
                <a:tc>
                  <a:txBody>
                    <a:bodyPr/>
                    <a:lstStyle/>
                    <a:p>
                      <a:pPr marL="628650" marR="0" lvl="1"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altLang="zh-CN" sz="1100" b="0" u="none" kern="1200" dirty="0">
                          <a:solidFill>
                            <a:schemeClr val="tx1"/>
                          </a:solidFill>
                          <a:latin typeface="+mn-ea"/>
                          <a:ea typeface="+mn-ea"/>
                          <a:cs typeface="+mn-ea"/>
                          <a:sym typeface="+mn-lt"/>
                        </a:rPr>
                        <a:t>Patent Status</a:t>
                      </a:r>
                      <a:endParaRPr lang="zh-CN" altLang="en-US" sz="1100" b="0" u="none" kern="1200" dirty="0">
                        <a:solidFill>
                          <a:schemeClr val="tx1"/>
                        </a:solidFill>
                        <a:latin typeface="+mn-ea"/>
                        <a:ea typeface="+mn-ea"/>
                        <a:cs typeface="+mn-ea"/>
                        <a:sym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2033647"/>
                  </a:ext>
                </a:extLst>
              </a:tr>
              <a:tr h="284074">
                <a:tc>
                  <a:txBody>
                    <a:bodyPr/>
                    <a:lstStyle/>
                    <a:p>
                      <a:pPr marL="628650" marR="0" lvl="1"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altLang="zh-CN" sz="1100" b="0" u="none" kern="1200" dirty="0">
                          <a:solidFill>
                            <a:schemeClr val="tx1"/>
                          </a:solidFill>
                          <a:latin typeface="+mn-ea"/>
                          <a:ea typeface="+mn-ea"/>
                          <a:cs typeface="+mn-ea"/>
                          <a:sym typeface="+mn-lt"/>
                        </a:rPr>
                        <a:t>Business Models</a:t>
                      </a:r>
                      <a:endParaRPr lang="zh-CN" altLang="en-US" sz="1100" b="0" u="none" kern="1200" dirty="0">
                        <a:solidFill>
                          <a:schemeClr val="tx1"/>
                        </a:solidFill>
                        <a:latin typeface="+mn-ea"/>
                        <a:ea typeface="+mn-ea"/>
                        <a:cs typeface="+mn-ea"/>
                        <a:sym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1384293"/>
                  </a:ext>
                </a:extLst>
              </a:tr>
              <a:tr h="284074">
                <a:tc>
                  <a:txBody>
                    <a:bodyPr/>
                    <a:lstStyle/>
                    <a:p>
                      <a:pPr marL="628650" marR="0" lvl="1"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altLang="zh-CN" sz="1100" b="0" u="none" kern="1200" dirty="0">
                          <a:solidFill>
                            <a:schemeClr val="tx1"/>
                          </a:solidFill>
                          <a:latin typeface="+mn-ea"/>
                          <a:ea typeface="+mn-ea"/>
                          <a:cs typeface="+mn-ea"/>
                          <a:sym typeface="+mn-lt"/>
                        </a:rPr>
                        <a:t>Driving Force</a:t>
                      </a:r>
                      <a:endParaRPr lang="zh-CN" altLang="en-US" sz="1100" b="0" u="none" kern="1200" dirty="0">
                        <a:solidFill>
                          <a:schemeClr val="tx1"/>
                        </a:solidFill>
                        <a:latin typeface="+mn-ea"/>
                        <a:ea typeface="+mn-ea"/>
                        <a:cs typeface="+mn-ea"/>
                        <a:sym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9251585"/>
                  </a:ext>
                </a:extLst>
              </a:tr>
              <a:tr h="284074">
                <a:tc>
                  <a:txBody>
                    <a:bodyPr/>
                    <a:lstStyle/>
                    <a:p>
                      <a:pPr marL="171450" marR="0" lvl="0" indent="-171450" algn="l" defTabSz="573695" rtl="0" eaLnBrk="1" fontAlgn="auto" latinLnBrk="0" hangingPunct="1">
                        <a:lnSpc>
                          <a:spcPct val="100000"/>
                        </a:lnSpc>
                        <a:spcBef>
                          <a:spcPts val="0"/>
                        </a:spcBef>
                        <a:spcAft>
                          <a:spcPts val="0"/>
                        </a:spcAft>
                        <a:buClr>
                          <a:schemeClr val="accent1"/>
                        </a:buClr>
                        <a:buSzTx/>
                        <a:buFont typeface="Wingdings" panose="05000000000000000000" pitchFamily="2" charset="2"/>
                        <a:buChar char="u"/>
                        <a:tabLst/>
                        <a:defRPr/>
                      </a:pPr>
                      <a:r>
                        <a:rPr lang="en-US" altLang="zh-CN" sz="1200" b="1" u="none" kern="1200" noProof="0" dirty="0">
                          <a:solidFill>
                            <a:schemeClr val="accent1"/>
                          </a:solidFill>
                          <a:latin typeface="+mn-ea"/>
                          <a:ea typeface="+mn-ea"/>
                          <a:cs typeface="+mn-ea"/>
                          <a:sym typeface="+mn-lt"/>
                        </a:rPr>
                        <a:t>China Sleep Digital Therapy Industry Company Maps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7626287"/>
                  </a:ext>
                </a:extLst>
              </a:tr>
              <a:tr h="284074">
                <a:tc>
                  <a:txBody>
                    <a:bodyPr/>
                    <a:lstStyle/>
                    <a:p>
                      <a:pPr marL="628650" marR="0" lvl="1"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altLang="zh-CN" sz="1100" b="0" u="none" kern="1200" noProof="0" dirty="0">
                          <a:solidFill>
                            <a:schemeClr val="tx1"/>
                          </a:solidFill>
                          <a:latin typeface="+mn-ea"/>
                          <a:ea typeface="+mn-ea"/>
                          <a:cs typeface="+mn-ea"/>
                          <a:sym typeface="+mn-lt"/>
                        </a:rPr>
                        <a:t>Shenzhen </a:t>
                      </a:r>
                      <a:r>
                        <a:rPr lang="en-US" altLang="zh-CN" sz="1100" b="0" u="none" kern="1200" noProof="0" dirty="0" err="1">
                          <a:solidFill>
                            <a:schemeClr val="tx1"/>
                          </a:solidFill>
                          <a:latin typeface="+mn-ea"/>
                          <a:ea typeface="+mn-ea"/>
                          <a:cs typeface="+mn-ea"/>
                          <a:sym typeface="+mn-lt"/>
                        </a:rPr>
                        <a:t>Zheng'an</a:t>
                      </a:r>
                      <a:r>
                        <a:rPr lang="en-US" altLang="zh-CN" sz="1100" b="0" u="none" kern="1200" noProof="0" dirty="0">
                          <a:solidFill>
                            <a:schemeClr val="tx1"/>
                          </a:solidFill>
                          <a:latin typeface="+mn-ea"/>
                          <a:ea typeface="+mn-ea"/>
                          <a:cs typeface="+mn-ea"/>
                          <a:sym typeface="+mn-lt"/>
                        </a:rPr>
                        <a:t> Health Technology Co., Ltd.</a:t>
                      </a:r>
                      <a:endParaRPr lang="zh-CN" altLang="en-US" sz="1100" b="0" u="none" kern="1200" noProof="0" dirty="0">
                        <a:solidFill>
                          <a:schemeClr val="tx1"/>
                        </a:solidFill>
                        <a:latin typeface="+mn-ea"/>
                        <a:ea typeface="+mn-ea"/>
                        <a:cs typeface="+mn-ea"/>
                        <a:sym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4125352"/>
                  </a:ext>
                </a:extLst>
              </a:tr>
              <a:tr h="284074">
                <a:tc>
                  <a:txBody>
                    <a:bodyPr/>
                    <a:lstStyle/>
                    <a:p>
                      <a:pPr marL="628650" marR="0" lvl="1"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altLang="zh-CN" sz="1100" b="0" u="none" kern="1200" noProof="0" dirty="0">
                          <a:solidFill>
                            <a:schemeClr val="tx1"/>
                          </a:solidFill>
                          <a:latin typeface="+mn-ea"/>
                          <a:ea typeface="+mn-ea"/>
                          <a:cs typeface="+mn-ea"/>
                          <a:sym typeface="+mn-lt"/>
                        </a:rPr>
                        <a:t>Shanghai </a:t>
                      </a:r>
                      <a:r>
                        <a:rPr lang="en-US" altLang="zh-CN" sz="1100" b="0" u="none" kern="1200" noProof="0" dirty="0" err="1">
                          <a:solidFill>
                            <a:schemeClr val="tx1"/>
                          </a:solidFill>
                          <a:latin typeface="+mn-ea"/>
                          <a:ea typeface="+mn-ea"/>
                          <a:cs typeface="+mn-ea"/>
                          <a:sym typeface="+mn-lt"/>
                        </a:rPr>
                        <a:t>Shuyao</a:t>
                      </a:r>
                      <a:r>
                        <a:rPr lang="en-US" altLang="zh-CN" sz="1100" b="0" u="none" kern="1200" noProof="0" dirty="0">
                          <a:solidFill>
                            <a:schemeClr val="tx1"/>
                          </a:solidFill>
                          <a:latin typeface="+mn-ea"/>
                          <a:ea typeface="+mn-ea"/>
                          <a:cs typeface="+mn-ea"/>
                          <a:sym typeface="+mn-lt"/>
                        </a:rPr>
                        <a:t> Intelligent Technology Co., Ltd.</a:t>
                      </a:r>
                      <a:endParaRPr lang="zh-CN" altLang="en-US" sz="1100" b="0" u="none" kern="1200" noProof="0" dirty="0">
                        <a:solidFill>
                          <a:schemeClr val="tx1"/>
                        </a:solidFill>
                        <a:latin typeface="+mn-ea"/>
                        <a:ea typeface="+mn-ea"/>
                        <a:cs typeface="+mn-ea"/>
                        <a:sym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8329426"/>
                  </a:ext>
                </a:extLst>
              </a:tr>
              <a:tr h="284074">
                <a:tc>
                  <a:txBody>
                    <a:bodyPr/>
                    <a:lstStyle/>
                    <a:p>
                      <a:pPr marL="628650" marR="0" lvl="1"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altLang="zh-CN" sz="1100" b="0" u="none" kern="1200" noProof="0" dirty="0" err="1">
                          <a:solidFill>
                            <a:schemeClr val="tx1"/>
                          </a:solidFill>
                          <a:latin typeface="+mn-ea"/>
                          <a:ea typeface="+mn-ea"/>
                          <a:cs typeface="+mn-ea"/>
                          <a:sym typeface="+mn-lt"/>
                        </a:rPr>
                        <a:t>Bestcare&amp;Sumian</a:t>
                      </a:r>
                      <a:r>
                        <a:rPr lang="en-US" altLang="zh-CN" sz="1100" b="0" u="none" kern="1200" noProof="0" dirty="0">
                          <a:solidFill>
                            <a:schemeClr val="tx1"/>
                          </a:solidFill>
                          <a:latin typeface="+mn-ea"/>
                          <a:ea typeface="+mn-ea"/>
                          <a:cs typeface="+mn-ea"/>
                          <a:sym typeface="+mn-lt"/>
                        </a:rPr>
                        <a:t> Biotech Co., Ltd.</a:t>
                      </a:r>
                      <a:endParaRPr lang="zh-CN" altLang="en-US" sz="1100" b="0" u="none" kern="1200" noProof="0" dirty="0">
                        <a:solidFill>
                          <a:schemeClr val="tx1"/>
                        </a:solidFill>
                        <a:latin typeface="+mn-ea"/>
                        <a:ea typeface="+mn-ea"/>
                        <a:cs typeface="+mn-ea"/>
                        <a:sym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7003919"/>
                  </a:ext>
                </a:extLst>
              </a:tr>
              <a:tr h="284074">
                <a:tc>
                  <a:txBody>
                    <a:bodyPr/>
                    <a:lstStyle/>
                    <a:p>
                      <a:pPr marL="171450" marR="0" lvl="0" indent="-171450" algn="l" defTabSz="573695" rtl="0" eaLnBrk="1" fontAlgn="auto" latinLnBrk="0" hangingPunct="1">
                        <a:lnSpc>
                          <a:spcPct val="100000"/>
                        </a:lnSpc>
                        <a:spcBef>
                          <a:spcPts val="0"/>
                        </a:spcBef>
                        <a:spcAft>
                          <a:spcPts val="0"/>
                        </a:spcAft>
                        <a:buClr>
                          <a:schemeClr val="accent1"/>
                        </a:buClr>
                        <a:buSzTx/>
                        <a:buFont typeface="Wingdings" panose="05000000000000000000" pitchFamily="2" charset="2"/>
                        <a:buChar char="u"/>
                        <a:tabLst/>
                        <a:defRPr/>
                      </a:pPr>
                      <a:r>
                        <a:rPr lang="en-US" altLang="zh-CN" sz="1200" b="1" u="none" kern="1200" noProof="0" dirty="0">
                          <a:solidFill>
                            <a:schemeClr val="accent1"/>
                          </a:solidFill>
                          <a:latin typeface="+mn-ea"/>
                          <a:ea typeface="+mn-ea"/>
                          <a:cs typeface="+mn-ea"/>
                          <a:sym typeface="+mn-lt"/>
                        </a:rPr>
                        <a:t>Methodology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284074">
                <a:tc>
                  <a:txBody>
                    <a:bodyPr/>
                    <a:lstStyle/>
                    <a:p>
                      <a:pPr marL="171450" marR="0" lvl="0" indent="-171450" algn="l" defTabSz="573695" rtl="0" eaLnBrk="1" fontAlgn="auto" latinLnBrk="0" hangingPunct="1">
                        <a:lnSpc>
                          <a:spcPct val="100000"/>
                        </a:lnSpc>
                        <a:spcBef>
                          <a:spcPts val="0"/>
                        </a:spcBef>
                        <a:spcAft>
                          <a:spcPts val="0"/>
                        </a:spcAft>
                        <a:buClr>
                          <a:schemeClr val="accent1"/>
                        </a:buClr>
                        <a:buSzTx/>
                        <a:buFont typeface="Wingdings" panose="05000000000000000000" pitchFamily="2" charset="2"/>
                        <a:buChar char="u"/>
                        <a:tabLst/>
                        <a:defRPr/>
                      </a:pPr>
                      <a:r>
                        <a:rPr lang="en-US" altLang="zh-CN" sz="1200" b="1" u="none" kern="1200" noProof="0" dirty="0">
                          <a:solidFill>
                            <a:schemeClr val="accent1"/>
                          </a:solidFill>
                          <a:latin typeface="+mn-ea"/>
                          <a:ea typeface="+mn-ea"/>
                          <a:cs typeface="+mn-ea"/>
                          <a:sym typeface="+mn-lt"/>
                        </a:rPr>
                        <a:t>Legal Statement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5999721"/>
                  </a:ext>
                </a:extLst>
              </a:tr>
            </a:tbl>
          </a:graphicData>
        </a:graphic>
      </p:graphicFrame>
    </p:spTree>
    <p:extLst>
      <p:ext uri="{BB962C8B-B14F-4D97-AF65-F5344CB8AC3E}">
        <p14:creationId xmlns:p14="http://schemas.microsoft.com/office/powerpoint/2010/main" val="1654426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hink-cell data - do not delete" hidden="1">
            <a:extLst>
              <a:ext uri="{FF2B5EF4-FFF2-40B4-BE49-F238E27FC236}">
                <a16:creationId xmlns:a16="http://schemas.microsoft.com/office/drawing/2014/main" id="{4D29C97B-C0FC-E435-6471-B479E4CA952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307" imgH="307" progId="TCLayout.ActiveDocument.1">
                  <p:embed/>
                </p:oleObj>
              </mc:Choice>
              <mc:Fallback>
                <p:oleObj name="think-cell 幻灯片" r:id="rId3" imgW="307" imgH="307" progId="TCLayout.ActiveDocument.1">
                  <p:embed/>
                  <p:pic>
                    <p:nvPicPr>
                      <p:cNvPr id="16" name="think-cell data - do not delete" hidden="1">
                        <a:extLst>
                          <a:ext uri="{FF2B5EF4-FFF2-40B4-BE49-F238E27FC236}">
                            <a16:creationId xmlns:a16="http://schemas.microsoft.com/office/drawing/2014/main" id="{4D29C97B-C0FC-E435-6471-B479E4CA952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图片 9">
            <a:extLst>
              <a:ext uri="{FF2B5EF4-FFF2-40B4-BE49-F238E27FC236}">
                <a16:creationId xmlns:a16="http://schemas.microsoft.com/office/drawing/2014/main" id="{AF2D6BE0-D8D7-8EBF-F31E-A8D02BF7E039}"/>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l="1946" r="78960"/>
          <a:stretch/>
        </p:blipFill>
        <p:spPr>
          <a:xfrm>
            <a:off x="4020740" y="0"/>
            <a:ext cx="2837260" cy="9906000"/>
          </a:xfrm>
          <a:prstGeom prst="rect">
            <a:avLst/>
          </a:prstGeom>
        </p:spPr>
      </p:pic>
      <p:cxnSp>
        <p:nvCxnSpPr>
          <p:cNvPr id="20" name="直接连接符 19">
            <a:extLst>
              <a:ext uri="{FF2B5EF4-FFF2-40B4-BE49-F238E27FC236}">
                <a16:creationId xmlns:a16="http://schemas.microsoft.com/office/drawing/2014/main" id="{A42E00FF-37FF-2230-585D-6891EC7408E4}"/>
              </a:ext>
            </a:extLst>
          </p:cNvPr>
          <p:cNvCxnSpPr>
            <a:cxnSpLocks/>
          </p:cNvCxnSpPr>
          <p:nvPr/>
        </p:nvCxnSpPr>
        <p:spPr>
          <a:xfrm>
            <a:off x="413468" y="2995215"/>
            <a:ext cx="3463256" cy="0"/>
          </a:xfrm>
          <a:prstGeom prst="line">
            <a:avLst/>
          </a:prstGeom>
          <a:ln w="34925">
            <a:solidFill>
              <a:schemeClr val="accent1"/>
            </a:solidFill>
          </a:ln>
        </p:spPr>
        <p:style>
          <a:lnRef idx="1">
            <a:schemeClr val="accent3"/>
          </a:lnRef>
          <a:fillRef idx="0">
            <a:schemeClr val="accent3"/>
          </a:fillRef>
          <a:effectRef idx="0">
            <a:schemeClr val="accent3"/>
          </a:effectRef>
          <a:fontRef idx="minor">
            <a:schemeClr val="tx1"/>
          </a:fontRef>
        </p:style>
      </p:cxnSp>
      <p:sp>
        <p:nvSpPr>
          <p:cNvPr id="22" name="文本框 21">
            <a:extLst>
              <a:ext uri="{FF2B5EF4-FFF2-40B4-BE49-F238E27FC236}">
                <a16:creationId xmlns:a16="http://schemas.microsoft.com/office/drawing/2014/main" id="{FBF715C2-774F-9DD3-12C4-202210F86904}"/>
              </a:ext>
            </a:extLst>
          </p:cNvPr>
          <p:cNvSpPr txBox="1"/>
          <p:nvPr/>
        </p:nvSpPr>
        <p:spPr>
          <a:xfrm>
            <a:off x="544618" y="3827046"/>
            <a:ext cx="3620003" cy="2467599"/>
          </a:xfrm>
          <a:prstGeom prst="rect">
            <a:avLst/>
          </a:prstGeom>
          <a:noFill/>
        </p:spPr>
        <p:txBody>
          <a:bodyPr wrap="square" rtlCol="0" anchor="t">
            <a:spAutoFit/>
          </a:bodyPr>
          <a:lstStyle/>
          <a:p>
            <a:pPr marL="177305" marR="0" lvl="0" indent="-177305" algn="just" defTabSz="945631" rtl="0" eaLnBrk="1" fontAlgn="auto" latinLnBrk="0" hangingPunct="1">
              <a:lnSpc>
                <a:spcPct val="120000"/>
              </a:lnSpc>
              <a:spcBef>
                <a:spcPts val="717"/>
              </a:spcBef>
              <a:spcAft>
                <a:spcPts val="0"/>
              </a:spcAft>
              <a:buClrTx/>
              <a:buSzPct val="90000"/>
              <a:buFont typeface="Wingdings" panose="05000000000000000000" pitchFamily="2" charset="2"/>
              <a:buChar char="q"/>
              <a:tabLst/>
              <a:defRPr/>
            </a:pPr>
            <a:r>
              <a:rPr kumimoji="0" lang="zh-CN" altLang="en-US" sz="1434" b="1" i="0" u="none" strike="noStrike" kern="1200" cap="none" spc="0" normalizeH="0" baseline="0" noProof="0" dirty="0">
                <a:ln>
                  <a:noFill/>
                </a:ln>
                <a:solidFill>
                  <a:prstClr val="black">
                    <a:lumMod val="75000"/>
                    <a:lumOff val="25000"/>
                  </a:prstClr>
                </a:solidFill>
                <a:effectLst/>
                <a:uLnTx/>
                <a:uFillTx/>
                <a:latin typeface="等线" panose="02010600030101010101" pitchFamily="2" charset="-122"/>
                <a:ea typeface="等线" panose="02010600030101010101" pitchFamily="2" charset="-122"/>
                <a:cs typeface="+mn-cs"/>
              </a:rPr>
              <a:t>定义与分类</a:t>
            </a:r>
            <a:endParaRPr kumimoji="0" lang="en-US" altLang="zh-CN" sz="1434" b="1" i="0" u="none" strike="noStrike" kern="1200" cap="none" spc="0" normalizeH="0" baseline="0" noProof="0" dirty="0">
              <a:ln>
                <a:noFill/>
              </a:ln>
              <a:solidFill>
                <a:prstClr val="black">
                  <a:lumMod val="75000"/>
                  <a:lumOff val="25000"/>
                </a:prstClr>
              </a:solidFill>
              <a:effectLst/>
              <a:uLnTx/>
              <a:uFillTx/>
              <a:latin typeface="等线" panose="02010600030101010101" pitchFamily="2" charset="-122"/>
              <a:ea typeface="等线" panose="02010600030101010101" pitchFamily="2" charset="-122"/>
              <a:cs typeface="+mn-cs"/>
            </a:endParaRPr>
          </a:p>
          <a:p>
            <a:pPr marL="177305" indent="-177305" algn="just" defTabSz="945631">
              <a:lnSpc>
                <a:spcPct val="120000"/>
              </a:lnSpc>
              <a:spcBef>
                <a:spcPts val="717"/>
              </a:spcBef>
              <a:buSzPct val="90000"/>
              <a:buFont typeface="Wingdings" panose="05000000000000000000" pitchFamily="2" charset="2"/>
              <a:buChar char="q"/>
              <a:defRPr/>
            </a:pPr>
            <a:r>
              <a:rPr lang="zh-CN" altLang="en-US" sz="1434" b="1" dirty="0">
                <a:solidFill>
                  <a:prstClr val="black">
                    <a:lumMod val="75000"/>
                    <a:lumOff val="25000"/>
                  </a:prstClr>
                </a:solidFill>
                <a:latin typeface="等线" panose="02010600030101010101" pitchFamily="2" charset="-122"/>
                <a:ea typeface="等线" panose="02010600030101010101" pitchFamily="2" charset="-122"/>
              </a:rPr>
              <a:t>睡眠数字疗法干预过程</a:t>
            </a:r>
            <a:endParaRPr lang="en-US" altLang="zh-CN" sz="1434" b="1" dirty="0">
              <a:solidFill>
                <a:prstClr val="black">
                  <a:lumMod val="75000"/>
                  <a:lumOff val="25000"/>
                </a:prstClr>
              </a:solidFill>
              <a:latin typeface="等线" panose="02010600030101010101" pitchFamily="2" charset="-122"/>
              <a:ea typeface="等线" panose="02010600030101010101" pitchFamily="2" charset="-122"/>
            </a:endParaRPr>
          </a:p>
          <a:p>
            <a:pPr marL="177305" indent="-177305" algn="just" defTabSz="945631">
              <a:lnSpc>
                <a:spcPct val="120000"/>
              </a:lnSpc>
              <a:spcBef>
                <a:spcPts val="717"/>
              </a:spcBef>
              <a:buSzPct val="90000"/>
              <a:buFont typeface="Wingdings" panose="05000000000000000000" pitchFamily="2" charset="2"/>
              <a:buChar char="q"/>
              <a:defRPr/>
            </a:pPr>
            <a:r>
              <a:rPr lang="zh-CN" altLang="en-US" sz="1434" b="1" dirty="0">
                <a:solidFill>
                  <a:prstClr val="black">
                    <a:lumMod val="75000"/>
                    <a:lumOff val="25000"/>
                  </a:prstClr>
                </a:solidFill>
                <a:latin typeface="等线" panose="02010600030101010101" pitchFamily="2" charset="-122"/>
                <a:ea typeface="等线" panose="02010600030101010101" pitchFamily="2" charset="-122"/>
              </a:rPr>
              <a:t>发展历程</a:t>
            </a:r>
            <a:endParaRPr lang="en-US" altLang="zh-CN" sz="1434" b="1" dirty="0">
              <a:solidFill>
                <a:prstClr val="black">
                  <a:lumMod val="75000"/>
                  <a:lumOff val="25000"/>
                </a:prstClr>
              </a:solidFill>
              <a:latin typeface="等线" panose="02010600030101010101" pitchFamily="2" charset="-122"/>
              <a:ea typeface="等线" panose="02010600030101010101" pitchFamily="2" charset="-122"/>
            </a:endParaRPr>
          </a:p>
          <a:p>
            <a:pPr marL="177305" indent="-177305" algn="just" defTabSz="945631">
              <a:lnSpc>
                <a:spcPct val="120000"/>
              </a:lnSpc>
              <a:spcBef>
                <a:spcPts val="717"/>
              </a:spcBef>
              <a:buSzPct val="90000"/>
              <a:buFont typeface="Wingdings" panose="05000000000000000000" pitchFamily="2" charset="2"/>
              <a:buChar char="q"/>
              <a:defRPr/>
            </a:pPr>
            <a:r>
              <a:rPr lang="zh-CN" altLang="en-US" sz="1434" b="1" dirty="0">
                <a:solidFill>
                  <a:prstClr val="black">
                    <a:lumMod val="75000"/>
                    <a:lumOff val="25000"/>
                  </a:prstClr>
                </a:solidFill>
                <a:latin typeface="等线" panose="02010600030101010101" pitchFamily="2" charset="-122"/>
                <a:ea typeface="等线" panose="02010600030101010101" pitchFamily="2" charset="-122"/>
              </a:rPr>
              <a:t>需求环境</a:t>
            </a:r>
            <a:endParaRPr lang="en-US" altLang="zh-CN" sz="1434" b="1" dirty="0">
              <a:solidFill>
                <a:prstClr val="black">
                  <a:lumMod val="75000"/>
                  <a:lumOff val="25000"/>
                </a:prstClr>
              </a:solidFill>
              <a:latin typeface="等线" panose="02010600030101010101" pitchFamily="2" charset="-122"/>
              <a:ea typeface="等线" panose="02010600030101010101" pitchFamily="2" charset="-122"/>
            </a:endParaRPr>
          </a:p>
          <a:p>
            <a:pPr marL="177305" indent="-177305" algn="just" defTabSz="945631">
              <a:lnSpc>
                <a:spcPct val="120000"/>
              </a:lnSpc>
              <a:spcBef>
                <a:spcPts val="717"/>
              </a:spcBef>
              <a:buSzPct val="90000"/>
              <a:buFont typeface="Wingdings" panose="05000000000000000000" pitchFamily="2" charset="2"/>
              <a:buChar char="q"/>
              <a:defRPr/>
            </a:pPr>
            <a:r>
              <a:rPr lang="zh-CN" altLang="en-US" sz="1434" b="1" dirty="0">
                <a:solidFill>
                  <a:prstClr val="black">
                    <a:lumMod val="75000"/>
                    <a:lumOff val="25000"/>
                  </a:prstClr>
                </a:solidFill>
                <a:latin typeface="等线" panose="02010600030101010101" pitchFamily="2" charset="-122"/>
                <a:ea typeface="等线" panose="02010600030101010101" pitchFamily="2" charset="-122"/>
              </a:rPr>
              <a:t>政策环境</a:t>
            </a:r>
            <a:endParaRPr lang="en-US" altLang="zh-CN" sz="1434" b="1" dirty="0">
              <a:solidFill>
                <a:prstClr val="black">
                  <a:lumMod val="75000"/>
                  <a:lumOff val="25000"/>
                </a:prstClr>
              </a:solidFill>
              <a:latin typeface="等线" panose="02010600030101010101" pitchFamily="2" charset="-122"/>
              <a:ea typeface="等线" panose="02010600030101010101" pitchFamily="2" charset="-122"/>
            </a:endParaRPr>
          </a:p>
          <a:p>
            <a:pPr marL="177305" indent="-177305" algn="just" defTabSz="945631">
              <a:lnSpc>
                <a:spcPct val="120000"/>
              </a:lnSpc>
              <a:spcBef>
                <a:spcPts val="717"/>
              </a:spcBef>
              <a:buSzPct val="90000"/>
              <a:buFont typeface="Wingdings" panose="05000000000000000000" pitchFamily="2" charset="2"/>
              <a:buChar char="q"/>
              <a:defRPr/>
            </a:pPr>
            <a:r>
              <a:rPr lang="zh-CN" altLang="en-US" sz="1434" b="1" dirty="0">
                <a:solidFill>
                  <a:prstClr val="black">
                    <a:lumMod val="75000"/>
                    <a:lumOff val="25000"/>
                  </a:prstClr>
                </a:solidFill>
                <a:latin typeface="等线" panose="02010600030101010101" pitchFamily="2" charset="-122"/>
                <a:ea typeface="等线" panose="02010600030101010101" pitchFamily="2" charset="-122"/>
              </a:rPr>
              <a:t>投融资环境</a:t>
            </a:r>
            <a:endParaRPr lang="en-US" altLang="zh-CN" sz="1434" b="1" dirty="0">
              <a:solidFill>
                <a:prstClr val="black">
                  <a:lumMod val="75000"/>
                  <a:lumOff val="25000"/>
                </a:prstClr>
              </a:solidFill>
              <a:latin typeface="等线" panose="02010600030101010101" pitchFamily="2" charset="-122"/>
              <a:ea typeface="等线" panose="02010600030101010101" pitchFamily="2" charset="-122"/>
            </a:endParaRPr>
          </a:p>
          <a:p>
            <a:pPr marL="177305" indent="-177305" algn="just" defTabSz="945631">
              <a:lnSpc>
                <a:spcPct val="120000"/>
              </a:lnSpc>
              <a:spcBef>
                <a:spcPts val="717"/>
              </a:spcBef>
              <a:buSzPct val="90000"/>
              <a:buFont typeface="Wingdings" panose="05000000000000000000" pitchFamily="2" charset="2"/>
              <a:buChar char="q"/>
              <a:defRPr/>
            </a:pPr>
            <a:r>
              <a:rPr lang="zh-CN" altLang="en-US" sz="1434" b="1" dirty="0">
                <a:solidFill>
                  <a:prstClr val="black">
                    <a:lumMod val="75000"/>
                    <a:lumOff val="25000"/>
                  </a:prstClr>
                </a:solidFill>
                <a:latin typeface="等线" panose="02010600030101010101" pitchFamily="2" charset="-122"/>
                <a:ea typeface="等线" panose="02010600030101010101" pitchFamily="2" charset="-122"/>
              </a:rPr>
              <a:t>市场规模</a:t>
            </a:r>
            <a:endParaRPr lang="en-US" altLang="zh-CN" sz="1434" b="1" dirty="0">
              <a:solidFill>
                <a:prstClr val="black">
                  <a:lumMod val="75000"/>
                  <a:lumOff val="25000"/>
                </a:prstClr>
              </a:solidFill>
              <a:latin typeface="等线" panose="02010600030101010101" pitchFamily="2" charset="-122"/>
              <a:ea typeface="等线" panose="02010600030101010101" pitchFamily="2" charset="-122"/>
            </a:endParaRPr>
          </a:p>
        </p:txBody>
      </p:sp>
      <p:sp>
        <p:nvSpPr>
          <p:cNvPr id="12" name="iṧḷíḓê">
            <a:extLst>
              <a:ext uri="{FF2B5EF4-FFF2-40B4-BE49-F238E27FC236}">
                <a16:creationId xmlns:a16="http://schemas.microsoft.com/office/drawing/2014/main" id="{4FEDBA6D-5F36-4818-BB58-0038B59FD1E0}"/>
              </a:ext>
            </a:extLst>
          </p:cNvPr>
          <p:cNvSpPr/>
          <p:nvPr/>
        </p:nvSpPr>
        <p:spPr>
          <a:xfrm>
            <a:off x="4020740" y="4"/>
            <a:ext cx="2837260" cy="9905996"/>
          </a:xfrm>
          <a:prstGeom prst="rect">
            <a:avLst/>
          </a:prstGeom>
          <a:gradFill flip="none" rotWithShape="1">
            <a:gsLst>
              <a:gs pos="90000">
                <a:srgbClr val="FDFBFB">
                  <a:alpha val="95000"/>
                </a:srgbClr>
              </a:gs>
              <a:gs pos="0">
                <a:srgbClr val="9E7979">
                  <a:lumMod val="5000"/>
                  <a:lumOff val="95000"/>
                  <a:alpha val="0"/>
                </a:srgbClr>
              </a:gs>
              <a:gs pos="100000">
                <a:srgbClr val="FDFCFC"/>
              </a:gs>
              <a:gs pos="70000">
                <a:srgbClr val="FCFAFA">
                  <a:alpha val="25000"/>
                </a:srgbClr>
              </a:gs>
            </a:gsLst>
            <a:lin ang="10800000" scaled="1"/>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等线"/>
              <a:ea typeface="等线" panose="02010600030101010101" pitchFamily="2" charset="-122"/>
              <a:cs typeface="+mn-cs"/>
            </a:endParaRPr>
          </a:p>
        </p:txBody>
      </p:sp>
      <p:sp>
        <p:nvSpPr>
          <p:cNvPr id="19" name="文本框 18">
            <a:extLst>
              <a:ext uri="{FF2B5EF4-FFF2-40B4-BE49-F238E27FC236}">
                <a16:creationId xmlns:a16="http://schemas.microsoft.com/office/drawing/2014/main" id="{3E58CA55-ABCD-E209-F306-914915DB6698}"/>
              </a:ext>
            </a:extLst>
          </p:cNvPr>
          <p:cNvSpPr txBox="1"/>
          <p:nvPr/>
        </p:nvSpPr>
        <p:spPr>
          <a:xfrm>
            <a:off x="413467" y="1057523"/>
            <a:ext cx="6444533" cy="1852623"/>
          </a:xfrm>
          <a:prstGeom prst="rect">
            <a:avLst/>
          </a:prstGeom>
          <a:noFill/>
        </p:spPr>
        <p:txBody>
          <a:bodyPr wrap="square" rtlCol="0">
            <a:spAutoFit/>
          </a:bodyPr>
          <a:lstStyle/>
          <a:p>
            <a:pPr marL="0" marR="0" lvl="0" indent="0" algn="just" defTabSz="457200" rtl="0" eaLnBrk="1" fontAlgn="auto" latinLnBrk="0" hangingPunct="1">
              <a:lnSpc>
                <a:spcPct val="120000"/>
              </a:lnSpc>
              <a:spcBef>
                <a:spcPts val="0"/>
              </a:spcBef>
              <a:spcAft>
                <a:spcPts val="98"/>
              </a:spcAft>
              <a:buClrTx/>
              <a:buSzTx/>
              <a:buFontTx/>
              <a:buNone/>
              <a:tabLst/>
              <a:defRPr/>
            </a:pPr>
            <a:r>
              <a:rPr kumimoji="0" lang="en-US" altLang="zh-CN" sz="3200" b="1" i="1" u="none" strike="noStrike" kern="1200" cap="none" spc="0" normalizeH="0" baseline="0" noProof="0" dirty="0">
                <a:ln>
                  <a:noFill/>
                </a:ln>
                <a:solidFill>
                  <a:schemeClr val="accent1"/>
                </a:solidFill>
                <a:effectLst/>
                <a:uLnTx/>
                <a:uFillTx/>
                <a:latin typeface="等线" panose="02010600030101010101" pitchFamily="2" charset="-122"/>
                <a:ea typeface="等线" panose="02010600030101010101" pitchFamily="2" charset="-122"/>
                <a:cs typeface="+mn-ea"/>
                <a:sym typeface="+mn-lt"/>
              </a:rPr>
              <a:t>Chapter 1</a:t>
            </a:r>
          </a:p>
          <a:p>
            <a:pPr marL="0" marR="0" lvl="0" indent="0" algn="just" defTabSz="457200" rtl="0" eaLnBrk="1" fontAlgn="auto" latinLnBrk="0" hangingPunct="1">
              <a:lnSpc>
                <a:spcPct val="120000"/>
              </a:lnSpc>
              <a:spcBef>
                <a:spcPts val="0"/>
              </a:spcBef>
              <a:spcAft>
                <a:spcPts val="98"/>
              </a:spcAft>
              <a:buClrTx/>
              <a:buSzTx/>
              <a:buFontTx/>
              <a:buNone/>
              <a:tabLst/>
              <a:defRPr/>
            </a:pPr>
            <a:r>
              <a:rPr kumimoji="0" lang="zh-CN" altLang="en-US" sz="3200" b="1" i="1" u="none" strike="noStrike" kern="1200" cap="none" spc="0" normalizeH="0" baseline="0" noProof="0" dirty="0">
                <a:ln>
                  <a:noFill/>
                </a:ln>
                <a:solidFill>
                  <a:schemeClr val="accent1"/>
                </a:solidFill>
                <a:effectLst/>
                <a:uLnTx/>
                <a:uFillTx/>
                <a:latin typeface="等线" panose="02010600030101010101" pitchFamily="2" charset="-122"/>
                <a:ea typeface="等线" panose="02010600030101010101" pitchFamily="2" charset="-122"/>
                <a:cs typeface="+mn-ea"/>
                <a:sym typeface="+mn-lt"/>
              </a:rPr>
              <a:t>中国睡眠</a:t>
            </a:r>
            <a:r>
              <a:rPr lang="zh-CN" altLang="en-US" sz="3200" b="1" i="1" dirty="0">
                <a:solidFill>
                  <a:schemeClr val="accent1"/>
                </a:solidFill>
                <a:latin typeface="等线" panose="02010600030101010101" pitchFamily="2" charset="-122"/>
                <a:ea typeface="等线" panose="02010600030101010101" pitchFamily="2" charset="-122"/>
                <a:cs typeface="+mn-ea"/>
                <a:sym typeface="+mn-lt"/>
              </a:rPr>
              <a:t>数字疗法</a:t>
            </a:r>
            <a:r>
              <a:rPr kumimoji="0" lang="zh-CN" altLang="en-US" sz="3200" b="1" i="1" u="none" strike="noStrike" kern="1200" cap="none" spc="0" normalizeH="0" baseline="0" noProof="0" dirty="0">
                <a:ln>
                  <a:noFill/>
                </a:ln>
                <a:solidFill>
                  <a:schemeClr val="accent1"/>
                </a:solidFill>
                <a:effectLst/>
                <a:uLnTx/>
                <a:uFillTx/>
                <a:latin typeface="等线" panose="02010600030101010101" pitchFamily="2" charset="-122"/>
                <a:ea typeface="等线" panose="02010600030101010101" pitchFamily="2" charset="-122"/>
                <a:cs typeface="+mn-ea"/>
                <a:sym typeface="+mn-lt"/>
              </a:rPr>
              <a:t>行业</a:t>
            </a:r>
            <a:endParaRPr kumimoji="0" lang="en-US" altLang="zh-CN" sz="3200" b="1" i="1" u="none" strike="noStrike" kern="1200" cap="none" spc="0" normalizeH="0" baseline="0" noProof="0" dirty="0">
              <a:ln>
                <a:noFill/>
              </a:ln>
              <a:solidFill>
                <a:schemeClr val="accent1"/>
              </a:solidFill>
              <a:effectLst/>
              <a:uLnTx/>
              <a:uFillTx/>
              <a:latin typeface="等线" panose="02010600030101010101" pitchFamily="2" charset="-122"/>
              <a:ea typeface="等线" panose="02010600030101010101" pitchFamily="2" charset="-122"/>
              <a:cs typeface="+mn-ea"/>
              <a:sym typeface="+mn-lt"/>
            </a:endParaRPr>
          </a:p>
          <a:p>
            <a:pPr marL="0" marR="0" lvl="0" indent="0" algn="just" defTabSz="457200" rtl="0" eaLnBrk="1" fontAlgn="auto" latinLnBrk="0" hangingPunct="1">
              <a:lnSpc>
                <a:spcPct val="120000"/>
              </a:lnSpc>
              <a:spcBef>
                <a:spcPts val="0"/>
              </a:spcBef>
              <a:spcAft>
                <a:spcPts val="98"/>
              </a:spcAft>
              <a:buClrTx/>
              <a:buSzTx/>
              <a:buFontTx/>
              <a:buNone/>
              <a:tabLst/>
              <a:defRPr/>
            </a:pPr>
            <a:r>
              <a:rPr kumimoji="0" lang="zh-CN" altLang="en-US" sz="3200" b="1" i="1" u="none" strike="noStrike" kern="1200" cap="none" spc="0" normalizeH="0" baseline="0" noProof="0" dirty="0">
                <a:ln>
                  <a:noFill/>
                </a:ln>
                <a:solidFill>
                  <a:schemeClr val="accent1"/>
                </a:solidFill>
                <a:effectLst/>
                <a:uLnTx/>
                <a:uFillTx/>
                <a:latin typeface="等线" panose="02010600030101010101" pitchFamily="2" charset="-122"/>
                <a:ea typeface="等线" panose="02010600030101010101" pitchFamily="2" charset="-122"/>
                <a:cs typeface="+mn-ea"/>
                <a:sym typeface="+mn-lt"/>
              </a:rPr>
              <a:t>综述</a:t>
            </a:r>
          </a:p>
        </p:txBody>
      </p:sp>
      <p:pic>
        <p:nvPicPr>
          <p:cNvPr id="9" name="图片 8">
            <a:extLst>
              <a:ext uri="{FF2B5EF4-FFF2-40B4-BE49-F238E27FC236}">
                <a16:creationId xmlns:a16="http://schemas.microsoft.com/office/drawing/2014/main" id="{FDA4A89F-9B80-84DF-C83C-5D52E4883E82}"/>
              </a:ext>
            </a:extLst>
          </p:cNvPr>
          <p:cNvPicPr>
            <a:picLocks noChangeAspect="1"/>
          </p:cNvPicPr>
          <p:nvPr/>
        </p:nvPicPr>
        <p:blipFill>
          <a:blip r:embed="rId6"/>
          <a:stretch>
            <a:fillRect/>
          </a:stretch>
        </p:blipFill>
        <p:spPr>
          <a:xfrm>
            <a:off x="2859437" y="9283700"/>
            <a:ext cx="1139126" cy="311150"/>
          </a:xfrm>
          <a:prstGeom prst="rect">
            <a:avLst/>
          </a:prstGeom>
        </p:spPr>
      </p:pic>
    </p:spTree>
    <p:extLst>
      <p:ext uri="{BB962C8B-B14F-4D97-AF65-F5344CB8AC3E}">
        <p14:creationId xmlns:p14="http://schemas.microsoft.com/office/powerpoint/2010/main" val="701369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对象 75" hidden="1">
            <a:extLst>
              <a:ext uri="{FF2B5EF4-FFF2-40B4-BE49-F238E27FC236}">
                <a16:creationId xmlns:a16="http://schemas.microsoft.com/office/drawing/2014/main" id="{310B6CFD-FBF4-AFF2-0487-4B16F4A767B6}"/>
              </a:ext>
            </a:extLst>
          </p:cNvPr>
          <p:cNvGraphicFramePr>
            <a:graphicFrameLocks noChangeAspect="1"/>
          </p:cNvGraphicFramePr>
          <p:nvPr>
            <p:custDataLst>
              <p:tags r:id="rId2"/>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幻灯片" r:id="rId5" imgW="7772400" imgH="10058400" progId="TCLayout.ActiveDocument.1">
                  <p:embed/>
                </p:oleObj>
              </mc:Choice>
              <mc:Fallback>
                <p:oleObj name="think-cell 幻灯片" r:id="rId5" imgW="7772400" imgH="10058400" progId="TCLayout.ActiveDocument.1">
                  <p:embed/>
                  <p:pic>
                    <p:nvPicPr>
                      <p:cNvPr id="76" name="对象 75" hidden="1">
                        <a:extLst>
                          <a:ext uri="{FF2B5EF4-FFF2-40B4-BE49-F238E27FC236}">
                            <a16:creationId xmlns:a16="http://schemas.microsoft.com/office/drawing/2014/main" id="{310B6CFD-FBF4-AFF2-0487-4B16F4A767B6}"/>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18" name="文本框 510">
            <a:extLst>
              <a:ext uri="{FF2B5EF4-FFF2-40B4-BE49-F238E27FC236}">
                <a16:creationId xmlns:a16="http://schemas.microsoft.com/office/drawing/2014/main" id="{0DB206D7-0C06-A84C-2C2D-F27573468D7D}"/>
              </a:ext>
            </a:extLst>
          </p:cNvPr>
          <p:cNvSpPr txBox="1"/>
          <p:nvPr/>
        </p:nvSpPr>
        <p:spPr>
          <a:xfrm>
            <a:off x="387782" y="8955421"/>
            <a:ext cx="3243615" cy="200055"/>
          </a:xfrm>
          <a:prstGeom prst="rect">
            <a:avLst/>
          </a:prstGeom>
          <a:noFill/>
        </p:spPr>
        <p:txBody>
          <a:bodyPr wrap="square" lIns="0" rIns="0" rtlCol="0" anchor="t">
            <a:spAutoFit/>
          </a:bodyPr>
          <a:lstStyle/>
          <a:p>
            <a:pPr marL="0" marR="0" lvl="0" indent="0" algn="l" defTabSz="914400" rtl="0" eaLnBrk="1" fontAlgn="auto" latinLnBrk="0" hangingPunct="1">
              <a:lnSpc>
                <a:spcPct val="100000"/>
              </a:lnSpc>
              <a:spcBef>
                <a:spcPts val="0"/>
              </a:spcBef>
              <a:spcAft>
                <a:spcPts val="0"/>
              </a:spcAft>
              <a:buClr>
                <a:prstClr val="white"/>
              </a:buClr>
              <a:buSzPct val="90000"/>
              <a:buFontTx/>
              <a:buNone/>
              <a:tabLst/>
              <a:defRPr/>
            </a:pPr>
            <a:r>
              <a:rPr kumimoji="0" lang="zh-CN" altLang="en-US" sz="700" b="0" i="0" u="none" strike="noStrike" kern="1200" cap="none" spc="0" normalizeH="0" baseline="0" noProof="0" dirty="0">
                <a:ln>
                  <a:noFill/>
                </a:ln>
                <a:solidFill>
                  <a:srgbClr val="797979"/>
                </a:solidFill>
                <a:effectLst/>
                <a:uLnTx/>
                <a:uFillTx/>
                <a:latin typeface="等线" panose="02010600030101010101" pitchFamily="2" charset="-122"/>
                <a:ea typeface="等线" panose="02010600030101010101" pitchFamily="2" charset="-122"/>
                <a:cs typeface="+mn-cs"/>
              </a:rPr>
              <a:t>来源：</a:t>
            </a:r>
            <a:r>
              <a:rPr kumimoji="0" lang="en-US" altLang="zh-CN" sz="700" b="0" i="0" u="none" strike="noStrike" kern="1200" cap="none" spc="0" normalizeH="0" baseline="0" noProof="0" dirty="0">
                <a:ln>
                  <a:noFill/>
                </a:ln>
                <a:solidFill>
                  <a:srgbClr val="797979"/>
                </a:solidFill>
                <a:effectLst/>
                <a:uLnTx/>
                <a:uFillTx/>
                <a:latin typeface="等线" panose="02010600030101010101" pitchFamily="2" charset="-122"/>
                <a:ea typeface="等线" panose="02010600030101010101" pitchFamily="2" charset="-122"/>
                <a:cs typeface="+mn-cs"/>
              </a:rPr>
              <a:t>CNKI</a:t>
            </a:r>
            <a:r>
              <a:rPr kumimoji="0" lang="zh-CN" altLang="en-US" sz="700" b="0" i="0" u="none" strike="noStrike" kern="1200" cap="none" spc="0" normalizeH="0" baseline="0" noProof="0" dirty="0">
                <a:ln>
                  <a:noFill/>
                </a:ln>
                <a:solidFill>
                  <a:srgbClr val="797979"/>
                </a:solidFill>
                <a:effectLst/>
                <a:uLnTx/>
                <a:uFillTx/>
                <a:latin typeface="等线" panose="02010600030101010101" pitchFamily="2" charset="-122"/>
                <a:ea typeface="等线" panose="02010600030101010101" pitchFamily="2" charset="-122"/>
                <a:cs typeface="+mn-cs"/>
              </a:rPr>
              <a:t>，头豹研究院</a:t>
            </a:r>
            <a:endParaRPr kumimoji="0" lang="zh-CN" altLang="en-US" sz="1100" b="0" i="0" u="none" strike="noStrike" kern="1200" cap="none" spc="0" normalizeH="0" baseline="0" noProof="0" dirty="0">
              <a:ln>
                <a:noFill/>
              </a:ln>
              <a:solidFill>
                <a:srgbClr val="797979"/>
              </a:solidFill>
              <a:effectLst/>
              <a:uLnTx/>
              <a:uFillTx/>
              <a:latin typeface="等线" panose="02010600030101010101" pitchFamily="2" charset="-122"/>
              <a:ea typeface="等线" panose="02010600030101010101" pitchFamily="2" charset="-122"/>
              <a:cs typeface="+mn-cs"/>
            </a:endParaRPr>
          </a:p>
        </p:txBody>
      </p:sp>
      <p:sp>
        <p:nvSpPr>
          <p:cNvPr id="8" name="矩形 8">
            <a:extLst>
              <a:ext uri="{FF2B5EF4-FFF2-40B4-BE49-F238E27FC236}">
                <a16:creationId xmlns:a16="http://schemas.microsoft.com/office/drawing/2014/main" id="{E2A9E1BE-191C-BF54-8D1C-8F0392263600}"/>
              </a:ext>
            </a:extLst>
          </p:cNvPr>
          <p:cNvSpPr/>
          <p:nvPr/>
        </p:nvSpPr>
        <p:spPr>
          <a:xfrm>
            <a:off x="368301" y="644639"/>
            <a:ext cx="152400" cy="237767"/>
          </a:xfrm>
          <a:prstGeom prst="rect">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9" name="矩形 6">
            <a:extLst>
              <a:ext uri="{FF2B5EF4-FFF2-40B4-BE49-F238E27FC236}">
                <a16:creationId xmlns:a16="http://schemas.microsoft.com/office/drawing/2014/main" id="{657BFF79-3EEA-497E-9F04-19FE77207735}"/>
              </a:ext>
            </a:extLst>
          </p:cNvPr>
          <p:cNvSpPr/>
          <p:nvPr/>
        </p:nvSpPr>
        <p:spPr>
          <a:xfrm>
            <a:off x="274568" y="546464"/>
            <a:ext cx="6215132" cy="403252"/>
          </a:xfrm>
          <a:prstGeom prst="rect">
            <a:avLst/>
          </a:prstGeom>
        </p:spPr>
        <p:txBody>
          <a:bodyPr wrap="square" lIns="360000" anchor="ctr">
            <a:spAutoFit/>
          </a:bodyPr>
          <a:lstStyle/>
          <a:p>
            <a:pPr marL="0" marR="0" lvl="0" indent="0" algn="l" defTabSz="913765" rtl="0" eaLnBrk="1" fontAlgn="auto" latinLnBrk="0" hangingPunct="1">
              <a:lnSpc>
                <a:spcPct val="12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第一章</a:t>
            </a:r>
            <a:r>
              <a:rPr kumimoji="0" lang="en-US" altLang="zh-CN"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a:t>
            </a:r>
            <a:r>
              <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综述</a:t>
            </a:r>
            <a:r>
              <a:rPr kumimoji="0" lang="en-US" altLang="zh-CN"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a:t>
            </a:r>
            <a:r>
              <a:rPr lang="zh-CN" altLang="en-US" b="1" dirty="0">
                <a:solidFill>
                  <a:schemeClr val="accent1">
                    <a:lumMod val="75000"/>
                  </a:schemeClr>
                </a:solidFill>
                <a:latin typeface="等线" panose="02010600030101010101" pitchFamily="2" charset="-122"/>
                <a:ea typeface="等线" panose="02010600030101010101" pitchFamily="2" charset="-122"/>
                <a:sym typeface="+mn-lt"/>
              </a:rPr>
              <a:t>定义与分类（</a:t>
            </a:r>
            <a:r>
              <a:rPr lang="en-US" altLang="zh-CN" b="1" dirty="0">
                <a:solidFill>
                  <a:schemeClr val="accent1">
                    <a:lumMod val="75000"/>
                  </a:schemeClr>
                </a:solidFill>
                <a:latin typeface="等线" panose="02010600030101010101" pitchFamily="2" charset="-122"/>
                <a:ea typeface="等线" panose="02010600030101010101" pitchFamily="2" charset="-122"/>
                <a:sym typeface="+mn-lt"/>
              </a:rPr>
              <a:t>1/2</a:t>
            </a:r>
            <a:r>
              <a:rPr lang="zh-CN" altLang="en-US" b="1" dirty="0">
                <a:solidFill>
                  <a:schemeClr val="accent1">
                    <a:lumMod val="75000"/>
                  </a:schemeClr>
                </a:solidFill>
                <a:latin typeface="等线" panose="02010600030101010101" pitchFamily="2" charset="-122"/>
                <a:ea typeface="等线" panose="02010600030101010101" pitchFamily="2" charset="-122"/>
                <a:sym typeface="+mn-lt"/>
              </a:rPr>
              <a:t>）</a:t>
            </a:r>
            <a:endPar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endParaRPr>
          </a:p>
        </p:txBody>
      </p:sp>
      <p:sp>
        <p:nvSpPr>
          <p:cNvPr id="10" name="矩形 7">
            <a:extLst>
              <a:ext uri="{FF2B5EF4-FFF2-40B4-BE49-F238E27FC236}">
                <a16:creationId xmlns:a16="http://schemas.microsoft.com/office/drawing/2014/main" id="{E5A98416-794E-D222-EB55-B624A759EE91}"/>
              </a:ext>
            </a:extLst>
          </p:cNvPr>
          <p:cNvSpPr/>
          <p:nvPr/>
        </p:nvSpPr>
        <p:spPr>
          <a:xfrm>
            <a:off x="368301" y="958910"/>
            <a:ext cx="6121400" cy="719137"/>
          </a:xfrm>
          <a:prstGeom prst="rect">
            <a:avLst/>
          </a:prstGeom>
          <a:solidFill>
            <a:srgbClr val="F2F2F2"/>
          </a:solidFill>
          <a:ln w="12700" cap="flat" cmpd="sng" algn="ctr">
            <a:noFill/>
            <a:prstDash val="solid"/>
            <a:miter lim="800000"/>
          </a:ln>
          <a:effectLst/>
        </p:spPr>
        <p:txBody>
          <a:bodyPr wrap="square" rIns="90000" rtlCol="0" anchor="ct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en-US" sz="1600" b="1" kern="0" dirty="0">
                <a:solidFill>
                  <a:prstClr val="black">
                    <a:lumMod val="65000"/>
                    <a:lumOff val="35000"/>
                  </a:prstClr>
                </a:solidFill>
                <a:latin typeface="等线" panose="02010600030101010101" pitchFamily="2" charset="-122"/>
                <a:ea typeface="等线" panose="02010600030101010101" pitchFamily="2" charset="-122"/>
              </a:rPr>
              <a:t>睡眠数字疗法是将城市逇失眠症治疗方法用数字化的形式（如软件和可穿戴设备等）来呈现，包括数字化失眠症认知行为疗法、数字化失眠症正念疗法等</a:t>
            </a:r>
            <a:endParaRPr kumimoji="0" lang="en-US" altLang="zh-CN" sz="1600" b="1" i="0" u="none" strike="noStrike" kern="0" cap="none" spc="0" normalizeH="0" baseline="0" noProof="0" dirty="0">
              <a:ln>
                <a:noFill/>
              </a:ln>
              <a:solidFill>
                <a:prstClr val="black">
                  <a:lumMod val="65000"/>
                  <a:lumOff val="35000"/>
                </a:prstClr>
              </a:solidFill>
              <a:effectLst/>
              <a:uLnTx/>
              <a:uFillTx/>
              <a:latin typeface="等线" panose="02010600030101010101" pitchFamily="2" charset="-122"/>
              <a:ea typeface="等线" panose="02010600030101010101" pitchFamily="2" charset="-122"/>
              <a:cs typeface="+mn-cs"/>
            </a:endParaRPr>
          </a:p>
        </p:txBody>
      </p:sp>
      <p:grpSp>
        <p:nvGrpSpPr>
          <p:cNvPr id="193" name="组合 192">
            <a:extLst>
              <a:ext uri="{FF2B5EF4-FFF2-40B4-BE49-F238E27FC236}">
                <a16:creationId xmlns:a16="http://schemas.microsoft.com/office/drawing/2014/main" id="{6D6A0E0C-30D1-6912-FB62-0D4E13048953}"/>
              </a:ext>
            </a:extLst>
          </p:cNvPr>
          <p:cNvGrpSpPr/>
          <p:nvPr/>
        </p:nvGrpSpPr>
        <p:grpSpPr>
          <a:xfrm>
            <a:off x="304690" y="1998436"/>
            <a:ext cx="6188642" cy="259045"/>
            <a:chOff x="304690" y="1998436"/>
            <a:chExt cx="6188642" cy="259045"/>
          </a:xfrm>
        </p:grpSpPr>
        <p:cxnSp>
          <p:nvCxnSpPr>
            <p:cNvPr id="3" name="直接连接符 2">
              <a:extLst>
                <a:ext uri="{FF2B5EF4-FFF2-40B4-BE49-F238E27FC236}">
                  <a16:creationId xmlns:a16="http://schemas.microsoft.com/office/drawing/2014/main" id="{1161F502-7AA2-DDE5-BCE0-AC0FEC41DF15}"/>
                </a:ext>
              </a:extLst>
            </p:cNvPr>
            <p:cNvCxnSpPr>
              <a:cxnSpLocks/>
            </p:cNvCxnSpPr>
            <p:nvPr/>
          </p:nvCxnSpPr>
          <p:spPr>
            <a:xfrm>
              <a:off x="373332" y="2257481"/>
              <a:ext cx="612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文本框 24">
              <a:extLst>
                <a:ext uri="{FF2B5EF4-FFF2-40B4-BE49-F238E27FC236}">
                  <a16:creationId xmlns:a16="http://schemas.microsoft.com/office/drawing/2014/main" id="{74227182-8AB7-EB93-0BF7-8E41B4D12C8E}"/>
                </a:ext>
              </a:extLst>
            </p:cNvPr>
            <p:cNvSpPr txBox="1"/>
            <p:nvPr/>
          </p:nvSpPr>
          <p:spPr>
            <a:xfrm>
              <a:off x="304690" y="1998436"/>
              <a:ext cx="4538773" cy="259045"/>
            </a:xfrm>
            <a:prstGeom prst="rect">
              <a:avLst/>
            </a:prstGeom>
            <a:noFill/>
          </p:spPr>
          <p:txBody>
            <a:bodyPr wrap="square" rtlCol="0">
              <a:spAutoFit/>
            </a:bodyPr>
            <a:lstStyle>
              <a:defPPr>
                <a:defRPr lang="zh-CN"/>
              </a:defPPr>
              <a:lvl1pPr marL="0" algn="l" defTabSz="416560" rtl="0" eaLnBrk="1" latinLnBrk="0" hangingPunct="1">
                <a:defRPr sz="820" kern="1200">
                  <a:solidFill>
                    <a:schemeClr val="tx1"/>
                  </a:solidFill>
                  <a:latin typeface="+mn-lt"/>
                  <a:ea typeface="+mn-ea"/>
                  <a:cs typeface="+mn-cs"/>
                </a:defRPr>
              </a:lvl1pPr>
              <a:lvl2pPr marL="208280" algn="l" defTabSz="416560" rtl="0" eaLnBrk="1" latinLnBrk="0" hangingPunct="1">
                <a:defRPr sz="820" kern="1200">
                  <a:solidFill>
                    <a:schemeClr val="tx1"/>
                  </a:solidFill>
                  <a:latin typeface="+mn-lt"/>
                  <a:ea typeface="+mn-ea"/>
                  <a:cs typeface="+mn-cs"/>
                </a:defRPr>
              </a:lvl2pPr>
              <a:lvl3pPr marL="416560" algn="l" defTabSz="416560" rtl="0" eaLnBrk="1" latinLnBrk="0" hangingPunct="1">
                <a:defRPr sz="820" kern="1200">
                  <a:solidFill>
                    <a:schemeClr val="tx1"/>
                  </a:solidFill>
                  <a:latin typeface="+mn-lt"/>
                  <a:ea typeface="+mn-ea"/>
                  <a:cs typeface="+mn-cs"/>
                </a:defRPr>
              </a:lvl3pPr>
              <a:lvl4pPr marL="625475" algn="l" defTabSz="416560" rtl="0" eaLnBrk="1" latinLnBrk="0" hangingPunct="1">
                <a:defRPr sz="820" kern="1200">
                  <a:solidFill>
                    <a:schemeClr val="tx1"/>
                  </a:solidFill>
                  <a:latin typeface="+mn-lt"/>
                  <a:ea typeface="+mn-ea"/>
                  <a:cs typeface="+mn-cs"/>
                </a:defRPr>
              </a:lvl4pPr>
              <a:lvl5pPr marL="833755" algn="l" defTabSz="416560" rtl="0" eaLnBrk="1" latinLnBrk="0" hangingPunct="1">
                <a:defRPr sz="820" kern="1200">
                  <a:solidFill>
                    <a:schemeClr val="tx1"/>
                  </a:solidFill>
                  <a:latin typeface="+mn-lt"/>
                  <a:ea typeface="+mn-ea"/>
                  <a:cs typeface="+mn-cs"/>
                </a:defRPr>
              </a:lvl5pPr>
              <a:lvl6pPr marL="1042035" algn="l" defTabSz="416560" rtl="0" eaLnBrk="1" latinLnBrk="0" hangingPunct="1">
                <a:defRPr sz="820" kern="1200">
                  <a:solidFill>
                    <a:schemeClr val="tx1"/>
                  </a:solidFill>
                  <a:latin typeface="+mn-lt"/>
                  <a:ea typeface="+mn-ea"/>
                  <a:cs typeface="+mn-cs"/>
                </a:defRPr>
              </a:lvl6pPr>
              <a:lvl7pPr marL="1250315" algn="l" defTabSz="416560" rtl="0" eaLnBrk="1" latinLnBrk="0" hangingPunct="1">
                <a:defRPr sz="820" kern="1200">
                  <a:solidFill>
                    <a:schemeClr val="tx1"/>
                  </a:solidFill>
                  <a:latin typeface="+mn-lt"/>
                  <a:ea typeface="+mn-ea"/>
                  <a:cs typeface="+mn-cs"/>
                </a:defRPr>
              </a:lvl7pPr>
              <a:lvl8pPr marL="1459230" algn="l" defTabSz="416560" rtl="0" eaLnBrk="1" latinLnBrk="0" hangingPunct="1">
                <a:defRPr sz="820" kern="1200">
                  <a:solidFill>
                    <a:schemeClr val="tx1"/>
                  </a:solidFill>
                  <a:latin typeface="+mn-lt"/>
                  <a:ea typeface="+mn-ea"/>
                  <a:cs typeface="+mn-cs"/>
                </a:defRPr>
              </a:lvl8pPr>
              <a:lvl9pPr marL="1667510" algn="l" defTabSz="416560" rtl="0" eaLnBrk="1" latinLnBrk="0" hangingPunct="1">
                <a:defRPr sz="820" kern="1200">
                  <a:solidFill>
                    <a:schemeClr val="tx1"/>
                  </a:solidFill>
                  <a:latin typeface="+mn-lt"/>
                  <a:ea typeface="+mn-ea"/>
                  <a:cs typeface="+mn-cs"/>
                </a:defRPr>
              </a:lvl9pPr>
            </a:lstStyle>
            <a:p>
              <a:pPr marL="0" marR="0" lvl="0" indent="0" algn="just" defTabSz="498475" rtl="0" eaLnBrk="1" fontAlgn="auto" latinLnBrk="0" hangingPunct="1">
                <a:lnSpc>
                  <a:spcPts val="1255"/>
                </a:lnSpc>
                <a:spcBef>
                  <a:spcPts val="360"/>
                </a:spcBef>
                <a:spcAft>
                  <a:spcPts val="0"/>
                </a:spcAft>
                <a:buClr>
                  <a:srgbClr val="E8392A"/>
                </a:buClr>
                <a:buSzTx/>
                <a:buFontTx/>
                <a:buNone/>
                <a:tabLst/>
                <a:defRPr/>
              </a:pPr>
              <a:r>
                <a:rPr kumimoji="0" lang="zh-CN" altLang="en-US" sz="11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ea"/>
                  <a:sym typeface="+mn-lt"/>
                </a:rPr>
                <a:t>睡眠数字疗法的常用方法</a:t>
              </a:r>
              <a:endParaRPr kumimoji="0" lang="en-US" altLang="zh-CN" sz="11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ea"/>
                <a:sym typeface="+mn-lt"/>
              </a:endParaRPr>
            </a:p>
          </p:txBody>
        </p:sp>
      </p:grpSp>
      <p:graphicFrame>
        <p:nvGraphicFramePr>
          <p:cNvPr id="7" name="表格 6">
            <a:extLst>
              <a:ext uri="{FF2B5EF4-FFF2-40B4-BE49-F238E27FC236}">
                <a16:creationId xmlns:a16="http://schemas.microsoft.com/office/drawing/2014/main" id="{B8DC41CF-F929-A59C-9178-ED58289EC651}"/>
              </a:ext>
            </a:extLst>
          </p:cNvPr>
          <p:cNvGraphicFramePr>
            <a:graphicFrameLocks noGrp="1"/>
          </p:cNvGraphicFramePr>
          <p:nvPr/>
        </p:nvGraphicFramePr>
        <p:xfrm>
          <a:off x="368301" y="2362200"/>
          <a:ext cx="6120000" cy="6485862"/>
        </p:xfrm>
        <a:graphic>
          <a:graphicData uri="http://schemas.openxmlformats.org/drawingml/2006/table">
            <a:tbl>
              <a:tblPr firstRow="1" bandRow="1">
                <a:tableStyleId>{5C22544A-7EE6-4342-B048-85BDC9FD1C3A}</a:tableStyleId>
              </a:tblPr>
              <a:tblGrid>
                <a:gridCol w="553790">
                  <a:extLst>
                    <a:ext uri="{9D8B030D-6E8A-4147-A177-3AD203B41FA5}">
                      <a16:colId xmlns:a16="http://schemas.microsoft.com/office/drawing/2014/main" val="817411350"/>
                    </a:ext>
                  </a:extLst>
                </a:gridCol>
                <a:gridCol w="646665">
                  <a:extLst>
                    <a:ext uri="{9D8B030D-6E8A-4147-A177-3AD203B41FA5}">
                      <a16:colId xmlns:a16="http://schemas.microsoft.com/office/drawing/2014/main" val="1060556153"/>
                    </a:ext>
                  </a:extLst>
                </a:gridCol>
                <a:gridCol w="1709780">
                  <a:extLst>
                    <a:ext uri="{9D8B030D-6E8A-4147-A177-3AD203B41FA5}">
                      <a16:colId xmlns:a16="http://schemas.microsoft.com/office/drawing/2014/main" val="1245124108"/>
                    </a:ext>
                  </a:extLst>
                </a:gridCol>
                <a:gridCol w="3209765">
                  <a:extLst>
                    <a:ext uri="{9D8B030D-6E8A-4147-A177-3AD203B41FA5}">
                      <a16:colId xmlns:a16="http://schemas.microsoft.com/office/drawing/2014/main" val="170373994"/>
                    </a:ext>
                  </a:extLst>
                </a:gridCol>
              </a:tblGrid>
              <a:tr h="254165">
                <a:tc gridSpan="2">
                  <a:txBody>
                    <a:bodyPr/>
                    <a:lstStyle/>
                    <a:p>
                      <a:pPr algn="ctr"/>
                      <a:r>
                        <a:rPr lang="zh-CN" altLang="en-US" sz="900" dirty="0">
                          <a:latin typeface="+mn-ea"/>
                          <a:ea typeface="+mn-ea"/>
                        </a:rPr>
                        <a:t>方法</a:t>
                      </a:r>
                    </a:p>
                  </a:txBody>
                  <a:tcPr anchor="ctr"/>
                </a:tc>
                <a:tc hMerge="1">
                  <a:txBody>
                    <a:bodyPr/>
                    <a:lstStyle/>
                    <a:p>
                      <a:endParaRPr dirty="0"/>
                    </a:p>
                  </a:txBody>
                  <a:tcPr anchor="ctr"/>
                </a:tc>
                <a:tc>
                  <a:txBody>
                    <a:bodyPr/>
                    <a:lstStyle/>
                    <a:p>
                      <a:pPr algn="ctr"/>
                      <a:r>
                        <a:rPr lang="zh-CN" altLang="en-US" sz="900" dirty="0">
                          <a:latin typeface="+mn-ea"/>
                          <a:ea typeface="+mn-ea"/>
                        </a:rPr>
                        <a:t>目的</a:t>
                      </a:r>
                    </a:p>
                  </a:txBody>
                  <a:tcPr anchor="ctr"/>
                </a:tc>
                <a:tc>
                  <a:txBody>
                    <a:bodyPr/>
                    <a:lstStyle/>
                    <a:p>
                      <a:pPr algn="ctr"/>
                      <a:r>
                        <a:rPr lang="zh-CN" altLang="en-US" sz="900" dirty="0">
                          <a:latin typeface="+mn-ea"/>
                          <a:ea typeface="+mn-ea"/>
                        </a:rPr>
                        <a:t>具体方法</a:t>
                      </a:r>
                      <a:endParaRPr lang="en-US" altLang="zh-CN" sz="900" dirty="0">
                        <a:latin typeface="+mn-ea"/>
                        <a:ea typeface="+mn-ea"/>
                      </a:endParaRPr>
                    </a:p>
                  </a:txBody>
                  <a:tcPr anchor="ctr"/>
                </a:tc>
                <a:extLst>
                  <a:ext uri="{0D108BD9-81ED-4DB2-BD59-A6C34878D82A}">
                    <a16:rowId xmlns:a16="http://schemas.microsoft.com/office/drawing/2014/main" val="4116814793"/>
                  </a:ext>
                </a:extLst>
              </a:tr>
              <a:tr h="1626652">
                <a:tc rowSpan="5">
                  <a:txBody>
                    <a:bodyPr/>
                    <a:lstStyle/>
                    <a:p>
                      <a:pPr algn="ctr"/>
                      <a:r>
                        <a:rPr lang="en-US" altLang="zh-CN" sz="900" b="0" dirty="0" err="1">
                          <a:solidFill>
                            <a:schemeClr val="tx1"/>
                          </a:solidFill>
                          <a:latin typeface="+mn-ea"/>
                          <a:ea typeface="+mn-ea"/>
                        </a:rPr>
                        <a:t>dCBT-I</a:t>
                      </a:r>
                      <a:endParaRPr lang="zh-CN" altLang="en-US" sz="900" b="0" dirty="0">
                        <a:solidFill>
                          <a:schemeClr val="tx1"/>
                        </a:solidFill>
                        <a:latin typeface="+mn-ea"/>
                        <a:ea typeface="+mn-ea"/>
                      </a:endParaRPr>
                    </a:p>
                  </a:txBody>
                  <a:tcPr anchor="ctr"/>
                </a:tc>
                <a:tc>
                  <a:txBody>
                    <a:bodyPr/>
                    <a:lstStyle/>
                    <a:p>
                      <a:pPr algn="ctr"/>
                      <a:r>
                        <a:rPr lang="zh-CN" altLang="en-US" sz="900" dirty="0">
                          <a:solidFill>
                            <a:schemeClr val="tx1"/>
                          </a:solidFill>
                          <a:latin typeface="+mn-ea"/>
                          <a:ea typeface="+mn-ea"/>
                        </a:rPr>
                        <a:t>睡眠限制</a:t>
                      </a:r>
                    </a:p>
                  </a:txBody>
                  <a:tcPr anchor="ctr"/>
                </a:tc>
                <a:tc>
                  <a:txBody>
                    <a:bodyPr/>
                    <a:lstStyle/>
                    <a:p>
                      <a:pPr algn="just"/>
                      <a:r>
                        <a:rPr lang="zh-CN" altLang="en-US" sz="900" dirty="0">
                          <a:solidFill>
                            <a:schemeClr val="tx1"/>
                          </a:solidFill>
                          <a:latin typeface="+mn-ea"/>
                          <a:ea typeface="+mn-ea"/>
                        </a:rPr>
                        <a:t>通过限制睡眠时间，尽量使患者睡眠时间与卧床时间相等，增强睡眠驱动力，提高睡眠效率</a:t>
                      </a:r>
                    </a:p>
                  </a:txBody>
                  <a:tcPr anchor="ctr"/>
                </a:tc>
                <a:tc>
                  <a:txBody>
                    <a:bodyPr/>
                    <a:lstStyle/>
                    <a:p>
                      <a:pPr algn="just"/>
                      <a:r>
                        <a:rPr lang="zh-CN" altLang="en-US" sz="900" dirty="0">
                          <a:solidFill>
                            <a:schemeClr val="tx1"/>
                          </a:solidFill>
                          <a:latin typeface="+mn-ea"/>
                          <a:ea typeface="+mn-ea"/>
                        </a:rPr>
                        <a:t>通过软件或平台让患者进行睡眠记录，计算睡眠效率，并通过睡眠效率调整在床时间，具体如下：</a:t>
                      </a:r>
                      <a:br>
                        <a:rPr lang="en-US" altLang="zh-CN" sz="900" dirty="0">
                          <a:solidFill>
                            <a:schemeClr val="tx1"/>
                          </a:solidFill>
                          <a:latin typeface="+mn-ea"/>
                          <a:ea typeface="+mn-ea"/>
                        </a:rPr>
                      </a:br>
                      <a:r>
                        <a:rPr lang="zh-CN" altLang="en-US" sz="900" dirty="0">
                          <a:solidFill>
                            <a:schemeClr val="tx1"/>
                          </a:solidFill>
                          <a:latin typeface="+mn-ea"/>
                          <a:ea typeface="+mn-ea"/>
                        </a:rPr>
                        <a:t>（</a:t>
                      </a:r>
                      <a:r>
                        <a:rPr lang="en-US" altLang="zh-CN" sz="900" dirty="0">
                          <a:solidFill>
                            <a:schemeClr val="tx1"/>
                          </a:solidFill>
                          <a:latin typeface="+mn-ea"/>
                          <a:ea typeface="+mn-ea"/>
                        </a:rPr>
                        <a:t>1</a:t>
                      </a:r>
                      <a:r>
                        <a:rPr lang="zh-CN" altLang="en-US" sz="900" dirty="0">
                          <a:solidFill>
                            <a:schemeClr val="tx1"/>
                          </a:solidFill>
                          <a:latin typeface="+mn-ea"/>
                          <a:ea typeface="+mn-ea"/>
                        </a:rPr>
                        <a:t>）根据睡眠日记计算每日总睡眠时长，取一段时间的平均值作为基线，规定每天在床上的总时间等于基线平均睡眠时长（不低于</a:t>
                      </a:r>
                      <a:r>
                        <a:rPr lang="en-US" altLang="zh-CN" sz="900" dirty="0">
                          <a:solidFill>
                            <a:schemeClr val="tx1"/>
                          </a:solidFill>
                          <a:latin typeface="+mn-ea"/>
                          <a:ea typeface="+mn-ea"/>
                        </a:rPr>
                        <a:t>4-5h</a:t>
                      </a:r>
                      <a:r>
                        <a:rPr lang="zh-CN" altLang="en-US" sz="900" dirty="0">
                          <a:solidFill>
                            <a:schemeClr val="tx1"/>
                          </a:solidFill>
                          <a:latin typeface="+mn-ea"/>
                          <a:ea typeface="+mn-ea"/>
                        </a:rPr>
                        <a:t>）；</a:t>
                      </a:r>
                      <a:endParaRPr lang="en-US" altLang="zh-CN" sz="900" dirty="0">
                        <a:solidFill>
                          <a:schemeClr val="tx1"/>
                        </a:solidFill>
                        <a:latin typeface="+mn-ea"/>
                        <a:ea typeface="+mn-ea"/>
                      </a:endParaRPr>
                    </a:p>
                    <a:p>
                      <a:pPr algn="just"/>
                      <a:r>
                        <a:rPr lang="zh-CN" altLang="en-US" sz="900" dirty="0">
                          <a:solidFill>
                            <a:schemeClr val="tx1"/>
                          </a:solidFill>
                          <a:latin typeface="+mn-ea"/>
                          <a:ea typeface="+mn-ea"/>
                        </a:rPr>
                        <a:t>（</a:t>
                      </a:r>
                      <a:r>
                        <a:rPr lang="en-US" altLang="zh-CN" sz="900" dirty="0">
                          <a:solidFill>
                            <a:schemeClr val="tx1"/>
                          </a:solidFill>
                          <a:latin typeface="+mn-ea"/>
                          <a:ea typeface="+mn-ea"/>
                        </a:rPr>
                        <a:t>2</a:t>
                      </a:r>
                      <a:r>
                        <a:rPr lang="zh-CN" altLang="en-US" sz="900" dirty="0">
                          <a:solidFill>
                            <a:schemeClr val="tx1"/>
                          </a:solidFill>
                          <a:latin typeface="+mn-ea"/>
                          <a:ea typeface="+mn-ea"/>
                        </a:rPr>
                        <a:t>）睡眠效率（总睡眠时间</a:t>
                      </a:r>
                      <a:r>
                        <a:rPr lang="en-US" altLang="zh-CN" sz="900" dirty="0">
                          <a:solidFill>
                            <a:schemeClr val="tx1"/>
                          </a:solidFill>
                          <a:latin typeface="+mn-ea"/>
                          <a:ea typeface="+mn-ea"/>
                        </a:rPr>
                        <a:t>/</a:t>
                      </a:r>
                      <a:r>
                        <a:rPr lang="zh-CN" altLang="en-US" sz="900" dirty="0">
                          <a:solidFill>
                            <a:schemeClr val="tx1"/>
                          </a:solidFill>
                          <a:latin typeface="+mn-ea"/>
                          <a:ea typeface="+mn-ea"/>
                        </a:rPr>
                        <a:t>在床时间）在</a:t>
                      </a:r>
                      <a:r>
                        <a:rPr lang="en-US" altLang="zh-CN" sz="900" dirty="0">
                          <a:solidFill>
                            <a:schemeClr val="tx1"/>
                          </a:solidFill>
                          <a:latin typeface="+mn-ea"/>
                          <a:ea typeface="+mn-ea"/>
                        </a:rPr>
                        <a:t>5-7d</a:t>
                      </a:r>
                      <a:r>
                        <a:rPr lang="zh-CN" altLang="en-US" sz="900" dirty="0">
                          <a:solidFill>
                            <a:schemeClr val="tx1"/>
                          </a:solidFill>
                          <a:latin typeface="+mn-ea"/>
                          <a:ea typeface="+mn-ea"/>
                        </a:rPr>
                        <a:t>内</a:t>
                      </a:r>
                      <a:r>
                        <a:rPr lang="en-US" altLang="zh-CN" sz="900" dirty="0">
                          <a:solidFill>
                            <a:schemeClr val="tx1"/>
                          </a:solidFill>
                          <a:latin typeface="+mn-ea"/>
                          <a:ea typeface="+mn-ea"/>
                        </a:rPr>
                        <a:t>&gt;90%</a:t>
                      </a:r>
                      <a:r>
                        <a:rPr lang="zh-CN" altLang="en-US" sz="900" dirty="0">
                          <a:solidFill>
                            <a:schemeClr val="tx1"/>
                          </a:solidFill>
                          <a:latin typeface="+mn-ea"/>
                          <a:ea typeface="+mn-ea"/>
                        </a:rPr>
                        <a:t>的，则增加在床时间</a:t>
                      </a:r>
                      <a:r>
                        <a:rPr lang="en-US" altLang="zh-CN" sz="900" dirty="0">
                          <a:solidFill>
                            <a:schemeClr val="tx1"/>
                          </a:solidFill>
                          <a:latin typeface="+mn-ea"/>
                          <a:ea typeface="+mn-ea"/>
                        </a:rPr>
                        <a:t>15min</a:t>
                      </a:r>
                      <a:r>
                        <a:rPr lang="zh-CN" altLang="en-US" sz="900" dirty="0">
                          <a:solidFill>
                            <a:schemeClr val="tx1"/>
                          </a:solidFill>
                          <a:latin typeface="+mn-ea"/>
                          <a:ea typeface="+mn-ea"/>
                        </a:rPr>
                        <a:t>；</a:t>
                      </a:r>
                      <a:endParaRPr lang="en-US" altLang="zh-CN" sz="900" dirty="0">
                        <a:solidFill>
                          <a:schemeClr val="tx1"/>
                        </a:solidFill>
                        <a:latin typeface="+mn-ea"/>
                        <a:ea typeface="+mn-ea"/>
                      </a:endParaRPr>
                    </a:p>
                    <a:p>
                      <a:pPr algn="just"/>
                      <a:r>
                        <a:rPr lang="zh-CN" altLang="en-US" sz="900" dirty="0">
                          <a:solidFill>
                            <a:schemeClr val="tx1"/>
                          </a:solidFill>
                          <a:latin typeface="+mn-ea"/>
                          <a:ea typeface="+mn-ea"/>
                        </a:rPr>
                        <a:t>（</a:t>
                      </a:r>
                      <a:r>
                        <a:rPr lang="en-US" altLang="zh-CN" sz="900" dirty="0">
                          <a:solidFill>
                            <a:schemeClr val="tx1"/>
                          </a:solidFill>
                          <a:latin typeface="+mn-ea"/>
                          <a:ea typeface="+mn-ea"/>
                        </a:rPr>
                        <a:t>3</a:t>
                      </a:r>
                      <a:r>
                        <a:rPr lang="zh-CN" altLang="en-US" sz="900" dirty="0">
                          <a:solidFill>
                            <a:schemeClr val="tx1"/>
                          </a:solidFill>
                          <a:latin typeface="+mn-ea"/>
                          <a:ea typeface="+mn-ea"/>
                        </a:rPr>
                        <a:t>）睡眠效率</a:t>
                      </a:r>
                      <a:r>
                        <a:rPr lang="en-US" altLang="zh-CN" sz="900" dirty="0">
                          <a:solidFill>
                            <a:schemeClr val="tx1"/>
                          </a:solidFill>
                          <a:latin typeface="+mn-ea"/>
                          <a:ea typeface="+mn-ea"/>
                        </a:rPr>
                        <a:t>80%-90%</a:t>
                      </a:r>
                      <a:r>
                        <a:rPr lang="zh-CN" altLang="en-US" sz="900" dirty="0">
                          <a:solidFill>
                            <a:schemeClr val="tx1"/>
                          </a:solidFill>
                          <a:latin typeface="+mn-ea"/>
                          <a:ea typeface="+mn-ea"/>
                        </a:rPr>
                        <a:t>时则不予调整在床时间；</a:t>
                      </a:r>
                      <a:endParaRPr lang="en-US" altLang="zh-CN" sz="900" dirty="0">
                        <a:solidFill>
                          <a:schemeClr val="tx1"/>
                        </a:solidFill>
                        <a:latin typeface="+mn-ea"/>
                        <a:ea typeface="+mn-ea"/>
                      </a:endParaRPr>
                    </a:p>
                    <a:p>
                      <a:pPr algn="just"/>
                      <a:r>
                        <a:rPr lang="zh-CN" altLang="en-US" sz="900" dirty="0">
                          <a:solidFill>
                            <a:schemeClr val="tx1"/>
                          </a:solidFill>
                          <a:latin typeface="+mn-ea"/>
                          <a:ea typeface="+mn-ea"/>
                        </a:rPr>
                        <a:t>（</a:t>
                      </a:r>
                      <a:r>
                        <a:rPr lang="en-US" altLang="zh-CN" sz="900" dirty="0">
                          <a:solidFill>
                            <a:schemeClr val="tx1"/>
                          </a:solidFill>
                          <a:latin typeface="+mn-ea"/>
                          <a:ea typeface="+mn-ea"/>
                        </a:rPr>
                        <a:t>4</a:t>
                      </a:r>
                      <a:r>
                        <a:rPr lang="zh-CN" altLang="en-US" sz="900" dirty="0">
                          <a:solidFill>
                            <a:schemeClr val="tx1"/>
                          </a:solidFill>
                          <a:latin typeface="+mn-ea"/>
                          <a:ea typeface="+mn-ea"/>
                        </a:rPr>
                        <a:t>）如果睡眠效率</a:t>
                      </a:r>
                      <a:r>
                        <a:rPr lang="en-US" altLang="zh-CN" sz="900" dirty="0">
                          <a:solidFill>
                            <a:schemeClr val="tx1"/>
                          </a:solidFill>
                          <a:latin typeface="+mn-ea"/>
                          <a:ea typeface="+mn-ea"/>
                        </a:rPr>
                        <a:t>&lt;80%</a:t>
                      </a:r>
                      <a:r>
                        <a:rPr lang="zh-CN" altLang="en-US" sz="900" dirty="0">
                          <a:solidFill>
                            <a:schemeClr val="tx1"/>
                          </a:solidFill>
                          <a:latin typeface="+mn-ea"/>
                          <a:ea typeface="+mn-ea"/>
                        </a:rPr>
                        <a:t>，则减少在床时间</a:t>
                      </a:r>
                      <a:r>
                        <a:rPr lang="en-US" altLang="zh-CN" sz="900" dirty="0">
                          <a:solidFill>
                            <a:schemeClr val="tx1"/>
                          </a:solidFill>
                          <a:latin typeface="+mn-ea"/>
                          <a:ea typeface="+mn-ea"/>
                        </a:rPr>
                        <a:t>15min</a:t>
                      </a:r>
                      <a:r>
                        <a:rPr lang="zh-CN" altLang="en-US" sz="900" dirty="0">
                          <a:solidFill>
                            <a:schemeClr val="tx1"/>
                          </a:solidFill>
                          <a:latin typeface="+mn-ea"/>
                          <a:ea typeface="+mn-ea"/>
                        </a:rPr>
                        <a:t>，每</a:t>
                      </a:r>
                      <a:r>
                        <a:rPr lang="en-US" altLang="zh-CN" sz="900" dirty="0">
                          <a:solidFill>
                            <a:schemeClr val="tx1"/>
                          </a:solidFill>
                          <a:latin typeface="+mn-ea"/>
                          <a:ea typeface="+mn-ea"/>
                        </a:rPr>
                        <a:t>5-7</a:t>
                      </a:r>
                      <a:r>
                        <a:rPr lang="zh-CN" altLang="en-US" sz="900" dirty="0">
                          <a:solidFill>
                            <a:schemeClr val="tx1"/>
                          </a:solidFill>
                          <a:latin typeface="+mn-ea"/>
                          <a:ea typeface="+mn-ea"/>
                        </a:rPr>
                        <a:t>天重复调整在床时间</a:t>
                      </a:r>
                    </a:p>
                  </a:txBody>
                  <a:tcPr anchor="ctr"/>
                </a:tc>
                <a:extLst>
                  <a:ext uri="{0D108BD9-81ED-4DB2-BD59-A6C34878D82A}">
                    <a16:rowId xmlns:a16="http://schemas.microsoft.com/office/drawing/2014/main" val="3570955840"/>
                  </a:ext>
                </a:extLst>
              </a:tr>
              <a:tr h="1474154">
                <a:tc vMerge="1">
                  <a:txBody>
                    <a:bodyPr/>
                    <a:lstStyle/>
                    <a:p>
                      <a:pPr algn="ctr"/>
                      <a:endParaRPr lang="zh-CN" altLang="en-US" sz="900" dirty="0"/>
                    </a:p>
                  </a:txBody>
                  <a:tcPr anchor="ctr"/>
                </a:tc>
                <a:tc>
                  <a:txBody>
                    <a:bodyPr/>
                    <a:lstStyle/>
                    <a:p>
                      <a:pPr algn="ctr"/>
                      <a:r>
                        <a:rPr lang="zh-CN" altLang="en-US" sz="900" dirty="0">
                          <a:solidFill>
                            <a:schemeClr val="tx1"/>
                          </a:solidFill>
                          <a:latin typeface="+mn-ea"/>
                          <a:ea typeface="+mn-ea"/>
                        </a:rPr>
                        <a:t>刺激控制</a:t>
                      </a:r>
                    </a:p>
                  </a:txBody>
                  <a:tcPr anchor="ctr"/>
                </a:tc>
                <a:tc>
                  <a:txBody>
                    <a:bodyPr/>
                    <a:lstStyle/>
                    <a:p>
                      <a:pPr algn="just"/>
                      <a:r>
                        <a:rPr lang="zh-CN" altLang="en-US" sz="900" dirty="0">
                          <a:solidFill>
                            <a:schemeClr val="tx1"/>
                          </a:solidFill>
                          <a:latin typeface="+mn-ea"/>
                          <a:ea typeface="+mn-ea"/>
                        </a:rPr>
                        <a:t>消除患者存在的在床与觉醒、沮丧、担忧等不良后果之间的消极联系，重建床与睡眠间的积极明确联系</a:t>
                      </a:r>
                    </a:p>
                  </a:txBody>
                  <a:tcPr anchor="ctr"/>
                </a:tc>
                <a:tc>
                  <a:txBody>
                    <a:bodyPr/>
                    <a:lstStyle/>
                    <a:p>
                      <a:pPr algn="just"/>
                      <a:r>
                        <a:rPr lang="zh-CN" altLang="en-US" sz="900" dirty="0">
                          <a:solidFill>
                            <a:schemeClr val="tx1"/>
                          </a:solidFill>
                          <a:latin typeface="+mn-ea"/>
                          <a:ea typeface="+mn-ea"/>
                        </a:rPr>
                        <a:t>通过软件或平台记录患者睡眠习惯，适时提醒，帮助患者建立床与睡眠的积极联系：</a:t>
                      </a:r>
                    </a:p>
                    <a:p>
                      <a:pPr algn="just"/>
                      <a:r>
                        <a:rPr lang="zh-CN" altLang="en-US" sz="900" dirty="0">
                          <a:solidFill>
                            <a:schemeClr val="tx1"/>
                          </a:solidFill>
                          <a:latin typeface="+mn-ea"/>
                          <a:ea typeface="+mn-ea"/>
                        </a:rPr>
                        <a:t>（</a:t>
                      </a:r>
                      <a:r>
                        <a:rPr lang="en-US" altLang="zh-CN" sz="900" dirty="0">
                          <a:solidFill>
                            <a:schemeClr val="tx1"/>
                          </a:solidFill>
                          <a:latin typeface="+mn-ea"/>
                          <a:ea typeface="+mn-ea"/>
                        </a:rPr>
                        <a:t>1</a:t>
                      </a:r>
                      <a:r>
                        <a:rPr lang="zh-CN" altLang="en-US" sz="900" dirty="0">
                          <a:solidFill>
                            <a:schemeClr val="tx1"/>
                          </a:solidFill>
                          <a:latin typeface="+mn-ea"/>
                          <a:ea typeface="+mn-ea"/>
                        </a:rPr>
                        <a:t>）床用于睡眠及性活动，不在床上进行看书、运动等与睡眠无关活动；</a:t>
                      </a:r>
                    </a:p>
                    <a:p>
                      <a:pPr algn="just"/>
                      <a:r>
                        <a:rPr lang="zh-CN" altLang="en-US" sz="900" dirty="0">
                          <a:solidFill>
                            <a:schemeClr val="tx1"/>
                          </a:solidFill>
                          <a:latin typeface="+mn-ea"/>
                          <a:ea typeface="+mn-ea"/>
                        </a:rPr>
                        <a:t>（</a:t>
                      </a:r>
                      <a:r>
                        <a:rPr lang="en-US" altLang="zh-CN" sz="900" dirty="0">
                          <a:solidFill>
                            <a:schemeClr val="tx1"/>
                          </a:solidFill>
                          <a:latin typeface="+mn-ea"/>
                          <a:ea typeface="+mn-ea"/>
                        </a:rPr>
                        <a:t>2</a:t>
                      </a:r>
                      <a:r>
                        <a:rPr lang="zh-CN" altLang="en-US" sz="900" dirty="0">
                          <a:solidFill>
                            <a:schemeClr val="tx1"/>
                          </a:solidFill>
                          <a:latin typeface="+mn-ea"/>
                          <a:ea typeface="+mn-ea"/>
                        </a:rPr>
                        <a:t>）仅感觉困时才上床睡觉；</a:t>
                      </a:r>
                    </a:p>
                    <a:p>
                      <a:pPr algn="just"/>
                      <a:r>
                        <a:rPr lang="zh-CN" altLang="en-US" sz="900" dirty="0">
                          <a:solidFill>
                            <a:schemeClr val="tx1"/>
                          </a:solidFill>
                          <a:latin typeface="+mn-ea"/>
                          <a:ea typeface="+mn-ea"/>
                        </a:rPr>
                        <a:t>（</a:t>
                      </a:r>
                      <a:r>
                        <a:rPr lang="en-US" altLang="zh-CN" sz="900" dirty="0">
                          <a:solidFill>
                            <a:schemeClr val="tx1"/>
                          </a:solidFill>
                          <a:latin typeface="+mn-ea"/>
                          <a:ea typeface="+mn-ea"/>
                        </a:rPr>
                        <a:t>3</a:t>
                      </a:r>
                      <a:r>
                        <a:rPr lang="zh-CN" altLang="en-US" sz="900" dirty="0">
                          <a:solidFill>
                            <a:schemeClr val="tx1"/>
                          </a:solidFill>
                          <a:latin typeface="+mn-ea"/>
                          <a:ea typeface="+mn-ea"/>
                        </a:rPr>
                        <a:t>）如</a:t>
                      </a:r>
                      <a:r>
                        <a:rPr lang="en-US" altLang="zh-CN" sz="900" dirty="0">
                          <a:solidFill>
                            <a:schemeClr val="tx1"/>
                          </a:solidFill>
                          <a:latin typeface="+mn-ea"/>
                          <a:ea typeface="+mn-ea"/>
                        </a:rPr>
                        <a:t>20-30min</a:t>
                      </a:r>
                      <a:r>
                        <a:rPr lang="zh-CN" altLang="en-US" sz="900" dirty="0">
                          <a:solidFill>
                            <a:schemeClr val="tx1"/>
                          </a:solidFill>
                          <a:latin typeface="+mn-ea"/>
                          <a:ea typeface="+mn-ea"/>
                        </a:rPr>
                        <a:t>内无法入睡（或恢复睡眠），请离开床，从事轻松的活动，直到有明显睡意再上床睡觉；</a:t>
                      </a:r>
                    </a:p>
                    <a:p>
                      <a:pPr algn="just"/>
                      <a:r>
                        <a:rPr lang="zh-CN" altLang="en-US" sz="900" dirty="0">
                          <a:solidFill>
                            <a:schemeClr val="tx1"/>
                          </a:solidFill>
                          <a:latin typeface="+mn-ea"/>
                          <a:ea typeface="+mn-ea"/>
                        </a:rPr>
                        <a:t>（</a:t>
                      </a:r>
                      <a:r>
                        <a:rPr lang="en-US" altLang="zh-CN" sz="900" dirty="0">
                          <a:solidFill>
                            <a:schemeClr val="tx1"/>
                          </a:solidFill>
                          <a:latin typeface="+mn-ea"/>
                          <a:ea typeface="+mn-ea"/>
                        </a:rPr>
                        <a:t>4</a:t>
                      </a:r>
                      <a:r>
                        <a:rPr lang="zh-CN" altLang="en-US" sz="900" dirty="0">
                          <a:solidFill>
                            <a:schemeClr val="tx1"/>
                          </a:solidFill>
                          <a:latin typeface="+mn-ea"/>
                          <a:ea typeface="+mn-ea"/>
                        </a:rPr>
                        <a:t>）保持有规律的作息，每天同一时间起床；</a:t>
                      </a:r>
                    </a:p>
                    <a:p>
                      <a:pPr algn="just"/>
                      <a:r>
                        <a:rPr lang="zh-CN" altLang="en-US" sz="900" dirty="0">
                          <a:solidFill>
                            <a:schemeClr val="tx1"/>
                          </a:solidFill>
                          <a:latin typeface="+mn-ea"/>
                          <a:ea typeface="+mn-ea"/>
                        </a:rPr>
                        <a:t>（</a:t>
                      </a:r>
                      <a:r>
                        <a:rPr lang="en-US" altLang="zh-CN" sz="900" dirty="0">
                          <a:solidFill>
                            <a:schemeClr val="tx1"/>
                          </a:solidFill>
                          <a:latin typeface="+mn-ea"/>
                          <a:ea typeface="+mn-ea"/>
                        </a:rPr>
                        <a:t>5</a:t>
                      </a:r>
                      <a:r>
                        <a:rPr lang="zh-CN" altLang="en-US" sz="900" dirty="0">
                          <a:solidFill>
                            <a:schemeClr val="tx1"/>
                          </a:solidFill>
                          <a:latin typeface="+mn-ea"/>
                          <a:ea typeface="+mn-ea"/>
                        </a:rPr>
                        <a:t>）避免午睡</a:t>
                      </a:r>
                      <a:endParaRPr lang="en-US" altLang="zh-CN" sz="900" dirty="0">
                        <a:solidFill>
                          <a:schemeClr val="tx1"/>
                        </a:solidFill>
                        <a:latin typeface="+mn-ea"/>
                        <a:ea typeface="+mn-ea"/>
                      </a:endParaRPr>
                    </a:p>
                  </a:txBody>
                  <a:tcPr anchor="ctr"/>
                </a:tc>
                <a:extLst>
                  <a:ext uri="{0D108BD9-81ED-4DB2-BD59-A6C34878D82A}">
                    <a16:rowId xmlns:a16="http://schemas.microsoft.com/office/drawing/2014/main" val="1332778302"/>
                  </a:ext>
                </a:extLst>
              </a:tr>
              <a:tr h="711660">
                <a:tc vMerge="1">
                  <a:txBody>
                    <a:bodyPr/>
                    <a:lstStyle/>
                    <a:p>
                      <a:pPr algn="ctr"/>
                      <a:endParaRPr lang="zh-CN" altLang="en-US" sz="900" dirty="0"/>
                    </a:p>
                  </a:txBody>
                  <a:tcPr anchor="ctr"/>
                </a:tc>
                <a:tc>
                  <a:txBody>
                    <a:bodyPr/>
                    <a:lstStyle/>
                    <a:p>
                      <a:pPr algn="ctr"/>
                      <a:r>
                        <a:rPr lang="zh-CN" altLang="en-US" sz="900" dirty="0">
                          <a:solidFill>
                            <a:schemeClr val="tx1"/>
                          </a:solidFill>
                          <a:latin typeface="+mn-ea"/>
                          <a:ea typeface="+mn-ea"/>
                        </a:rPr>
                        <a:t>松弛疗法</a:t>
                      </a:r>
                    </a:p>
                  </a:txBody>
                  <a:tcPr anchor="ctr"/>
                </a:tc>
                <a:tc>
                  <a:txBody>
                    <a:bodyPr/>
                    <a:lstStyle/>
                    <a:p>
                      <a:pPr algn="just"/>
                      <a:r>
                        <a:rPr lang="zh-CN" altLang="en-US" sz="900" dirty="0">
                          <a:solidFill>
                            <a:schemeClr val="tx1"/>
                          </a:solidFill>
                          <a:latin typeface="+mn-ea"/>
                          <a:ea typeface="+mn-ea"/>
                        </a:rPr>
                        <a:t>降低失眠症患者睡眠时紧张与过度警觉的程度，从而促进患者入睡，减少夜间觉醒的次数</a:t>
                      </a:r>
                    </a:p>
                  </a:txBody>
                  <a:tcPr anchor="ctr"/>
                </a:tc>
                <a:tc>
                  <a:txBody>
                    <a:bodyPr/>
                    <a:lstStyle/>
                    <a:p>
                      <a:pPr algn="just"/>
                      <a:r>
                        <a:rPr lang="zh-CN" altLang="en-US" sz="900" dirty="0">
                          <a:solidFill>
                            <a:schemeClr val="tx1"/>
                          </a:solidFill>
                          <a:latin typeface="+mn-ea"/>
                          <a:ea typeface="+mn-ea"/>
                        </a:rPr>
                        <a:t>通过软件或平台让患者在视频、音频的指导下进行有效的松弛训练，让肌肉从紧张状态进入放松状态，具体包括渐进式肌肉放松、想象松弛训练法、呼吸松弛训练法、自我暗示松弛训练法等</a:t>
                      </a:r>
                    </a:p>
                  </a:txBody>
                  <a:tcPr anchor="ctr"/>
                </a:tc>
                <a:extLst>
                  <a:ext uri="{0D108BD9-81ED-4DB2-BD59-A6C34878D82A}">
                    <a16:rowId xmlns:a16="http://schemas.microsoft.com/office/drawing/2014/main" val="3426603504"/>
                  </a:ext>
                </a:extLst>
              </a:tr>
              <a:tr h="1779151">
                <a:tc vMerge="1">
                  <a:txBody>
                    <a:bodyPr/>
                    <a:lstStyle/>
                    <a:p>
                      <a:pPr algn="ctr"/>
                      <a:endParaRPr lang="zh-CN" altLang="en-US" sz="900" dirty="0"/>
                    </a:p>
                  </a:txBody>
                  <a:tcPr anchor="ctr"/>
                </a:tc>
                <a:tc>
                  <a:txBody>
                    <a:bodyPr/>
                    <a:lstStyle/>
                    <a:p>
                      <a:pPr algn="ctr"/>
                      <a:r>
                        <a:rPr lang="zh-CN" altLang="en-US" sz="900" dirty="0">
                          <a:solidFill>
                            <a:schemeClr val="tx1"/>
                          </a:solidFill>
                          <a:latin typeface="+mn-ea"/>
                          <a:ea typeface="+mn-ea"/>
                        </a:rPr>
                        <a:t>睡眠教育</a:t>
                      </a:r>
                    </a:p>
                  </a:txBody>
                  <a:tcPr anchor="ctr"/>
                </a:tc>
                <a:tc>
                  <a:txBody>
                    <a:bodyPr/>
                    <a:lstStyle/>
                    <a:p>
                      <a:pPr algn="just"/>
                      <a:r>
                        <a:rPr lang="zh-CN" altLang="en-US" sz="900" dirty="0">
                          <a:solidFill>
                            <a:schemeClr val="tx1"/>
                          </a:solidFill>
                          <a:latin typeface="+mn-ea"/>
                          <a:ea typeface="+mn-ea"/>
                        </a:rPr>
                        <a:t>确定失眠症患者不良的生活与睡眠习惯，帮助患者建立良好的睡眠习惯及睡眠觉醒昼夜节律，营造舒适的睡眠环境</a:t>
                      </a:r>
                    </a:p>
                  </a:txBody>
                  <a:tcPr anchor="ctr"/>
                </a:tc>
                <a:tc>
                  <a:txBody>
                    <a:bodyPr/>
                    <a:lstStyle/>
                    <a:p>
                      <a:pPr algn="just"/>
                      <a:r>
                        <a:rPr lang="zh-CN" altLang="en-US" sz="900" dirty="0">
                          <a:solidFill>
                            <a:schemeClr val="tx1"/>
                          </a:solidFill>
                          <a:latin typeface="+mn-ea"/>
                          <a:ea typeface="+mn-ea"/>
                        </a:rPr>
                        <a:t>通过软件或平台让患者学习健康睡眠知识：</a:t>
                      </a:r>
                    </a:p>
                    <a:p>
                      <a:pPr algn="just"/>
                      <a:r>
                        <a:rPr lang="zh-CN" altLang="en-US" sz="900" dirty="0">
                          <a:solidFill>
                            <a:schemeClr val="tx1"/>
                          </a:solidFill>
                          <a:latin typeface="+mn-ea"/>
                          <a:ea typeface="+mn-ea"/>
                        </a:rPr>
                        <a:t>（</a:t>
                      </a:r>
                      <a:r>
                        <a:rPr lang="en-US" altLang="zh-CN" sz="900" dirty="0">
                          <a:solidFill>
                            <a:schemeClr val="tx1"/>
                          </a:solidFill>
                          <a:latin typeface="+mn-ea"/>
                          <a:ea typeface="+mn-ea"/>
                        </a:rPr>
                        <a:t>1</a:t>
                      </a:r>
                      <a:r>
                        <a:rPr lang="zh-CN" altLang="en-US" sz="900" dirty="0">
                          <a:solidFill>
                            <a:schemeClr val="tx1"/>
                          </a:solidFill>
                          <a:latin typeface="+mn-ea"/>
                          <a:ea typeface="+mn-ea"/>
                        </a:rPr>
                        <a:t>）保持有规律的睡眠</a:t>
                      </a:r>
                      <a:r>
                        <a:rPr lang="en-US" altLang="zh-CN" sz="900" dirty="0">
                          <a:solidFill>
                            <a:schemeClr val="tx1"/>
                          </a:solidFill>
                          <a:latin typeface="+mn-ea"/>
                          <a:ea typeface="+mn-ea"/>
                        </a:rPr>
                        <a:t>—</a:t>
                      </a:r>
                      <a:r>
                        <a:rPr lang="zh-CN" altLang="en-US" sz="900" dirty="0">
                          <a:solidFill>
                            <a:schemeClr val="tx1"/>
                          </a:solidFill>
                          <a:latin typeface="+mn-ea"/>
                          <a:ea typeface="+mn-ea"/>
                        </a:rPr>
                        <a:t>觉醒规律；</a:t>
                      </a:r>
                    </a:p>
                    <a:p>
                      <a:pPr algn="just"/>
                      <a:r>
                        <a:rPr lang="zh-CN" altLang="en-US" sz="900" dirty="0">
                          <a:solidFill>
                            <a:schemeClr val="tx1"/>
                          </a:solidFill>
                          <a:latin typeface="+mn-ea"/>
                          <a:ea typeface="+mn-ea"/>
                        </a:rPr>
                        <a:t>（</a:t>
                      </a:r>
                      <a:r>
                        <a:rPr lang="en-US" altLang="zh-CN" sz="900" dirty="0">
                          <a:solidFill>
                            <a:schemeClr val="tx1"/>
                          </a:solidFill>
                          <a:latin typeface="+mn-ea"/>
                          <a:ea typeface="+mn-ea"/>
                        </a:rPr>
                        <a:t>2</a:t>
                      </a:r>
                      <a:r>
                        <a:rPr lang="zh-CN" altLang="en-US" sz="900" dirty="0">
                          <a:solidFill>
                            <a:schemeClr val="tx1"/>
                          </a:solidFill>
                          <a:latin typeface="+mn-ea"/>
                          <a:ea typeface="+mn-ea"/>
                        </a:rPr>
                        <a:t>）不要小睡，尤其是在傍晚；</a:t>
                      </a:r>
                    </a:p>
                    <a:p>
                      <a:pPr algn="just"/>
                      <a:r>
                        <a:rPr lang="zh-CN" altLang="en-US" sz="900" dirty="0">
                          <a:solidFill>
                            <a:schemeClr val="tx1"/>
                          </a:solidFill>
                          <a:latin typeface="+mn-ea"/>
                          <a:ea typeface="+mn-ea"/>
                        </a:rPr>
                        <a:t>（</a:t>
                      </a:r>
                      <a:r>
                        <a:rPr lang="en-US" altLang="zh-CN" sz="900" dirty="0">
                          <a:solidFill>
                            <a:schemeClr val="tx1"/>
                          </a:solidFill>
                          <a:latin typeface="+mn-ea"/>
                          <a:ea typeface="+mn-ea"/>
                        </a:rPr>
                        <a:t>3</a:t>
                      </a:r>
                      <a:r>
                        <a:rPr lang="zh-CN" altLang="en-US" sz="900" dirty="0">
                          <a:solidFill>
                            <a:schemeClr val="tx1"/>
                          </a:solidFill>
                          <a:latin typeface="+mn-ea"/>
                          <a:ea typeface="+mn-ea"/>
                        </a:rPr>
                        <a:t>）卧室干净整洁、温度适宜、无噪音、无光或昏暗夜灯，避免睡眠过程中看时钟；</a:t>
                      </a:r>
                    </a:p>
                    <a:p>
                      <a:pPr algn="just"/>
                      <a:r>
                        <a:rPr lang="zh-CN" altLang="en-US" sz="900" dirty="0">
                          <a:solidFill>
                            <a:schemeClr val="tx1"/>
                          </a:solidFill>
                          <a:latin typeface="+mn-ea"/>
                          <a:ea typeface="+mn-ea"/>
                        </a:rPr>
                        <a:t>（</a:t>
                      </a:r>
                      <a:r>
                        <a:rPr lang="en-US" altLang="zh-CN" sz="900" dirty="0">
                          <a:solidFill>
                            <a:schemeClr val="tx1"/>
                          </a:solidFill>
                          <a:latin typeface="+mn-ea"/>
                          <a:ea typeface="+mn-ea"/>
                        </a:rPr>
                        <a:t>4</a:t>
                      </a:r>
                      <a:r>
                        <a:rPr lang="zh-CN" altLang="en-US" sz="900" dirty="0">
                          <a:solidFill>
                            <a:schemeClr val="tx1"/>
                          </a:solidFill>
                          <a:latin typeface="+mn-ea"/>
                          <a:ea typeface="+mn-ea"/>
                        </a:rPr>
                        <a:t>）不要长时间躺在床上不睡觉；</a:t>
                      </a:r>
                    </a:p>
                    <a:p>
                      <a:pPr algn="just"/>
                      <a:r>
                        <a:rPr lang="zh-CN" altLang="en-US" sz="900" dirty="0">
                          <a:solidFill>
                            <a:schemeClr val="tx1"/>
                          </a:solidFill>
                          <a:latin typeface="+mn-ea"/>
                          <a:ea typeface="+mn-ea"/>
                        </a:rPr>
                        <a:t>（</a:t>
                      </a:r>
                      <a:r>
                        <a:rPr lang="en-US" altLang="zh-CN" sz="900" dirty="0">
                          <a:solidFill>
                            <a:schemeClr val="tx1"/>
                          </a:solidFill>
                          <a:latin typeface="+mn-ea"/>
                          <a:ea typeface="+mn-ea"/>
                        </a:rPr>
                        <a:t>5</a:t>
                      </a:r>
                      <a:r>
                        <a:rPr lang="zh-CN" altLang="en-US" sz="900" dirty="0">
                          <a:solidFill>
                            <a:schemeClr val="tx1"/>
                          </a:solidFill>
                          <a:latin typeface="+mn-ea"/>
                          <a:ea typeface="+mn-ea"/>
                        </a:rPr>
                        <a:t>）规律运动，避免睡前</a:t>
                      </a:r>
                      <a:r>
                        <a:rPr lang="en-US" altLang="zh-CN" sz="900" dirty="0">
                          <a:solidFill>
                            <a:schemeClr val="tx1"/>
                          </a:solidFill>
                          <a:latin typeface="+mn-ea"/>
                          <a:ea typeface="+mn-ea"/>
                        </a:rPr>
                        <a:t>3h</a:t>
                      </a:r>
                      <a:r>
                        <a:rPr lang="zh-CN" altLang="en-US" sz="900" dirty="0">
                          <a:solidFill>
                            <a:schemeClr val="tx1"/>
                          </a:solidFill>
                          <a:latin typeface="+mn-ea"/>
                          <a:ea typeface="+mn-ea"/>
                        </a:rPr>
                        <a:t>运动；</a:t>
                      </a:r>
                    </a:p>
                    <a:p>
                      <a:pPr algn="just"/>
                      <a:r>
                        <a:rPr lang="zh-CN" altLang="en-US" sz="900" dirty="0">
                          <a:solidFill>
                            <a:schemeClr val="tx1"/>
                          </a:solidFill>
                          <a:latin typeface="+mn-ea"/>
                          <a:ea typeface="+mn-ea"/>
                        </a:rPr>
                        <a:t>（</a:t>
                      </a:r>
                      <a:r>
                        <a:rPr lang="en-US" altLang="zh-CN" sz="900" dirty="0">
                          <a:solidFill>
                            <a:schemeClr val="tx1"/>
                          </a:solidFill>
                          <a:latin typeface="+mn-ea"/>
                          <a:ea typeface="+mn-ea"/>
                        </a:rPr>
                        <a:t>6</a:t>
                      </a:r>
                      <a:r>
                        <a:rPr lang="zh-CN" altLang="en-US" sz="900" dirty="0">
                          <a:solidFill>
                            <a:schemeClr val="tx1"/>
                          </a:solidFill>
                          <a:latin typeface="+mn-ea"/>
                          <a:ea typeface="+mn-ea"/>
                        </a:rPr>
                        <a:t>）尽量减少或避免日间，尤其下午或晚间摄入咖啡因、酒精、烟草等兴奋物质，睡前不饱餐；</a:t>
                      </a:r>
                    </a:p>
                    <a:p>
                      <a:pPr algn="just"/>
                      <a:r>
                        <a:rPr lang="zh-CN" altLang="en-US" sz="900" dirty="0">
                          <a:solidFill>
                            <a:schemeClr val="tx1"/>
                          </a:solidFill>
                          <a:latin typeface="+mn-ea"/>
                          <a:ea typeface="+mn-ea"/>
                        </a:rPr>
                        <a:t>（</a:t>
                      </a:r>
                      <a:r>
                        <a:rPr lang="en-US" altLang="zh-CN" sz="900" dirty="0">
                          <a:solidFill>
                            <a:schemeClr val="tx1"/>
                          </a:solidFill>
                          <a:latin typeface="+mn-ea"/>
                          <a:ea typeface="+mn-ea"/>
                        </a:rPr>
                        <a:t>7</a:t>
                      </a:r>
                      <a:r>
                        <a:rPr lang="zh-CN" altLang="en-US" sz="900" dirty="0">
                          <a:solidFill>
                            <a:schemeClr val="tx1"/>
                          </a:solidFill>
                          <a:latin typeface="+mn-ea"/>
                          <a:ea typeface="+mn-ea"/>
                        </a:rPr>
                        <a:t>）睡前不接触蓝光刺激（电子产品）及兴奋的电视广播节目</a:t>
                      </a:r>
                    </a:p>
                  </a:txBody>
                  <a:tcPr anchor="ctr"/>
                </a:tc>
                <a:extLst>
                  <a:ext uri="{0D108BD9-81ED-4DB2-BD59-A6C34878D82A}">
                    <a16:rowId xmlns:a16="http://schemas.microsoft.com/office/drawing/2014/main" val="388567828"/>
                  </a:ext>
                </a:extLst>
              </a:tr>
              <a:tr h="632804">
                <a:tc vMerge="1">
                  <a:txBody>
                    <a:bodyPr/>
                    <a:lstStyle/>
                    <a:p>
                      <a:pPr algn="ctr"/>
                      <a:endParaRPr lang="zh-CN" altLang="en-US" sz="900" dirty="0"/>
                    </a:p>
                  </a:txBody>
                  <a:tcPr anchor="ctr"/>
                </a:tc>
                <a:tc>
                  <a:txBody>
                    <a:bodyPr/>
                    <a:lstStyle/>
                    <a:p>
                      <a:pPr algn="ctr"/>
                      <a:r>
                        <a:rPr lang="zh-CN" altLang="en-US" sz="900" dirty="0">
                          <a:solidFill>
                            <a:schemeClr val="tx1"/>
                          </a:solidFill>
                          <a:latin typeface="+mn-ea"/>
                          <a:ea typeface="+mn-ea"/>
                        </a:rPr>
                        <a:t>认知治疗</a:t>
                      </a:r>
                    </a:p>
                  </a:txBody>
                  <a:tcPr anchor="ctr"/>
                </a:tc>
                <a:tc>
                  <a:txBody>
                    <a:bodyPr/>
                    <a:lstStyle/>
                    <a:p>
                      <a:pPr algn="just"/>
                      <a:r>
                        <a:rPr lang="zh-CN" altLang="en-US" sz="900" dirty="0">
                          <a:solidFill>
                            <a:schemeClr val="tx1"/>
                          </a:solidFill>
                          <a:latin typeface="+mn-ea"/>
                          <a:ea typeface="+mn-ea"/>
                        </a:rPr>
                        <a:t>帮助患者认识到自己对于睡眠的错误认知，树立积极的睡眠观念</a:t>
                      </a:r>
                    </a:p>
                  </a:txBody>
                  <a:tcPr anchor="ctr"/>
                </a:tc>
                <a:tc>
                  <a:txBody>
                    <a:bodyPr/>
                    <a:lstStyle/>
                    <a:p>
                      <a:pPr algn="just"/>
                      <a:r>
                        <a:rPr lang="zh-CN" altLang="en-US" sz="900" dirty="0">
                          <a:solidFill>
                            <a:schemeClr val="tx1"/>
                          </a:solidFill>
                          <a:latin typeface="+mn-ea"/>
                          <a:ea typeface="+mn-ea"/>
                        </a:rPr>
                        <a:t>通过软件或网络平台帮助患者调整认知结构，找出失眠症患者常见的非适应性和扭曲性认知（如“不吃药我就永远睡不着”），用更具适应性的信念和态度取代这些非适应性的信念和态度</a:t>
                      </a:r>
                    </a:p>
                  </a:txBody>
                  <a:tcPr anchor="ctr"/>
                </a:tc>
                <a:extLst>
                  <a:ext uri="{0D108BD9-81ED-4DB2-BD59-A6C34878D82A}">
                    <a16:rowId xmlns:a16="http://schemas.microsoft.com/office/drawing/2014/main" val="3487066928"/>
                  </a:ext>
                </a:extLst>
              </a:tr>
            </a:tbl>
          </a:graphicData>
        </a:graphic>
      </p:graphicFrame>
    </p:spTree>
    <p:custDataLst>
      <p:tags r:id="rId1"/>
    </p:custDataLst>
    <p:extLst>
      <p:ext uri="{BB962C8B-B14F-4D97-AF65-F5344CB8AC3E}">
        <p14:creationId xmlns:p14="http://schemas.microsoft.com/office/powerpoint/2010/main" val="1988824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对象 75" hidden="1">
            <a:extLst>
              <a:ext uri="{FF2B5EF4-FFF2-40B4-BE49-F238E27FC236}">
                <a16:creationId xmlns:a16="http://schemas.microsoft.com/office/drawing/2014/main" id="{310B6CFD-FBF4-AFF2-0487-4B16F4A767B6}"/>
              </a:ext>
            </a:extLst>
          </p:cNvPr>
          <p:cNvGraphicFramePr>
            <a:graphicFrameLocks noChangeAspect="1"/>
          </p:cNvGraphicFramePr>
          <p:nvPr>
            <p:custDataLst>
              <p:tags r:id="rId2"/>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幻灯片" r:id="rId5" imgW="7772400" imgH="10058400" progId="TCLayout.ActiveDocument.1">
                  <p:embed/>
                </p:oleObj>
              </mc:Choice>
              <mc:Fallback>
                <p:oleObj name="think-cell 幻灯片" r:id="rId5" imgW="7772400" imgH="10058400" progId="TCLayout.ActiveDocument.1">
                  <p:embed/>
                  <p:pic>
                    <p:nvPicPr>
                      <p:cNvPr id="76" name="对象 75" hidden="1">
                        <a:extLst>
                          <a:ext uri="{FF2B5EF4-FFF2-40B4-BE49-F238E27FC236}">
                            <a16:creationId xmlns:a16="http://schemas.microsoft.com/office/drawing/2014/main" id="{310B6CFD-FBF4-AFF2-0487-4B16F4A767B6}"/>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18" name="文本框 510">
            <a:extLst>
              <a:ext uri="{FF2B5EF4-FFF2-40B4-BE49-F238E27FC236}">
                <a16:creationId xmlns:a16="http://schemas.microsoft.com/office/drawing/2014/main" id="{0DB206D7-0C06-A84C-2C2D-F27573468D7D}"/>
              </a:ext>
            </a:extLst>
          </p:cNvPr>
          <p:cNvSpPr txBox="1"/>
          <p:nvPr/>
        </p:nvSpPr>
        <p:spPr>
          <a:xfrm>
            <a:off x="387782" y="8955421"/>
            <a:ext cx="3243615" cy="200055"/>
          </a:xfrm>
          <a:prstGeom prst="rect">
            <a:avLst/>
          </a:prstGeom>
          <a:noFill/>
        </p:spPr>
        <p:txBody>
          <a:bodyPr wrap="square" lIns="0" rIns="0" rtlCol="0" anchor="t">
            <a:spAutoFit/>
          </a:bodyPr>
          <a:lstStyle/>
          <a:p>
            <a:pPr marL="0" marR="0" lvl="0" indent="0" algn="l" defTabSz="914400" rtl="0" eaLnBrk="1" fontAlgn="auto" latinLnBrk="0" hangingPunct="1">
              <a:lnSpc>
                <a:spcPct val="100000"/>
              </a:lnSpc>
              <a:spcBef>
                <a:spcPts val="0"/>
              </a:spcBef>
              <a:spcAft>
                <a:spcPts val="0"/>
              </a:spcAft>
              <a:buClr>
                <a:prstClr val="white"/>
              </a:buClr>
              <a:buSzPct val="90000"/>
              <a:buFontTx/>
              <a:buNone/>
              <a:tabLst/>
              <a:defRPr/>
            </a:pPr>
            <a:r>
              <a:rPr kumimoji="0" lang="zh-CN" altLang="en-US" sz="700" b="0" i="0" u="none" strike="noStrike" kern="1200" cap="none" spc="0" normalizeH="0" baseline="0" noProof="0" dirty="0">
                <a:ln>
                  <a:noFill/>
                </a:ln>
                <a:solidFill>
                  <a:srgbClr val="797979"/>
                </a:solidFill>
                <a:effectLst/>
                <a:uLnTx/>
                <a:uFillTx/>
                <a:latin typeface="等线" panose="02010600030101010101" pitchFamily="2" charset="-122"/>
                <a:ea typeface="等线" panose="02010600030101010101" pitchFamily="2" charset="-122"/>
                <a:cs typeface="+mn-cs"/>
              </a:rPr>
              <a:t>来源：</a:t>
            </a:r>
            <a:r>
              <a:rPr kumimoji="0" lang="en-US" altLang="zh-CN" sz="700" b="0" i="0" u="none" strike="noStrike" kern="1200" cap="none" spc="0" normalizeH="0" baseline="0" noProof="0" dirty="0">
                <a:ln>
                  <a:noFill/>
                </a:ln>
                <a:solidFill>
                  <a:srgbClr val="797979"/>
                </a:solidFill>
                <a:effectLst/>
                <a:uLnTx/>
                <a:uFillTx/>
                <a:latin typeface="等线" panose="02010600030101010101" pitchFamily="2" charset="-122"/>
                <a:ea typeface="等线" panose="02010600030101010101" pitchFamily="2" charset="-122"/>
                <a:cs typeface="+mn-cs"/>
              </a:rPr>
              <a:t>CNKI</a:t>
            </a:r>
            <a:r>
              <a:rPr kumimoji="0" lang="zh-CN" altLang="en-US" sz="700" b="0" i="0" u="none" strike="noStrike" kern="1200" cap="none" spc="0" normalizeH="0" baseline="0" noProof="0" dirty="0">
                <a:ln>
                  <a:noFill/>
                </a:ln>
                <a:solidFill>
                  <a:srgbClr val="797979"/>
                </a:solidFill>
                <a:effectLst/>
                <a:uLnTx/>
                <a:uFillTx/>
                <a:latin typeface="等线" panose="02010600030101010101" pitchFamily="2" charset="-122"/>
                <a:ea typeface="等线" panose="02010600030101010101" pitchFamily="2" charset="-122"/>
                <a:cs typeface="+mn-cs"/>
              </a:rPr>
              <a:t>，头豹研究院</a:t>
            </a:r>
            <a:endParaRPr kumimoji="0" lang="zh-CN" altLang="en-US" sz="1100" b="0" i="0" u="none" strike="noStrike" kern="1200" cap="none" spc="0" normalizeH="0" baseline="0" noProof="0" dirty="0">
              <a:ln>
                <a:noFill/>
              </a:ln>
              <a:solidFill>
                <a:srgbClr val="797979"/>
              </a:solidFill>
              <a:effectLst/>
              <a:uLnTx/>
              <a:uFillTx/>
              <a:latin typeface="等线" panose="02010600030101010101" pitchFamily="2" charset="-122"/>
              <a:ea typeface="等线" panose="02010600030101010101" pitchFamily="2" charset="-122"/>
              <a:cs typeface="+mn-cs"/>
            </a:endParaRPr>
          </a:p>
        </p:txBody>
      </p:sp>
      <p:sp>
        <p:nvSpPr>
          <p:cNvPr id="8" name="矩形 8">
            <a:extLst>
              <a:ext uri="{FF2B5EF4-FFF2-40B4-BE49-F238E27FC236}">
                <a16:creationId xmlns:a16="http://schemas.microsoft.com/office/drawing/2014/main" id="{E2A9E1BE-191C-BF54-8D1C-8F0392263600}"/>
              </a:ext>
            </a:extLst>
          </p:cNvPr>
          <p:cNvSpPr/>
          <p:nvPr/>
        </p:nvSpPr>
        <p:spPr>
          <a:xfrm>
            <a:off x="368301" y="644639"/>
            <a:ext cx="152400" cy="237767"/>
          </a:xfrm>
          <a:prstGeom prst="rect">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9" name="矩形 6">
            <a:extLst>
              <a:ext uri="{FF2B5EF4-FFF2-40B4-BE49-F238E27FC236}">
                <a16:creationId xmlns:a16="http://schemas.microsoft.com/office/drawing/2014/main" id="{657BFF79-3EEA-497E-9F04-19FE77207735}"/>
              </a:ext>
            </a:extLst>
          </p:cNvPr>
          <p:cNvSpPr/>
          <p:nvPr/>
        </p:nvSpPr>
        <p:spPr>
          <a:xfrm>
            <a:off x="274568" y="546464"/>
            <a:ext cx="6215132" cy="403252"/>
          </a:xfrm>
          <a:prstGeom prst="rect">
            <a:avLst/>
          </a:prstGeom>
        </p:spPr>
        <p:txBody>
          <a:bodyPr wrap="square" lIns="360000" anchor="ctr">
            <a:spAutoFit/>
          </a:bodyPr>
          <a:lstStyle/>
          <a:p>
            <a:pPr marL="0" marR="0" lvl="0" indent="0" algn="l" defTabSz="913765" rtl="0" eaLnBrk="1" fontAlgn="auto" latinLnBrk="0" hangingPunct="1">
              <a:lnSpc>
                <a:spcPct val="12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第一章</a:t>
            </a:r>
            <a:r>
              <a:rPr kumimoji="0" lang="en-US" altLang="zh-CN"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a:t>
            </a:r>
            <a:r>
              <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综述</a:t>
            </a:r>
            <a:r>
              <a:rPr kumimoji="0" lang="en-US" altLang="zh-CN"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a:t>
            </a:r>
            <a:r>
              <a:rPr lang="zh-CN" altLang="en-US" b="1" dirty="0">
                <a:solidFill>
                  <a:schemeClr val="accent1">
                    <a:lumMod val="75000"/>
                  </a:schemeClr>
                </a:solidFill>
                <a:latin typeface="等线" panose="02010600030101010101" pitchFamily="2" charset="-122"/>
                <a:ea typeface="等线" panose="02010600030101010101" pitchFamily="2" charset="-122"/>
                <a:sym typeface="+mn-lt"/>
              </a:rPr>
              <a:t>定义与分类（</a:t>
            </a:r>
            <a:r>
              <a:rPr lang="en-US" altLang="zh-CN" b="1" dirty="0">
                <a:solidFill>
                  <a:schemeClr val="accent1">
                    <a:lumMod val="75000"/>
                  </a:schemeClr>
                </a:solidFill>
                <a:latin typeface="等线" panose="02010600030101010101" pitchFamily="2" charset="-122"/>
                <a:ea typeface="等线" panose="02010600030101010101" pitchFamily="2" charset="-122"/>
                <a:sym typeface="+mn-lt"/>
              </a:rPr>
              <a:t>2/2</a:t>
            </a:r>
            <a:r>
              <a:rPr lang="zh-CN" altLang="en-US" b="1" dirty="0">
                <a:solidFill>
                  <a:schemeClr val="accent1">
                    <a:lumMod val="75000"/>
                  </a:schemeClr>
                </a:solidFill>
                <a:latin typeface="等线" panose="02010600030101010101" pitchFamily="2" charset="-122"/>
                <a:ea typeface="等线" panose="02010600030101010101" pitchFamily="2" charset="-122"/>
                <a:sym typeface="+mn-lt"/>
              </a:rPr>
              <a:t>）</a:t>
            </a:r>
            <a:endPar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endParaRPr>
          </a:p>
        </p:txBody>
      </p:sp>
      <p:sp>
        <p:nvSpPr>
          <p:cNvPr id="10" name="矩形 7">
            <a:extLst>
              <a:ext uri="{FF2B5EF4-FFF2-40B4-BE49-F238E27FC236}">
                <a16:creationId xmlns:a16="http://schemas.microsoft.com/office/drawing/2014/main" id="{E5A98416-794E-D222-EB55-B624A759EE91}"/>
              </a:ext>
            </a:extLst>
          </p:cNvPr>
          <p:cNvSpPr/>
          <p:nvPr/>
        </p:nvSpPr>
        <p:spPr>
          <a:xfrm>
            <a:off x="368301" y="958910"/>
            <a:ext cx="6121400" cy="719137"/>
          </a:xfrm>
          <a:prstGeom prst="rect">
            <a:avLst/>
          </a:prstGeom>
          <a:solidFill>
            <a:srgbClr val="F2F2F2"/>
          </a:solidFill>
          <a:ln w="12700" cap="flat" cmpd="sng" algn="ctr">
            <a:noFill/>
            <a:prstDash val="solid"/>
            <a:miter lim="800000"/>
          </a:ln>
          <a:effectLst/>
        </p:spPr>
        <p:txBody>
          <a:bodyPr wrap="square" rIns="90000" rtlCol="0" anchor="ct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en-US" sz="1600" b="1" kern="0" dirty="0">
                <a:solidFill>
                  <a:prstClr val="black">
                    <a:lumMod val="65000"/>
                    <a:lumOff val="35000"/>
                  </a:prstClr>
                </a:solidFill>
                <a:latin typeface="等线" panose="02010600030101010101" pitchFamily="2" charset="-122"/>
                <a:ea typeface="等线" panose="02010600030101010101" pitchFamily="2" charset="-122"/>
              </a:rPr>
              <a:t>睡眠数字疗法是将成熟的失眠症治疗方法用数字化的形式（如软件和可穿戴设备等）来呈现，包括数字化失眠症认知行为疗法、数字化失眠症正念疗法等</a:t>
            </a:r>
            <a:endParaRPr kumimoji="0" lang="en-US" altLang="zh-CN" sz="1600" b="1" i="0" u="none" strike="noStrike" kern="0" cap="none" spc="0" normalizeH="0" baseline="0" noProof="0" dirty="0">
              <a:ln>
                <a:noFill/>
              </a:ln>
              <a:solidFill>
                <a:prstClr val="black">
                  <a:lumMod val="65000"/>
                  <a:lumOff val="35000"/>
                </a:prstClr>
              </a:solidFill>
              <a:effectLst/>
              <a:uLnTx/>
              <a:uFillTx/>
              <a:latin typeface="等线" panose="02010600030101010101" pitchFamily="2" charset="-122"/>
              <a:ea typeface="等线" panose="02010600030101010101" pitchFamily="2" charset="-122"/>
              <a:cs typeface="+mn-cs"/>
            </a:endParaRPr>
          </a:p>
        </p:txBody>
      </p:sp>
      <p:grpSp>
        <p:nvGrpSpPr>
          <p:cNvPr id="193" name="组合 192">
            <a:extLst>
              <a:ext uri="{FF2B5EF4-FFF2-40B4-BE49-F238E27FC236}">
                <a16:creationId xmlns:a16="http://schemas.microsoft.com/office/drawing/2014/main" id="{6D6A0E0C-30D1-6912-FB62-0D4E13048953}"/>
              </a:ext>
            </a:extLst>
          </p:cNvPr>
          <p:cNvGrpSpPr/>
          <p:nvPr/>
        </p:nvGrpSpPr>
        <p:grpSpPr>
          <a:xfrm>
            <a:off x="304690" y="1998436"/>
            <a:ext cx="6188642" cy="259045"/>
            <a:chOff x="304690" y="1998436"/>
            <a:chExt cx="6188642" cy="259045"/>
          </a:xfrm>
        </p:grpSpPr>
        <p:cxnSp>
          <p:nvCxnSpPr>
            <p:cNvPr id="3" name="直接连接符 2">
              <a:extLst>
                <a:ext uri="{FF2B5EF4-FFF2-40B4-BE49-F238E27FC236}">
                  <a16:creationId xmlns:a16="http://schemas.microsoft.com/office/drawing/2014/main" id="{1161F502-7AA2-DDE5-BCE0-AC0FEC41DF15}"/>
                </a:ext>
              </a:extLst>
            </p:cNvPr>
            <p:cNvCxnSpPr>
              <a:cxnSpLocks/>
            </p:cNvCxnSpPr>
            <p:nvPr/>
          </p:nvCxnSpPr>
          <p:spPr>
            <a:xfrm>
              <a:off x="373332" y="2257481"/>
              <a:ext cx="612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文本框 24">
              <a:extLst>
                <a:ext uri="{FF2B5EF4-FFF2-40B4-BE49-F238E27FC236}">
                  <a16:creationId xmlns:a16="http://schemas.microsoft.com/office/drawing/2014/main" id="{74227182-8AB7-EB93-0BF7-8E41B4D12C8E}"/>
                </a:ext>
              </a:extLst>
            </p:cNvPr>
            <p:cNvSpPr txBox="1"/>
            <p:nvPr/>
          </p:nvSpPr>
          <p:spPr>
            <a:xfrm>
              <a:off x="304690" y="1998436"/>
              <a:ext cx="4538773" cy="259045"/>
            </a:xfrm>
            <a:prstGeom prst="rect">
              <a:avLst/>
            </a:prstGeom>
            <a:noFill/>
          </p:spPr>
          <p:txBody>
            <a:bodyPr wrap="square" rtlCol="0">
              <a:spAutoFit/>
            </a:bodyPr>
            <a:lstStyle>
              <a:defPPr>
                <a:defRPr lang="zh-CN"/>
              </a:defPPr>
              <a:lvl1pPr marL="0" algn="l" defTabSz="416560" rtl="0" eaLnBrk="1" latinLnBrk="0" hangingPunct="1">
                <a:defRPr sz="820" kern="1200">
                  <a:solidFill>
                    <a:schemeClr val="tx1"/>
                  </a:solidFill>
                  <a:latin typeface="+mn-lt"/>
                  <a:ea typeface="+mn-ea"/>
                  <a:cs typeface="+mn-cs"/>
                </a:defRPr>
              </a:lvl1pPr>
              <a:lvl2pPr marL="208280" algn="l" defTabSz="416560" rtl="0" eaLnBrk="1" latinLnBrk="0" hangingPunct="1">
                <a:defRPr sz="820" kern="1200">
                  <a:solidFill>
                    <a:schemeClr val="tx1"/>
                  </a:solidFill>
                  <a:latin typeface="+mn-lt"/>
                  <a:ea typeface="+mn-ea"/>
                  <a:cs typeface="+mn-cs"/>
                </a:defRPr>
              </a:lvl2pPr>
              <a:lvl3pPr marL="416560" algn="l" defTabSz="416560" rtl="0" eaLnBrk="1" latinLnBrk="0" hangingPunct="1">
                <a:defRPr sz="820" kern="1200">
                  <a:solidFill>
                    <a:schemeClr val="tx1"/>
                  </a:solidFill>
                  <a:latin typeface="+mn-lt"/>
                  <a:ea typeface="+mn-ea"/>
                  <a:cs typeface="+mn-cs"/>
                </a:defRPr>
              </a:lvl3pPr>
              <a:lvl4pPr marL="625475" algn="l" defTabSz="416560" rtl="0" eaLnBrk="1" latinLnBrk="0" hangingPunct="1">
                <a:defRPr sz="820" kern="1200">
                  <a:solidFill>
                    <a:schemeClr val="tx1"/>
                  </a:solidFill>
                  <a:latin typeface="+mn-lt"/>
                  <a:ea typeface="+mn-ea"/>
                  <a:cs typeface="+mn-cs"/>
                </a:defRPr>
              </a:lvl4pPr>
              <a:lvl5pPr marL="833755" algn="l" defTabSz="416560" rtl="0" eaLnBrk="1" latinLnBrk="0" hangingPunct="1">
                <a:defRPr sz="820" kern="1200">
                  <a:solidFill>
                    <a:schemeClr val="tx1"/>
                  </a:solidFill>
                  <a:latin typeface="+mn-lt"/>
                  <a:ea typeface="+mn-ea"/>
                  <a:cs typeface="+mn-cs"/>
                </a:defRPr>
              </a:lvl5pPr>
              <a:lvl6pPr marL="1042035" algn="l" defTabSz="416560" rtl="0" eaLnBrk="1" latinLnBrk="0" hangingPunct="1">
                <a:defRPr sz="820" kern="1200">
                  <a:solidFill>
                    <a:schemeClr val="tx1"/>
                  </a:solidFill>
                  <a:latin typeface="+mn-lt"/>
                  <a:ea typeface="+mn-ea"/>
                  <a:cs typeface="+mn-cs"/>
                </a:defRPr>
              </a:lvl6pPr>
              <a:lvl7pPr marL="1250315" algn="l" defTabSz="416560" rtl="0" eaLnBrk="1" latinLnBrk="0" hangingPunct="1">
                <a:defRPr sz="820" kern="1200">
                  <a:solidFill>
                    <a:schemeClr val="tx1"/>
                  </a:solidFill>
                  <a:latin typeface="+mn-lt"/>
                  <a:ea typeface="+mn-ea"/>
                  <a:cs typeface="+mn-cs"/>
                </a:defRPr>
              </a:lvl7pPr>
              <a:lvl8pPr marL="1459230" algn="l" defTabSz="416560" rtl="0" eaLnBrk="1" latinLnBrk="0" hangingPunct="1">
                <a:defRPr sz="820" kern="1200">
                  <a:solidFill>
                    <a:schemeClr val="tx1"/>
                  </a:solidFill>
                  <a:latin typeface="+mn-lt"/>
                  <a:ea typeface="+mn-ea"/>
                  <a:cs typeface="+mn-cs"/>
                </a:defRPr>
              </a:lvl8pPr>
              <a:lvl9pPr marL="1667510" algn="l" defTabSz="416560" rtl="0" eaLnBrk="1" latinLnBrk="0" hangingPunct="1">
                <a:defRPr sz="820" kern="1200">
                  <a:solidFill>
                    <a:schemeClr val="tx1"/>
                  </a:solidFill>
                  <a:latin typeface="+mn-lt"/>
                  <a:ea typeface="+mn-ea"/>
                  <a:cs typeface="+mn-cs"/>
                </a:defRPr>
              </a:lvl9pPr>
            </a:lstStyle>
            <a:p>
              <a:pPr marL="0" marR="0" lvl="0" indent="0" algn="just" defTabSz="498475" rtl="0" eaLnBrk="1" fontAlgn="auto" latinLnBrk="0" hangingPunct="1">
                <a:lnSpc>
                  <a:spcPts val="1255"/>
                </a:lnSpc>
                <a:spcBef>
                  <a:spcPts val="360"/>
                </a:spcBef>
                <a:spcAft>
                  <a:spcPts val="0"/>
                </a:spcAft>
                <a:buClr>
                  <a:srgbClr val="E8392A"/>
                </a:buClr>
                <a:buSzTx/>
                <a:buFontTx/>
                <a:buNone/>
                <a:tabLst/>
                <a:defRPr/>
              </a:pPr>
              <a:r>
                <a:rPr kumimoji="0" lang="zh-CN" altLang="en-US" sz="11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ea"/>
                  <a:sym typeface="+mn-lt"/>
                </a:rPr>
                <a:t>睡眠数字疗法的常用方法</a:t>
              </a:r>
              <a:r>
                <a:rPr lang="zh-CN" altLang="en-US" sz="1100" b="1" dirty="0">
                  <a:solidFill>
                    <a:prstClr val="black"/>
                  </a:solidFill>
                  <a:latin typeface="等线" panose="02010600030101010101" pitchFamily="2" charset="-122"/>
                  <a:ea typeface="等线" panose="02010600030101010101" pitchFamily="2" charset="-122"/>
                  <a:cs typeface="+mn-ea"/>
                  <a:sym typeface="+mn-lt"/>
                </a:rPr>
                <a:t>（续）</a:t>
              </a:r>
              <a:endParaRPr kumimoji="0" lang="en-US" altLang="zh-CN" sz="11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ea"/>
                <a:sym typeface="+mn-lt"/>
              </a:endParaRPr>
            </a:p>
          </p:txBody>
        </p:sp>
      </p:grpSp>
      <p:graphicFrame>
        <p:nvGraphicFramePr>
          <p:cNvPr id="7" name="表格 6">
            <a:extLst>
              <a:ext uri="{FF2B5EF4-FFF2-40B4-BE49-F238E27FC236}">
                <a16:creationId xmlns:a16="http://schemas.microsoft.com/office/drawing/2014/main" id="{B8DC41CF-F929-A59C-9178-ED58289EC651}"/>
              </a:ext>
            </a:extLst>
          </p:cNvPr>
          <p:cNvGraphicFramePr>
            <a:graphicFrameLocks noGrp="1"/>
          </p:cNvGraphicFramePr>
          <p:nvPr/>
        </p:nvGraphicFramePr>
        <p:xfrm>
          <a:off x="368300" y="2362200"/>
          <a:ext cx="6121399" cy="2852510"/>
        </p:xfrm>
        <a:graphic>
          <a:graphicData uri="http://schemas.openxmlformats.org/drawingml/2006/table">
            <a:tbl>
              <a:tblPr firstRow="1" bandRow="1">
                <a:tableStyleId>{5C22544A-7EE6-4342-B048-85BDC9FD1C3A}</a:tableStyleId>
              </a:tblPr>
              <a:tblGrid>
                <a:gridCol w="711165">
                  <a:extLst>
                    <a:ext uri="{9D8B030D-6E8A-4147-A177-3AD203B41FA5}">
                      <a16:colId xmlns:a16="http://schemas.microsoft.com/office/drawing/2014/main" val="1060556153"/>
                    </a:ext>
                  </a:extLst>
                </a:gridCol>
                <a:gridCol w="1880318">
                  <a:extLst>
                    <a:ext uri="{9D8B030D-6E8A-4147-A177-3AD203B41FA5}">
                      <a16:colId xmlns:a16="http://schemas.microsoft.com/office/drawing/2014/main" val="1245124108"/>
                    </a:ext>
                  </a:extLst>
                </a:gridCol>
                <a:gridCol w="3529916">
                  <a:extLst>
                    <a:ext uri="{9D8B030D-6E8A-4147-A177-3AD203B41FA5}">
                      <a16:colId xmlns:a16="http://schemas.microsoft.com/office/drawing/2014/main" val="170373994"/>
                    </a:ext>
                  </a:extLst>
                </a:gridCol>
              </a:tblGrid>
              <a:tr h="326207">
                <a:tc>
                  <a:txBody>
                    <a:bodyPr/>
                    <a:lstStyle/>
                    <a:p>
                      <a:endParaRPr dirty="0"/>
                    </a:p>
                  </a:txBody>
                  <a:tcPr anchor="ctr"/>
                </a:tc>
                <a:tc>
                  <a:txBody>
                    <a:bodyPr/>
                    <a:lstStyle/>
                    <a:p>
                      <a:pPr algn="ctr"/>
                      <a:r>
                        <a:rPr lang="zh-CN" altLang="en-US" sz="900" dirty="0">
                          <a:latin typeface="+mn-ea"/>
                          <a:ea typeface="+mn-ea"/>
                        </a:rPr>
                        <a:t>目的</a:t>
                      </a:r>
                    </a:p>
                  </a:txBody>
                  <a:tcPr anchor="ctr"/>
                </a:tc>
                <a:tc>
                  <a:txBody>
                    <a:bodyPr/>
                    <a:lstStyle/>
                    <a:p>
                      <a:pPr algn="ctr"/>
                      <a:r>
                        <a:rPr lang="zh-CN" altLang="en-US" sz="900" dirty="0">
                          <a:latin typeface="+mn-ea"/>
                          <a:ea typeface="+mn-ea"/>
                        </a:rPr>
                        <a:t>具体方法</a:t>
                      </a:r>
                      <a:endParaRPr lang="en-US" altLang="zh-CN" sz="900" dirty="0">
                        <a:latin typeface="+mn-ea"/>
                        <a:ea typeface="+mn-ea"/>
                      </a:endParaRPr>
                    </a:p>
                  </a:txBody>
                  <a:tcPr anchor="ctr"/>
                </a:tc>
                <a:extLst>
                  <a:ext uri="{0D108BD9-81ED-4DB2-BD59-A6C34878D82A}">
                    <a16:rowId xmlns:a16="http://schemas.microsoft.com/office/drawing/2014/main" val="4116814793"/>
                  </a:ext>
                </a:extLst>
              </a:tr>
              <a:tr h="1325273">
                <a:tc>
                  <a:txBody>
                    <a:bodyPr/>
                    <a:lstStyle/>
                    <a:p>
                      <a:pPr algn="ctr"/>
                      <a:r>
                        <a:rPr lang="en-US" altLang="zh-CN" sz="900" dirty="0">
                          <a:solidFill>
                            <a:schemeClr val="tx1"/>
                          </a:solidFill>
                          <a:latin typeface="+mn-ea"/>
                          <a:ea typeface="+mn-ea"/>
                        </a:rPr>
                        <a:t>VR</a:t>
                      </a:r>
                      <a:endParaRPr lang="zh-CN" altLang="en-US" sz="900" dirty="0">
                        <a:solidFill>
                          <a:schemeClr val="tx1"/>
                        </a:solidFill>
                        <a:latin typeface="+mn-ea"/>
                        <a:ea typeface="+mn-ea"/>
                      </a:endParaRPr>
                    </a:p>
                  </a:txBody>
                  <a:tcPr anchor="ctr"/>
                </a:tc>
                <a:tc>
                  <a:txBody>
                    <a:bodyPr/>
                    <a:lstStyle/>
                    <a:p>
                      <a:pPr algn="just"/>
                      <a:r>
                        <a:rPr lang="zh-CN" altLang="en-US" sz="900" dirty="0">
                          <a:solidFill>
                            <a:schemeClr val="tx1"/>
                          </a:solidFill>
                          <a:latin typeface="+mn-ea"/>
                          <a:ea typeface="+mn-ea"/>
                        </a:rPr>
                        <a:t>通过为体验者创造一种适宜睡眠的安静环境，使其产生对环境的真实体验，从而改善睡眠质量</a:t>
                      </a:r>
                    </a:p>
                  </a:txBody>
                  <a:tcPr anchor="ctr"/>
                </a:tc>
                <a:tc>
                  <a:txBody>
                    <a:bodyPr/>
                    <a:lstStyle/>
                    <a:p>
                      <a:pPr algn="just"/>
                      <a:r>
                        <a:rPr lang="zh-CN" altLang="en-US" sz="900" dirty="0">
                          <a:solidFill>
                            <a:schemeClr val="tx1"/>
                          </a:solidFill>
                          <a:latin typeface="+mn-ea"/>
                          <a:ea typeface="+mn-ea"/>
                        </a:rPr>
                        <a:t>通过连接可穿戴设备，利用互联网技术由计算机产生的特定画面、声音等，使体验者处于设定的环境真实体验视觉、听觉、触觉等多种感受，与虚拟环境交互，引导患者进行正念冥想、音乐治疗、放松训练等，促进身心放松</a:t>
                      </a:r>
                    </a:p>
                  </a:txBody>
                  <a:tcPr anchor="ctr"/>
                </a:tc>
                <a:extLst>
                  <a:ext uri="{0D108BD9-81ED-4DB2-BD59-A6C34878D82A}">
                    <a16:rowId xmlns:a16="http://schemas.microsoft.com/office/drawing/2014/main" val="3570955840"/>
                  </a:ext>
                </a:extLst>
              </a:tr>
              <a:tr h="1201030">
                <a:tc>
                  <a:txBody>
                    <a:bodyPr/>
                    <a:lstStyle/>
                    <a:p>
                      <a:pPr algn="ctr"/>
                      <a:r>
                        <a:rPr lang="en-US" altLang="zh-CN" sz="900" dirty="0">
                          <a:solidFill>
                            <a:schemeClr val="tx1"/>
                          </a:solidFill>
                          <a:latin typeface="+mn-ea"/>
                          <a:ea typeface="+mn-ea"/>
                        </a:rPr>
                        <a:t>NFB</a:t>
                      </a:r>
                      <a:endParaRPr lang="zh-CN" altLang="en-US" sz="900" dirty="0">
                        <a:solidFill>
                          <a:schemeClr val="tx1"/>
                        </a:solidFill>
                        <a:latin typeface="+mn-ea"/>
                        <a:ea typeface="+mn-ea"/>
                      </a:endParaRPr>
                    </a:p>
                  </a:txBody>
                  <a:tcPr anchor="ctr"/>
                </a:tc>
                <a:tc>
                  <a:txBody>
                    <a:bodyPr/>
                    <a:lstStyle/>
                    <a:p>
                      <a:pPr algn="just"/>
                      <a:r>
                        <a:rPr lang="zh-CN" altLang="en-US" sz="900" dirty="0">
                          <a:solidFill>
                            <a:schemeClr val="tx1"/>
                          </a:solidFill>
                          <a:latin typeface="+mn-ea"/>
                          <a:ea typeface="+mn-ea"/>
                        </a:rPr>
                        <a:t>通过监测和分析个体的实时脑电活动，并将这些信息以可视或听觉反馈的形式呈现给个体，实现自我调节</a:t>
                      </a:r>
                    </a:p>
                  </a:txBody>
                  <a:tcPr anchor="ctr"/>
                </a:tc>
                <a:tc>
                  <a:txBody>
                    <a:bodyPr/>
                    <a:lstStyle/>
                    <a:p>
                      <a:pPr algn="just"/>
                      <a:r>
                        <a:rPr lang="zh-CN" altLang="en-US" sz="900" dirty="0">
                          <a:solidFill>
                            <a:schemeClr val="tx1"/>
                          </a:solidFill>
                          <a:latin typeface="+mn-ea"/>
                          <a:ea typeface="+mn-ea"/>
                        </a:rPr>
                        <a:t>通过实时监测和反馈神经生理信号来调节脑活动的生物反馈形式。通过向个体提供有关脑活动的实时信息，帮助个体学会自我调节达到入睡的理想脑电波，从而促进睡眠</a:t>
                      </a:r>
                      <a:endParaRPr lang="en-US" altLang="zh-CN" sz="900" dirty="0">
                        <a:solidFill>
                          <a:schemeClr val="tx1"/>
                        </a:solidFill>
                        <a:latin typeface="+mn-ea"/>
                        <a:ea typeface="+mn-ea"/>
                      </a:endParaRPr>
                    </a:p>
                  </a:txBody>
                  <a:tcPr anchor="ctr"/>
                </a:tc>
                <a:extLst>
                  <a:ext uri="{0D108BD9-81ED-4DB2-BD59-A6C34878D82A}">
                    <a16:rowId xmlns:a16="http://schemas.microsoft.com/office/drawing/2014/main" val="1332778302"/>
                  </a:ext>
                </a:extLst>
              </a:tr>
            </a:tbl>
          </a:graphicData>
        </a:graphic>
      </p:graphicFrame>
      <p:sp>
        <p:nvSpPr>
          <p:cNvPr id="2" name="文本框 1">
            <a:extLst>
              <a:ext uri="{FF2B5EF4-FFF2-40B4-BE49-F238E27FC236}">
                <a16:creationId xmlns:a16="http://schemas.microsoft.com/office/drawing/2014/main" id="{A9829094-8A17-AFC7-6AC5-8A784A79E9B6}"/>
              </a:ext>
            </a:extLst>
          </p:cNvPr>
          <p:cNvSpPr txBox="1"/>
          <p:nvPr/>
        </p:nvSpPr>
        <p:spPr>
          <a:xfrm>
            <a:off x="368300" y="5272821"/>
            <a:ext cx="4522788" cy="200055"/>
          </a:xfrm>
          <a:prstGeom prst="rect">
            <a:avLst/>
          </a:prstGeom>
          <a:noFill/>
        </p:spPr>
        <p:txBody>
          <a:bodyPr wrap="square" rtlCol="0">
            <a:spAutoFit/>
          </a:bodyPr>
          <a:lstStyle/>
          <a:p>
            <a:pPr algn="l"/>
            <a:r>
              <a:rPr lang="en-US" altLang="zh-CN" sz="700" i="1" dirty="0">
                <a:solidFill>
                  <a:schemeClr val="accent5">
                    <a:lumMod val="50000"/>
                  </a:schemeClr>
                </a:solidFill>
                <a:latin typeface="等线" panose="02010600030101010101" pitchFamily="2" charset="-122"/>
                <a:ea typeface="等线" panose="02010600030101010101" pitchFamily="2" charset="-122"/>
              </a:rPr>
              <a:t>*</a:t>
            </a:r>
            <a:r>
              <a:rPr lang="en-US" altLang="zh-CN" sz="700" i="1" dirty="0" err="1">
                <a:solidFill>
                  <a:schemeClr val="accent5">
                    <a:lumMod val="50000"/>
                  </a:schemeClr>
                </a:solidFill>
                <a:latin typeface="等线" panose="02010600030101010101" pitchFamily="2" charset="-122"/>
                <a:ea typeface="等线" panose="02010600030101010101" pitchFamily="2" charset="-122"/>
              </a:rPr>
              <a:t>dCBT‑I</a:t>
            </a:r>
            <a:r>
              <a:rPr lang="zh-CN" altLang="en-US" sz="700" i="1" dirty="0">
                <a:solidFill>
                  <a:schemeClr val="accent5">
                    <a:lumMod val="50000"/>
                  </a:schemeClr>
                </a:solidFill>
                <a:latin typeface="等线" panose="02010600030101010101" pitchFamily="2" charset="-122"/>
                <a:ea typeface="等线" panose="02010600030101010101" pitchFamily="2" charset="-122"/>
              </a:rPr>
              <a:t>为数字化失眠认知行为疗法；</a:t>
            </a:r>
            <a:r>
              <a:rPr lang="en-US" altLang="zh-CN" sz="700" i="1" dirty="0">
                <a:solidFill>
                  <a:schemeClr val="accent5">
                    <a:lumMod val="50000"/>
                  </a:schemeClr>
                </a:solidFill>
                <a:latin typeface="等线" panose="02010600030101010101" pitchFamily="2" charset="-122"/>
                <a:ea typeface="等线" panose="02010600030101010101" pitchFamily="2" charset="-122"/>
              </a:rPr>
              <a:t>VR</a:t>
            </a:r>
            <a:r>
              <a:rPr lang="zh-CN" altLang="en-US" sz="700" i="1" dirty="0">
                <a:solidFill>
                  <a:schemeClr val="accent5">
                    <a:lumMod val="50000"/>
                  </a:schemeClr>
                </a:solidFill>
                <a:latin typeface="等线" panose="02010600030101010101" pitchFamily="2" charset="-122"/>
                <a:ea typeface="等线" panose="02010600030101010101" pitchFamily="2" charset="-122"/>
              </a:rPr>
              <a:t>为虚拟现实；</a:t>
            </a:r>
            <a:r>
              <a:rPr lang="en-US" altLang="zh-CN" sz="700" i="1" dirty="0">
                <a:solidFill>
                  <a:schemeClr val="accent5">
                    <a:lumMod val="50000"/>
                  </a:schemeClr>
                </a:solidFill>
                <a:latin typeface="等线" panose="02010600030101010101" pitchFamily="2" charset="-122"/>
                <a:ea typeface="等线" panose="02010600030101010101" pitchFamily="2" charset="-122"/>
              </a:rPr>
              <a:t>NFB</a:t>
            </a:r>
            <a:r>
              <a:rPr lang="zh-CN" altLang="en-US" sz="700" i="1" dirty="0">
                <a:solidFill>
                  <a:schemeClr val="accent5">
                    <a:lumMod val="50000"/>
                  </a:schemeClr>
                </a:solidFill>
                <a:latin typeface="等线" panose="02010600030101010101" pitchFamily="2" charset="-122"/>
                <a:ea typeface="等线" panose="02010600030101010101" pitchFamily="2" charset="-122"/>
              </a:rPr>
              <a:t>为神经生物反馈</a:t>
            </a:r>
          </a:p>
        </p:txBody>
      </p:sp>
      <p:sp>
        <p:nvSpPr>
          <p:cNvPr id="5" name="文本框 24">
            <a:extLst>
              <a:ext uri="{FF2B5EF4-FFF2-40B4-BE49-F238E27FC236}">
                <a16:creationId xmlns:a16="http://schemas.microsoft.com/office/drawing/2014/main" id="{AF8A850C-7FE7-C9B0-47F3-60441CB6D578}"/>
              </a:ext>
            </a:extLst>
          </p:cNvPr>
          <p:cNvSpPr txBox="1"/>
          <p:nvPr/>
        </p:nvSpPr>
        <p:spPr>
          <a:xfrm>
            <a:off x="1665288" y="5530987"/>
            <a:ext cx="4824414" cy="3308213"/>
          </a:xfrm>
          <a:prstGeom prst="rect">
            <a:avLst/>
          </a:prstGeom>
          <a:noFill/>
        </p:spPr>
        <p:txBody>
          <a:bodyPr wrap="square" rtlCol="0">
            <a:spAutoFit/>
          </a:bodyPr>
          <a:lstStyle/>
          <a:p>
            <a:pPr marL="171450" marR="0" lvl="0" indent="-171450" algn="just" defTabSz="457200" rtl="0" eaLnBrk="1" fontAlgn="auto" latinLnBrk="0" hangingPunct="1">
              <a:lnSpc>
                <a:spcPct val="130000"/>
              </a:lnSpc>
              <a:spcBef>
                <a:spcPts val="600"/>
              </a:spcBef>
              <a:spcAft>
                <a:spcPts val="0"/>
              </a:spcAft>
              <a:buClr>
                <a:schemeClr val="accent1"/>
              </a:buClr>
              <a:buSzTx/>
              <a:buFont typeface="Wingdings" panose="05000000000000000000" pitchFamily="2" charset="2"/>
              <a:buChar char="n"/>
              <a:tabLst/>
              <a:defRPr/>
            </a:pPr>
            <a:r>
              <a:rPr kumimoji="0" lang="zh-CN" altLang="en-US" sz="1000" b="1"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睡眠数字疗法作为一种新兴的治疗方法，为失眠症诊疗提供了新的探索方向，其对患者、医师、全球医疗保健服务行业的影响深远</a:t>
            </a:r>
          </a:p>
          <a:p>
            <a:pPr algn="just">
              <a:lnSpc>
                <a:spcPct val="130000"/>
              </a:lnSpc>
              <a:spcBef>
                <a:spcPts val="600"/>
              </a:spcBef>
              <a:buClr>
                <a:srgbClr val="9E7A7A"/>
              </a:buClr>
              <a:defRPr/>
            </a:pPr>
            <a:r>
              <a:rPr kumimoji="0" lang="zh-CN" altLang="en-US"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失眠症是以频繁而持续地入睡困难和（或）睡眠维持困难并导致睡眠感不满意为特征的睡眠障碍。失眠症的主要治疗方式有药物治疗、非药物治疗和两者联合。</a:t>
            </a:r>
            <a:endParaRPr kumimoji="0" lang="en-US" altLang="zh-CN"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endParaRPr>
          </a:p>
          <a:p>
            <a:pPr algn="just">
              <a:lnSpc>
                <a:spcPct val="130000"/>
              </a:lnSpc>
              <a:spcBef>
                <a:spcPts val="600"/>
              </a:spcBef>
              <a:buClr>
                <a:srgbClr val="9E7A7A"/>
              </a:buClr>
              <a:defRPr/>
            </a:pPr>
            <a:r>
              <a:rPr kumimoji="0" lang="zh-CN" altLang="en-US"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睡眠数字疗法是由软件程序驱动，为失眠症患者提供</a:t>
            </a:r>
            <a:r>
              <a:rPr lang="zh-CN" altLang="en-US" sz="1000" dirty="0">
                <a:latin typeface="DengXian" panose="02010600030101010101" pitchFamily="2" charset="-122"/>
                <a:ea typeface="DengXian" panose="02010600030101010101" pitchFamily="2" charset="-122"/>
                <a:cs typeface="+mn-ea"/>
                <a:sym typeface="+mn-lt"/>
              </a:rPr>
              <a:t>基于</a:t>
            </a:r>
            <a:r>
              <a:rPr kumimoji="0" lang="zh-CN" altLang="en-US"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循证医学证据的数字化诊疗措施，包括数字化评估、治疗和管理等内容。数字疗法基于智能软件远程监控患者，能够为患者提供数字化评估、干预和管理等，实现失眠症的全病程数字化管理，形成院内和院外、线上和线下、虚拟和现实的有效联动。</a:t>
            </a:r>
            <a:endParaRPr kumimoji="0" lang="en-US" altLang="zh-CN"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endParaRPr>
          </a:p>
          <a:p>
            <a:pPr algn="just">
              <a:lnSpc>
                <a:spcPct val="130000"/>
              </a:lnSpc>
              <a:spcBef>
                <a:spcPts val="600"/>
              </a:spcBef>
              <a:buClr>
                <a:srgbClr val="9E7A7A"/>
              </a:buClr>
              <a:defRPr/>
            </a:pPr>
            <a:r>
              <a:rPr kumimoji="0" lang="zh-CN" altLang="en-US"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失眠症数字疗法将成熟的失眠症治疗方法用数字化的形式（如软件和可穿戴设备等）来呈现，包括数字化失眠症认知行为疗法（</a:t>
            </a:r>
            <a:r>
              <a:rPr lang="en-US" altLang="zh-CN" sz="1000" dirty="0">
                <a:latin typeface="DengXian" panose="02010600030101010101" pitchFamily="2" charset="-122"/>
                <a:ea typeface="DengXian" panose="02010600030101010101" pitchFamily="2" charset="-122"/>
                <a:cs typeface="+mn-ea"/>
                <a:sym typeface="+mn-lt"/>
              </a:rPr>
              <a:t>D</a:t>
            </a:r>
            <a:r>
              <a:rPr kumimoji="0" lang="en-US" altLang="zh-CN" sz="1000" b="0" i="0" u="none" strike="noStrike" kern="1200" cap="none" spc="0" normalizeH="0" baseline="0" noProof="0" dirty="0" err="1">
                <a:ln>
                  <a:noFill/>
                </a:ln>
                <a:effectLst/>
                <a:uLnTx/>
                <a:uFillTx/>
                <a:latin typeface="DengXian" panose="02010600030101010101" pitchFamily="2" charset="-122"/>
                <a:ea typeface="DengXian" panose="02010600030101010101" pitchFamily="2" charset="-122"/>
                <a:cs typeface="+mn-ea"/>
                <a:sym typeface="+mn-lt"/>
              </a:rPr>
              <a:t>igital</a:t>
            </a:r>
            <a:r>
              <a:rPr kumimoji="0" lang="en-US" altLang="zh-CN"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 Cognitive </a:t>
            </a:r>
            <a:r>
              <a:rPr lang="en-US" altLang="zh-CN" sz="1000" dirty="0">
                <a:latin typeface="DengXian" panose="02010600030101010101" pitchFamily="2" charset="-122"/>
                <a:ea typeface="DengXian" panose="02010600030101010101" pitchFamily="2" charset="-122"/>
                <a:cs typeface="+mn-ea"/>
                <a:sym typeface="+mn-lt"/>
              </a:rPr>
              <a:t>B</a:t>
            </a:r>
            <a:r>
              <a:rPr kumimoji="0" lang="en-US" altLang="zh-CN" sz="1000" b="0" i="0" u="none" strike="noStrike" kern="1200" cap="none" spc="0" normalizeH="0" baseline="0" noProof="0" dirty="0" err="1">
                <a:ln>
                  <a:noFill/>
                </a:ln>
                <a:effectLst/>
                <a:uLnTx/>
                <a:uFillTx/>
                <a:latin typeface="DengXian" panose="02010600030101010101" pitchFamily="2" charset="-122"/>
                <a:ea typeface="DengXian" panose="02010600030101010101" pitchFamily="2" charset="-122"/>
                <a:cs typeface="+mn-ea"/>
                <a:sym typeface="+mn-lt"/>
              </a:rPr>
              <a:t>ehavior</a:t>
            </a:r>
            <a:r>
              <a:rPr kumimoji="0" lang="en-US" altLang="zh-CN"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 Therapy for Insomnia</a:t>
            </a:r>
            <a:r>
              <a:rPr kumimoji="0" lang="zh-CN" altLang="en-US"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a:t>
            </a:r>
            <a:r>
              <a:rPr kumimoji="0" lang="en-US" altLang="zh-CN" sz="1000" b="0" i="0" u="none" strike="noStrike" kern="1200" cap="none" spc="0" normalizeH="0" baseline="0" noProof="0" dirty="0" err="1">
                <a:ln>
                  <a:noFill/>
                </a:ln>
                <a:effectLst/>
                <a:uLnTx/>
                <a:uFillTx/>
                <a:latin typeface="DengXian" panose="02010600030101010101" pitchFamily="2" charset="-122"/>
                <a:ea typeface="DengXian" panose="02010600030101010101" pitchFamily="2" charset="-122"/>
                <a:cs typeface="+mn-ea"/>
                <a:sym typeface="+mn-lt"/>
              </a:rPr>
              <a:t>dCBT‑I</a:t>
            </a:r>
            <a:r>
              <a:rPr kumimoji="0" lang="zh-CN" altLang="en-US"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）、数字化失眠症正念疗法（</a:t>
            </a:r>
            <a:r>
              <a:rPr lang="en-US" altLang="zh-CN" sz="1000" dirty="0">
                <a:latin typeface="DengXian" panose="02010600030101010101" pitchFamily="2" charset="-122"/>
                <a:ea typeface="DengXian" panose="02010600030101010101" pitchFamily="2" charset="-122"/>
                <a:cs typeface="+mn-ea"/>
                <a:sym typeface="+mn-lt"/>
              </a:rPr>
              <a:t>D</a:t>
            </a:r>
            <a:r>
              <a:rPr kumimoji="0" lang="en-US" altLang="zh-CN" sz="1000" b="0" i="0" u="none" strike="noStrike" kern="1200" cap="none" spc="0" normalizeH="0" baseline="0" noProof="0" dirty="0" err="1">
                <a:ln>
                  <a:noFill/>
                </a:ln>
                <a:effectLst/>
                <a:uLnTx/>
                <a:uFillTx/>
                <a:latin typeface="DengXian" panose="02010600030101010101" pitchFamily="2" charset="-122"/>
                <a:ea typeface="DengXian" panose="02010600030101010101" pitchFamily="2" charset="-122"/>
                <a:cs typeface="+mn-ea"/>
                <a:sym typeface="+mn-lt"/>
              </a:rPr>
              <a:t>igital</a:t>
            </a:r>
            <a:r>
              <a:rPr kumimoji="0" lang="en-US" altLang="zh-CN"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 Mindfulness‑based Therapy for Insomnia</a:t>
            </a:r>
            <a:r>
              <a:rPr kumimoji="0" lang="zh-CN" altLang="en-US"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a:t>
            </a:r>
            <a:r>
              <a:rPr kumimoji="0" lang="en-US" altLang="zh-CN" sz="1000" b="0" i="0" u="none" strike="noStrike" kern="1200" cap="none" spc="0" normalizeH="0" baseline="0" noProof="0" dirty="0" err="1">
                <a:ln>
                  <a:noFill/>
                </a:ln>
                <a:effectLst/>
                <a:uLnTx/>
                <a:uFillTx/>
                <a:latin typeface="DengXian" panose="02010600030101010101" pitchFamily="2" charset="-122"/>
                <a:ea typeface="DengXian" panose="02010600030101010101" pitchFamily="2" charset="-122"/>
                <a:cs typeface="+mn-ea"/>
                <a:sym typeface="+mn-lt"/>
              </a:rPr>
              <a:t>dMBT</a:t>
            </a:r>
            <a:r>
              <a:rPr kumimoji="0" lang="en-US" altLang="zh-CN"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‑I</a:t>
            </a:r>
            <a:r>
              <a:rPr kumimoji="0" lang="zh-CN" altLang="en-US"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）、基于虚拟现实（</a:t>
            </a:r>
            <a:r>
              <a:rPr lang="en-US" altLang="zh-CN" sz="1000" dirty="0">
                <a:latin typeface="DengXian" panose="02010600030101010101" pitchFamily="2" charset="-122"/>
                <a:ea typeface="DengXian" panose="02010600030101010101" pitchFamily="2" charset="-122"/>
                <a:cs typeface="+mn-ea"/>
                <a:sym typeface="+mn-lt"/>
              </a:rPr>
              <a:t>V</a:t>
            </a:r>
            <a:r>
              <a:rPr kumimoji="0" lang="en-US" altLang="zh-CN" sz="1000" b="0" i="0" u="none" strike="noStrike" kern="1200" cap="none" spc="0" normalizeH="0" baseline="0" noProof="0" dirty="0" err="1">
                <a:ln>
                  <a:noFill/>
                </a:ln>
                <a:effectLst/>
                <a:uLnTx/>
                <a:uFillTx/>
                <a:latin typeface="DengXian" panose="02010600030101010101" pitchFamily="2" charset="-122"/>
                <a:ea typeface="DengXian" panose="02010600030101010101" pitchFamily="2" charset="-122"/>
                <a:cs typeface="+mn-ea"/>
                <a:sym typeface="+mn-lt"/>
              </a:rPr>
              <a:t>irtual</a:t>
            </a:r>
            <a:r>
              <a:rPr kumimoji="0" lang="en-US" altLang="zh-CN"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 Reality</a:t>
            </a:r>
            <a:r>
              <a:rPr kumimoji="0" lang="zh-CN" altLang="en-US"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a:t>
            </a:r>
            <a:r>
              <a:rPr kumimoji="0" lang="en-US" altLang="zh-CN"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VR</a:t>
            </a:r>
            <a:r>
              <a:rPr kumimoji="0" lang="zh-CN" altLang="en-US"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）的失眠症数字疗法、远程神经生物反馈（</a:t>
            </a:r>
            <a:r>
              <a:rPr lang="en-US" altLang="zh-CN" sz="1000" dirty="0">
                <a:latin typeface="DengXian" panose="02010600030101010101" pitchFamily="2" charset="-122"/>
                <a:ea typeface="DengXian" panose="02010600030101010101" pitchFamily="2" charset="-122"/>
                <a:cs typeface="+mn-ea"/>
                <a:sym typeface="+mn-lt"/>
              </a:rPr>
              <a:t>T</a:t>
            </a:r>
            <a:r>
              <a:rPr kumimoji="0" lang="en-US" altLang="zh-CN" sz="1000" b="0" i="0" u="none" strike="noStrike" kern="1200" cap="none" spc="0" normalizeH="0" baseline="0" noProof="0" dirty="0" err="1">
                <a:ln>
                  <a:noFill/>
                </a:ln>
                <a:effectLst/>
                <a:uLnTx/>
                <a:uFillTx/>
                <a:latin typeface="DengXian" panose="02010600030101010101" pitchFamily="2" charset="-122"/>
                <a:ea typeface="DengXian" panose="02010600030101010101" pitchFamily="2" charset="-122"/>
                <a:cs typeface="+mn-ea"/>
                <a:sym typeface="+mn-lt"/>
              </a:rPr>
              <a:t>ele</a:t>
            </a:r>
            <a:r>
              <a:rPr kumimoji="0" lang="en-US" altLang="zh-CN"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‑neurofeedback</a:t>
            </a:r>
            <a:r>
              <a:rPr kumimoji="0" lang="zh-CN" altLang="en-US"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a:t>
            </a:r>
            <a:r>
              <a:rPr kumimoji="0" lang="en-US" altLang="zh-CN"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NFB</a:t>
            </a:r>
            <a:r>
              <a:rPr kumimoji="0" lang="zh-CN" altLang="en-US" sz="10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）等。其中</a:t>
            </a:r>
            <a:r>
              <a:rPr kumimoji="0" lang="en-US" altLang="zh-CN" sz="1000" b="1" i="0" u="none" strike="noStrike" kern="1200" cap="none" spc="0" normalizeH="0" baseline="0" noProof="0" dirty="0" err="1">
                <a:ln>
                  <a:noFill/>
                </a:ln>
                <a:effectLst/>
                <a:uLnTx/>
                <a:uFillTx/>
                <a:latin typeface="DengXian" panose="02010600030101010101" pitchFamily="2" charset="-122"/>
                <a:ea typeface="DengXian" panose="02010600030101010101" pitchFamily="2" charset="-122"/>
                <a:cs typeface="+mn-ea"/>
                <a:sym typeface="+mn-lt"/>
              </a:rPr>
              <a:t>dCBT‑I</a:t>
            </a:r>
            <a:r>
              <a:rPr kumimoji="0" lang="zh-CN" altLang="en-US" sz="1000" b="1"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是一套失眠症心理治疗的组合，通常包括心理教育</a:t>
            </a:r>
            <a:r>
              <a:rPr kumimoji="0" lang="en-US" altLang="zh-CN" sz="1000" b="1"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a:t>
            </a:r>
            <a:r>
              <a:rPr kumimoji="0" lang="zh-CN" altLang="en-US" sz="1000" b="1"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睡眠卫生、放松训练、刺激控制疗法、睡眠限制疗法和认知疗法等。</a:t>
            </a:r>
          </a:p>
        </p:txBody>
      </p:sp>
    </p:spTree>
    <p:custDataLst>
      <p:tags r:id="rId1"/>
    </p:custDataLst>
    <p:extLst>
      <p:ext uri="{BB962C8B-B14F-4D97-AF65-F5344CB8AC3E}">
        <p14:creationId xmlns:p14="http://schemas.microsoft.com/office/powerpoint/2010/main" val="1059822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对象 75" hidden="1">
            <a:extLst>
              <a:ext uri="{FF2B5EF4-FFF2-40B4-BE49-F238E27FC236}">
                <a16:creationId xmlns:a16="http://schemas.microsoft.com/office/drawing/2014/main" id="{310B6CFD-FBF4-AFF2-0487-4B16F4A767B6}"/>
              </a:ext>
            </a:extLst>
          </p:cNvPr>
          <p:cNvGraphicFramePr>
            <a:graphicFrameLocks noChangeAspect="1"/>
          </p:cNvGraphicFramePr>
          <p:nvPr>
            <p:custDataLst>
              <p:tags r:id="rId2"/>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幻灯片" r:id="rId5" imgW="7772400" imgH="10058400" progId="TCLayout.ActiveDocument.1">
                  <p:embed/>
                </p:oleObj>
              </mc:Choice>
              <mc:Fallback>
                <p:oleObj name="think-cell 幻灯片" r:id="rId5" imgW="7772400" imgH="10058400" progId="TCLayout.ActiveDocument.1">
                  <p:embed/>
                  <p:pic>
                    <p:nvPicPr>
                      <p:cNvPr id="76" name="对象 75" hidden="1">
                        <a:extLst>
                          <a:ext uri="{FF2B5EF4-FFF2-40B4-BE49-F238E27FC236}">
                            <a16:creationId xmlns:a16="http://schemas.microsoft.com/office/drawing/2014/main" id="{310B6CFD-FBF4-AFF2-0487-4B16F4A767B6}"/>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86" name="矩形 85">
            <a:extLst>
              <a:ext uri="{FF2B5EF4-FFF2-40B4-BE49-F238E27FC236}">
                <a16:creationId xmlns:a16="http://schemas.microsoft.com/office/drawing/2014/main" id="{B959EB5F-2248-3626-82E9-2FB36958299C}"/>
              </a:ext>
            </a:extLst>
          </p:cNvPr>
          <p:cNvSpPr/>
          <p:nvPr/>
        </p:nvSpPr>
        <p:spPr>
          <a:xfrm>
            <a:off x="368300" y="2360613"/>
            <a:ext cx="6120001" cy="474676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dirty="0">
              <a:solidFill>
                <a:schemeClr val="tx1"/>
              </a:solidFill>
            </a:endParaRPr>
          </a:p>
        </p:txBody>
      </p:sp>
      <p:sp>
        <p:nvSpPr>
          <p:cNvPr id="18" name="文本框 510">
            <a:extLst>
              <a:ext uri="{FF2B5EF4-FFF2-40B4-BE49-F238E27FC236}">
                <a16:creationId xmlns:a16="http://schemas.microsoft.com/office/drawing/2014/main" id="{0DB206D7-0C06-A84C-2C2D-F27573468D7D}"/>
              </a:ext>
            </a:extLst>
          </p:cNvPr>
          <p:cNvSpPr txBox="1"/>
          <p:nvPr/>
        </p:nvSpPr>
        <p:spPr>
          <a:xfrm>
            <a:off x="387782" y="8955421"/>
            <a:ext cx="3243615" cy="200055"/>
          </a:xfrm>
          <a:prstGeom prst="rect">
            <a:avLst/>
          </a:prstGeom>
          <a:noFill/>
        </p:spPr>
        <p:txBody>
          <a:bodyPr wrap="square" lIns="0" rIns="0" rtlCol="0" anchor="t">
            <a:spAutoFit/>
          </a:bodyPr>
          <a:lstStyle/>
          <a:p>
            <a:pPr marL="0" marR="0" lvl="0" indent="0" algn="l" defTabSz="914400" rtl="0" eaLnBrk="1" fontAlgn="auto" latinLnBrk="0" hangingPunct="1">
              <a:lnSpc>
                <a:spcPct val="100000"/>
              </a:lnSpc>
              <a:spcBef>
                <a:spcPts val="0"/>
              </a:spcBef>
              <a:spcAft>
                <a:spcPts val="0"/>
              </a:spcAft>
              <a:buClr>
                <a:prstClr val="white"/>
              </a:buClr>
              <a:buSzPct val="90000"/>
              <a:buFontTx/>
              <a:buNone/>
              <a:tabLst/>
              <a:defRPr/>
            </a:pPr>
            <a:r>
              <a:rPr kumimoji="0" lang="zh-CN" altLang="en-US" sz="700" b="0" i="0" u="none" strike="noStrike" kern="1200" cap="none" spc="0" normalizeH="0" baseline="0" noProof="0" dirty="0">
                <a:ln>
                  <a:noFill/>
                </a:ln>
                <a:solidFill>
                  <a:srgbClr val="797979"/>
                </a:solidFill>
                <a:effectLst/>
                <a:uLnTx/>
                <a:uFillTx/>
                <a:latin typeface="等线" panose="02010600030101010101" pitchFamily="2" charset="-122"/>
                <a:ea typeface="等线" panose="02010600030101010101" pitchFamily="2" charset="-122"/>
                <a:cs typeface="+mn-cs"/>
              </a:rPr>
              <a:t>来源：</a:t>
            </a:r>
            <a:r>
              <a:rPr kumimoji="0" lang="en-US" altLang="zh-CN" sz="700" b="0" i="0" u="none" strike="noStrike" kern="1200" cap="none" spc="0" normalizeH="0" baseline="0" noProof="0" dirty="0">
                <a:ln>
                  <a:noFill/>
                </a:ln>
                <a:solidFill>
                  <a:srgbClr val="797979"/>
                </a:solidFill>
                <a:effectLst/>
                <a:uLnTx/>
                <a:uFillTx/>
                <a:latin typeface="等线" panose="02010600030101010101" pitchFamily="2" charset="-122"/>
                <a:ea typeface="等线" panose="02010600030101010101" pitchFamily="2" charset="-122"/>
                <a:cs typeface="+mn-cs"/>
              </a:rPr>
              <a:t>CNKI</a:t>
            </a:r>
            <a:r>
              <a:rPr kumimoji="0" lang="zh-CN" altLang="en-US" sz="700" b="0" i="0" u="none" strike="noStrike" kern="1200" cap="none" spc="0" normalizeH="0" baseline="0" noProof="0" dirty="0">
                <a:ln>
                  <a:noFill/>
                </a:ln>
                <a:solidFill>
                  <a:srgbClr val="797979"/>
                </a:solidFill>
                <a:effectLst/>
                <a:uLnTx/>
                <a:uFillTx/>
                <a:latin typeface="等线" panose="02010600030101010101" pitchFamily="2" charset="-122"/>
                <a:ea typeface="等线" panose="02010600030101010101" pitchFamily="2" charset="-122"/>
                <a:cs typeface="+mn-cs"/>
              </a:rPr>
              <a:t>，头豹研究院</a:t>
            </a:r>
            <a:endParaRPr kumimoji="0" lang="zh-CN" altLang="en-US" sz="1100" b="0" i="0" u="none" strike="noStrike" kern="1200" cap="none" spc="0" normalizeH="0" baseline="0" noProof="0" dirty="0">
              <a:ln>
                <a:noFill/>
              </a:ln>
              <a:solidFill>
                <a:srgbClr val="797979"/>
              </a:solidFill>
              <a:effectLst/>
              <a:uLnTx/>
              <a:uFillTx/>
              <a:latin typeface="等线" panose="02010600030101010101" pitchFamily="2" charset="-122"/>
              <a:ea typeface="等线" panose="02010600030101010101" pitchFamily="2" charset="-122"/>
              <a:cs typeface="+mn-cs"/>
            </a:endParaRPr>
          </a:p>
        </p:txBody>
      </p:sp>
      <p:sp>
        <p:nvSpPr>
          <p:cNvPr id="8" name="矩形 8">
            <a:extLst>
              <a:ext uri="{FF2B5EF4-FFF2-40B4-BE49-F238E27FC236}">
                <a16:creationId xmlns:a16="http://schemas.microsoft.com/office/drawing/2014/main" id="{E2A9E1BE-191C-BF54-8D1C-8F0392263600}"/>
              </a:ext>
            </a:extLst>
          </p:cNvPr>
          <p:cNvSpPr/>
          <p:nvPr/>
        </p:nvSpPr>
        <p:spPr>
          <a:xfrm>
            <a:off x="368301" y="644639"/>
            <a:ext cx="152400" cy="237767"/>
          </a:xfrm>
          <a:prstGeom prst="rect">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9" name="矩形 6">
            <a:extLst>
              <a:ext uri="{FF2B5EF4-FFF2-40B4-BE49-F238E27FC236}">
                <a16:creationId xmlns:a16="http://schemas.microsoft.com/office/drawing/2014/main" id="{657BFF79-3EEA-497E-9F04-19FE77207735}"/>
              </a:ext>
            </a:extLst>
          </p:cNvPr>
          <p:cNvSpPr/>
          <p:nvPr/>
        </p:nvSpPr>
        <p:spPr>
          <a:xfrm>
            <a:off x="274568" y="546464"/>
            <a:ext cx="6215132" cy="403252"/>
          </a:xfrm>
          <a:prstGeom prst="rect">
            <a:avLst/>
          </a:prstGeom>
        </p:spPr>
        <p:txBody>
          <a:bodyPr wrap="square" lIns="360000" anchor="ctr">
            <a:spAutoFit/>
          </a:bodyPr>
          <a:lstStyle/>
          <a:p>
            <a:pPr marL="0" marR="0" lvl="0" indent="0" algn="l" defTabSz="913765" rtl="0" eaLnBrk="1" fontAlgn="auto" latinLnBrk="0" hangingPunct="1">
              <a:lnSpc>
                <a:spcPct val="12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第一章</a:t>
            </a:r>
            <a:r>
              <a:rPr kumimoji="0" lang="en-US" altLang="zh-CN"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a:t>
            </a:r>
            <a:r>
              <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综述</a:t>
            </a:r>
            <a:r>
              <a:rPr kumimoji="0" lang="en-US" altLang="zh-CN"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a:t>
            </a:r>
            <a:r>
              <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睡眠数字疗法干预过程</a:t>
            </a:r>
          </a:p>
        </p:txBody>
      </p:sp>
      <p:sp>
        <p:nvSpPr>
          <p:cNvPr id="10" name="矩形 7">
            <a:extLst>
              <a:ext uri="{FF2B5EF4-FFF2-40B4-BE49-F238E27FC236}">
                <a16:creationId xmlns:a16="http://schemas.microsoft.com/office/drawing/2014/main" id="{E5A98416-794E-D222-EB55-B624A759EE91}"/>
              </a:ext>
            </a:extLst>
          </p:cNvPr>
          <p:cNvSpPr/>
          <p:nvPr/>
        </p:nvSpPr>
        <p:spPr>
          <a:xfrm>
            <a:off x="368301" y="958910"/>
            <a:ext cx="6121400" cy="719137"/>
          </a:xfrm>
          <a:prstGeom prst="rect">
            <a:avLst/>
          </a:prstGeom>
          <a:solidFill>
            <a:srgbClr val="F2F2F2"/>
          </a:solidFill>
          <a:ln w="12700" cap="flat" cmpd="sng" algn="ctr">
            <a:noFill/>
            <a:prstDash val="solid"/>
            <a:miter lim="800000"/>
          </a:ln>
          <a:effectLst/>
        </p:spPr>
        <p:txBody>
          <a:bodyPr wrap="square" rIns="90000" rtlCol="0" anchor="ct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en-US" sz="1600" b="1" kern="0" dirty="0">
                <a:solidFill>
                  <a:prstClr val="black">
                    <a:lumMod val="65000"/>
                    <a:lumOff val="35000"/>
                  </a:prstClr>
                </a:solidFill>
                <a:latin typeface="等线" panose="02010600030101010101" pitchFamily="2" charset="-122"/>
                <a:ea typeface="等线" panose="02010600030101010101" pitchFamily="2" charset="-122"/>
              </a:rPr>
              <a:t>数字化失眠症评估的实施可满足不同诊疗场景的使用需求，有利于医院的临床辅助诊断，基层医疗机构的大规模筛查，以及科学研究、功能社区、保健机构等其他需求</a:t>
            </a:r>
            <a:endParaRPr kumimoji="0" lang="en-US" altLang="zh-CN" sz="1600" b="1" i="0" u="none" strike="noStrike" kern="0" cap="none" spc="0" normalizeH="0" baseline="0" noProof="0" dirty="0">
              <a:ln>
                <a:noFill/>
              </a:ln>
              <a:solidFill>
                <a:prstClr val="black">
                  <a:lumMod val="65000"/>
                  <a:lumOff val="35000"/>
                </a:prstClr>
              </a:solidFill>
              <a:effectLst/>
              <a:uLnTx/>
              <a:uFillTx/>
              <a:latin typeface="等线" panose="02010600030101010101" pitchFamily="2" charset="-122"/>
              <a:ea typeface="等线" panose="02010600030101010101" pitchFamily="2" charset="-122"/>
              <a:cs typeface="+mn-cs"/>
            </a:endParaRPr>
          </a:p>
        </p:txBody>
      </p:sp>
      <p:grpSp>
        <p:nvGrpSpPr>
          <p:cNvPr id="193" name="组合 192">
            <a:extLst>
              <a:ext uri="{FF2B5EF4-FFF2-40B4-BE49-F238E27FC236}">
                <a16:creationId xmlns:a16="http://schemas.microsoft.com/office/drawing/2014/main" id="{6D6A0E0C-30D1-6912-FB62-0D4E13048953}"/>
              </a:ext>
            </a:extLst>
          </p:cNvPr>
          <p:cNvGrpSpPr/>
          <p:nvPr/>
        </p:nvGrpSpPr>
        <p:grpSpPr>
          <a:xfrm>
            <a:off x="304690" y="1998436"/>
            <a:ext cx="6188642" cy="259045"/>
            <a:chOff x="304690" y="1998436"/>
            <a:chExt cx="6188642" cy="259045"/>
          </a:xfrm>
        </p:grpSpPr>
        <p:cxnSp>
          <p:nvCxnSpPr>
            <p:cNvPr id="3" name="直接连接符 2">
              <a:extLst>
                <a:ext uri="{FF2B5EF4-FFF2-40B4-BE49-F238E27FC236}">
                  <a16:creationId xmlns:a16="http://schemas.microsoft.com/office/drawing/2014/main" id="{1161F502-7AA2-DDE5-BCE0-AC0FEC41DF15}"/>
                </a:ext>
              </a:extLst>
            </p:cNvPr>
            <p:cNvCxnSpPr>
              <a:cxnSpLocks/>
            </p:cNvCxnSpPr>
            <p:nvPr/>
          </p:nvCxnSpPr>
          <p:spPr>
            <a:xfrm>
              <a:off x="373332" y="2257481"/>
              <a:ext cx="612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文本框 24">
              <a:extLst>
                <a:ext uri="{FF2B5EF4-FFF2-40B4-BE49-F238E27FC236}">
                  <a16:creationId xmlns:a16="http://schemas.microsoft.com/office/drawing/2014/main" id="{74227182-8AB7-EB93-0BF7-8E41B4D12C8E}"/>
                </a:ext>
              </a:extLst>
            </p:cNvPr>
            <p:cNvSpPr txBox="1"/>
            <p:nvPr/>
          </p:nvSpPr>
          <p:spPr>
            <a:xfrm>
              <a:off x="304690" y="1998436"/>
              <a:ext cx="4538773" cy="259045"/>
            </a:xfrm>
            <a:prstGeom prst="rect">
              <a:avLst/>
            </a:prstGeom>
            <a:noFill/>
          </p:spPr>
          <p:txBody>
            <a:bodyPr wrap="square" rtlCol="0">
              <a:spAutoFit/>
            </a:bodyPr>
            <a:lstStyle>
              <a:defPPr>
                <a:defRPr lang="zh-CN"/>
              </a:defPPr>
              <a:lvl1pPr marL="0" algn="l" defTabSz="416560" rtl="0" eaLnBrk="1" latinLnBrk="0" hangingPunct="1">
                <a:defRPr sz="820" kern="1200">
                  <a:solidFill>
                    <a:schemeClr val="tx1"/>
                  </a:solidFill>
                  <a:latin typeface="+mn-lt"/>
                  <a:ea typeface="+mn-ea"/>
                  <a:cs typeface="+mn-cs"/>
                </a:defRPr>
              </a:lvl1pPr>
              <a:lvl2pPr marL="208280" algn="l" defTabSz="416560" rtl="0" eaLnBrk="1" latinLnBrk="0" hangingPunct="1">
                <a:defRPr sz="820" kern="1200">
                  <a:solidFill>
                    <a:schemeClr val="tx1"/>
                  </a:solidFill>
                  <a:latin typeface="+mn-lt"/>
                  <a:ea typeface="+mn-ea"/>
                  <a:cs typeface="+mn-cs"/>
                </a:defRPr>
              </a:lvl2pPr>
              <a:lvl3pPr marL="416560" algn="l" defTabSz="416560" rtl="0" eaLnBrk="1" latinLnBrk="0" hangingPunct="1">
                <a:defRPr sz="820" kern="1200">
                  <a:solidFill>
                    <a:schemeClr val="tx1"/>
                  </a:solidFill>
                  <a:latin typeface="+mn-lt"/>
                  <a:ea typeface="+mn-ea"/>
                  <a:cs typeface="+mn-cs"/>
                </a:defRPr>
              </a:lvl3pPr>
              <a:lvl4pPr marL="625475" algn="l" defTabSz="416560" rtl="0" eaLnBrk="1" latinLnBrk="0" hangingPunct="1">
                <a:defRPr sz="820" kern="1200">
                  <a:solidFill>
                    <a:schemeClr val="tx1"/>
                  </a:solidFill>
                  <a:latin typeface="+mn-lt"/>
                  <a:ea typeface="+mn-ea"/>
                  <a:cs typeface="+mn-cs"/>
                </a:defRPr>
              </a:lvl4pPr>
              <a:lvl5pPr marL="833755" algn="l" defTabSz="416560" rtl="0" eaLnBrk="1" latinLnBrk="0" hangingPunct="1">
                <a:defRPr sz="820" kern="1200">
                  <a:solidFill>
                    <a:schemeClr val="tx1"/>
                  </a:solidFill>
                  <a:latin typeface="+mn-lt"/>
                  <a:ea typeface="+mn-ea"/>
                  <a:cs typeface="+mn-cs"/>
                </a:defRPr>
              </a:lvl5pPr>
              <a:lvl6pPr marL="1042035" algn="l" defTabSz="416560" rtl="0" eaLnBrk="1" latinLnBrk="0" hangingPunct="1">
                <a:defRPr sz="820" kern="1200">
                  <a:solidFill>
                    <a:schemeClr val="tx1"/>
                  </a:solidFill>
                  <a:latin typeface="+mn-lt"/>
                  <a:ea typeface="+mn-ea"/>
                  <a:cs typeface="+mn-cs"/>
                </a:defRPr>
              </a:lvl6pPr>
              <a:lvl7pPr marL="1250315" algn="l" defTabSz="416560" rtl="0" eaLnBrk="1" latinLnBrk="0" hangingPunct="1">
                <a:defRPr sz="820" kern="1200">
                  <a:solidFill>
                    <a:schemeClr val="tx1"/>
                  </a:solidFill>
                  <a:latin typeface="+mn-lt"/>
                  <a:ea typeface="+mn-ea"/>
                  <a:cs typeface="+mn-cs"/>
                </a:defRPr>
              </a:lvl7pPr>
              <a:lvl8pPr marL="1459230" algn="l" defTabSz="416560" rtl="0" eaLnBrk="1" latinLnBrk="0" hangingPunct="1">
                <a:defRPr sz="820" kern="1200">
                  <a:solidFill>
                    <a:schemeClr val="tx1"/>
                  </a:solidFill>
                  <a:latin typeface="+mn-lt"/>
                  <a:ea typeface="+mn-ea"/>
                  <a:cs typeface="+mn-cs"/>
                </a:defRPr>
              </a:lvl8pPr>
              <a:lvl9pPr marL="1667510" algn="l" defTabSz="416560" rtl="0" eaLnBrk="1" latinLnBrk="0" hangingPunct="1">
                <a:defRPr sz="820" kern="1200">
                  <a:solidFill>
                    <a:schemeClr val="tx1"/>
                  </a:solidFill>
                  <a:latin typeface="+mn-lt"/>
                  <a:ea typeface="+mn-ea"/>
                  <a:cs typeface="+mn-cs"/>
                </a:defRPr>
              </a:lvl9pPr>
            </a:lstStyle>
            <a:p>
              <a:pPr marL="0" marR="0" lvl="0" indent="0" algn="just" defTabSz="498475" rtl="0" eaLnBrk="1" fontAlgn="auto" latinLnBrk="0" hangingPunct="1">
                <a:lnSpc>
                  <a:spcPts val="1255"/>
                </a:lnSpc>
                <a:spcBef>
                  <a:spcPts val="360"/>
                </a:spcBef>
                <a:spcAft>
                  <a:spcPts val="0"/>
                </a:spcAft>
                <a:buClr>
                  <a:srgbClr val="E8392A"/>
                </a:buClr>
                <a:buSzTx/>
                <a:buFontTx/>
                <a:buNone/>
                <a:tabLst/>
                <a:defRPr/>
              </a:pPr>
              <a:r>
                <a:rPr kumimoji="0" lang="zh-CN" altLang="en-US" sz="11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ea"/>
                  <a:sym typeface="+mn-lt"/>
                </a:rPr>
                <a:t>睡眠数字疗法的全病程干预</a:t>
              </a:r>
              <a:endParaRPr kumimoji="0" lang="en-US" altLang="zh-CN" sz="11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ea"/>
                <a:sym typeface="+mn-lt"/>
              </a:endParaRPr>
            </a:p>
          </p:txBody>
        </p:sp>
      </p:grpSp>
      <p:sp>
        <p:nvSpPr>
          <p:cNvPr id="6" name="矩形 5">
            <a:extLst>
              <a:ext uri="{FF2B5EF4-FFF2-40B4-BE49-F238E27FC236}">
                <a16:creationId xmlns:a16="http://schemas.microsoft.com/office/drawing/2014/main" id="{48681396-3F81-E509-3C7B-BED3B0CD1929}"/>
              </a:ext>
            </a:extLst>
          </p:cNvPr>
          <p:cNvSpPr/>
          <p:nvPr/>
        </p:nvSpPr>
        <p:spPr>
          <a:xfrm>
            <a:off x="1028700" y="2360613"/>
            <a:ext cx="876300" cy="33777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dirty="0">
                <a:solidFill>
                  <a:schemeClr val="tx1"/>
                </a:solidFill>
              </a:rPr>
              <a:t>失眠障碍</a:t>
            </a:r>
          </a:p>
        </p:txBody>
      </p:sp>
      <p:sp>
        <p:nvSpPr>
          <p:cNvPr id="11" name="矩形 10">
            <a:extLst>
              <a:ext uri="{FF2B5EF4-FFF2-40B4-BE49-F238E27FC236}">
                <a16:creationId xmlns:a16="http://schemas.microsoft.com/office/drawing/2014/main" id="{C3B7AB1E-19AE-E56D-1BAC-C683B5477E14}"/>
              </a:ext>
            </a:extLst>
          </p:cNvPr>
          <p:cNvSpPr/>
          <p:nvPr/>
        </p:nvSpPr>
        <p:spPr>
          <a:xfrm>
            <a:off x="1028700" y="2903844"/>
            <a:ext cx="876300" cy="33777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dirty="0">
                <a:solidFill>
                  <a:schemeClr val="tx1"/>
                </a:solidFill>
              </a:rPr>
              <a:t>数字化评估</a:t>
            </a:r>
          </a:p>
        </p:txBody>
      </p:sp>
      <p:sp>
        <p:nvSpPr>
          <p:cNvPr id="12" name="矩形 11">
            <a:extLst>
              <a:ext uri="{FF2B5EF4-FFF2-40B4-BE49-F238E27FC236}">
                <a16:creationId xmlns:a16="http://schemas.microsoft.com/office/drawing/2014/main" id="{4BA716FD-222B-253E-3C72-A7C1A23B1389}"/>
              </a:ext>
            </a:extLst>
          </p:cNvPr>
          <p:cNvSpPr/>
          <p:nvPr/>
        </p:nvSpPr>
        <p:spPr>
          <a:xfrm>
            <a:off x="1028700" y="3447075"/>
            <a:ext cx="876300" cy="33777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dirty="0">
                <a:solidFill>
                  <a:schemeClr val="tx1"/>
                </a:solidFill>
              </a:rPr>
              <a:t>数字化失眠</a:t>
            </a:r>
            <a:endParaRPr lang="en-US" altLang="zh-CN" sz="900" dirty="0">
              <a:solidFill>
                <a:schemeClr val="tx1"/>
              </a:solidFill>
            </a:endParaRPr>
          </a:p>
          <a:p>
            <a:pPr algn="ctr"/>
            <a:r>
              <a:rPr lang="zh-CN" altLang="en-US" sz="900" dirty="0">
                <a:solidFill>
                  <a:schemeClr val="tx1"/>
                </a:solidFill>
              </a:rPr>
              <a:t>疗法</a:t>
            </a:r>
          </a:p>
        </p:txBody>
      </p:sp>
      <p:sp>
        <p:nvSpPr>
          <p:cNvPr id="13" name="矩形 12">
            <a:extLst>
              <a:ext uri="{FF2B5EF4-FFF2-40B4-BE49-F238E27FC236}">
                <a16:creationId xmlns:a16="http://schemas.microsoft.com/office/drawing/2014/main" id="{E84104EE-98A9-1B41-7745-B35E6EBBACB8}"/>
              </a:ext>
            </a:extLst>
          </p:cNvPr>
          <p:cNvSpPr/>
          <p:nvPr/>
        </p:nvSpPr>
        <p:spPr>
          <a:xfrm>
            <a:off x="1028700" y="3990306"/>
            <a:ext cx="876300" cy="33777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dirty="0">
                <a:solidFill>
                  <a:schemeClr val="tx1"/>
                </a:solidFill>
              </a:rPr>
              <a:t>疗效及依从性评估</a:t>
            </a:r>
          </a:p>
        </p:txBody>
      </p:sp>
      <p:sp>
        <p:nvSpPr>
          <p:cNvPr id="14" name="矩形 13">
            <a:extLst>
              <a:ext uri="{FF2B5EF4-FFF2-40B4-BE49-F238E27FC236}">
                <a16:creationId xmlns:a16="http://schemas.microsoft.com/office/drawing/2014/main" id="{8DB78758-03E4-418B-8D4C-5ACB3FA214D3}"/>
              </a:ext>
            </a:extLst>
          </p:cNvPr>
          <p:cNvSpPr/>
          <p:nvPr/>
        </p:nvSpPr>
        <p:spPr>
          <a:xfrm>
            <a:off x="444501" y="4670044"/>
            <a:ext cx="585023" cy="25366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dirty="0">
                <a:solidFill>
                  <a:schemeClr val="tx1"/>
                </a:solidFill>
              </a:rPr>
              <a:t>有效</a:t>
            </a:r>
          </a:p>
        </p:txBody>
      </p:sp>
      <p:sp>
        <p:nvSpPr>
          <p:cNvPr id="15" name="矩形 14">
            <a:extLst>
              <a:ext uri="{FF2B5EF4-FFF2-40B4-BE49-F238E27FC236}">
                <a16:creationId xmlns:a16="http://schemas.microsoft.com/office/drawing/2014/main" id="{248C8ACC-B7AD-1FC8-2BA3-238CC2E58B33}"/>
              </a:ext>
            </a:extLst>
          </p:cNvPr>
          <p:cNvSpPr/>
          <p:nvPr/>
        </p:nvSpPr>
        <p:spPr>
          <a:xfrm>
            <a:off x="1981201" y="4660461"/>
            <a:ext cx="585023" cy="25366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dirty="0">
                <a:solidFill>
                  <a:schemeClr val="tx1"/>
                </a:solidFill>
              </a:rPr>
              <a:t>无效</a:t>
            </a:r>
          </a:p>
        </p:txBody>
      </p:sp>
      <p:sp>
        <p:nvSpPr>
          <p:cNvPr id="16" name="矩形 15">
            <a:extLst>
              <a:ext uri="{FF2B5EF4-FFF2-40B4-BE49-F238E27FC236}">
                <a16:creationId xmlns:a16="http://schemas.microsoft.com/office/drawing/2014/main" id="{88926945-3F34-7601-2FE6-80980B20C460}"/>
              </a:ext>
            </a:extLst>
          </p:cNvPr>
          <p:cNvSpPr/>
          <p:nvPr/>
        </p:nvSpPr>
        <p:spPr>
          <a:xfrm>
            <a:off x="3211735" y="2695734"/>
            <a:ext cx="876300" cy="23565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dirty="0" err="1">
                <a:solidFill>
                  <a:schemeClr val="tx1"/>
                </a:solidFill>
              </a:rPr>
              <a:t>dCBT-I</a:t>
            </a:r>
            <a:endParaRPr lang="zh-CN" altLang="en-US" sz="900" dirty="0">
              <a:solidFill>
                <a:schemeClr val="tx1"/>
              </a:solidFill>
            </a:endParaRPr>
          </a:p>
        </p:txBody>
      </p:sp>
      <p:sp>
        <p:nvSpPr>
          <p:cNvPr id="17" name="矩形 16">
            <a:extLst>
              <a:ext uri="{FF2B5EF4-FFF2-40B4-BE49-F238E27FC236}">
                <a16:creationId xmlns:a16="http://schemas.microsoft.com/office/drawing/2014/main" id="{629526CF-EC63-41E6-E80C-EA9974A50CF3}"/>
              </a:ext>
            </a:extLst>
          </p:cNvPr>
          <p:cNvSpPr/>
          <p:nvPr/>
        </p:nvSpPr>
        <p:spPr>
          <a:xfrm>
            <a:off x="3211735" y="3044907"/>
            <a:ext cx="876300" cy="23565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dirty="0" err="1">
                <a:solidFill>
                  <a:schemeClr val="tx1"/>
                </a:solidFill>
              </a:rPr>
              <a:t>dMBT</a:t>
            </a:r>
            <a:r>
              <a:rPr lang="en-US" altLang="zh-CN" sz="900" dirty="0">
                <a:solidFill>
                  <a:schemeClr val="tx1"/>
                </a:solidFill>
              </a:rPr>
              <a:t>-I</a:t>
            </a:r>
            <a:endParaRPr lang="zh-CN" altLang="en-US" sz="900" dirty="0">
              <a:solidFill>
                <a:schemeClr val="tx1"/>
              </a:solidFill>
            </a:endParaRPr>
          </a:p>
        </p:txBody>
      </p:sp>
      <p:sp>
        <p:nvSpPr>
          <p:cNvPr id="19" name="矩形 18">
            <a:extLst>
              <a:ext uri="{FF2B5EF4-FFF2-40B4-BE49-F238E27FC236}">
                <a16:creationId xmlns:a16="http://schemas.microsoft.com/office/drawing/2014/main" id="{1D3CFD83-0DD1-6CBE-9DD6-DF80F4A3B5D8}"/>
              </a:ext>
            </a:extLst>
          </p:cNvPr>
          <p:cNvSpPr/>
          <p:nvPr/>
        </p:nvSpPr>
        <p:spPr>
          <a:xfrm>
            <a:off x="3211735" y="3394080"/>
            <a:ext cx="876300" cy="23565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dirty="0" err="1">
                <a:solidFill>
                  <a:schemeClr val="tx1"/>
                </a:solidFill>
              </a:rPr>
              <a:t>dMBT</a:t>
            </a:r>
            <a:r>
              <a:rPr lang="en-US" altLang="zh-CN" sz="900" dirty="0">
                <a:solidFill>
                  <a:schemeClr val="tx1"/>
                </a:solidFill>
              </a:rPr>
              <a:t>-I</a:t>
            </a:r>
            <a:endParaRPr lang="zh-CN" altLang="en-US" sz="900" dirty="0">
              <a:solidFill>
                <a:schemeClr val="tx1"/>
              </a:solidFill>
            </a:endParaRPr>
          </a:p>
        </p:txBody>
      </p:sp>
      <p:sp>
        <p:nvSpPr>
          <p:cNvPr id="20" name="矩形 19">
            <a:extLst>
              <a:ext uri="{FF2B5EF4-FFF2-40B4-BE49-F238E27FC236}">
                <a16:creationId xmlns:a16="http://schemas.microsoft.com/office/drawing/2014/main" id="{4021C971-187C-C8C1-AB97-8EF5928429C3}"/>
              </a:ext>
            </a:extLst>
          </p:cNvPr>
          <p:cNvSpPr/>
          <p:nvPr/>
        </p:nvSpPr>
        <p:spPr>
          <a:xfrm>
            <a:off x="3211735" y="3743253"/>
            <a:ext cx="876300" cy="23565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dirty="0">
                <a:solidFill>
                  <a:schemeClr val="tx1"/>
                </a:solidFill>
              </a:rPr>
              <a:t>VR</a:t>
            </a:r>
            <a:endParaRPr lang="zh-CN" altLang="en-US" sz="900" dirty="0">
              <a:solidFill>
                <a:schemeClr val="tx1"/>
              </a:solidFill>
            </a:endParaRPr>
          </a:p>
        </p:txBody>
      </p:sp>
      <p:sp>
        <p:nvSpPr>
          <p:cNvPr id="21" name="矩形 20">
            <a:extLst>
              <a:ext uri="{FF2B5EF4-FFF2-40B4-BE49-F238E27FC236}">
                <a16:creationId xmlns:a16="http://schemas.microsoft.com/office/drawing/2014/main" id="{B0053C89-D55C-A8A1-37D4-69695217AB7A}"/>
              </a:ext>
            </a:extLst>
          </p:cNvPr>
          <p:cNvSpPr/>
          <p:nvPr/>
        </p:nvSpPr>
        <p:spPr>
          <a:xfrm>
            <a:off x="3211735" y="4092426"/>
            <a:ext cx="876300" cy="23565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dirty="0">
                <a:solidFill>
                  <a:schemeClr val="tx1"/>
                </a:solidFill>
              </a:rPr>
              <a:t>NFB</a:t>
            </a:r>
            <a:endParaRPr lang="zh-CN" altLang="en-US" sz="900" dirty="0">
              <a:solidFill>
                <a:schemeClr val="tx1"/>
              </a:solidFill>
            </a:endParaRPr>
          </a:p>
        </p:txBody>
      </p:sp>
      <p:sp>
        <p:nvSpPr>
          <p:cNvPr id="22" name="矩形 21">
            <a:extLst>
              <a:ext uri="{FF2B5EF4-FFF2-40B4-BE49-F238E27FC236}">
                <a16:creationId xmlns:a16="http://schemas.microsoft.com/office/drawing/2014/main" id="{03997BCE-690D-529B-7C8E-BFD63290DC02}"/>
              </a:ext>
            </a:extLst>
          </p:cNvPr>
          <p:cNvSpPr/>
          <p:nvPr/>
        </p:nvSpPr>
        <p:spPr>
          <a:xfrm>
            <a:off x="5505636" y="2367155"/>
            <a:ext cx="876300" cy="23565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dirty="0">
                <a:solidFill>
                  <a:schemeClr val="tx1"/>
                </a:solidFill>
              </a:rPr>
              <a:t>认识睡眠</a:t>
            </a:r>
          </a:p>
        </p:txBody>
      </p:sp>
      <p:sp>
        <p:nvSpPr>
          <p:cNvPr id="23" name="矩形 22">
            <a:extLst>
              <a:ext uri="{FF2B5EF4-FFF2-40B4-BE49-F238E27FC236}">
                <a16:creationId xmlns:a16="http://schemas.microsoft.com/office/drawing/2014/main" id="{23EABD38-0AC2-924E-DBE4-592F921BB1AB}"/>
              </a:ext>
            </a:extLst>
          </p:cNvPr>
          <p:cNvSpPr/>
          <p:nvPr/>
        </p:nvSpPr>
        <p:spPr>
          <a:xfrm>
            <a:off x="5505636" y="2654700"/>
            <a:ext cx="876300" cy="23565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dirty="0">
                <a:solidFill>
                  <a:schemeClr val="tx1"/>
                </a:solidFill>
              </a:rPr>
              <a:t>睡眠限制</a:t>
            </a:r>
          </a:p>
        </p:txBody>
      </p:sp>
      <p:sp>
        <p:nvSpPr>
          <p:cNvPr id="24" name="矩形 23">
            <a:extLst>
              <a:ext uri="{FF2B5EF4-FFF2-40B4-BE49-F238E27FC236}">
                <a16:creationId xmlns:a16="http://schemas.microsoft.com/office/drawing/2014/main" id="{DB124EDF-B953-878C-658B-467CFAE45D6E}"/>
              </a:ext>
            </a:extLst>
          </p:cNvPr>
          <p:cNvSpPr/>
          <p:nvPr/>
        </p:nvSpPr>
        <p:spPr>
          <a:xfrm>
            <a:off x="5505636" y="2942245"/>
            <a:ext cx="876300" cy="23565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dirty="0">
                <a:solidFill>
                  <a:schemeClr val="tx1"/>
                </a:solidFill>
              </a:rPr>
              <a:t>放松训练</a:t>
            </a:r>
          </a:p>
        </p:txBody>
      </p:sp>
      <p:sp>
        <p:nvSpPr>
          <p:cNvPr id="25" name="矩形 24">
            <a:extLst>
              <a:ext uri="{FF2B5EF4-FFF2-40B4-BE49-F238E27FC236}">
                <a16:creationId xmlns:a16="http://schemas.microsoft.com/office/drawing/2014/main" id="{1ED84F50-831F-060C-AFBD-ED0AA995B200}"/>
              </a:ext>
            </a:extLst>
          </p:cNvPr>
          <p:cNvSpPr/>
          <p:nvPr/>
        </p:nvSpPr>
        <p:spPr>
          <a:xfrm>
            <a:off x="5505636" y="3229790"/>
            <a:ext cx="876300" cy="23565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dirty="0">
                <a:solidFill>
                  <a:schemeClr val="tx1"/>
                </a:solidFill>
              </a:rPr>
              <a:t>刺激控制</a:t>
            </a:r>
          </a:p>
        </p:txBody>
      </p:sp>
      <p:sp>
        <p:nvSpPr>
          <p:cNvPr id="26" name="矩形 25">
            <a:extLst>
              <a:ext uri="{FF2B5EF4-FFF2-40B4-BE49-F238E27FC236}">
                <a16:creationId xmlns:a16="http://schemas.microsoft.com/office/drawing/2014/main" id="{3EA94432-23A2-5EB5-7AC3-8779748F4F59}"/>
              </a:ext>
            </a:extLst>
          </p:cNvPr>
          <p:cNvSpPr/>
          <p:nvPr/>
        </p:nvSpPr>
        <p:spPr>
          <a:xfrm>
            <a:off x="5505636" y="3517335"/>
            <a:ext cx="876300" cy="23565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dirty="0">
                <a:solidFill>
                  <a:schemeClr val="tx1"/>
                </a:solidFill>
              </a:rPr>
              <a:t>睡眠卫生</a:t>
            </a:r>
          </a:p>
        </p:txBody>
      </p:sp>
      <p:sp>
        <p:nvSpPr>
          <p:cNvPr id="27" name="矩形 26">
            <a:extLst>
              <a:ext uri="{FF2B5EF4-FFF2-40B4-BE49-F238E27FC236}">
                <a16:creationId xmlns:a16="http://schemas.microsoft.com/office/drawing/2014/main" id="{FBF0A92D-0E05-D973-D7EC-97215C93588F}"/>
              </a:ext>
            </a:extLst>
          </p:cNvPr>
          <p:cNvSpPr/>
          <p:nvPr/>
        </p:nvSpPr>
        <p:spPr>
          <a:xfrm>
            <a:off x="5505636" y="3804880"/>
            <a:ext cx="876300" cy="23565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dirty="0">
                <a:solidFill>
                  <a:schemeClr val="tx1"/>
                </a:solidFill>
              </a:rPr>
              <a:t>认知重建</a:t>
            </a:r>
          </a:p>
        </p:txBody>
      </p:sp>
      <p:sp>
        <p:nvSpPr>
          <p:cNvPr id="28" name="矩形 27">
            <a:extLst>
              <a:ext uri="{FF2B5EF4-FFF2-40B4-BE49-F238E27FC236}">
                <a16:creationId xmlns:a16="http://schemas.microsoft.com/office/drawing/2014/main" id="{AD8B9BBD-6C4E-AEC7-C0B2-269CCF120301}"/>
              </a:ext>
            </a:extLst>
          </p:cNvPr>
          <p:cNvSpPr/>
          <p:nvPr/>
        </p:nvSpPr>
        <p:spPr>
          <a:xfrm>
            <a:off x="5505636" y="4092426"/>
            <a:ext cx="876300" cy="23565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dirty="0">
                <a:solidFill>
                  <a:schemeClr val="tx1"/>
                </a:solidFill>
              </a:rPr>
              <a:t>巩固与康复</a:t>
            </a:r>
          </a:p>
        </p:txBody>
      </p:sp>
      <p:sp>
        <p:nvSpPr>
          <p:cNvPr id="29" name="矩形 28">
            <a:extLst>
              <a:ext uri="{FF2B5EF4-FFF2-40B4-BE49-F238E27FC236}">
                <a16:creationId xmlns:a16="http://schemas.microsoft.com/office/drawing/2014/main" id="{7404ADFD-EE64-FD88-7D36-5E1213B307DE}"/>
              </a:ext>
            </a:extLst>
          </p:cNvPr>
          <p:cNvSpPr/>
          <p:nvPr/>
        </p:nvSpPr>
        <p:spPr>
          <a:xfrm>
            <a:off x="3211735" y="4472605"/>
            <a:ext cx="876300" cy="23565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dirty="0">
                <a:solidFill>
                  <a:schemeClr val="tx1"/>
                </a:solidFill>
              </a:rPr>
              <a:t>依从性不佳</a:t>
            </a:r>
          </a:p>
        </p:txBody>
      </p:sp>
      <p:sp>
        <p:nvSpPr>
          <p:cNvPr id="30" name="矩形 29">
            <a:extLst>
              <a:ext uri="{FF2B5EF4-FFF2-40B4-BE49-F238E27FC236}">
                <a16:creationId xmlns:a16="http://schemas.microsoft.com/office/drawing/2014/main" id="{CCBB79BF-9D0C-3FBB-3430-9C21AFCC74C6}"/>
              </a:ext>
            </a:extLst>
          </p:cNvPr>
          <p:cNvSpPr/>
          <p:nvPr/>
        </p:nvSpPr>
        <p:spPr>
          <a:xfrm>
            <a:off x="3211735" y="4922866"/>
            <a:ext cx="876300" cy="23565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dirty="0">
                <a:solidFill>
                  <a:schemeClr val="tx1"/>
                </a:solidFill>
              </a:rPr>
              <a:t>依从性良好</a:t>
            </a:r>
          </a:p>
        </p:txBody>
      </p:sp>
      <p:sp>
        <p:nvSpPr>
          <p:cNvPr id="31" name="矩形 30">
            <a:extLst>
              <a:ext uri="{FF2B5EF4-FFF2-40B4-BE49-F238E27FC236}">
                <a16:creationId xmlns:a16="http://schemas.microsoft.com/office/drawing/2014/main" id="{1EE7B042-8E03-850A-0231-6BA674F66B73}"/>
              </a:ext>
            </a:extLst>
          </p:cNvPr>
          <p:cNvSpPr/>
          <p:nvPr/>
        </p:nvSpPr>
        <p:spPr>
          <a:xfrm>
            <a:off x="4439922" y="4383993"/>
            <a:ext cx="1942014" cy="41288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dirty="0">
                <a:solidFill>
                  <a:schemeClr val="tx1"/>
                </a:solidFill>
              </a:rPr>
              <a:t>结合可穿戴设备，提高依从性；加强线上监督和提醒</a:t>
            </a:r>
          </a:p>
        </p:txBody>
      </p:sp>
      <p:sp>
        <p:nvSpPr>
          <p:cNvPr id="32" name="矩形 31">
            <a:extLst>
              <a:ext uri="{FF2B5EF4-FFF2-40B4-BE49-F238E27FC236}">
                <a16:creationId xmlns:a16="http://schemas.microsoft.com/office/drawing/2014/main" id="{4198EFDB-2FCA-E0A4-D7DD-21721C810DE6}"/>
              </a:ext>
            </a:extLst>
          </p:cNvPr>
          <p:cNvSpPr/>
          <p:nvPr/>
        </p:nvSpPr>
        <p:spPr>
          <a:xfrm>
            <a:off x="2042890" y="5428544"/>
            <a:ext cx="2049778" cy="41288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dirty="0">
                <a:solidFill>
                  <a:schemeClr val="tx1"/>
                </a:solidFill>
              </a:rPr>
              <a:t>转换为强化式数字疗法</a:t>
            </a:r>
            <a:r>
              <a:rPr lang="en-US" altLang="zh-CN" sz="900" dirty="0">
                <a:solidFill>
                  <a:schemeClr val="tx1"/>
                </a:solidFill>
              </a:rPr>
              <a:t>+</a:t>
            </a:r>
            <a:r>
              <a:rPr lang="zh-CN" altLang="en-US" sz="900" dirty="0">
                <a:solidFill>
                  <a:schemeClr val="tx1"/>
                </a:solidFill>
              </a:rPr>
              <a:t>线上治疗师个性心理干预</a:t>
            </a:r>
          </a:p>
        </p:txBody>
      </p:sp>
      <p:sp>
        <p:nvSpPr>
          <p:cNvPr id="33" name="矩形 32">
            <a:extLst>
              <a:ext uri="{FF2B5EF4-FFF2-40B4-BE49-F238E27FC236}">
                <a16:creationId xmlns:a16="http://schemas.microsoft.com/office/drawing/2014/main" id="{8DA42289-0343-719E-FF42-D210BE6852DC}"/>
              </a:ext>
            </a:extLst>
          </p:cNvPr>
          <p:cNvSpPr/>
          <p:nvPr/>
        </p:nvSpPr>
        <p:spPr>
          <a:xfrm>
            <a:off x="444501" y="5425816"/>
            <a:ext cx="393699" cy="158397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dirty="0">
                <a:solidFill>
                  <a:schemeClr val="tx1"/>
                </a:solidFill>
              </a:rPr>
              <a:t>随访和定期评估</a:t>
            </a:r>
          </a:p>
        </p:txBody>
      </p:sp>
      <p:sp>
        <p:nvSpPr>
          <p:cNvPr id="34" name="矩形 33">
            <a:extLst>
              <a:ext uri="{FF2B5EF4-FFF2-40B4-BE49-F238E27FC236}">
                <a16:creationId xmlns:a16="http://schemas.microsoft.com/office/drawing/2014/main" id="{D3D0F468-69B2-6F50-A141-EC6DFDC567A6}"/>
              </a:ext>
            </a:extLst>
          </p:cNvPr>
          <p:cNvSpPr/>
          <p:nvPr/>
        </p:nvSpPr>
        <p:spPr>
          <a:xfrm>
            <a:off x="2299873" y="6090628"/>
            <a:ext cx="585023" cy="25366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dirty="0">
                <a:solidFill>
                  <a:schemeClr val="tx1"/>
                </a:solidFill>
              </a:rPr>
              <a:t>有效</a:t>
            </a:r>
          </a:p>
        </p:txBody>
      </p:sp>
      <p:sp>
        <p:nvSpPr>
          <p:cNvPr id="35" name="矩形 34">
            <a:extLst>
              <a:ext uri="{FF2B5EF4-FFF2-40B4-BE49-F238E27FC236}">
                <a16:creationId xmlns:a16="http://schemas.microsoft.com/office/drawing/2014/main" id="{B555E342-5A2A-89E5-DF21-44F2136B7E89}"/>
              </a:ext>
            </a:extLst>
          </p:cNvPr>
          <p:cNvSpPr/>
          <p:nvPr/>
        </p:nvSpPr>
        <p:spPr>
          <a:xfrm>
            <a:off x="3427048" y="6090628"/>
            <a:ext cx="585023" cy="25366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dirty="0">
                <a:solidFill>
                  <a:schemeClr val="tx1"/>
                </a:solidFill>
              </a:rPr>
              <a:t>无效</a:t>
            </a:r>
          </a:p>
        </p:txBody>
      </p:sp>
      <p:sp>
        <p:nvSpPr>
          <p:cNvPr id="36" name="矩形 35">
            <a:extLst>
              <a:ext uri="{FF2B5EF4-FFF2-40B4-BE49-F238E27FC236}">
                <a16:creationId xmlns:a16="http://schemas.microsoft.com/office/drawing/2014/main" id="{559BD891-BD77-3FC5-4B8F-BF7ADCB24B95}"/>
              </a:ext>
            </a:extLst>
          </p:cNvPr>
          <p:cNvSpPr/>
          <p:nvPr/>
        </p:nvSpPr>
        <p:spPr>
          <a:xfrm>
            <a:off x="2566225" y="6699930"/>
            <a:ext cx="2306668" cy="30986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dirty="0">
                <a:solidFill>
                  <a:schemeClr val="tx1"/>
                </a:solidFill>
              </a:rPr>
              <a:t>转换为面对面心理治疗或联合药物治疗</a:t>
            </a:r>
          </a:p>
        </p:txBody>
      </p:sp>
      <p:cxnSp>
        <p:nvCxnSpPr>
          <p:cNvPr id="38" name="直接箭头连接符 37">
            <a:extLst>
              <a:ext uri="{FF2B5EF4-FFF2-40B4-BE49-F238E27FC236}">
                <a16:creationId xmlns:a16="http://schemas.microsoft.com/office/drawing/2014/main" id="{8F91F3B5-E41B-B849-7D3C-46097353901F}"/>
              </a:ext>
            </a:extLst>
          </p:cNvPr>
          <p:cNvCxnSpPr>
            <a:stCxn id="6" idx="2"/>
            <a:endCxn id="11" idx="0"/>
          </p:cNvCxnSpPr>
          <p:nvPr/>
        </p:nvCxnSpPr>
        <p:spPr>
          <a:xfrm>
            <a:off x="1466850" y="2698390"/>
            <a:ext cx="0" cy="2054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a:extLst>
              <a:ext uri="{FF2B5EF4-FFF2-40B4-BE49-F238E27FC236}">
                <a16:creationId xmlns:a16="http://schemas.microsoft.com/office/drawing/2014/main" id="{B3CACCC0-6E01-9CF1-CB20-32DE5A87187A}"/>
              </a:ext>
            </a:extLst>
          </p:cNvPr>
          <p:cNvCxnSpPr>
            <a:stCxn id="11" idx="2"/>
            <a:endCxn id="12" idx="0"/>
          </p:cNvCxnSpPr>
          <p:nvPr/>
        </p:nvCxnSpPr>
        <p:spPr>
          <a:xfrm>
            <a:off x="1466850" y="3241621"/>
            <a:ext cx="0" cy="2054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a:extLst>
              <a:ext uri="{FF2B5EF4-FFF2-40B4-BE49-F238E27FC236}">
                <a16:creationId xmlns:a16="http://schemas.microsoft.com/office/drawing/2014/main" id="{3DFC8B81-03F1-14FE-B7D1-C246F5E0B5B1}"/>
              </a:ext>
            </a:extLst>
          </p:cNvPr>
          <p:cNvCxnSpPr>
            <a:stCxn id="12" idx="2"/>
            <a:endCxn id="13" idx="0"/>
          </p:cNvCxnSpPr>
          <p:nvPr/>
        </p:nvCxnSpPr>
        <p:spPr>
          <a:xfrm>
            <a:off x="1466850" y="3784852"/>
            <a:ext cx="0" cy="2054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连接符: 肘形 43">
            <a:extLst>
              <a:ext uri="{FF2B5EF4-FFF2-40B4-BE49-F238E27FC236}">
                <a16:creationId xmlns:a16="http://schemas.microsoft.com/office/drawing/2014/main" id="{CAF8C42B-D660-1ED9-B806-B32F26BE88EA}"/>
              </a:ext>
            </a:extLst>
          </p:cNvPr>
          <p:cNvCxnSpPr>
            <a:stCxn id="12" idx="3"/>
            <a:endCxn id="16" idx="1"/>
          </p:cNvCxnSpPr>
          <p:nvPr/>
        </p:nvCxnSpPr>
        <p:spPr>
          <a:xfrm flipV="1">
            <a:off x="1905000" y="2813563"/>
            <a:ext cx="1306735" cy="80240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6" name="连接符: 肘形 45">
            <a:extLst>
              <a:ext uri="{FF2B5EF4-FFF2-40B4-BE49-F238E27FC236}">
                <a16:creationId xmlns:a16="http://schemas.microsoft.com/office/drawing/2014/main" id="{E86B8A81-5DFA-4316-EE16-9C37B41E7BE8}"/>
              </a:ext>
            </a:extLst>
          </p:cNvPr>
          <p:cNvCxnSpPr>
            <a:stCxn id="12" idx="3"/>
            <a:endCxn id="17" idx="1"/>
          </p:cNvCxnSpPr>
          <p:nvPr/>
        </p:nvCxnSpPr>
        <p:spPr>
          <a:xfrm flipV="1">
            <a:off x="1905000" y="3162736"/>
            <a:ext cx="1306735" cy="45322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8" name="连接符: 肘形 47">
            <a:extLst>
              <a:ext uri="{FF2B5EF4-FFF2-40B4-BE49-F238E27FC236}">
                <a16:creationId xmlns:a16="http://schemas.microsoft.com/office/drawing/2014/main" id="{F3D3500C-A293-05FD-A95F-EAB65C4F1DFB}"/>
              </a:ext>
            </a:extLst>
          </p:cNvPr>
          <p:cNvCxnSpPr>
            <a:stCxn id="12" idx="3"/>
            <a:endCxn id="19" idx="1"/>
          </p:cNvCxnSpPr>
          <p:nvPr/>
        </p:nvCxnSpPr>
        <p:spPr>
          <a:xfrm flipV="1">
            <a:off x="1905000" y="3511909"/>
            <a:ext cx="1306735" cy="10405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0" name="连接符: 肘形 49">
            <a:extLst>
              <a:ext uri="{FF2B5EF4-FFF2-40B4-BE49-F238E27FC236}">
                <a16:creationId xmlns:a16="http://schemas.microsoft.com/office/drawing/2014/main" id="{708E3FE6-EAB9-6096-BB80-CECFF4A5856A}"/>
              </a:ext>
            </a:extLst>
          </p:cNvPr>
          <p:cNvCxnSpPr>
            <a:stCxn id="12" idx="3"/>
            <a:endCxn id="20" idx="1"/>
          </p:cNvCxnSpPr>
          <p:nvPr/>
        </p:nvCxnSpPr>
        <p:spPr>
          <a:xfrm>
            <a:off x="1905000" y="3615964"/>
            <a:ext cx="1306735" cy="24511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2" name="连接符: 肘形 51">
            <a:extLst>
              <a:ext uri="{FF2B5EF4-FFF2-40B4-BE49-F238E27FC236}">
                <a16:creationId xmlns:a16="http://schemas.microsoft.com/office/drawing/2014/main" id="{6F541B8E-28B5-3F06-59F5-4044620EDA03}"/>
              </a:ext>
            </a:extLst>
          </p:cNvPr>
          <p:cNvCxnSpPr>
            <a:stCxn id="12" idx="3"/>
            <a:endCxn id="21" idx="1"/>
          </p:cNvCxnSpPr>
          <p:nvPr/>
        </p:nvCxnSpPr>
        <p:spPr>
          <a:xfrm>
            <a:off x="1905000" y="3615964"/>
            <a:ext cx="1306735" cy="59429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4" name="连接符: 肘形 53">
            <a:extLst>
              <a:ext uri="{FF2B5EF4-FFF2-40B4-BE49-F238E27FC236}">
                <a16:creationId xmlns:a16="http://schemas.microsoft.com/office/drawing/2014/main" id="{653DC134-E4C4-D8BB-6C44-90AD17C02BF6}"/>
              </a:ext>
            </a:extLst>
          </p:cNvPr>
          <p:cNvCxnSpPr>
            <a:stCxn id="16" idx="3"/>
            <a:endCxn id="22" idx="1"/>
          </p:cNvCxnSpPr>
          <p:nvPr/>
        </p:nvCxnSpPr>
        <p:spPr>
          <a:xfrm flipV="1">
            <a:off x="4088035" y="2484984"/>
            <a:ext cx="1417601" cy="32857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6" name="连接符: 肘形 55">
            <a:extLst>
              <a:ext uri="{FF2B5EF4-FFF2-40B4-BE49-F238E27FC236}">
                <a16:creationId xmlns:a16="http://schemas.microsoft.com/office/drawing/2014/main" id="{379ABF9A-BC42-30A2-8C77-3A7FD5AF909A}"/>
              </a:ext>
            </a:extLst>
          </p:cNvPr>
          <p:cNvCxnSpPr>
            <a:stCxn id="16" idx="3"/>
            <a:endCxn id="28" idx="1"/>
          </p:cNvCxnSpPr>
          <p:nvPr/>
        </p:nvCxnSpPr>
        <p:spPr>
          <a:xfrm>
            <a:off x="4088035" y="2813563"/>
            <a:ext cx="1417601" cy="139669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8" name="连接符: 肘形 57">
            <a:extLst>
              <a:ext uri="{FF2B5EF4-FFF2-40B4-BE49-F238E27FC236}">
                <a16:creationId xmlns:a16="http://schemas.microsoft.com/office/drawing/2014/main" id="{DF815E03-51C1-ECED-82E9-05D299F68A94}"/>
              </a:ext>
            </a:extLst>
          </p:cNvPr>
          <p:cNvCxnSpPr>
            <a:stCxn id="13" idx="2"/>
            <a:endCxn id="14" idx="0"/>
          </p:cNvCxnSpPr>
          <p:nvPr/>
        </p:nvCxnSpPr>
        <p:spPr>
          <a:xfrm rot="5400000">
            <a:off x="930952" y="4134145"/>
            <a:ext cx="341961" cy="72983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连接符: 肘形 59">
            <a:extLst>
              <a:ext uri="{FF2B5EF4-FFF2-40B4-BE49-F238E27FC236}">
                <a16:creationId xmlns:a16="http://schemas.microsoft.com/office/drawing/2014/main" id="{1B3FB2AB-0823-7713-11A7-46C75ABAB9E3}"/>
              </a:ext>
            </a:extLst>
          </p:cNvPr>
          <p:cNvCxnSpPr>
            <a:stCxn id="13" idx="2"/>
            <a:endCxn id="15" idx="0"/>
          </p:cNvCxnSpPr>
          <p:nvPr/>
        </p:nvCxnSpPr>
        <p:spPr>
          <a:xfrm rot="16200000" flipH="1">
            <a:off x="1704092" y="4090840"/>
            <a:ext cx="332378" cy="80686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连接符: 肘形 61">
            <a:extLst>
              <a:ext uri="{FF2B5EF4-FFF2-40B4-BE49-F238E27FC236}">
                <a16:creationId xmlns:a16="http://schemas.microsoft.com/office/drawing/2014/main" id="{BB9C7B1C-8485-1704-E403-D87AF14E69BB}"/>
              </a:ext>
            </a:extLst>
          </p:cNvPr>
          <p:cNvCxnSpPr>
            <a:stCxn id="15" idx="3"/>
            <a:endCxn id="29" idx="1"/>
          </p:cNvCxnSpPr>
          <p:nvPr/>
        </p:nvCxnSpPr>
        <p:spPr>
          <a:xfrm flipV="1">
            <a:off x="2566224" y="4590434"/>
            <a:ext cx="645511" cy="19685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连接符: 肘形 63">
            <a:extLst>
              <a:ext uri="{FF2B5EF4-FFF2-40B4-BE49-F238E27FC236}">
                <a16:creationId xmlns:a16="http://schemas.microsoft.com/office/drawing/2014/main" id="{F163C757-77EC-3425-A63A-DDC7C8508DA6}"/>
              </a:ext>
            </a:extLst>
          </p:cNvPr>
          <p:cNvCxnSpPr>
            <a:stCxn id="15" idx="3"/>
            <a:endCxn id="30" idx="1"/>
          </p:cNvCxnSpPr>
          <p:nvPr/>
        </p:nvCxnSpPr>
        <p:spPr>
          <a:xfrm>
            <a:off x="2566224" y="4787292"/>
            <a:ext cx="645511" cy="25340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直接箭头连接符 65">
            <a:extLst>
              <a:ext uri="{FF2B5EF4-FFF2-40B4-BE49-F238E27FC236}">
                <a16:creationId xmlns:a16="http://schemas.microsoft.com/office/drawing/2014/main" id="{2BF38A35-8604-43EC-9116-20FED01E8141}"/>
              </a:ext>
            </a:extLst>
          </p:cNvPr>
          <p:cNvCxnSpPr>
            <a:cxnSpLocks/>
            <a:stCxn id="29" idx="3"/>
            <a:endCxn id="31" idx="1"/>
          </p:cNvCxnSpPr>
          <p:nvPr/>
        </p:nvCxnSpPr>
        <p:spPr>
          <a:xfrm>
            <a:off x="4088035" y="4590434"/>
            <a:ext cx="3518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直接箭头连接符 67">
            <a:extLst>
              <a:ext uri="{FF2B5EF4-FFF2-40B4-BE49-F238E27FC236}">
                <a16:creationId xmlns:a16="http://schemas.microsoft.com/office/drawing/2014/main" id="{D5D9EA7A-5792-C54C-6AB2-0B915B2F8A71}"/>
              </a:ext>
            </a:extLst>
          </p:cNvPr>
          <p:cNvCxnSpPr>
            <a:stCxn id="30" idx="2"/>
          </p:cNvCxnSpPr>
          <p:nvPr/>
        </p:nvCxnSpPr>
        <p:spPr>
          <a:xfrm>
            <a:off x="3649885" y="5158523"/>
            <a:ext cx="0" cy="2672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连接符: 肘形 69">
            <a:extLst>
              <a:ext uri="{FF2B5EF4-FFF2-40B4-BE49-F238E27FC236}">
                <a16:creationId xmlns:a16="http://schemas.microsoft.com/office/drawing/2014/main" id="{67D1CBF0-67E8-F864-AC17-6A20FCAED254}"/>
              </a:ext>
            </a:extLst>
          </p:cNvPr>
          <p:cNvCxnSpPr>
            <a:cxnSpLocks/>
            <a:stCxn id="31" idx="2"/>
            <a:endCxn id="32" idx="3"/>
          </p:cNvCxnSpPr>
          <p:nvPr/>
        </p:nvCxnSpPr>
        <p:spPr>
          <a:xfrm rot="5400000">
            <a:off x="4332744" y="4556799"/>
            <a:ext cx="838111" cy="131826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连接符: 肘形 71">
            <a:extLst>
              <a:ext uri="{FF2B5EF4-FFF2-40B4-BE49-F238E27FC236}">
                <a16:creationId xmlns:a16="http://schemas.microsoft.com/office/drawing/2014/main" id="{FB4CB76A-2D0B-46C7-40C1-530A6E31690A}"/>
              </a:ext>
            </a:extLst>
          </p:cNvPr>
          <p:cNvCxnSpPr>
            <a:stCxn id="32" idx="2"/>
            <a:endCxn id="34" idx="0"/>
          </p:cNvCxnSpPr>
          <p:nvPr/>
        </p:nvCxnSpPr>
        <p:spPr>
          <a:xfrm rot="5400000">
            <a:off x="2705481" y="5728329"/>
            <a:ext cx="249203" cy="47539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连接符: 肘形 73">
            <a:extLst>
              <a:ext uri="{FF2B5EF4-FFF2-40B4-BE49-F238E27FC236}">
                <a16:creationId xmlns:a16="http://schemas.microsoft.com/office/drawing/2014/main" id="{8BC5E6A9-AF39-73EA-A98B-FF893BCFFC1D}"/>
              </a:ext>
            </a:extLst>
          </p:cNvPr>
          <p:cNvCxnSpPr>
            <a:stCxn id="32" idx="2"/>
            <a:endCxn id="35" idx="0"/>
          </p:cNvCxnSpPr>
          <p:nvPr/>
        </p:nvCxnSpPr>
        <p:spPr>
          <a:xfrm rot="16200000" flipH="1">
            <a:off x="3269068" y="5640135"/>
            <a:ext cx="249203" cy="65178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直接箭头连接符 76">
            <a:extLst>
              <a:ext uri="{FF2B5EF4-FFF2-40B4-BE49-F238E27FC236}">
                <a16:creationId xmlns:a16="http://schemas.microsoft.com/office/drawing/2014/main" id="{9CD9276E-2CB1-1B88-A51A-9B9212B7090C}"/>
              </a:ext>
            </a:extLst>
          </p:cNvPr>
          <p:cNvCxnSpPr>
            <a:cxnSpLocks/>
            <a:stCxn id="35" idx="2"/>
            <a:endCxn id="36" idx="0"/>
          </p:cNvCxnSpPr>
          <p:nvPr/>
        </p:nvCxnSpPr>
        <p:spPr>
          <a:xfrm flipH="1">
            <a:off x="3719559" y="6344289"/>
            <a:ext cx="1" cy="3556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连接符: 肘形 79">
            <a:extLst>
              <a:ext uri="{FF2B5EF4-FFF2-40B4-BE49-F238E27FC236}">
                <a16:creationId xmlns:a16="http://schemas.microsoft.com/office/drawing/2014/main" id="{1A54D803-0414-BA46-0A9B-C3425D2843B9}"/>
              </a:ext>
            </a:extLst>
          </p:cNvPr>
          <p:cNvCxnSpPr>
            <a:stCxn id="36" idx="1"/>
            <a:endCxn id="33" idx="3"/>
          </p:cNvCxnSpPr>
          <p:nvPr/>
        </p:nvCxnSpPr>
        <p:spPr>
          <a:xfrm rot="10800000">
            <a:off x="838201" y="6217806"/>
            <a:ext cx="1728025" cy="6370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连接符: 肘形 81">
            <a:extLst>
              <a:ext uri="{FF2B5EF4-FFF2-40B4-BE49-F238E27FC236}">
                <a16:creationId xmlns:a16="http://schemas.microsoft.com/office/drawing/2014/main" id="{5E787ADE-D4D0-4A32-C118-5C0AF49913D6}"/>
              </a:ext>
            </a:extLst>
          </p:cNvPr>
          <p:cNvCxnSpPr>
            <a:stCxn id="34" idx="1"/>
            <a:endCxn id="33" idx="3"/>
          </p:cNvCxnSpPr>
          <p:nvPr/>
        </p:nvCxnSpPr>
        <p:spPr>
          <a:xfrm rot="10800000" flipV="1">
            <a:off x="838201" y="6217459"/>
            <a:ext cx="1461673" cy="34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83" name="文本框 24">
            <a:extLst>
              <a:ext uri="{FF2B5EF4-FFF2-40B4-BE49-F238E27FC236}">
                <a16:creationId xmlns:a16="http://schemas.microsoft.com/office/drawing/2014/main" id="{6D4A6C17-4E00-3DA3-7018-430654560B1B}"/>
              </a:ext>
            </a:extLst>
          </p:cNvPr>
          <p:cNvSpPr txBox="1"/>
          <p:nvPr/>
        </p:nvSpPr>
        <p:spPr>
          <a:xfrm>
            <a:off x="368300" y="7085258"/>
            <a:ext cx="6121402" cy="1753942"/>
          </a:xfrm>
          <a:prstGeom prst="rect">
            <a:avLst/>
          </a:prstGeom>
          <a:noFill/>
        </p:spPr>
        <p:txBody>
          <a:bodyPr wrap="square" rtlCol="0">
            <a:spAutoFit/>
          </a:bodyPr>
          <a:lstStyle/>
          <a:p>
            <a:pPr marL="171450" marR="0" lvl="0" indent="-171450" algn="just" defTabSz="457200" rtl="0" eaLnBrk="1" fontAlgn="auto" latinLnBrk="0" hangingPunct="1">
              <a:lnSpc>
                <a:spcPct val="130000"/>
              </a:lnSpc>
              <a:spcBef>
                <a:spcPts val="600"/>
              </a:spcBef>
              <a:spcAft>
                <a:spcPts val="0"/>
              </a:spcAft>
              <a:buClr>
                <a:schemeClr val="accent1"/>
              </a:buClr>
              <a:buSzTx/>
              <a:buFont typeface="Wingdings" panose="05000000000000000000" pitchFamily="2" charset="2"/>
              <a:buChar char="n"/>
              <a:tabLst/>
              <a:defRPr/>
            </a:pPr>
            <a:r>
              <a:rPr kumimoji="0" lang="zh-CN" altLang="en-US" sz="1000" b="1"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数字化失眠症评估是失眠症诊疗过程中的一个重要环节，它基于现代数字技术和循证医学证据，为失眠症患者提供全面、精准的评估服务</a:t>
            </a:r>
            <a:endParaRPr kumimoji="0" lang="en-US" altLang="zh-CN" sz="1000" b="1"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endParaRPr>
          </a:p>
          <a:p>
            <a:pPr marR="0" lvl="0" algn="just" defTabSz="457200" rtl="0" eaLnBrk="1" fontAlgn="auto" latinLnBrk="0" hangingPunct="1">
              <a:lnSpc>
                <a:spcPct val="130000"/>
              </a:lnSpc>
              <a:spcBef>
                <a:spcPts val="600"/>
              </a:spcBef>
              <a:spcAft>
                <a:spcPts val="0"/>
              </a:spcAft>
              <a:buClr>
                <a:schemeClr val="accent1"/>
              </a:buClr>
              <a:buSzTx/>
              <a:tabLst/>
              <a:defRPr/>
            </a:pPr>
            <a:r>
              <a:rPr kumimoji="0" lang="zh-CN" altLang="en-US" sz="100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数字化失眠症评估内容以精神障碍诊断与统计手册（第</a:t>
            </a:r>
            <a:r>
              <a:rPr kumimoji="0" lang="en-US" altLang="zh-CN" sz="100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5</a:t>
            </a:r>
            <a:r>
              <a:rPr kumimoji="0" lang="zh-CN" altLang="en-US" sz="100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版）（</a:t>
            </a:r>
            <a:r>
              <a:rPr kumimoji="0" lang="en-US" altLang="zh-CN" sz="100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DSM‑5</a:t>
            </a:r>
            <a:r>
              <a:rPr kumimoji="0" lang="zh-CN" altLang="en-US" sz="100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）、国际疾病分类第十一次修订本（</a:t>
            </a:r>
            <a:r>
              <a:rPr kumimoji="0" lang="en-US" altLang="zh-CN" sz="100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ICD‑11</a:t>
            </a:r>
            <a:r>
              <a:rPr kumimoji="0" lang="zh-CN" altLang="en-US" sz="100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）和</a:t>
            </a:r>
            <a:r>
              <a:rPr kumimoji="0" lang="en-US" altLang="zh-CN" sz="100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ICSD‑3</a:t>
            </a:r>
            <a:r>
              <a:rPr kumimoji="0" lang="zh-CN" altLang="en-US" sz="100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为理论基础并遵循临床通识，评估内容主要包括客观睡眠质量参数、主观心理认知及日间生活状态量表评分等</a:t>
            </a:r>
            <a:r>
              <a:rPr lang="zh-CN" altLang="en-US" sz="1000" dirty="0">
                <a:latin typeface="DengXian" panose="02010600030101010101" pitchFamily="2" charset="-122"/>
                <a:ea typeface="DengXian" panose="02010600030101010101" pitchFamily="2" charset="-122"/>
                <a:cs typeface="+mn-ea"/>
                <a:sym typeface="+mn-lt"/>
              </a:rPr>
              <a:t>内容。</a:t>
            </a:r>
            <a:r>
              <a:rPr kumimoji="0" lang="zh-CN" altLang="en-US" sz="1000" b="1"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数字化失眠症评估的实施可满足不同诊疗场景的使用需求，利用数字化睡眠评估模块的快捷交互、耗时少、反馈快、评估精准的优势，有利于医院的临床辅助诊断，基层医疗机构的大规模筛查，以及科学研究、功能社区、保健机构等其他需求</a:t>
            </a:r>
            <a:r>
              <a:rPr kumimoji="0" lang="zh-CN" altLang="en-US" sz="100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。一项大样本研究显示，失眠症数字化评估结合机器学习能够准确地对睡眠障碍进行分类。</a:t>
            </a:r>
          </a:p>
        </p:txBody>
      </p:sp>
    </p:spTree>
    <p:custDataLst>
      <p:tags r:id="rId1"/>
    </p:custDataLst>
    <p:extLst>
      <p:ext uri="{BB962C8B-B14F-4D97-AF65-F5344CB8AC3E}">
        <p14:creationId xmlns:p14="http://schemas.microsoft.com/office/powerpoint/2010/main" val="100893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对象 75" hidden="1">
            <a:extLst>
              <a:ext uri="{FF2B5EF4-FFF2-40B4-BE49-F238E27FC236}">
                <a16:creationId xmlns:a16="http://schemas.microsoft.com/office/drawing/2014/main" id="{310B6CFD-FBF4-AFF2-0487-4B16F4A767B6}"/>
              </a:ext>
            </a:extLst>
          </p:cNvPr>
          <p:cNvGraphicFramePr>
            <a:graphicFrameLocks noChangeAspect="1"/>
          </p:cNvGraphicFramePr>
          <p:nvPr>
            <p:custDataLst>
              <p:tags r:id="rId2"/>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幻灯片" r:id="rId5" imgW="7772400" imgH="10058400" progId="TCLayout.ActiveDocument.1">
                  <p:embed/>
                </p:oleObj>
              </mc:Choice>
              <mc:Fallback>
                <p:oleObj name="think-cell 幻灯片" r:id="rId5" imgW="7772400" imgH="10058400" progId="TCLayout.ActiveDocument.1">
                  <p:embed/>
                  <p:pic>
                    <p:nvPicPr>
                      <p:cNvPr id="76" name="对象 75" hidden="1">
                        <a:extLst>
                          <a:ext uri="{FF2B5EF4-FFF2-40B4-BE49-F238E27FC236}">
                            <a16:creationId xmlns:a16="http://schemas.microsoft.com/office/drawing/2014/main" id="{310B6CFD-FBF4-AFF2-0487-4B16F4A767B6}"/>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18" name="文本框 510">
            <a:extLst>
              <a:ext uri="{FF2B5EF4-FFF2-40B4-BE49-F238E27FC236}">
                <a16:creationId xmlns:a16="http://schemas.microsoft.com/office/drawing/2014/main" id="{0DB206D7-0C06-A84C-2C2D-F27573468D7D}"/>
              </a:ext>
            </a:extLst>
          </p:cNvPr>
          <p:cNvSpPr txBox="1"/>
          <p:nvPr/>
        </p:nvSpPr>
        <p:spPr>
          <a:xfrm>
            <a:off x="387782" y="8955421"/>
            <a:ext cx="3243615" cy="200055"/>
          </a:xfrm>
          <a:prstGeom prst="rect">
            <a:avLst/>
          </a:prstGeom>
          <a:noFill/>
        </p:spPr>
        <p:txBody>
          <a:bodyPr wrap="square" lIns="0" rIns="0" rtlCol="0" anchor="t">
            <a:spAutoFit/>
          </a:bodyPr>
          <a:lstStyle/>
          <a:p>
            <a:pPr marL="0" marR="0" lvl="0" indent="0" algn="l" defTabSz="914400" rtl="0" eaLnBrk="1" fontAlgn="auto" latinLnBrk="0" hangingPunct="1">
              <a:lnSpc>
                <a:spcPct val="100000"/>
              </a:lnSpc>
              <a:spcBef>
                <a:spcPts val="0"/>
              </a:spcBef>
              <a:spcAft>
                <a:spcPts val="0"/>
              </a:spcAft>
              <a:buClr>
                <a:prstClr val="white"/>
              </a:buClr>
              <a:buSzPct val="90000"/>
              <a:buFontTx/>
              <a:buNone/>
              <a:tabLst/>
              <a:defRPr/>
            </a:pPr>
            <a:r>
              <a:rPr kumimoji="0" lang="zh-CN" altLang="en-US" sz="700" b="0" i="0" u="none" strike="noStrike" kern="1200" cap="none" spc="0" normalizeH="0" baseline="0" noProof="0" dirty="0">
                <a:ln>
                  <a:noFill/>
                </a:ln>
                <a:solidFill>
                  <a:srgbClr val="797979"/>
                </a:solidFill>
                <a:effectLst/>
                <a:uLnTx/>
                <a:uFillTx/>
                <a:latin typeface="等线" panose="02010600030101010101" pitchFamily="2" charset="-122"/>
                <a:ea typeface="等线" panose="02010600030101010101" pitchFamily="2" charset="-122"/>
                <a:cs typeface="+mn-cs"/>
              </a:rPr>
              <a:t>来源：</a:t>
            </a:r>
            <a:r>
              <a:rPr kumimoji="0" lang="en-US" altLang="zh-CN" sz="700" b="0" i="0" u="none" strike="noStrike" kern="1200" cap="none" spc="0" normalizeH="0" baseline="0" noProof="0" dirty="0">
                <a:ln>
                  <a:noFill/>
                </a:ln>
                <a:solidFill>
                  <a:srgbClr val="797979"/>
                </a:solidFill>
                <a:effectLst/>
                <a:uLnTx/>
                <a:uFillTx/>
                <a:latin typeface="等线" panose="02010600030101010101" pitchFamily="2" charset="-122"/>
                <a:ea typeface="等线" panose="02010600030101010101" pitchFamily="2" charset="-122"/>
                <a:cs typeface="+mn-cs"/>
              </a:rPr>
              <a:t>CNKI</a:t>
            </a:r>
            <a:r>
              <a:rPr kumimoji="0" lang="zh-CN" altLang="en-US" sz="700" b="0" i="0" u="none" strike="noStrike" kern="1200" cap="none" spc="0" normalizeH="0" baseline="0" noProof="0" dirty="0">
                <a:ln>
                  <a:noFill/>
                </a:ln>
                <a:solidFill>
                  <a:srgbClr val="797979"/>
                </a:solidFill>
                <a:effectLst/>
                <a:uLnTx/>
                <a:uFillTx/>
                <a:latin typeface="等线" panose="02010600030101010101" pitchFamily="2" charset="-122"/>
                <a:ea typeface="等线" panose="02010600030101010101" pitchFamily="2" charset="-122"/>
                <a:cs typeface="+mn-cs"/>
              </a:rPr>
              <a:t>，头豹研究院</a:t>
            </a:r>
            <a:endParaRPr kumimoji="0" lang="zh-CN" altLang="en-US" sz="1100" b="0" i="0" u="none" strike="noStrike" kern="1200" cap="none" spc="0" normalizeH="0" baseline="0" noProof="0" dirty="0">
              <a:ln>
                <a:noFill/>
              </a:ln>
              <a:solidFill>
                <a:srgbClr val="797979"/>
              </a:solidFill>
              <a:effectLst/>
              <a:uLnTx/>
              <a:uFillTx/>
              <a:latin typeface="等线" panose="02010600030101010101" pitchFamily="2" charset="-122"/>
              <a:ea typeface="等线" panose="02010600030101010101" pitchFamily="2" charset="-122"/>
              <a:cs typeface="+mn-cs"/>
            </a:endParaRPr>
          </a:p>
        </p:txBody>
      </p:sp>
      <p:sp>
        <p:nvSpPr>
          <p:cNvPr id="8" name="矩形 8">
            <a:extLst>
              <a:ext uri="{FF2B5EF4-FFF2-40B4-BE49-F238E27FC236}">
                <a16:creationId xmlns:a16="http://schemas.microsoft.com/office/drawing/2014/main" id="{E2A9E1BE-191C-BF54-8D1C-8F0392263600}"/>
              </a:ext>
            </a:extLst>
          </p:cNvPr>
          <p:cNvSpPr/>
          <p:nvPr/>
        </p:nvSpPr>
        <p:spPr>
          <a:xfrm>
            <a:off x="368301" y="644639"/>
            <a:ext cx="152400" cy="237767"/>
          </a:xfrm>
          <a:prstGeom prst="rect">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9" name="矩形 6">
            <a:extLst>
              <a:ext uri="{FF2B5EF4-FFF2-40B4-BE49-F238E27FC236}">
                <a16:creationId xmlns:a16="http://schemas.microsoft.com/office/drawing/2014/main" id="{657BFF79-3EEA-497E-9F04-19FE77207735}"/>
              </a:ext>
            </a:extLst>
          </p:cNvPr>
          <p:cNvSpPr/>
          <p:nvPr/>
        </p:nvSpPr>
        <p:spPr>
          <a:xfrm>
            <a:off x="274568" y="546464"/>
            <a:ext cx="6215132" cy="403252"/>
          </a:xfrm>
          <a:prstGeom prst="rect">
            <a:avLst/>
          </a:prstGeom>
        </p:spPr>
        <p:txBody>
          <a:bodyPr wrap="square" lIns="360000" anchor="ctr">
            <a:spAutoFit/>
          </a:bodyPr>
          <a:lstStyle/>
          <a:p>
            <a:pPr marL="0" marR="0" lvl="0" indent="0" algn="l" defTabSz="913765" rtl="0" eaLnBrk="1" fontAlgn="auto" latinLnBrk="0" hangingPunct="1">
              <a:lnSpc>
                <a:spcPct val="12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第一章</a:t>
            </a:r>
            <a:r>
              <a:rPr kumimoji="0" lang="en-US" altLang="zh-CN"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a:t>
            </a:r>
            <a:r>
              <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综述</a:t>
            </a:r>
            <a:r>
              <a:rPr kumimoji="0" lang="en-US" altLang="zh-CN"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rPr>
              <a:t>】</a:t>
            </a:r>
            <a:r>
              <a:rPr lang="zh-CN" altLang="en-US" b="1" dirty="0">
                <a:solidFill>
                  <a:schemeClr val="accent1">
                    <a:lumMod val="75000"/>
                  </a:schemeClr>
                </a:solidFill>
                <a:latin typeface="等线" panose="02010600030101010101" pitchFamily="2" charset="-122"/>
                <a:ea typeface="等线" panose="02010600030101010101" pitchFamily="2" charset="-122"/>
                <a:sym typeface="+mn-lt"/>
              </a:rPr>
              <a:t>发展历程</a:t>
            </a:r>
            <a:endParaRPr kumimoji="0" lang="zh-CN" altLang="en-US" sz="1800" b="1" i="0" u="none" strike="noStrike" kern="1200" cap="none" spc="0" normalizeH="0" baseline="0" noProof="0" dirty="0">
              <a:ln>
                <a:noFill/>
              </a:ln>
              <a:solidFill>
                <a:schemeClr val="accent1">
                  <a:lumMod val="75000"/>
                </a:schemeClr>
              </a:solidFill>
              <a:effectLst/>
              <a:uLnTx/>
              <a:uFillTx/>
              <a:latin typeface="等线" panose="02010600030101010101" pitchFamily="2" charset="-122"/>
              <a:ea typeface="等线" panose="02010600030101010101" pitchFamily="2" charset="-122"/>
              <a:cs typeface="+mn-cs"/>
              <a:sym typeface="+mn-lt"/>
            </a:endParaRPr>
          </a:p>
        </p:txBody>
      </p:sp>
      <p:sp>
        <p:nvSpPr>
          <p:cNvPr id="10" name="矩形 7">
            <a:extLst>
              <a:ext uri="{FF2B5EF4-FFF2-40B4-BE49-F238E27FC236}">
                <a16:creationId xmlns:a16="http://schemas.microsoft.com/office/drawing/2014/main" id="{E5A98416-794E-D222-EB55-B624A759EE91}"/>
              </a:ext>
            </a:extLst>
          </p:cNvPr>
          <p:cNvSpPr/>
          <p:nvPr/>
        </p:nvSpPr>
        <p:spPr>
          <a:xfrm>
            <a:off x="368301" y="958910"/>
            <a:ext cx="6121400" cy="719137"/>
          </a:xfrm>
          <a:prstGeom prst="rect">
            <a:avLst/>
          </a:prstGeom>
          <a:solidFill>
            <a:srgbClr val="F2F2F2"/>
          </a:solidFill>
          <a:ln w="12700" cap="flat" cmpd="sng" algn="ctr">
            <a:noFill/>
            <a:prstDash val="solid"/>
            <a:miter lim="800000"/>
          </a:ln>
          <a:effectLst/>
        </p:spPr>
        <p:txBody>
          <a:bodyPr wrap="square" rIns="90000" rtlCol="0" anchor="ct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en-US" sz="1600" b="1" kern="0" dirty="0">
                <a:solidFill>
                  <a:prstClr val="black">
                    <a:lumMod val="65000"/>
                    <a:lumOff val="35000"/>
                  </a:prstClr>
                </a:solidFill>
                <a:latin typeface="等线" panose="02010600030101010101" pitchFamily="2" charset="-122"/>
                <a:ea typeface="等线" panose="02010600030101010101" pitchFamily="2" charset="-122"/>
              </a:rPr>
              <a:t>失眠数字疗法随着数字技术发展而兴起，利用</a:t>
            </a:r>
            <a:r>
              <a:rPr lang="en" altLang="zh-CN" sz="1600" b="1" kern="0" dirty="0">
                <a:solidFill>
                  <a:prstClr val="black">
                    <a:lumMod val="65000"/>
                    <a:lumOff val="35000"/>
                  </a:prstClr>
                </a:solidFill>
                <a:latin typeface="等线" panose="02010600030101010101" pitchFamily="2" charset="-122"/>
                <a:ea typeface="等线" panose="02010600030101010101" pitchFamily="2" charset="-122"/>
              </a:rPr>
              <a:t>AI</a:t>
            </a:r>
            <a:r>
              <a:rPr lang="zh-CN" altLang="en" sz="1600" b="1" kern="0" dirty="0">
                <a:solidFill>
                  <a:prstClr val="black">
                    <a:lumMod val="65000"/>
                    <a:lumOff val="35000"/>
                  </a:prstClr>
                </a:solidFill>
                <a:latin typeface="等线" panose="02010600030101010101" pitchFamily="2" charset="-122"/>
                <a:ea typeface="等线" panose="02010600030101010101" pitchFamily="2" charset="-122"/>
              </a:rPr>
              <a:t>、</a:t>
            </a:r>
            <a:r>
              <a:rPr lang="zh-CN" altLang="en-US" sz="1600" b="1" kern="0" dirty="0">
                <a:solidFill>
                  <a:prstClr val="black">
                    <a:lumMod val="65000"/>
                    <a:lumOff val="35000"/>
                  </a:prstClr>
                </a:solidFill>
                <a:latin typeface="等线" panose="02010600030101010101" pitchFamily="2" charset="-122"/>
                <a:ea typeface="等线" panose="02010600030101010101" pitchFamily="2" charset="-122"/>
              </a:rPr>
              <a:t>大数据等技术优化</a:t>
            </a:r>
            <a:r>
              <a:rPr lang="en" altLang="zh-CN" sz="1600" b="1" kern="0" dirty="0">
                <a:solidFill>
                  <a:prstClr val="black">
                    <a:lumMod val="65000"/>
                    <a:lumOff val="35000"/>
                  </a:prstClr>
                </a:solidFill>
                <a:latin typeface="等线" panose="02010600030101010101" pitchFamily="2" charset="-122"/>
                <a:ea typeface="等线" panose="02010600030101010101" pitchFamily="2" charset="-122"/>
              </a:rPr>
              <a:t>CBT-I</a:t>
            </a:r>
            <a:r>
              <a:rPr lang="zh-CN" altLang="en-US" sz="1600" b="1" kern="0" dirty="0">
                <a:solidFill>
                  <a:prstClr val="black">
                    <a:lumMod val="65000"/>
                    <a:lumOff val="35000"/>
                  </a:prstClr>
                </a:solidFill>
                <a:latin typeface="等线" panose="02010600030101010101" pitchFamily="2" charset="-122"/>
                <a:ea typeface="等线" panose="02010600030101010101" pitchFamily="2" charset="-122"/>
              </a:rPr>
              <a:t>治疗过程，为患者提供个性化、高效的失眠解决方案，有望在未来成为治疗失眠的重要手段，并广泛应用于医疗健康领域</a:t>
            </a:r>
            <a:endParaRPr kumimoji="0" lang="en-US" altLang="zh-CN" sz="1600" b="1" i="0" u="none" strike="noStrike" kern="0" cap="none" spc="0" normalizeH="0" baseline="0" noProof="0" dirty="0">
              <a:ln>
                <a:noFill/>
              </a:ln>
              <a:solidFill>
                <a:prstClr val="black">
                  <a:lumMod val="65000"/>
                  <a:lumOff val="35000"/>
                </a:prstClr>
              </a:solidFill>
              <a:effectLst/>
              <a:uLnTx/>
              <a:uFillTx/>
              <a:latin typeface="等线" panose="02010600030101010101" pitchFamily="2" charset="-122"/>
              <a:ea typeface="等线" panose="02010600030101010101" pitchFamily="2" charset="-122"/>
              <a:cs typeface="+mn-cs"/>
            </a:endParaRPr>
          </a:p>
        </p:txBody>
      </p:sp>
      <p:grpSp>
        <p:nvGrpSpPr>
          <p:cNvPr id="193" name="组合 192">
            <a:extLst>
              <a:ext uri="{FF2B5EF4-FFF2-40B4-BE49-F238E27FC236}">
                <a16:creationId xmlns:a16="http://schemas.microsoft.com/office/drawing/2014/main" id="{6D6A0E0C-30D1-6912-FB62-0D4E13048953}"/>
              </a:ext>
            </a:extLst>
          </p:cNvPr>
          <p:cNvGrpSpPr/>
          <p:nvPr/>
        </p:nvGrpSpPr>
        <p:grpSpPr>
          <a:xfrm>
            <a:off x="304690" y="1998436"/>
            <a:ext cx="6188642" cy="259045"/>
            <a:chOff x="304690" y="1998436"/>
            <a:chExt cx="6188642" cy="259045"/>
          </a:xfrm>
        </p:grpSpPr>
        <p:cxnSp>
          <p:nvCxnSpPr>
            <p:cNvPr id="3" name="直接连接符 2">
              <a:extLst>
                <a:ext uri="{FF2B5EF4-FFF2-40B4-BE49-F238E27FC236}">
                  <a16:creationId xmlns:a16="http://schemas.microsoft.com/office/drawing/2014/main" id="{1161F502-7AA2-DDE5-BCE0-AC0FEC41DF15}"/>
                </a:ext>
              </a:extLst>
            </p:cNvPr>
            <p:cNvCxnSpPr>
              <a:cxnSpLocks/>
            </p:cNvCxnSpPr>
            <p:nvPr/>
          </p:nvCxnSpPr>
          <p:spPr>
            <a:xfrm>
              <a:off x="373332" y="2257481"/>
              <a:ext cx="612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文本框 24">
              <a:extLst>
                <a:ext uri="{FF2B5EF4-FFF2-40B4-BE49-F238E27FC236}">
                  <a16:creationId xmlns:a16="http://schemas.microsoft.com/office/drawing/2014/main" id="{74227182-8AB7-EB93-0BF7-8E41B4D12C8E}"/>
                </a:ext>
              </a:extLst>
            </p:cNvPr>
            <p:cNvSpPr txBox="1"/>
            <p:nvPr/>
          </p:nvSpPr>
          <p:spPr>
            <a:xfrm>
              <a:off x="304690" y="1998436"/>
              <a:ext cx="4538773" cy="259045"/>
            </a:xfrm>
            <a:prstGeom prst="rect">
              <a:avLst/>
            </a:prstGeom>
            <a:noFill/>
          </p:spPr>
          <p:txBody>
            <a:bodyPr wrap="square" rtlCol="0">
              <a:spAutoFit/>
            </a:bodyPr>
            <a:lstStyle>
              <a:defPPr>
                <a:defRPr lang="zh-CN"/>
              </a:defPPr>
              <a:lvl1pPr marL="0" algn="l" defTabSz="416560" rtl="0" eaLnBrk="1" latinLnBrk="0" hangingPunct="1">
                <a:defRPr sz="820" kern="1200">
                  <a:solidFill>
                    <a:schemeClr val="tx1"/>
                  </a:solidFill>
                  <a:latin typeface="+mn-lt"/>
                  <a:ea typeface="+mn-ea"/>
                  <a:cs typeface="+mn-cs"/>
                </a:defRPr>
              </a:lvl1pPr>
              <a:lvl2pPr marL="208280" algn="l" defTabSz="416560" rtl="0" eaLnBrk="1" latinLnBrk="0" hangingPunct="1">
                <a:defRPr sz="820" kern="1200">
                  <a:solidFill>
                    <a:schemeClr val="tx1"/>
                  </a:solidFill>
                  <a:latin typeface="+mn-lt"/>
                  <a:ea typeface="+mn-ea"/>
                  <a:cs typeface="+mn-cs"/>
                </a:defRPr>
              </a:lvl2pPr>
              <a:lvl3pPr marL="416560" algn="l" defTabSz="416560" rtl="0" eaLnBrk="1" latinLnBrk="0" hangingPunct="1">
                <a:defRPr sz="820" kern="1200">
                  <a:solidFill>
                    <a:schemeClr val="tx1"/>
                  </a:solidFill>
                  <a:latin typeface="+mn-lt"/>
                  <a:ea typeface="+mn-ea"/>
                  <a:cs typeface="+mn-cs"/>
                </a:defRPr>
              </a:lvl3pPr>
              <a:lvl4pPr marL="625475" algn="l" defTabSz="416560" rtl="0" eaLnBrk="1" latinLnBrk="0" hangingPunct="1">
                <a:defRPr sz="820" kern="1200">
                  <a:solidFill>
                    <a:schemeClr val="tx1"/>
                  </a:solidFill>
                  <a:latin typeface="+mn-lt"/>
                  <a:ea typeface="+mn-ea"/>
                  <a:cs typeface="+mn-cs"/>
                </a:defRPr>
              </a:lvl4pPr>
              <a:lvl5pPr marL="833755" algn="l" defTabSz="416560" rtl="0" eaLnBrk="1" latinLnBrk="0" hangingPunct="1">
                <a:defRPr sz="820" kern="1200">
                  <a:solidFill>
                    <a:schemeClr val="tx1"/>
                  </a:solidFill>
                  <a:latin typeface="+mn-lt"/>
                  <a:ea typeface="+mn-ea"/>
                  <a:cs typeface="+mn-cs"/>
                </a:defRPr>
              </a:lvl5pPr>
              <a:lvl6pPr marL="1042035" algn="l" defTabSz="416560" rtl="0" eaLnBrk="1" latinLnBrk="0" hangingPunct="1">
                <a:defRPr sz="820" kern="1200">
                  <a:solidFill>
                    <a:schemeClr val="tx1"/>
                  </a:solidFill>
                  <a:latin typeface="+mn-lt"/>
                  <a:ea typeface="+mn-ea"/>
                  <a:cs typeface="+mn-cs"/>
                </a:defRPr>
              </a:lvl6pPr>
              <a:lvl7pPr marL="1250315" algn="l" defTabSz="416560" rtl="0" eaLnBrk="1" latinLnBrk="0" hangingPunct="1">
                <a:defRPr sz="820" kern="1200">
                  <a:solidFill>
                    <a:schemeClr val="tx1"/>
                  </a:solidFill>
                  <a:latin typeface="+mn-lt"/>
                  <a:ea typeface="+mn-ea"/>
                  <a:cs typeface="+mn-cs"/>
                </a:defRPr>
              </a:lvl7pPr>
              <a:lvl8pPr marL="1459230" algn="l" defTabSz="416560" rtl="0" eaLnBrk="1" latinLnBrk="0" hangingPunct="1">
                <a:defRPr sz="820" kern="1200">
                  <a:solidFill>
                    <a:schemeClr val="tx1"/>
                  </a:solidFill>
                  <a:latin typeface="+mn-lt"/>
                  <a:ea typeface="+mn-ea"/>
                  <a:cs typeface="+mn-cs"/>
                </a:defRPr>
              </a:lvl8pPr>
              <a:lvl9pPr marL="1667510" algn="l" defTabSz="416560" rtl="0" eaLnBrk="1" latinLnBrk="0" hangingPunct="1">
                <a:defRPr sz="820" kern="1200">
                  <a:solidFill>
                    <a:schemeClr val="tx1"/>
                  </a:solidFill>
                  <a:latin typeface="+mn-lt"/>
                  <a:ea typeface="+mn-ea"/>
                  <a:cs typeface="+mn-cs"/>
                </a:defRPr>
              </a:lvl9pPr>
            </a:lstStyle>
            <a:p>
              <a:pPr marL="0" marR="0" lvl="0" indent="0" algn="just" defTabSz="498475" rtl="0" eaLnBrk="1" fontAlgn="auto" latinLnBrk="0" hangingPunct="1">
                <a:lnSpc>
                  <a:spcPts val="1255"/>
                </a:lnSpc>
                <a:spcBef>
                  <a:spcPts val="360"/>
                </a:spcBef>
                <a:spcAft>
                  <a:spcPts val="0"/>
                </a:spcAft>
                <a:buClr>
                  <a:srgbClr val="E8392A"/>
                </a:buClr>
                <a:buSzTx/>
                <a:buFontTx/>
                <a:buNone/>
                <a:tabLst/>
                <a:defRPr/>
              </a:pPr>
              <a:r>
                <a:rPr kumimoji="0" lang="zh-CN" altLang="en-US" sz="11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ea"/>
                  <a:sym typeface="+mn-lt"/>
                </a:rPr>
                <a:t>睡眠数字疗法发展历程</a:t>
              </a:r>
              <a:endParaRPr kumimoji="0" lang="en-US" altLang="zh-CN" sz="11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ea"/>
                <a:sym typeface="+mn-lt"/>
              </a:endParaRPr>
            </a:p>
          </p:txBody>
        </p:sp>
      </p:grpSp>
      <p:grpSp>
        <p:nvGrpSpPr>
          <p:cNvPr id="2" name="组合 1">
            <a:extLst>
              <a:ext uri="{FF2B5EF4-FFF2-40B4-BE49-F238E27FC236}">
                <a16:creationId xmlns:a16="http://schemas.microsoft.com/office/drawing/2014/main" id="{24525108-4A50-FBA0-6422-3B6028BFB4F5}"/>
              </a:ext>
            </a:extLst>
          </p:cNvPr>
          <p:cNvGrpSpPr/>
          <p:nvPr/>
        </p:nvGrpSpPr>
        <p:grpSpPr>
          <a:xfrm>
            <a:off x="368300" y="2433090"/>
            <a:ext cx="6121400" cy="3091405"/>
            <a:chOff x="660400" y="1469536"/>
            <a:chExt cx="10827149" cy="5388465"/>
          </a:xfrm>
        </p:grpSpPr>
        <p:sp>
          <p:nvSpPr>
            <p:cNvPr id="5" name="矩形: 单圆角 4">
              <a:extLst>
                <a:ext uri="{FF2B5EF4-FFF2-40B4-BE49-F238E27FC236}">
                  <a16:creationId xmlns:a16="http://schemas.microsoft.com/office/drawing/2014/main" id="{FA8146F6-EE0C-238A-A96A-DC8D57E5C419}"/>
                </a:ext>
              </a:extLst>
            </p:cNvPr>
            <p:cNvSpPr>
              <a:spLocks/>
            </p:cNvSpPr>
            <p:nvPr/>
          </p:nvSpPr>
          <p:spPr>
            <a:xfrm>
              <a:off x="660400" y="3458947"/>
              <a:ext cx="2165425" cy="3399053"/>
            </a:xfrm>
            <a:prstGeom prst="round1Rect">
              <a:avLst/>
            </a:prstGeom>
            <a:gradFill flip="none" rotWithShape="1">
              <a:gsLst>
                <a:gs pos="51000">
                  <a:schemeClr val="bg1"/>
                </a:gs>
                <a:gs pos="100000">
                  <a:schemeClr val="accent1">
                    <a:lumMod val="20000"/>
                    <a:lumOff val="80000"/>
                  </a:schemeClr>
                </a:gs>
              </a:gsLst>
              <a:lin ang="5400000" scaled="1"/>
              <a:tileRect/>
            </a:gradFill>
            <a:ln w="127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33400" dist="50800" dir="5400000" algn="ctr"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sz="900" dirty="0">
                <a:latin typeface="+mn-ea"/>
              </a:endParaRPr>
            </a:p>
          </p:txBody>
        </p:sp>
        <p:sp>
          <p:nvSpPr>
            <p:cNvPr id="7" name="矩形: 单圆角 6">
              <a:extLst>
                <a:ext uri="{FF2B5EF4-FFF2-40B4-BE49-F238E27FC236}">
                  <a16:creationId xmlns:a16="http://schemas.microsoft.com/office/drawing/2014/main" id="{4F700AE4-12C6-EF07-3663-53BE1250093C}"/>
                </a:ext>
              </a:extLst>
            </p:cNvPr>
            <p:cNvSpPr>
              <a:spLocks/>
            </p:cNvSpPr>
            <p:nvPr/>
          </p:nvSpPr>
          <p:spPr>
            <a:xfrm>
              <a:off x="2825831" y="2961595"/>
              <a:ext cx="2165425" cy="3896405"/>
            </a:xfrm>
            <a:prstGeom prst="round1Rect">
              <a:avLst/>
            </a:prstGeom>
            <a:gradFill flip="none" rotWithShape="1">
              <a:gsLst>
                <a:gs pos="51000">
                  <a:schemeClr val="bg1"/>
                </a:gs>
                <a:gs pos="100000">
                  <a:schemeClr val="accent1">
                    <a:lumMod val="20000"/>
                    <a:lumOff val="80000"/>
                  </a:schemeClr>
                </a:gs>
              </a:gsLst>
              <a:lin ang="5400000" scaled="1"/>
              <a:tileRect/>
            </a:gradFill>
            <a:ln w="127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33400" dist="50800" dir="5400000" algn="ctr"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sz="900" dirty="0">
                <a:latin typeface="+mn-ea"/>
              </a:endParaRPr>
            </a:p>
          </p:txBody>
        </p:sp>
        <p:sp>
          <p:nvSpPr>
            <p:cNvPr id="37" name="矩形: 单圆角 36">
              <a:extLst>
                <a:ext uri="{FF2B5EF4-FFF2-40B4-BE49-F238E27FC236}">
                  <a16:creationId xmlns:a16="http://schemas.microsoft.com/office/drawing/2014/main" id="{7ECE0724-B2A3-78FA-097A-29EF882B17AE}"/>
                </a:ext>
              </a:extLst>
            </p:cNvPr>
            <p:cNvSpPr>
              <a:spLocks/>
            </p:cNvSpPr>
            <p:nvPr/>
          </p:nvSpPr>
          <p:spPr>
            <a:xfrm>
              <a:off x="4991262" y="2464243"/>
              <a:ext cx="2165425" cy="4393758"/>
            </a:xfrm>
            <a:prstGeom prst="round1Rect">
              <a:avLst/>
            </a:prstGeom>
            <a:gradFill flip="none" rotWithShape="1">
              <a:gsLst>
                <a:gs pos="51000">
                  <a:schemeClr val="bg1"/>
                </a:gs>
                <a:gs pos="100000">
                  <a:schemeClr val="accent1">
                    <a:lumMod val="20000"/>
                    <a:lumOff val="80000"/>
                  </a:schemeClr>
                </a:gs>
              </a:gsLst>
              <a:lin ang="5400000" scaled="1"/>
              <a:tileRect/>
            </a:gradFill>
            <a:ln w="127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33400" dist="50800" dir="5400000" algn="ctr"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sz="900" dirty="0">
                <a:latin typeface="+mn-ea"/>
              </a:endParaRPr>
            </a:p>
          </p:txBody>
        </p:sp>
        <p:sp>
          <p:nvSpPr>
            <p:cNvPr id="39" name="矩形: 单圆角 38">
              <a:extLst>
                <a:ext uri="{FF2B5EF4-FFF2-40B4-BE49-F238E27FC236}">
                  <a16:creationId xmlns:a16="http://schemas.microsoft.com/office/drawing/2014/main" id="{7A75E935-E457-9FD7-0550-98CEC05DF419}"/>
                </a:ext>
              </a:extLst>
            </p:cNvPr>
            <p:cNvSpPr>
              <a:spLocks/>
            </p:cNvSpPr>
            <p:nvPr/>
          </p:nvSpPr>
          <p:spPr>
            <a:xfrm>
              <a:off x="7156693" y="1966889"/>
              <a:ext cx="2165425" cy="4891111"/>
            </a:xfrm>
            <a:prstGeom prst="round1Rect">
              <a:avLst/>
            </a:prstGeom>
            <a:gradFill flip="none" rotWithShape="1">
              <a:gsLst>
                <a:gs pos="51000">
                  <a:schemeClr val="bg1"/>
                </a:gs>
                <a:gs pos="100000">
                  <a:schemeClr val="accent1">
                    <a:lumMod val="20000"/>
                    <a:lumOff val="80000"/>
                  </a:schemeClr>
                </a:gs>
              </a:gsLst>
              <a:lin ang="5400000" scaled="1"/>
              <a:tileRect/>
            </a:gradFill>
            <a:ln w="127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33400" dist="50800" dir="5400000" algn="ctr"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sz="900" dirty="0">
                <a:latin typeface="+mn-ea"/>
              </a:endParaRPr>
            </a:p>
          </p:txBody>
        </p:sp>
        <p:sp>
          <p:nvSpPr>
            <p:cNvPr id="41" name="矩形: 单圆角 40">
              <a:extLst>
                <a:ext uri="{FF2B5EF4-FFF2-40B4-BE49-F238E27FC236}">
                  <a16:creationId xmlns:a16="http://schemas.microsoft.com/office/drawing/2014/main" id="{CD504043-BEB1-CD0A-F4E8-68A444B60B2C}"/>
                </a:ext>
              </a:extLst>
            </p:cNvPr>
            <p:cNvSpPr>
              <a:spLocks/>
            </p:cNvSpPr>
            <p:nvPr/>
          </p:nvSpPr>
          <p:spPr>
            <a:xfrm>
              <a:off x="9322124" y="1469537"/>
              <a:ext cx="2165425" cy="5388464"/>
            </a:xfrm>
            <a:prstGeom prst="round1Rect">
              <a:avLst/>
            </a:prstGeom>
            <a:gradFill flip="none" rotWithShape="1">
              <a:gsLst>
                <a:gs pos="51000">
                  <a:schemeClr val="bg1"/>
                </a:gs>
                <a:gs pos="100000">
                  <a:schemeClr val="accent1">
                    <a:lumMod val="20000"/>
                    <a:lumOff val="80000"/>
                  </a:schemeClr>
                </a:gs>
              </a:gsLst>
              <a:lin ang="5400000" scaled="1"/>
              <a:tileRect/>
            </a:gradFill>
            <a:ln w="127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33400" dist="50800" dir="5400000" algn="ctr"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sz="900" dirty="0">
                <a:latin typeface="+mn-ea"/>
              </a:endParaRPr>
            </a:p>
          </p:txBody>
        </p:sp>
        <p:grpSp>
          <p:nvGrpSpPr>
            <p:cNvPr id="43" name="组合 42">
              <a:extLst>
                <a:ext uri="{FF2B5EF4-FFF2-40B4-BE49-F238E27FC236}">
                  <a16:creationId xmlns:a16="http://schemas.microsoft.com/office/drawing/2014/main" id="{CA743EAA-BEE0-5FBC-C4C7-A28E38762D3A}"/>
                </a:ext>
              </a:extLst>
            </p:cNvPr>
            <p:cNvGrpSpPr/>
            <p:nvPr/>
          </p:nvGrpSpPr>
          <p:grpSpPr>
            <a:xfrm>
              <a:off x="660401" y="3458946"/>
              <a:ext cx="2063028" cy="3001862"/>
              <a:chOff x="1219201" y="3225799"/>
              <a:chExt cx="2504580" cy="3434072"/>
            </a:xfrm>
          </p:grpSpPr>
          <p:grpSp>
            <p:nvGrpSpPr>
              <p:cNvPr id="90" name="组合 89">
                <a:extLst>
                  <a:ext uri="{FF2B5EF4-FFF2-40B4-BE49-F238E27FC236}">
                    <a16:creationId xmlns:a16="http://schemas.microsoft.com/office/drawing/2014/main" id="{5B0251C4-F277-29F1-597A-CE12A0B06F27}"/>
                  </a:ext>
                </a:extLst>
              </p:cNvPr>
              <p:cNvGrpSpPr/>
              <p:nvPr/>
            </p:nvGrpSpPr>
            <p:grpSpPr>
              <a:xfrm>
                <a:off x="1219201" y="3225799"/>
                <a:ext cx="2504580" cy="3434072"/>
                <a:chOff x="1092200" y="2332909"/>
                <a:chExt cx="3492139" cy="4788129"/>
              </a:xfrm>
            </p:grpSpPr>
            <p:sp>
              <p:nvSpPr>
                <p:cNvPr id="92" name="Number1">
                  <a:extLst>
                    <a:ext uri="{FF2B5EF4-FFF2-40B4-BE49-F238E27FC236}">
                      <a16:creationId xmlns:a16="http://schemas.microsoft.com/office/drawing/2014/main" id="{A80B4826-19C7-F877-03DD-CFF963ECFDB4}"/>
                    </a:ext>
                  </a:extLst>
                </p:cNvPr>
                <p:cNvSpPr/>
                <p:nvPr/>
              </p:nvSpPr>
              <p:spPr>
                <a:xfrm>
                  <a:off x="1092200" y="2332909"/>
                  <a:ext cx="1912423" cy="1213757"/>
                </a:xfrm>
                <a:custGeom>
                  <a:avLst/>
                  <a:gdLst>
                    <a:gd name="connsiteX0" fmla="*/ 0 w 1507673"/>
                    <a:gd name="connsiteY0" fmla="*/ 0 h 1741714"/>
                    <a:gd name="connsiteX1" fmla="*/ 1074057 w 1507673"/>
                    <a:gd name="connsiteY1" fmla="*/ 0 h 1741714"/>
                    <a:gd name="connsiteX2" fmla="*/ 1507673 w 1507673"/>
                    <a:gd name="connsiteY2" fmla="*/ 870857 h 1741714"/>
                    <a:gd name="connsiteX3" fmla="*/ 1074057 w 1507673"/>
                    <a:gd name="connsiteY3" fmla="*/ 1741714 h 1741714"/>
                    <a:gd name="connsiteX4" fmla="*/ 0 w 1507673"/>
                    <a:gd name="connsiteY4" fmla="*/ 1741714 h 174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673" h="1741714">
                      <a:moveTo>
                        <a:pt x="0" y="0"/>
                      </a:moveTo>
                      <a:lnTo>
                        <a:pt x="1074057" y="0"/>
                      </a:lnTo>
                      <a:cubicBezTo>
                        <a:pt x="1313537" y="0"/>
                        <a:pt x="1507673" y="389896"/>
                        <a:pt x="1507673" y="870857"/>
                      </a:cubicBezTo>
                      <a:cubicBezTo>
                        <a:pt x="1507673" y="1351818"/>
                        <a:pt x="1313537" y="1741714"/>
                        <a:pt x="1074057" y="1741714"/>
                      </a:cubicBezTo>
                      <a:lnTo>
                        <a:pt x="0" y="1741714"/>
                      </a:lnTo>
                      <a:close/>
                    </a:path>
                  </a:pathLst>
                </a:custGeom>
                <a:gradFill flip="none" rotWithShape="1">
                  <a:gsLst>
                    <a:gs pos="0">
                      <a:schemeClr val="accent1">
                        <a:lumMod val="60000"/>
                        <a:lumOff val="40000"/>
                      </a:schemeClr>
                    </a:gs>
                    <a:gs pos="75000">
                      <a:schemeClr val="accent1"/>
                    </a:gs>
                  </a:gsLst>
                  <a:lin ang="2700000" scaled="1"/>
                  <a:tileRect/>
                </a:gradFill>
                <a:ln w="12700">
                  <a:solidFill>
                    <a:schemeClr val="bg1"/>
                  </a:solid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51435" tIns="25718" rIns="101250" bIns="25718" rtlCol="0" anchor="ctr">
                  <a:normAutofit/>
                </a:bodyPr>
                <a:lstStyle/>
                <a:p>
                  <a:pPr algn="ctr"/>
                  <a:r>
                    <a:rPr lang="de-DE" altLang="zh-CN" sz="900" b="1" dirty="0">
                      <a:latin typeface="+mn-ea"/>
                    </a:rPr>
                    <a:t>1990s</a:t>
                  </a:r>
                </a:p>
              </p:txBody>
            </p:sp>
            <p:sp>
              <p:nvSpPr>
                <p:cNvPr id="93" name="Bullet1">
                  <a:extLst>
                    <a:ext uri="{FF2B5EF4-FFF2-40B4-BE49-F238E27FC236}">
                      <a16:creationId xmlns:a16="http://schemas.microsoft.com/office/drawing/2014/main" id="{B68AB671-F053-9128-F16E-D37BB9E0D4C6}"/>
                    </a:ext>
                  </a:extLst>
                </p:cNvPr>
                <p:cNvSpPr txBox="1">
                  <a:spLocks/>
                </p:cNvSpPr>
                <p:nvPr/>
              </p:nvSpPr>
              <p:spPr>
                <a:xfrm>
                  <a:off x="1166770" y="3698747"/>
                  <a:ext cx="3417569" cy="1213757"/>
                </a:xfrm>
                <a:prstGeom prst="rect">
                  <a:avLst/>
                </a:prstGeom>
                <a:noFill/>
                <a:ln>
                  <a:noFill/>
                </a:ln>
              </p:spPr>
              <p:txBody>
                <a:bodyPr wrap="square" lIns="51435" tIns="25718" rIns="51435" bIns="25718" anchor="b" anchorCtr="0">
                  <a:normAutofit/>
                </a:bodyPr>
                <a:lstStyle/>
                <a:p>
                  <a:pPr defTabSz="513993">
                    <a:buSzPct val="25000"/>
                    <a:defRPr/>
                  </a:pPr>
                  <a:r>
                    <a:rPr lang="zh-CN" altLang="en-US" sz="900" b="1" dirty="0">
                      <a:latin typeface="+mn-ea"/>
                      <a:cs typeface="Arial" panose="020B0604020202020204" pitchFamily="34" charset="0"/>
                    </a:rPr>
                    <a:t>理论基础奠定</a:t>
                  </a:r>
                  <a:endParaRPr lang="de-DE" sz="900" b="1" dirty="0">
                    <a:latin typeface="+mn-ea"/>
                    <a:cs typeface="Arial" panose="020B0604020202020204" pitchFamily="34" charset="0"/>
                  </a:endParaRPr>
                </a:p>
              </p:txBody>
            </p:sp>
            <p:sp>
              <p:nvSpPr>
                <p:cNvPr id="94" name="Text1">
                  <a:extLst>
                    <a:ext uri="{FF2B5EF4-FFF2-40B4-BE49-F238E27FC236}">
                      <a16:creationId xmlns:a16="http://schemas.microsoft.com/office/drawing/2014/main" id="{3CC5CEA3-F76A-4D9F-B9EB-BA3381FA97A8}"/>
                    </a:ext>
                  </a:extLst>
                </p:cNvPr>
                <p:cNvSpPr txBox="1">
                  <a:spLocks/>
                </p:cNvSpPr>
                <p:nvPr/>
              </p:nvSpPr>
              <p:spPr>
                <a:xfrm>
                  <a:off x="1166771" y="4949524"/>
                  <a:ext cx="3417568" cy="2171514"/>
                </a:xfrm>
                <a:prstGeom prst="rect">
                  <a:avLst/>
                </a:prstGeom>
                <a:noFill/>
                <a:ln>
                  <a:noFill/>
                </a:ln>
              </p:spPr>
              <p:txBody>
                <a:bodyPr wrap="square" lIns="51435" tIns="25718" rIns="51435" bIns="25718" anchor="t" anchorCtr="0">
                  <a:spAutoFit/>
                </a:bodyPr>
                <a:lstStyle/>
                <a:p>
                  <a:pPr>
                    <a:lnSpc>
                      <a:spcPct val="120000"/>
                    </a:lnSpc>
                  </a:pPr>
                  <a:r>
                    <a:rPr lang="en-US" altLang="zh-CN" sz="800" dirty="0">
                      <a:latin typeface="+mn-ea"/>
                      <a:cs typeface="Arial" panose="020B0604020202020204" pitchFamily="34" charset="0"/>
                    </a:rPr>
                    <a:t>Morin</a:t>
                  </a:r>
                  <a:r>
                    <a:rPr lang="zh-CN" altLang="en-US" sz="800" dirty="0">
                      <a:latin typeface="+mn-ea"/>
                      <a:cs typeface="Arial" panose="020B0604020202020204" pitchFamily="34" charset="0"/>
                    </a:rPr>
                    <a:t>等人提出并发展了失眠认知行为疗法（</a:t>
                  </a:r>
                  <a:r>
                    <a:rPr lang="en-US" altLang="zh-CN" sz="800" dirty="0">
                      <a:latin typeface="+mn-ea"/>
                      <a:cs typeface="Arial" panose="020B0604020202020204" pitchFamily="34" charset="0"/>
                    </a:rPr>
                    <a:t>CBT-I</a:t>
                  </a:r>
                  <a:r>
                    <a:rPr lang="zh-CN" altLang="en-US" sz="800" dirty="0">
                      <a:latin typeface="+mn-ea"/>
                      <a:cs typeface="Arial" panose="020B0604020202020204" pitchFamily="34" charset="0"/>
                    </a:rPr>
                    <a:t>），为数字疗法在失眠治疗领域的应用奠定了理论基础</a:t>
                  </a:r>
                  <a:endParaRPr lang="en-US" altLang="zh-CN" sz="800" dirty="0">
                    <a:latin typeface="+mn-ea"/>
                    <a:cs typeface="Arial" panose="020B0604020202020204" pitchFamily="34" charset="0"/>
                  </a:endParaRPr>
                </a:p>
              </p:txBody>
            </p:sp>
          </p:grpSp>
          <p:sp>
            <p:nvSpPr>
              <p:cNvPr id="91" name="箭头: 右 90">
                <a:extLst>
                  <a:ext uri="{FF2B5EF4-FFF2-40B4-BE49-F238E27FC236}">
                    <a16:creationId xmlns:a16="http://schemas.microsoft.com/office/drawing/2014/main" id="{1E9DE5B3-3E66-FEB9-1C26-67857EA37778}"/>
                  </a:ext>
                </a:extLst>
              </p:cNvPr>
              <p:cNvSpPr/>
              <p:nvPr/>
            </p:nvSpPr>
            <p:spPr>
              <a:xfrm>
                <a:off x="2921000" y="3517900"/>
                <a:ext cx="622300" cy="375728"/>
              </a:xfrm>
              <a:prstGeom prst="rightArrow">
                <a:avLst/>
              </a:prstGeom>
              <a:gradFill flip="none" rotWithShape="1">
                <a:gsLst>
                  <a:gs pos="0">
                    <a:schemeClr val="accent1">
                      <a:lumMod val="45000"/>
                      <a:lumOff val="55000"/>
                    </a:schemeClr>
                  </a:gs>
                  <a:gs pos="100000">
                    <a:schemeClr val="accent1">
                      <a:lumMod val="30000"/>
                      <a:lumOff val="70000"/>
                      <a:alpha val="0"/>
                    </a:schemeClr>
                  </a:gs>
                </a:gsLst>
                <a:lin ang="10800000" scaled="1"/>
                <a:tileRect/>
              </a:gradFill>
              <a:ln w="63500" cap="rnd">
                <a:noFill/>
                <a:headEnd type="none"/>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mn-ea"/>
                </a:endParaRPr>
              </a:p>
            </p:txBody>
          </p:sp>
        </p:grpSp>
        <p:grpSp>
          <p:nvGrpSpPr>
            <p:cNvPr id="45" name="组合 44">
              <a:extLst>
                <a:ext uri="{FF2B5EF4-FFF2-40B4-BE49-F238E27FC236}">
                  <a16:creationId xmlns:a16="http://schemas.microsoft.com/office/drawing/2014/main" id="{8B3A2F6F-C530-6703-296D-6E97832D8DAF}"/>
                </a:ext>
              </a:extLst>
            </p:cNvPr>
            <p:cNvGrpSpPr/>
            <p:nvPr/>
          </p:nvGrpSpPr>
          <p:grpSpPr>
            <a:xfrm>
              <a:off x="2825832" y="2961593"/>
              <a:ext cx="2063028" cy="3259363"/>
              <a:chOff x="1219201" y="3225799"/>
              <a:chExt cx="2504580" cy="3728649"/>
            </a:xfrm>
          </p:grpSpPr>
          <p:grpSp>
            <p:nvGrpSpPr>
              <p:cNvPr id="84" name="组合 83">
                <a:extLst>
                  <a:ext uri="{FF2B5EF4-FFF2-40B4-BE49-F238E27FC236}">
                    <a16:creationId xmlns:a16="http://schemas.microsoft.com/office/drawing/2014/main" id="{EF164D99-F082-242D-80A8-96817F34C6BC}"/>
                  </a:ext>
                </a:extLst>
              </p:cNvPr>
              <p:cNvGrpSpPr/>
              <p:nvPr/>
            </p:nvGrpSpPr>
            <p:grpSpPr>
              <a:xfrm>
                <a:off x="1219201" y="3225799"/>
                <a:ext cx="2504580" cy="3728649"/>
                <a:chOff x="1092200" y="2332909"/>
                <a:chExt cx="3492139" cy="5198858"/>
              </a:xfrm>
            </p:grpSpPr>
            <p:sp>
              <p:nvSpPr>
                <p:cNvPr id="87" name="Number2">
                  <a:extLst>
                    <a:ext uri="{FF2B5EF4-FFF2-40B4-BE49-F238E27FC236}">
                      <a16:creationId xmlns:a16="http://schemas.microsoft.com/office/drawing/2014/main" id="{865CF004-870F-CA30-5802-82A12228CB8F}"/>
                    </a:ext>
                  </a:extLst>
                </p:cNvPr>
                <p:cNvSpPr/>
                <p:nvPr/>
              </p:nvSpPr>
              <p:spPr>
                <a:xfrm>
                  <a:off x="1092200" y="2332909"/>
                  <a:ext cx="1912423" cy="1213757"/>
                </a:xfrm>
                <a:custGeom>
                  <a:avLst/>
                  <a:gdLst>
                    <a:gd name="connsiteX0" fmla="*/ 0 w 1507673"/>
                    <a:gd name="connsiteY0" fmla="*/ 0 h 1741714"/>
                    <a:gd name="connsiteX1" fmla="*/ 1074057 w 1507673"/>
                    <a:gd name="connsiteY1" fmla="*/ 0 h 1741714"/>
                    <a:gd name="connsiteX2" fmla="*/ 1507673 w 1507673"/>
                    <a:gd name="connsiteY2" fmla="*/ 870857 h 1741714"/>
                    <a:gd name="connsiteX3" fmla="*/ 1074057 w 1507673"/>
                    <a:gd name="connsiteY3" fmla="*/ 1741714 h 1741714"/>
                    <a:gd name="connsiteX4" fmla="*/ 0 w 1507673"/>
                    <a:gd name="connsiteY4" fmla="*/ 1741714 h 174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673" h="1741714">
                      <a:moveTo>
                        <a:pt x="0" y="0"/>
                      </a:moveTo>
                      <a:lnTo>
                        <a:pt x="1074057" y="0"/>
                      </a:lnTo>
                      <a:cubicBezTo>
                        <a:pt x="1313537" y="0"/>
                        <a:pt x="1507673" y="389896"/>
                        <a:pt x="1507673" y="870857"/>
                      </a:cubicBezTo>
                      <a:cubicBezTo>
                        <a:pt x="1507673" y="1351818"/>
                        <a:pt x="1313537" y="1741714"/>
                        <a:pt x="1074057" y="1741714"/>
                      </a:cubicBezTo>
                      <a:lnTo>
                        <a:pt x="0" y="1741714"/>
                      </a:lnTo>
                      <a:close/>
                    </a:path>
                  </a:pathLst>
                </a:custGeom>
                <a:gradFill flip="none" rotWithShape="1">
                  <a:gsLst>
                    <a:gs pos="0">
                      <a:schemeClr val="accent2">
                        <a:lumMod val="60000"/>
                        <a:lumOff val="40000"/>
                      </a:schemeClr>
                    </a:gs>
                    <a:gs pos="75000">
                      <a:schemeClr val="accent2"/>
                    </a:gs>
                  </a:gsLst>
                  <a:lin ang="2700000" scaled="1"/>
                  <a:tileRect/>
                </a:gradFill>
                <a:ln w="12700">
                  <a:solidFill>
                    <a:schemeClr val="bg1"/>
                  </a:solidFill>
                </a:ln>
                <a:effectLst>
                  <a:outerShdw blurRad="127000" dist="63500" dir="2700000" algn="tl" rotWithShape="0">
                    <a:schemeClr val="accent2">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36000" tIns="25718" rIns="36000" bIns="25718" rtlCol="0" anchor="ctr">
                  <a:normAutofit/>
                </a:bodyPr>
                <a:lstStyle/>
                <a:p>
                  <a:pPr algn="just"/>
                  <a:r>
                    <a:rPr lang="de-DE" altLang="zh-CN" sz="900" b="1" dirty="0">
                      <a:latin typeface="+mn-ea"/>
                    </a:rPr>
                    <a:t>2000-2015</a:t>
                  </a:r>
                </a:p>
              </p:txBody>
            </p:sp>
            <p:sp>
              <p:nvSpPr>
                <p:cNvPr id="88" name="Bullet2">
                  <a:extLst>
                    <a:ext uri="{FF2B5EF4-FFF2-40B4-BE49-F238E27FC236}">
                      <a16:creationId xmlns:a16="http://schemas.microsoft.com/office/drawing/2014/main" id="{698BB4A2-9E03-443D-C79A-300E793B54F1}"/>
                    </a:ext>
                  </a:extLst>
                </p:cNvPr>
                <p:cNvSpPr txBox="1">
                  <a:spLocks/>
                </p:cNvSpPr>
                <p:nvPr/>
              </p:nvSpPr>
              <p:spPr>
                <a:xfrm>
                  <a:off x="1166770" y="3698747"/>
                  <a:ext cx="3417569" cy="1213757"/>
                </a:xfrm>
                <a:prstGeom prst="rect">
                  <a:avLst/>
                </a:prstGeom>
                <a:noFill/>
                <a:ln>
                  <a:noFill/>
                </a:ln>
              </p:spPr>
              <p:txBody>
                <a:bodyPr wrap="square" lIns="51435" tIns="25718" rIns="51435" bIns="25718" anchor="b" anchorCtr="0">
                  <a:normAutofit/>
                </a:bodyPr>
                <a:lstStyle/>
                <a:p>
                  <a:pPr defTabSz="513993">
                    <a:buSzPct val="25000"/>
                    <a:defRPr/>
                  </a:pPr>
                  <a:r>
                    <a:rPr lang="zh-CN" altLang="en-US" sz="900" b="1" dirty="0">
                      <a:latin typeface="+mn-ea"/>
                      <a:cs typeface="Arial" panose="020B0604020202020204" pitchFamily="34" charset="0"/>
                    </a:rPr>
                    <a:t>数字化萌芽期</a:t>
                  </a:r>
                  <a:endParaRPr lang="de-DE" sz="900" b="1" dirty="0">
                    <a:latin typeface="+mn-ea"/>
                    <a:cs typeface="Arial" panose="020B0604020202020204" pitchFamily="34" charset="0"/>
                  </a:endParaRPr>
                </a:p>
              </p:txBody>
            </p:sp>
            <p:sp>
              <p:nvSpPr>
                <p:cNvPr id="89" name="Text2">
                  <a:extLst>
                    <a:ext uri="{FF2B5EF4-FFF2-40B4-BE49-F238E27FC236}">
                      <a16:creationId xmlns:a16="http://schemas.microsoft.com/office/drawing/2014/main" id="{27430AC9-B8E4-AB6C-792A-51C9A112217D}"/>
                    </a:ext>
                  </a:extLst>
                </p:cNvPr>
                <p:cNvSpPr txBox="1">
                  <a:spLocks/>
                </p:cNvSpPr>
                <p:nvPr/>
              </p:nvSpPr>
              <p:spPr>
                <a:xfrm>
                  <a:off x="1166771" y="4949520"/>
                  <a:ext cx="3417568" cy="2582247"/>
                </a:xfrm>
                <a:prstGeom prst="rect">
                  <a:avLst/>
                </a:prstGeom>
                <a:noFill/>
                <a:ln>
                  <a:noFill/>
                </a:ln>
              </p:spPr>
              <p:txBody>
                <a:bodyPr wrap="square" lIns="51435" tIns="25718" rIns="51435" bIns="25718" anchor="t" anchorCtr="0">
                  <a:spAutoFit/>
                </a:bodyPr>
                <a:lstStyle/>
                <a:p>
                  <a:pPr>
                    <a:lnSpc>
                      <a:spcPct val="120000"/>
                    </a:lnSpc>
                  </a:pPr>
                  <a:r>
                    <a:rPr lang="zh-CN" altLang="en-US" sz="800" dirty="0">
                      <a:latin typeface="+mn-ea"/>
                      <a:cs typeface="Arial" panose="020B0604020202020204" pitchFamily="34" charset="0"/>
                    </a:rPr>
                    <a:t>随着互联网和移动设备的普及，一些基于</a:t>
                  </a:r>
                  <a:r>
                    <a:rPr lang="en-US" altLang="zh-CN" sz="800" dirty="0">
                      <a:latin typeface="+mn-ea"/>
                      <a:cs typeface="Arial" panose="020B0604020202020204" pitchFamily="34" charset="0"/>
                    </a:rPr>
                    <a:t>CBT-I</a:t>
                  </a:r>
                  <a:r>
                    <a:rPr lang="zh-CN" altLang="en-US" sz="800" dirty="0">
                      <a:latin typeface="+mn-ea"/>
                      <a:cs typeface="Arial" panose="020B0604020202020204" pitchFamily="34" charset="0"/>
                    </a:rPr>
                    <a:t>原理的睡眠监测和辅助应用开始在国内市场出现，如各类睡眠监测</a:t>
                  </a:r>
                  <a:r>
                    <a:rPr lang="en-US" altLang="zh-CN" sz="800" dirty="0">
                      <a:latin typeface="+mn-ea"/>
                      <a:cs typeface="Arial" panose="020B0604020202020204" pitchFamily="34" charset="0"/>
                    </a:rPr>
                    <a:t>App</a:t>
                  </a:r>
                </a:p>
              </p:txBody>
            </p:sp>
          </p:grpSp>
          <p:sp>
            <p:nvSpPr>
              <p:cNvPr id="85" name="箭头: 右 84">
                <a:extLst>
                  <a:ext uri="{FF2B5EF4-FFF2-40B4-BE49-F238E27FC236}">
                    <a16:creationId xmlns:a16="http://schemas.microsoft.com/office/drawing/2014/main" id="{F9B99BC4-EFE9-A45D-9164-FB93866610B0}"/>
                  </a:ext>
                </a:extLst>
              </p:cNvPr>
              <p:cNvSpPr/>
              <p:nvPr/>
            </p:nvSpPr>
            <p:spPr>
              <a:xfrm>
                <a:off x="2921000" y="3517900"/>
                <a:ext cx="622300" cy="375728"/>
              </a:xfrm>
              <a:prstGeom prst="rightArrow">
                <a:avLst/>
              </a:prstGeom>
              <a:gradFill flip="none" rotWithShape="1">
                <a:gsLst>
                  <a:gs pos="0">
                    <a:schemeClr val="accent1">
                      <a:lumMod val="45000"/>
                      <a:lumOff val="55000"/>
                    </a:schemeClr>
                  </a:gs>
                  <a:gs pos="100000">
                    <a:schemeClr val="accent1">
                      <a:lumMod val="30000"/>
                      <a:lumOff val="70000"/>
                      <a:alpha val="0"/>
                    </a:schemeClr>
                  </a:gs>
                </a:gsLst>
                <a:lin ang="10800000" scaled="1"/>
                <a:tileRect/>
              </a:gradFill>
              <a:ln w="63500" cap="rnd">
                <a:noFill/>
                <a:headEnd type="none"/>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mn-ea"/>
                </a:endParaRPr>
              </a:p>
            </p:txBody>
          </p:sp>
        </p:grpSp>
        <p:grpSp>
          <p:nvGrpSpPr>
            <p:cNvPr id="47" name="组合 46">
              <a:extLst>
                <a:ext uri="{FF2B5EF4-FFF2-40B4-BE49-F238E27FC236}">
                  <a16:creationId xmlns:a16="http://schemas.microsoft.com/office/drawing/2014/main" id="{FFC87D6C-A56E-ED8B-BC3D-05B7154F23B4}"/>
                </a:ext>
              </a:extLst>
            </p:cNvPr>
            <p:cNvGrpSpPr/>
            <p:nvPr/>
          </p:nvGrpSpPr>
          <p:grpSpPr>
            <a:xfrm>
              <a:off x="4991263" y="2464240"/>
              <a:ext cx="2063028" cy="3001860"/>
              <a:chOff x="1219201" y="3225799"/>
              <a:chExt cx="2504580" cy="3434071"/>
            </a:xfrm>
          </p:grpSpPr>
          <p:grpSp>
            <p:nvGrpSpPr>
              <p:cNvPr id="73" name="组合 72">
                <a:extLst>
                  <a:ext uri="{FF2B5EF4-FFF2-40B4-BE49-F238E27FC236}">
                    <a16:creationId xmlns:a16="http://schemas.microsoft.com/office/drawing/2014/main" id="{667D6E71-E7CE-DFC1-F29E-894E68A1D887}"/>
                  </a:ext>
                </a:extLst>
              </p:cNvPr>
              <p:cNvGrpSpPr/>
              <p:nvPr/>
            </p:nvGrpSpPr>
            <p:grpSpPr>
              <a:xfrm>
                <a:off x="1219201" y="3225799"/>
                <a:ext cx="2504580" cy="3434071"/>
                <a:chOff x="1092200" y="2332909"/>
                <a:chExt cx="3492139" cy="4788130"/>
              </a:xfrm>
            </p:grpSpPr>
            <p:sp>
              <p:nvSpPr>
                <p:cNvPr id="78" name="Number3">
                  <a:extLst>
                    <a:ext uri="{FF2B5EF4-FFF2-40B4-BE49-F238E27FC236}">
                      <a16:creationId xmlns:a16="http://schemas.microsoft.com/office/drawing/2014/main" id="{0D9BD6AF-A2B3-886D-C927-FFD8389AF897}"/>
                    </a:ext>
                  </a:extLst>
                </p:cNvPr>
                <p:cNvSpPr/>
                <p:nvPr/>
              </p:nvSpPr>
              <p:spPr>
                <a:xfrm>
                  <a:off x="1092200" y="2332909"/>
                  <a:ext cx="1912423" cy="1213757"/>
                </a:xfrm>
                <a:custGeom>
                  <a:avLst/>
                  <a:gdLst>
                    <a:gd name="connsiteX0" fmla="*/ 0 w 1507673"/>
                    <a:gd name="connsiteY0" fmla="*/ 0 h 1741714"/>
                    <a:gd name="connsiteX1" fmla="*/ 1074057 w 1507673"/>
                    <a:gd name="connsiteY1" fmla="*/ 0 h 1741714"/>
                    <a:gd name="connsiteX2" fmla="*/ 1507673 w 1507673"/>
                    <a:gd name="connsiteY2" fmla="*/ 870857 h 1741714"/>
                    <a:gd name="connsiteX3" fmla="*/ 1074057 w 1507673"/>
                    <a:gd name="connsiteY3" fmla="*/ 1741714 h 1741714"/>
                    <a:gd name="connsiteX4" fmla="*/ 0 w 1507673"/>
                    <a:gd name="connsiteY4" fmla="*/ 1741714 h 174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673" h="1741714">
                      <a:moveTo>
                        <a:pt x="0" y="0"/>
                      </a:moveTo>
                      <a:lnTo>
                        <a:pt x="1074057" y="0"/>
                      </a:lnTo>
                      <a:cubicBezTo>
                        <a:pt x="1313537" y="0"/>
                        <a:pt x="1507673" y="389896"/>
                        <a:pt x="1507673" y="870857"/>
                      </a:cubicBezTo>
                      <a:cubicBezTo>
                        <a:pt x="1507673" y="1351818"/>
                        <a:pt x="1313537" y="1741714"/>
                        <a:pt x="1074057" y="1741714"/>
                      </a:cubicBezTo>
                      <a:lnTo>
                        <a:pt x="0" y="1741714"/>
                      </a:lnTo>
                      <a:close/>
                    </a:path>
                  </a:pathLst>
                </a:custGeom>
                <a:gradFill flip="none" rotWithShape="1">
                  <a:gsLst>
                    <a:gs pos="0">
                      <a:schemeClr val="accent1">
                        <a:lumMod val="60000"/>
                        <a:lumOff val="40000"/>
                      </a:schemeClr>
                    </a:gs>
                    <a:gs pos="75000">
                      <a:schemeClr val="accent1"/>
                    </a:gs>
                  </a:gsLst>
                  <a:lin ang="2700000" scaled="1"/>
                  <a:tileRect/>
                </a:gradFill>
                <a:ln w="12700">
                  <a:solidFill>
                    <a:schemeClr val="bg1"/>
                  </a:solid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36000" tIns="25718" rIns="36000" bIns="25718" rtlCol="0" anchor="ctr">
                  <a:normAutofit/>
                </a:bodyPr>
                <a:lstStyle/>
                <a:p>
                  <a:pPr algn="ctr"/>
                  <a:r>
                    <a:rPr lang="de-DE" altLang="zh-CN" sz="900" b="1" dirty="0">
                      <a:latin typeface="+mn-ea"/>
                    </a:rPr>
                    <a:t>2016-2019</a:t>
                  </a:r>
                </a:p>
              </p:txBody>
            </p:sp>
            <p:sp>
              <p:nvSpPr>
                <p:cNvPr id="79" name="Bullet3">
                  <a:extLst>
                    <a:ext uri="{FF2B5EF4-FFF2-40B4-BE49-F238E27FC236}">
                      <a16:creationId xmlns:a16="http://schemas.microsoft.com/office/drawing/2014/main" id="{E05B37D4-514B-EA78-C8A1-30E61E1F6E03}"/>
                    </a:ext>
                  </a:extLst>
                </p:cNvPr>
                <p:cNvSpPr txBox="1">
                  <a:spLocks/>
                </p:cNvSpPr>
                <p:nvPr/>
              </p:nvSpPr>
              <p:spPr>
                <a:xfrm>
                  <a:off x="1166770" y="3698747"/>
                  <a:ext cx="3417569" cy="1213757"/>
                </a:xfrm>
                <a:prstGeom prst="rect">
                  <a:avLst/>
                </a:prstGeom>
                <a:noFill/>
                <a:ln>
                  <a:noFill/>
                </a:ln>
              </p:spPr>
              <p:txBody>
                <a:bodyPr wrap="square" lIns="51435" tIns="25718" rIns="51435" bIns="25718" anchor="b" anchorCtr="0">
                  <a:normAutofit/>
                </a:bodyPr>
                <a:lstStyle/>
                <a:p>
                  <a:pPr defTabSz="513993">
                    <a:buSzPct val="25000"/>
                    <a:defRPr/>
                  </a:pPr>
                  <a:r>
                    <a:rPr lang="zh-CN" altLang="en-US" sz="900" b="1" dirty="0">
                      <a:latin typeface="+mn-ea"/>
                      <a:cs typeface="Arial" panose="020B0604020202020204" pitchFamily="34" charset="0"/>
                    </a:rPr>
                    <a:t>初步探索与验证期</a:t>
                  </a:r>
                  <a:endParaRPr lang="de-DE" sz="900" b="1" dirty="0">
                    <a:latin typeface="+mn-ea"/>
                    <a:cs typeface="Arial" panose="020B0604020202020204" pitchFamily="34" charset="0"/>
                  </a:endParaRPr>
                </a:p>
              </p:txBody>
            </p:sp>
            <p:sp>
              <p:nvSpPr>
                <p:cNvPr id="81" name="Text3">
                  <a:extLst>
                    <a:ext uri="{FF2B5EF4-FFF2-40B4-BE49-F238E27FC236}">
                      <a16:creationId xmlns:a16="http://schemas.microsoft.com/office/drawing/2014/main" id="{3F0B1E1F-C555-2B39-5258-268E3AD9B017}"/>
                    </a:ext>
                  </a:extLst>
                </p:cNvPr>
                <p:cNvSpPr txBox="1">
                  <a:spLocks/>
                </p:cNvSpPr>
                <p:nvPr/>
              </p:nvSpPr>
              <p:spPr>
                <a:xfrm>
                  <a:off x="1166771" y="4949524"/>
                  <a:ext cx="3417568" cy="2171515"/>
                </a:xfrm>
                <a:prstGeom prst="rect">
                  <a:avLst/>
                </a:prstGeom>
                <a:noFill/>
                <a:ln>
                  <a:noFill/>
                </a:ln>
              </p:spPr>
              <p:txBody>
                <a:bodyPr wrap="square" lIns="51435" tIns="25718" rIns="51435" bIns="25718" anchor="t" anchorCtr="0">
                  <a:spAutoFit/>
                </a:bodyPr>
                <a:lstStyle/>
                <a:p>
                  <a:pPr>
                    <a:lnSpc>
                      <a:spcPct val="120000"/>
                    </a:lnSpc>
                  </a:pPr>
                  <a:r>
                    <a:rPr lang="zh-CN" altLang="en-US" sz="800" dirty="0">
                      <a:latin typeface="+mn-ea"/>
                      <a:cs typeface="Arial" panose="020B0604020202020204" pitchFamily="34" charset="0"/>
                    </a:rPr>
                    <a:t>国内外的企业和研究机构开始尝试将</a:t>
                  </a:r>
                  <a:r>
                    <a:rPr lang="en-US" altLang="zh-CN" sz="800" dirty="0">
                      <a:latin typeface="+mn-ea"/>
                      <a:cs typeface="Arial" panose="020B0604020202020204" pitchFamily="34" charset="0"/>
                    </a:rPr>
                    <a:t>CBT-I</a:t>
                  </a:r>
                  <a:r>
                    <a:rPr lang="zh-CN" altLang="en-US" sz="800" dirty="0">
                      <a:latin typeface="+mn-ea"/>
                      <a:cs typeface="Arial" panose="020B0604020202020204" pitchFamily="34" charset="0"/>
                    </a:rPr>
                    <a:t>与数字技术深度结合，开发针对失眠的数字疗法产品</a:t>
                  </a:r>
                  <a:endParaRPr lang="en-US" altLang="zh-CN" sz="800" dirty="0">
                    <a:latin typeface="+mn-ea"/>
                    <a:cs typeface="Arial" panose="020B0604020202020204" pitchFamily="34" charset="0"/>
                  </a:endParaRPr>
                </a:p>
              </p:txBody>
            </p:sp>
          </p:grpSp>
          <p:sp>
            <p:nvSpPr>
              <p:cNvPr id="75" name="箭头: 右 74">
                <a:extLst>
                  <a:ext uri="{FF2B5EF4-FFF2-40B4-BE49-F238E27FC236}">
                    <a16:creationId xmlns:a16="http://schemas.microsoft.com/office/drawing/2014/main" id="{02DE81CA-2811-E215-00D3-2932861EAED7}"/>
                  </a:ext>
                </a:extLst>
              </p:cNvPr>
              <p:cNvSpPr/>
              <p:nvPr/>
            </p:nvSpPr>
            <p:spPr>
              <a:xfrm>
                <a:off x="2921000" y="3517900"/>
                <a:ext cx="622300" cy="375728"/>
              </a:xfrm>
              <a:prstGeom prst="rightArrow">
                <a:avLst/>
              </a:prstGeom>
              <a:gradFill flip="none" rotWithShape="1">
                <a:gsLst>
                  <a:gs pos="0">
                    <a:schemeClr val="accent1">
                      <a:lumMod val="45000"/>
                      <a:lumOff val="55000"/>
                    </a:schemeClr>
                  </a:gs>
                  <a:gs pos="100000">
                    <a:schemeClr val="accent1">
                      <a:lumMod val="30000"/>
                      <a:lumOff val="70000"/>
                      <a:alpha val="0"/>
                    </a:schemeClr>
                  </a:gs>
                </a:gsLst>
                <a:lin ang="10800000" scaled="1"/>
                <a:tileRect/>
              </a:gradFill>
              <a:ln w="63500" cap="rnd">
                <a:noFill/>
                <a:headEnd type="none"/>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mn-ea"/>
                </a:endParaRPr>
              </a:p>
            </p:txBody>
          </p:sp>
        </p:grpSp>
        <p:grpSp>
          <p:nvGrpSpPr>
            <p:cNvPr id="49" name="组合 48">
              <a:extLst>
                <a:ext uri="{FF2B5EF4-FFF2-40B4-BE49-F238E27FC236}">
                  <a16:creationId xmlns:a16="http://schemas.microsoft.com/office/drawing/2014/main" id="{78145F1E-1040-1330-671D-ACDCB6D56A5A}"/>
                </a:ext>
              </a:extLst>
            </p:cNvPr>
            <p:cNvGrpSpPr/>
            <p:nvPr/>
          </p:nvGrpSpPr>
          <p:grpSpPr>
            <a:xfrm>
              <a:off x="7156694" y="1966887"/>
              <a:ext cx="2063028" cy="3516870"/>
              <a:chOff x="1219201" y="3225799"/>
              <a:chExt cx="2504580" cy="4023232"/>
            </a:xfrm>
          </p:grpSpPr>
          <p:grpSp>
            <p:nvGrpSpPr>
              <p:cNvPr id="63" name="组合 62">
                <a:extLst>
                  <a:ext uri="{FF2B5EF4-FFF2-40B4-BE49-F238E27FC236}">
                    <a16:creationId xmlns:a16="http://schemas.microsoft.com/office/drawing/2014/main" id="{F4610A71-41D9-9406-E40B-BFD747098CF9}"/>
                  </a:ext>
                </a:extLst>
              </p:cNvPr>
              <p:cNvGrpSpPr/>
              <p:nvPr/>
            </p:nvGrpSpPr>
            <p:grpSpPr>
              <a:xfrm>
                <a:off x="1219201" y="3225799"/>
                <a:ext cx="2504580" cy="4023232"/>
                <a:chOff x="1092200" y="2332909"/>
                <a:chExt cx="3492139" cy="5609594"/>
              </a:xfrm>
            </p:grpSpPr>
            <p:sp>
              <p:nvSpPr>
                <p:cNvPr id="67" name="Number4">
                  <a:extLst>
                    <a:ext uri="{FF2B5EF4-FFF2-40B4-BE49-F238E27FC236}">
                      <a16:creationId xmlns:a16="http://schemas.microsoft.com/office/drawing/2014/main" id="{7F064132-F531-E682-B103-9C68D162F694}"/>
                    </a:ext>
                  </a:extLst>
                </p:cNvPr>
                <p:cNvSpPr/>
                <p:nvPr/>
              </p:nvSpPr>
              <p:spPr>
                <a:xfrm>
                  <a:off x="1092200" y="2332909"/>
                  <a:ext cx="1912423" cy="1213757"/>
                </a:xfrm>
                <a:custGeom>
                  <a:avLst/>
                  <a:gdLst>
                    <a:gd name="connsiteX0" fmla="*/ 0 w 1507673"/>
                    <a:gd name="connsiteY0" fmla="*/ 0 h 1741714"/>
                    <a:gd name="connsiteX1" fmla="*/ 1074057 w 1507673"/>
                    <a:gd name="connsiteY1" fmla="*/ 0 h 1741714"/>
                    <a:gd name="connsiteX2" fmla="*/ 1507673 w 1507673"/>
                    <a:gd name="connsiteY2" fmla="*/ 870857 h 1741714"/>
                    <a:gd name="connsiteX3" fmla="*/ 1074057 w 1507673"/>
                    <a:gd name="connsiteY3" fmla="*/ 1741714 h 1741714"/>
                    <a:gd name="connsiteX4" fmla="*/ 0 w 1507673"/>
                    <a:gd name="connsiteY4" fmla="*/ 1741714 h 174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673" h="1741714">
                      <a:moveTo>
                        <a:pt x="0" y="0"/>
                      </a:moveTo>
                      <a:lnTo>
                        <a:pt x="1074057" y="0"/>
                      </a:lnTo>
                      <a:cubicBezTo>
                        <a:pt x="1313537" y="0"/>
                        <a:pt x="1507673" y="389896"/>
                        <a:pt x="1507673" y="870857"/>
                      </a:cubicBezTo>
                      <a:cubicBezTo>
                        <a:pt x="1507673" y="1351818"/>
                        <a:pt x="1313537" y="1741714"/>
                        <a:pt x="1074057" y="1741714"/>
                      </a:cubicBezTo>
                      <a:lnTo>
                        <a:pt x="0" y="1741714"/>
                      </a:lnTo>
                      <a:close/>
                    </a:path>
                  </a:pathLst>
                </a:custGeom>
                <a:gradFill flip="none" rotWithShape="1">
                  <a:gsLst>
                    <a:gs pos="0">
                      <a:schemeClr val="accent2">
                        <a:lumMod val="60000"/>
                        <a:lumOff val="40000"/>
                      </a:schemeClr>
                    </a:gs>
                    <a:gs pos="75000">
                      <a:schemeClr val="accent2"/>
                    </a:gs>
                  </a:gsLst>
                  <a:lin ang="2700000" scaled="1"/>
                  <a:tileRect/>
                </a:gradFill>
                <a:ln w="12700">
                  <a:solidFill>
                    <a:schemeClr val="bg1"/>
                  </a:solidFill>
                </a:ln>
                <a:effectLst>
                  <a:outerShdw blurRad="127000" dist="63500" dir="2700000" algn="tl" rotWithShape="0">
                    <a:schemeClr val="accent2">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36000" tIns="25718" rIns="36000" bIns="25718" rtlCol="0" anchor="ctr">
                  <a:normAutofit/>
                </a:bodyPr>
                <a:lstStyle/>
                <a:p>
                  <a:pPr algn="ctr"/>
                  <a:r>
                    <a:rPr lang="de-DE" altLang="zh-CN" sz="900" b="1" dirty="0">
                      <a:latin typeface="+mn-ea"/>
                    </a:rPr>
                    <a:t>2020-2022</a:t>
                  </a:r>
                </a:p>
              </p:txBody>
            </p:sp>
            <p:sp>
              <p:nvSpPr>
                <p:cNvPr id="69" name="Bullet4">
                  <a:extLst>
                    <a:ext uri="{FF2B5EF4-FFF2-40B4-BE49-F238E27FC236}">
                      <a16:creationId xmlns:a16="http://schemas.microsoft.com/office/drawing/2014/main" id="{29D683BE-2801-AB4A-5DB2-90828BD58632}"/>
                    </a:ext>
                  </a:extLst>
                </p:cNvPr>
                <p:cNvSpPr txBox="1">
                  <a:spLocks/>
                </p:cNvSpPr>
                <p:nvPr/>
              </p:nvSpPr>
              <p:spPr>
                <a:xfrm>
                  <a:off x="1166770" y="3698747"/>
                  <a:ext cx="3417569" cy="1213757"/>
                </a:xfrm>
                <a:prstGeom prst="rect">
                  <a:avLst/>
                </a:prstGeom>
                <a:noFill/>
                <a:ln>
                  <a:noFill/>
                </a:ln>
              </p:spPr>
              <p:txBody>
                <a:bodyPr wrap="square" lIns="51435" tIns="25718" rIns="51435" bIns="25718" anchor="b" anchorCtr="0">
                  <a:normAutofit/>
                </a:bodyPr>
                <a:lstStyle/>
                <a:p>
                  <a:pPr defTabSz="513993">
                    <a:buSzPct val="25000"/>
                    <a:defRPr/>
                  </a:pPr>
                  <a:r>
                    <a:rPr lang="zh-CN" altLang="en-US" sz="900" b="1" dirty="0">
                      <a:latin typeface="+mn-ea"/>
                      <a:cs typeface="Arial" panose="020B0604020202020204" pitchFamily="34" charset="0"/>
                    </a:rPr>
                    <a:t>国际市场突破与国内市场兴起</a:t>
                  </a:r>
                  <a:endParaRPr lang="de-DE" sz="900" b="1" dirty="0">
                    <a:latin typeface="+mn-ea"/>
                    <a:cs typeface="Arial" panose="020B0604020202020204" pitchFamily="34" charset="0"/>
                  </a:endParaRPr>
                </a:p>
              </p:txBody>
            </p:sp>
            <p:sp>
              <p:nvSpPr>
                <p:cNvPr id="71" name="Text4">
                  <a:extLst>
                    <a:ext uri="{FF2B5EF4-FFF2-40B4-BE49-F238E27FC236}">
                      <a16:creationId xmlns:a16="http://schemas.microsoft.com/office/drawing/2014/main" id="{62D6A0B6-00F6-36A9-2D82-40CC6E3F17D1}"/>
                    </a:ext>
                  </a:extLst>
                </p:cNvPr>
                <p:cNvSpPr txBox="1">
                  <a:spLocks/>
                </p:cNvSpPr>
                <p:nvPr/>
              </p:nvSpPr>
              <p:spPr>
                <a:xfrm>
                  <a:off x="1166771" y="4949522"/>
                  <a:ext cx="3417568" cy="2992981"/>
                </a:xfrm>
                <a:prstGeom prst="rect">
                  <a:avLst/>
                </a:prstGeom>
                <a:noFill/>
                <a:ln>
                  <a:noFill/>
                </a:ln>
              </p:spPr>
              <p:txBody>
                <a:bodyPr wrap="square" lIns="51435" tIns="25718" rIns="51435" bIns="25718" anchor="t" anchorCtr="0">
                  <a:spAutoFit/>
                </a:bodyPr>
                <a:lstStyle/>
                <a:p>
                  <a:pPr>
                    <a:lnSpc>
                      <a:spcPct val="120000"/>
                    </a:lnSpc>
                  </a:pPr>
                  <a:r>
                    <a:rPr lang="en-US" altLang="zh-CN" sz="800" dirty="0">
                      <a:latin typeface="+mn-ea"/>
                      <a:cs typeface="Arial" panose="020B0604020202020204" pitchFamily="34" charset="0"/>
                    </a:rPr>
                    <a:t>2019</a:t>
                  </a:r>
                  <a:r>
                    <a:rPr lang="zh-CN" altLang="en-US" sz="800" dirty="0">
                      <a:latin typeface="+mn-ea"/>
                      <a:cs typeface="Arial" panose="020B0604020202020204" pitchFamily="34" charset="0"/>
                    </a:rPr>
                    <a:t>年，</a:t>
                  </a:r>
                  <a:r>
                    <a:rPr lang="en-US" altLang="zh-CN" sz="800" dirty="0">
                      <a:latin typeface="+mn-ea"/>
                      <a:cs typeface="Arial" panose="020B0604020202020204" pitchFamily="34" charset="0"/>
                    </a:rPr>
                    <a:t>Pear Therapeutics</a:t>
                  </a:r>
                  <a:r>
                    <a:rPr lang="zh-CN" altLang="en-US" sz="800" dirty="0">
                      <a:latin typeface="+mn-ea"/>
                      <a:cs typeface="Arial" panose="020B0604020202020204" pitchFamily="34" charset="0"/>
                    </a:rPr>
                    <a:t>公司的</a:t>
                  </a:r>
                  <a:r>
                    <a:rPr lang="en-US" altLang="zh-CN" sz="800" dirty="0" err="1">
                      <a:latin typeface="+mn-ea"/>
                      <a:cs typeface="Arial" panose="020B0604020202020204" pitchFamily="34" charset="0"/>
                    </a:rPr>
                    <a:t>Somryst</a:t>
                  </a:r>
                  <a:r>
                    <a:rPr lang="zh-CN" altLang="en-US" sz="800" dirty="0">
                      <a:latin typeface="+mn-ea"/>
                      <a:cs typeface="Arial" panose="020B0604020202020204" pitchFamily="34" charset="0"/>
                    </a:rPr>
                    <a:t>应用程序软件成为全球首个获得美国</a:t>
                  </a:r>
                  <a:r>
                    <a:rPr lang="en-US" altLang="zh-CN" sz="800" dirty="0">
                      <a:latin typeface="+mn-ea"/>
                      <a:cs typeface="Arial" panose="020B0604020202020204" pitchFamily="34" charset="0"/>
                    </a:rPr>
                    <a:t>FDA</a:t>
                  </a:r>
                  <a:r>
                    <a:rPr lang="zh-CN" altLang="en-US" sz="800" dirty="0">
                      <a:latin typeface="+mn-ea"/>
                      <a:cs typeface="Arial" panose="020B0604020202020204" pitchFamily="34" charset="0"/>
                    </a:rPr>
                    <a:t>授权的针对慢性失眠患者的处方数字疗法（</a:t>
                  </a:r>
                  <a:r>
                    <a:rPr lang="en-US" altLang="zh-CN" sz="800" dirty="0">
                      <a:latin typeface="+mn-ea"/>
                      <a:cs typeface="Arial" panose="020B0604020202020204" pitchFamily="34" charset="0"/>
                    </a:rPr>
                    <a:t>PDT</a:t>
                  </a:r>
                  <a:r>
                    <a:rPr lang="zh-CN" altLang="en-US" sz="800" dirty="0">
                      <a:latin typeface="+mn-ea"/>
                      <a:cs typeface="Arial" panose="020B0604020202020204" pitchFamily="34" charset="0"/>
                    </a:rPr>
                    <a:t>）</a:t>
                  </a:r>
                  <a:endParaRPr lang="en-US" altLang="zh-CN" sz="800" dirty="0">
                    <a:latin typeface="+mn-ea"/>
                    <a:cs typeface="Arial" panose="020B0604020202020204" pitchFamily="34" charset="0"/>
                  </a:endParaRPr>
                </a:p>
              </p:txBody>
            </p:sp>
          </p:grpSp>
          <p:sp>
            <p:nvSpPr>
              <p:cNvPr id="65" name="箭头: 右 64">
                <a:extLst>
                  <a:ext uri="{FF2B5EF4-FFF2-40B4-BE49-F238E27FC236}">
                    <a16:creationId xmlns:a16="http://schemas.microsoft.com/office/drawing/2014/main" id="{20BEBB5B-E0F8-BF0D-1B4C-5CF71FC60A0D}"/>
                  </a:ext>
                </a:extLst>
              </p:cNvPr>
              <p:cNvSpPr/>
              <p:nvPr/>
            </p:nvSpPr>
            <p:spPr>
              <a:xfrm>
                <a:off x="2921000" y="3517900"/>
                <a:ext cx="622300" cy="375728"/>
              </a:xfrm>
              <a:prstGeom prst="rightArrow">
                <a:avLst/>
              </a:prstGeom>
              <a:gradFill flip="none" rotWithShape="1">
                <a:gsLst>
                  <a:gs pos="0">
                    <a:schemeClr val="accent1">
                      <a:lumMod val="45000"/>
                      <a:lumOff val="55000"/>
                    </a:schemeClr>
                  </a:gs>
                  <a:gs pos="100000">
                    <a:schemeClr val="accent1">
                      <a:lumMod val="30000"/>
                      <a:lumOff val="70000"/>
                      <a:alpha val="0"/>
                    </a:schemeClr>
                  </a:gs>
                </a:gsLst>
                <a:lin ang="10800000" scaled="1"/>
                <a:tileRect/>
              </a:gradFill>
              <a:ln w="63500" cap="rnd">
                <a:noFill/>
                <a:headEnd type="none"/>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mn-ea"/>
                </a:endParaRPr>
              </a:p>
            </p:txBody>
          </p:sp>
        </p:grpSp>
        <p:grpSp>
          <p:nvGrpSpPr>
            <p:cNvPr id="51" name="组合 50">
              <a:extLst>
                <a:ext uri="{FF2B5EF4-FFF2-40B4-BE49-F238E27FC236}">
                  <a16:creationId xmlns:a16="http://schemas.microsoft.com/office/drawing/2014/main" id="{D5CF6D60-89F9-4988-4C69-80B97F5E07DA}"/>
                </a:ext>
              </a:extLst>
            </p:cNvPr>
            <p:cNvGrpSpPr/>
            <p:nvPr/>
          </p:nvGrpSpPr>
          <p:grpSpPr>
            <a:xfrm>
              <a:off x="9322124" y="1469536"/>
              <a:ext cx="2063028" cy="4031879"/>
              <a:chOff x="1092200" y="2332909"/>
              <a:chExt cx="3492139" cy="6431064"/>
            </a:xfrm>
          </p:grpSpPr>
          <p:sp>
            <p:nvSpPr>
              <p:cNvPr id="55" name="Number5">
                <a:extLst>
                  <a:ext uri="{FF2B5EF4-FFF2-40B4-BE49-F238E27FC236}">
                    <a16:creationId xmlns:a16="http://schemas.microsoft.com/office/drawing/2014/main" id="{1DD71BEC-F55A-9CBE-7C82-09B4C1A9EFBF}"/>
                  </a:ext>
                </a:extLst>
              </p:cNvPr>
              <p:cNvSpPr/>
              <p:nvPr/>
            </p:nvSpPr>
            <p:spPr>
              <a:xfrm>
                <a:off x="1092200" y="2332909"/>
                <a:ext cx="1912423" cy="1213757"/>
              </a:xfrm>
              <a:custGeom>
                <a:avLst/>
                <a:gdLst>
                  <a:gd name="connsiteX0" fmla="*/ 0 w 1507673"/>
                  <a:gd name="connsiteY0" fmla="*/ 0 h 1741714"/>
                  <a:gd name="connsiteX1" fmla="*/ 1074057 w 1507673"/>
                  <a:gd name="connsiteY1" fmla="*/ 0 h 1741714"/>
                  <a:gd name="connsiteX2" fmla="*/ 1507673 w 1507673"/>
                  <a:gd name="connsiteY2" fmla="*/ 870857 h 1741714"/>
                  <a:gd name="connsiteX3" fmla="*/ 1074057 w 1507673"/>
                  <a:gd name="connsiteY3" fmla="*/ 1741714 h 1741714"/>
                  <a:gd name="connsiteX4" fmla="*/ 0 w 1507673"/>
                  <a:gd name="connsiteY4" fmla="*/ 1741714 h 174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673" h="1741714">
                    <a:moveTo>
                      <a:pt x="0" y="0"/>
                    </a:moveTo>
                    <a:lnTo>
                      <a:pt x="1074057" y="0"/>
                    </a:lnTo>
                    <a:cubicBezTo>
                      <a:pt x="1313537" y="0"/>
                      <a:pt x="1507673" y="389896"/>
                      <a:pt x="1507673" y="870857"/>
                    </a:cubicBezTo>
                    <a:cubicBezTo>
                      <a:pt x="1507673" y="1351818"/>
                      <a:pt x="1313537" y="1741714"/>
                      <a:pt x="1074057" y="1741714"/>
                    </a:cubicBezTo>
                    <a:lnTo>
                      <a:pt x="0" y="1741714"/>
                    </a:lnTo>
                    <a:close/>
                  </a:path>
                </a:pathLst>
              </a:custGeom>
              <a:gradFill flip="none" rotWithShape="1">
                <a:gsLst>
                  <a:gs pos="0">
                    <a:schemeClr val="accent1">
                      <a:lumMod val="60000"/>
                      <a:lumOff val="40000"/>
                    </a:schemeClr>
                  </a:gs>
                  <a:gs pos="75000">
                    <a:schemeClr val="accent1"/>
                  </a:gs>
                </a:gsLst>
                <a:lin ang="2700000" scaled="1"/>
                <a:tileRect/>
              </a:gradFill>
              <a:ln w="12700">
                <a:solidFill>
                  <a:schemeClr val="bg1"/>
                </a:solid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36000" tIns="25718" rIns="36000" bIns="25718" rtlCol="0" anchor="ctr">
                <a:normAutofit/>
              </a:bodyPr>
              <a:lstStyle/>
              <a:p>
                <a:pPr algn="ctr"/>
                <a:r>
                  <a:rPr lang="de-DE" altLang="zh-CN" sz="900" b="1" dirty="0">
                    <a:latin typeface="+mn-ea"/>
                  </a:rPr>
                  <a:t>2022</a:t>
                </a:r>
                <a:r>
                  <a:rPr lang="zh-CN" altLang="en-US" sz="900" b="1" dirty="0">
                    <a:latin typeface="+mn-ea"/>
                  </a:rPr>
                  <a:t>至今</a:t>
                </a:r>
                <a:endParaRPr lang="de-DE" altLang="zh-CN" sz="900" b="1" dirty="0">
                  <a:latin typeface="+mn-ea"/>
                </a:endParaRPr>
              </a:p>
            </p:txBody>
          </p:sp>
          <p:sp>
            <p:nvSpPr>
              <p:cNvPr id="57" name="Bullet5">
                <a:extLst>
                  <a:ext uri="{FF2B5EF4-FFF2-40B4-BE49-F238E27FC236}">
                    <a16:creationId xmlns:a16="http://schemas.microsoft.com/office/drawing/2014/main" id="{6A8A535D-D76B-F6E3-95D2-8D57F4A62327}"/>
                  </a:ext>
                </a:extLst>
              </p:cNvPr>
              <p:cNvSpPr txBox="1">
                <a:spLocks/>
              </p:cNvSpPr>
              <p:nvPr/>
            </p:nvSpPr>
            <p:spPr>
              <a:xfrm>
                <a:off x="1166770" y="3698747"/>
                <a:ext cx="3417569" cy="1213758"/>
              </a:xfrm>
              <a:prstGeom prst="rect">
                <a:avLst/>
              </a:prstGeom>
              <a:noFill/>
              <a:ln>
                <a:noFill/>
              </a:ln>
            </p:spPr>
            <p:txBody>
              <a:bodyPr wrap="square" lIns="51435" tIns="25718" rIns="51435" bIns="25718" anchor="b" anchorCtr="0">
                <a:normAutofit/>
              </a:bodyPr>
              <a:lstStyle/>
              <a:p>
                <a:pPr defTabSz="513993">
                  <a:buSzPct val="25000"/>
                  <a:defRPr/>
                </a:pPr>
                <a:r>
                  <a:rPr lang="zh-CN" altLang="en-US" sz="900" b="1" dirty="0">
                    <a:latin typeface="+mn-ea"/>
                    <a:cs typeface="Arial" panose="020B0604020202020204" pitchFamily="34" charset="0"/>
                  </a:rPr>
                  <a:t>快速发展期</a:t>
                </a:r>
                <a:endParaRPr lang="de-DE" sz="900" b="1" dirty="0">
                  <a:latin typeface="+mn-ea"/>
                  <a:cs typeface="Arial" panose="020B0604020202020204" pitchFamily="34" charset="0"/>
                </a:endParaRPr>
              </a:p>
            </p:txBody>
          </p:sp>
          <p:sp>
            <p:nvSpPr>
              <p:cNvPr id="59" name="Text5">
                <a:extLst>
                  <a:ext uri="{FF2B5EF4-FFF2-40B4-BE49-F238E27FC236}">
                    <a16:creationId xmlns:a16="http://schemas.microsoft.com/office/drawing/2014/main" id="{BD5E4FB1-19C9-6BAB-A8C3-7A4A517D9CAD}"/>
                  </a:ext>
                </a:extLst>
              </p:cNvPr>
              <p:cNvSpPr txBox="1">
                <a:spLocks/>
              </p:cNvSpPr>
              <p:nvPr/>
            </p:nvSpPr>
            <p:spPr>
              <a:xfrm>
                <a:off x="1166771" y="4949520"/>
                <a:ext cx="3417568" cy="3814453"/>
              </a:xfrm>
              <a:prstGeom prst="rect">
                <a:avLst/>
              </a:prstGeom>
              <a:noFill/>
              <a:ln>
                <a:noFill/>
              </a:ln>
            </p:spPr>
            <p:txBody>
              <a:bodyPr wrap="square" lIns="51435" tIns="25718" rIns="51435" bIns="25718" anchor="t" anchorCtr="0">
                <a:spAutoFit/>
              </a:bodyPr>
              <a:lstStyle/>
              <a:p>
                <a:pPr>
                  <a:lnSpc>
                    <a:spcPct val="120000"/>
                  </a:lnSpc>
                </a:pPr>
                <a:r>
                  <a:rPr lang="zh-CN" altLang="en-US" sz="800" dirty="0">
                    <a:latin typeface="+mn-ea"/>
                    <a:cs typeface="Arial" panose="020B0604020202020204" pitchFamily="34" charset="0"/>
                  </a:rPr>
                  <a:t>随着技术的不断进步和政策的支持，中国失眠数字疗法行业进入快速发展阶段。更多企业加入这一领域，产品种类和应用场景不断丰富。数字疗法与医疗体系的融合度加深，形成了更加完善的健康生态系统</a:t>
                </a:r>
                <a:endParaRPr lang="en-US" altLang="zh-CN" sz="800" dirty="0">
                  <a:latin typeface="+mn-ea"/>
                  <a:cs typeface="Arial" panose="020B0604020202020204" pitchFamily="34" charset="0"/>
                </a:endParaRPr>
              </a:p>
            </p:txBody>
          </p:sp>
          <p:cxnSp>
            <p:nvCxnSpPr>
              <p:cNvPr id="61" name="直接连接符 60">
                <a:extLst>
                  <a:ext uri="{FF2B5EF4-FFF2-40B4-BE49-F238E27FC236}">
                    <a16:creationId xmlns:a16="http://schemas.microsoft.com/office/drawing/2014/main" id="{1BDA61B3-1535-0D12-9735-430537DE9D3B}"/>
                  </a:ext>
                </a:extLst>
              </p:cNvPr>
              <p:cNvCxnSpPr>
                <a:cxnSpLocks/>
              </p:cNvCxnSpPr>
              <p:nvPr/>
            </p:nvCxnSpPr>
            <p:spPr>
              <a:xfrm>
                <a:off x="1092200" y="2332909"/>
                <a:ext cx="0" cy="3157382"/>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101" name="文本框 24">
            <a:extLst>
              <a:ext uri="{FF2B5EF4-FFF2-40B4-BE49-F238E27FC236}">
                <a16:creationId xmlns:a16="http://schemas.microsoft.com/office/drawing/2014/main" id="{B95334E9-ACF8-4468-6888-201F13F3F5B9}"/>
              </a:ext>
            </a:extLst>
          </p:cNvPr>
          <p:cNvSpPr txBox="1"/>
          <p:nvPr/>
        </p:nvSpPr>
        <p:spPr>
          <a:xfrm>
            <a:off x="1665288" y="5585850"/>
            <a:ext cx="4824414" cy="3308150"/>
          </a:xfrm>
          <a:prstGeom prst="rect">
            <a:avLst/>
          </a:prstGeom>
          <a:noFill/>
        </p:spPr>
        <p:txBody>
          <a:bodyPr wrap="square" rtlCol="0">
            <a:spAutoFit/>
          </a:bodyPr>
          <a:lstStyle/>
          <a:p>
            <a:pPr marL="171450" marR="0" lvl="0" indent="-171450" defTabSz="457200" rtl="0" eaLnBrk="1" fontAlgn="auto" latinLnBrk="0" hangingPunct="1">
              <a:lnSpc>
                <a:spcPct val="130000"/>
              </a:lnSpc>
              <a:spcBef>
                <a:spcPts val="600"/>
              </a:spcBef>
              <a:spcAft>
                <a:spcPts val="0"/>
              </a:spcAft>
              <a:buClr>
                <a:schemeClr val="accent1"/>
              </a:buClr>
              <a:buSzTx/>
              <a:buFont typeface="Wingdings" panose="05000000000000000000" pitchFamily="2" charset="2"/>
              <a:buChar char="n"/>
              <a:tabLst/>
              <a:defRPr/>
            </a:pPr>
            <a:r>
              <a:rPr kumimoji="0" lang="zh-CN" altLang="en-US" sz="1000" b="1"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得益于睡眠医学和数字技术的快速发展，近年来失眠症数字疗法越来越广泛地应用于失眠症的预防、诊断、治疗、康复和管理等各个环节 </a:t>
            </a:r>
          </a:p>
          <a:p>
            <a:pPr>
              <a:lnSpc>
                <a:spcPct val="130000"/>
              </a:lnSpc>
              <a:spcBef>
                <a:spcPts val="600"/>
              </a:spcBef>
              <a:buClr>
                <a:srgbClr val="9E7A7A"/>
              </a:buClr>
              <a:defRPr/>
            </a:pPr>
            <a:r>
              <a:rPr lang="en-US" altLang="zh-CN" sz="1000" dirty="0">
                <a:latin typeface="DengXian" panose="02010600030101010101" pitchFamily="2" charset="-122"/>
                <a:ea typeface="DengXian" panose="02010600030101010101" pitchFamily="2" charset="-122"/>
                <a:cs typeface="+mn-ea"/>
                <a:sym typeface="+mn-lt"/>
              </a:rPr>
              <a:t>20</a:t>
            </a:r>
            <a:r>
              <a:rPr lang="zh-CN" altLang="en-US" sz="1000" dirty="0">
                <a:latin typeface="DengXian" panose="02010600030101010101" pitchFamily="2" charset="-122"/>
                <a:ea typeface="DengXian" panose="02010600030101010101" pitchFamily="2" charset="-122"/>
                <a:cs typeface="+mn-ea"/>
                <a:sym typeface="+mn-lt"/>
              </a:rPr>
              <a:t>世纪</a:t>
            </a:r>
            <a:r>
              <a:rPr lang="en-US" altLang="zh-CN" sz="1000" dirty="0">
                <a:latin typeface="DengXian" panose="02010600030101010101" pitchFamily="2" charset="-122"/>
                <a:ea typeface="DengXian" panose="02010600030101010101" pitchFamily="2" charset="-122"/>
                <a:cs typeface="+mn-ea"/>
                <a:sym typeface="+mn-lt"/>
              </a:rPr>
              <a:t>90</a:t>
            </a:r>
            <a:r>
              <a:rPr lang="zh-CN" altLang="en-US" sz="1000" dirty="0">
                <a:latin typeface="DengXian" panose="02010600030101010101" pitchFamily="2" charset="-122"/>
                <a:ea typeface="DengXian" panose="02010600030101010101" pitchFamily="2" charset="-122"/>
                <a:cs typeface="+mn-ea"/>
                <a:sym typeface="+mn-lt"/>
              </a:rPr>
              <a:t>年代，认知行为疗法（</a:t>
            </a:r>
            <a:r>
              <a:rPr lang="en" altLang="zh-CN" sz="1000" dirty="0">
                <a:latin typeface="DengXian" panose="02010600030101010101" pitchFamily="2" charset="-122"/>
                <a:ea typeface="DengXian" panose="02010600030101010101" pitchFamily="2" charset="-122"/>
                <a:cs typeface="+mn-ea"/>
                <a:sym typeface="+mn-lt"/>
              </a:rPr>
              <a:t>Cognitive Behavioral Therapy, CBT</a:t>
            </a:r>
            <a:r>
              <a:rPr lang="zh-CN" altLang="en" sz="1000" dirty="0">
                <a:latin typeface="DengXian" panose="02010600030101010101" pitchFamily="2" charset="-122"/>
                <a:ea typeface="DengXian" panose="02010600030101010101" pitchFamily="2" charset="-122"/>
                <a:cs typeface="+mn-ea"/>
                <a:sym typeface="+mn-lt"/>
              </a:rPr>
              <a:t>）</a:t>
            </a:r>
            <a:r>
              <a:rPr lang="zh-CN" altLang="en-US" sz="1000" dirty="0">
                <a:latin typeface="DengXian" panose="02010600030101010101" pitchFamily="2" charset="-122"/>
                <a:ea typeface="DengXian" panose="02010600030101010101" pitchFamily="2" charset="-122"/>
                <a:cs typeface="+mn-ea"/>
                <a:sym typeface="+mn-lt"/>
              </a:rPr>
              <a:t>被广泛应用于失眠症的治疗，并整合了睡眠限制、刺激控制等方法，形成了失眠认知行为疗法（</a:t>
            </a:r>
            <a:r>
              <a:rPr lang="en" altLang="zh-CN" sz="1000" dirty="0">
                <a:latin typeface="DengXian" panose="02010600030101010101" pitchFamily="2" charset="-122"/>
                <a:ea typeface="DengXian" panose="02010600030101010101" pitchFamily="2" charset="-122"/>
                <a:cs typeface="+mn-ea"/>
                <a:sym typeface="+mn-lt"/>
              </a:rPr>
              <a:t>CBT-I</a:t>
            </a:r>
            <a:r>
              <a:rPr lang="zh-CN" altLang="en" sz="1000" dirty="0">
                <a:latin typeface="DengXian" panose="02010600030101010101" pitchFamily="2" charset="-122"/>
                <a:ea typeface="DengXian" panose="02010600030101010101" pitchFamily="2" charset="-122"/>
                <a:cs typeface="+mn-ea"/>
                <a:sym typeface="+mn-lt"/>
              </a:rPr>
              <a:t>）。</a:t>
            </a:r>
            <a:r>
              <a:rPr lang="zh-CN" altLang="en-US" sz="1000" dirty="0">
                <a:latin typeface="DengXian" panose="02010600030101010101" pitchFamily="2" charset="-122"/>
                <a:ea typeface="DengXian" panose="02010600030101010101" pitchFamily="2" charset="-122"/>
                <a:cs typeface="+mn-ea"/>
                <a:sym typeface="+mn-lt"/>
              </a:rPr>
              <a:t>进入</a:t>
            </a:r>
            <a:r>
              <a:rPr lang="en-US" altLang="zh-CN" sz="1000" dirty="0">
                <a:latin typeface="DengXian" panose="02010600030101010101" pitchFamily="2" charset="-122"/>
                <a:ea typeface="DengXian" panose="02010600030101010101" pitchFamily="2" charset="-122"/>
                <a:cs typeface="+mn-ea"/>
                <a:sym typeface="+mn-lt"/>
              </a:rPr>
              <a:t>21</a:t>
            </a:r>
            <a:r>
              <a:rPr lang="zh-CN" altLang="en-US" sz="1000" dirty="0">
                <a:latin typeface="DengXian" panose="02010600030101010101" pitchFamily="2" charset="-122"/>
                <a:ea typeface="DengXian" panose="02010600030101010101" pitchFamily="2" charset="-122"/>
                <a:cs typeface="+mn-ea"/>
                <a:sym typeface="+mn-lt"/>
              </a:rPr>
              <a:t>世纪后，随着互联网、物联网、人工智能等新一代信息技术的发展，数字技术开始被广泛应用于医疗健康领域。这些技术为失眠症的治疗提供了新的解决方案，即数字化失眠认知行为疗法（</a:t>
            </a:r>
            <a:r>
              <a:rPr lang="en" altLang="zh-CN" sz="1000" dirty="0" err="1">
                <a:latin typeface="DengXian" panose="02010600030101010101" pitchFamily="2" charset="-122"/>
                <a:ea typeface="DengXian" panose="02010600030101010101" pitchFamily="2" charset="-122"/>
                <a:cs typeface="+mn-ea"/>
                <a:sym typeface="+mn-lt"/>
              </a:rPr>
              <a:t>dCBT</a:t>
            </a:r>
            <a:r>
              <a:rPr lang="en" altLang="zh-CN" sz="1000" dirty="0">
                <a:latin typeface="DengXian" panose="02010600030101010101" pitchFamily="2" charset="-122"/>
                <a:ea typeface="DengXian" panose="02010600030101010101" pitchFamily="2" charset="-122"/>
                <a:cs typeface="+mn-ea"/>
                <a:sym typeface="+mn-lt"/>
              </a:rPr>
              <a:t>-I</a:t>
            </a:r>
            <a:r>
              <a:rPr lang="zh-CN" altLang="en" sz="1000" dirty="0">
                <a:latin typeface="DengXian" panose="02010600030101010101" pitchFamily="2" charset="-122"/>
                <a:ea typeface="DengXian" panose="02010600030101010101" pitchFamily="2" charset="-122"/>
                <a:cs typeface="+mn-ea"/>
                <a:sym typeface="+mn-lt"/>
              </a:rPr>
              <a:t>）。</a:t>
            </a:r>
            <a:endParaRPr lang="en-US" altLang="zh-CN" sz="1000" dirty="0">
              <a:latin typeface="DengXian" panose="02010600030101010101" pitchFamily="2" charset="-122"/>
              <a:ea typeface="DengXian" panose="02010600030101010101" pitchFamily="2" charset="-122"/>
              <a:cs typeface="+mn-ea"/>
              <a:sym typeface="+mn-lt"/>
            </a:endParaRPr>
          </a:p>
          <a:p>
            <a:pPr>
              <a:lnSpc>
                <a:spcPct val="130000"/>
              </a:lnSpc>
              <a:spcBef>
                <a:spcPts val="600"/>
              </a:spcBef>
              <a:buClr>
                <a:srgbClr val="9E7A7A"/>
              </a:buClr>
              <a:defRPr/>
            </a:pPr>
            <a:r>
              <a:rPr kumimoji="0" lang="en-US" altLang="zh-CN" sz="100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2004 </a:t>
            </a:r>
            <a:r>
              <a:rPr kumimoji="0" lang="zh-CN" altLang="en-US" sz="100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年，</a:t>
            </a:r>
            <a:r>
              <a:rPr kumimoji="0" lang="en" altLang="zh-CN" sz="100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STRÖM</a:t>
            </a:r>
            <a:r>
              <a:rPr kumimoji="0" lang="zh-CN" altLang="en-US" sz="100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等首次开展了失眠症患者的</a:t>
            </a:r>
            <a:r>
              <a:rPr kumimoji="0" lang="en" altLang="zh-CN" sz="1000" i="0" u="none" strike="noStrike" kern="1200" cap="none" spc="0" normalizeH="0" baseline="0" noProof="0" dirty="0" err="1">
                <a:ln>
                  <a:noFill/>
                </a:ln>
                <a:effectLst/>
                <a:uLnTx/>
                <a:uFillTx/>
                <a:latin typeface="DengXian" panose="02010600030101010101" pitchFamily="2" charset="-122"/>
                <a:ea typeface="DengXian" panose="02010600030101010101" pitchFamily="2" charset="-122"/>
                <a:cs typeface="+mn-ea"/>
                <a:sym typeface="+mn-lt"/>
              </a:rPr>
              <a:t>dCBT</a:t>
            </a:r>
            <a:r>
              <a:rPr kumimoji="0" lang="en" altLang="zh-CN" sz="100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-I</a:t>
            </a:r>
            <a:r>
              <a:rPr kumimoji="0" lang="zh-CN" altLang="en-US" sz="100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随机对照试验研究，证实</a:t>
            </a:r>
            <a:r>
              <a:rPr kumimoji="0" lang="en" altLang="zh-CN" sz="1000" i="0" u="none" strike="noStrike" kern="1200" cap="none" spc="0" normalizeH="0" baseline="0" noProof="0" dirty="0" err="1">
                <a:ln>
                  <a:noFill/>
                </a:ln>
                <a:effectLst/>
                <a:uLnTx/>
                <a:uFillTx/>
                <a:latin typeface="DengXian" panose="02010600030101010101" pitchFamily="2" charset="-122"/>
                <a:ea typeface="DengXian" panose="02010600030101010101" pitchFamily="2" charset="-122"/>
                <a:cs typeface="+mn-ea"/>
                <a:sym typeface="+mn-lt"/>
              </a:rPr>
              <a:t>dCBT</a:t>
            </a:r>
            <a:r>
              <a:rPr kumimoji="0" lang="en" altLang="zh-CN" sz="100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-I</a:t>
            </a:r>
            <a:r>
              <a:rPr kumimoji="0" lang="zh-CN" altLang="en-US" sz="100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的有效性。 随后，大量的</a:t>
            </a:r>
            <a:r>
              <a:rPr kumimoji="0" lang="en" altLang="zh-CN" sz="1000" i="0" u="none" strike="noStrike" kern="1200" cap="none" spc="0" normalizeH="0" baseline="0" noProof="0" dirty="0" err="1">
                <a:ln>
                  <a:noFill/>
                </a:ln>
                <a:effectLst/>
                <a:uLnTx/>
                <a:uFillTx/>
                <a:latin typeface="DengXian" panose="02010600030101010101" pitchFamily="2" charset="-122"/>
                <a:ea typeface="DengXian" panose="02010600030101010101" pitchFamily="2" charset="-122"/>
                <a:cs typeface="+mn-ea"/>
                <a:sym typeface="+mn-lt"/>
              </a:rPr>
              <a:t>dCBT</a:t>
            </a:r>
            <a:r>
              <a:rPr kumimoji="0" lang="en" altLang="zh-CN" sz="100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-I</a:t>
            </a:r>
            <a:r>
              <a:rPr kumimoji="0" lang="zh-CN" altLang="en-US" sz="100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平台被研发用于失眠症治疗，如</a:t>
            </a:r>
            <a:r>
              <a:rPr kumimoji="0" lang="en" altLang="zh-CN" sz="1000" i="0" u="none" strike="noStrike" kern="1200" cap="none" spc="0" normalizeH="0" baseline="0" noProof="0" dirty="0" err="1">
                <a:ln>
                  <a:noFill/>
                </a:ln>
                <a:effectLst/>
                <a:uLnTx/>
                <a:uFillTx/>
                <a:latin typeface="DengXian" panose="02010600030101010101" pitchFamily="2" charset="-122"/>
                <a:ea typeface="DengXian" panose="02010600030101010101" pitchFamily="2" charset="-122"/>
                <a:cs typeface="+mn-ea"/>
                <a:sym typeface="+mn-lt"/>
              </a:rPr>
              <a:t>BetterNight</a:t>
            </a:r>
            <a:r>
              <a:rPr lang="zh-CN" altLang="en-US" sz="1000" dirty="0">
                <a:latin typeface="DengXian" panose="02010600030101010101" pitchFamily="2" charset="-122"/>
                <a:ea typeface="DengXian" panose="02010600030101010101" pitchFamily="2" charset="-122"/>
                <a:cs typeface="+mn-ea"/>
                <a:sym typeface="+mn-lt"/>
              </a:rPr>
              <a:t> </a:t>
            </a:r>
            <a:r>
              <a:rPr kumimoji="0" lang="en" altLang="zh-CN" sz="100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Insomnia</a:t>
            </a:r>
            <a:r>
              <a:rPr kumimoji="0" lang="zh-CN" altLang="en" sz="100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a:t>
            </a:r>
            <a:r>
              <a:rPr kumimoji="0" lang="en" altLang="zh-CN" sz="100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CBT-I Coach</a:t>
            </a:r>
            <a:r>
              <a:rPr kumimoji="0" lang="zh-CN" altLang="en" sz="100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a:t>
            </a:r>
            <a:r>
              <a:rPr kumimoji="0" lang="en" altLang="zh-CN" sz="100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DREAM</a:t>
            </a:r>
            <a:r>
              <a:rPr kumimoji="0" lang="zh-CN" altLang="en" sz="100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a:t>
            </a:r>
            <a:r>
              <a:rPr kumimoji="0" lang="en" altLang="zh-CN" sz="1000" i="0" u="none" strike="noStrike" kern="1200" cap="none" spc="0" normalizeH="0" baseline="0" noProof="0" dirty="0" err="1">
                <a:ln>
                  <a:noFill/>
                </a:ln>
                <a:effectLst/>
                <a:uLnTx/>
                <a:uFillTx/>
                <a:latin typeface="DengXian" panose="02010600030101010101" pitchFamily="2" charset="-122"/>
                <a:ea typeface="DengXian" panose="02010600030101010101" pitchFamily="2" charset="-122"/>
                <a:cs typeface="+mn-ea"/>
                <a:sym typeface="+mn-lt"/>
              </a:rPr>
              <a:t>Minddistrict</a:t>
            </a:r>
            <a:r>
              <a:rPr kumimoji="0" lang="zh-CN" altLang="en" sz="100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a:t>
            </a:r>
            <a:r>
              <a:rPr kumimoji="0" lang="en" altLang="zh-CN" sz="100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Night Owl</a:t>
            </a:r>
            <a:r>
              <a:rPr kumimoji="0" lang="zh-CN" altLang="en" sz="100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a:t>
            </a:r>
            <a:r>
              <a:rPr kumimoji="0" lang="en" altLang="zh-CN" sz="100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RESTORE</a:t>
            </a:r>
            <a:r>
              <a:rPr kumimoji="0" lang="zh-CN" altLang="en" sz="100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a:t>
            </a:r>
            <a:r>
              <a:rPr kumimoji="0" lang="en" altLang="zh-CN" sz="1000" i="0" u="none" strike="noStrike" kern="1200" cap="none" spc="0" normalizeH="0" baseline="0" noProof="0" dirty="0" err="1">
                <a:ln>
                  <a:noFill/>
                </a:ln>
                <a:effectLst/>
                <a:uLnTx/>
                <a:uFillTx/>
                <a:latin typeface="DengXian" panose="02010600030101010101" pitchFamily="2" charset="-122"/>
                <a:ea typeface="DengXian" panose="02010600030101010101" pitchFamily="2" charset="-122"/>
                <a:cs typeface="+mn-ea"/>
                <a:sym typeface="+mn-lt"/>
              </a:rPr>
              <a:t>SHUTi</a:t>
            </a:r>
            <a:r>
              <a:rPr kumimoji="0" lang="zh-CN" altLang="en" sz="100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a:t>
            </a:r>
            <a:r>
              <a:rPr kumimoji="0" lang="en" altLang="zh-CN" sz="1000" i="0" u="none" strike="noStrike" kern="1200" cap="none" spc="0" normalizeH="0" baseline="0" noProof="0" dirty="0" err="1">
                <a:ln>
                  <a:noFill/>
                </a:ln>
                <a:effectLst/>
                <a:uLnTx/>
                <a:uFillTx/>
                <a:latin typeface="DengXian" panose="02010600030101010101" pitchFamily="2" charset="-122"/>
                <a:ea typeface="DengXian" panose="02010600030101010101" pitchFamily="2" charset="-122"/>
                <a:cs typeface="+mn-ea"/>
                <a:sym typeface="+mn-lt"/>
              </a:rPr>
              <a:t>Sleepio</a:t>
            </a:r>
            <a:r>
              <a:rPr kumimoji="0" lang="zh-CN" altLang="en" sz="100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a:t>
            </a:r>
            <a:r>
              <a:rPr kumimoji="0" lang="en" altLang="zh-CN" sz="1000" i="0" u="none" strike="noStrike" kern="1200" cap="none" spc="0" normalizeH="0" baseline="0" noProof="0" dirty="0" err="1">
                <a:ln>
                  <a:noFill/>
                </a:ln>
                <a:effectLst/>
                <a:uLnTx/>
                <a:uFillTx/>
                <a:latin typeface="DengXian" panose="02010600030101010101" pitchFamily="2" charset="-122"/>
                <a:ea typeface="DengXian" panose="02010600030101010101" pitchFamily="2" charset="-122"/>
                <a:cs typeface="+mn-ea"/>
                <a:sym typeface="+mn-lt"/>
              </a:rPr>
              <a:t>SleepRate</a:t>
            </a:r>
            <a:r>
              <a:rPr kumimoji="0" lang="zh-CN" altLang="en" sz="100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a:t>
            </a:r>
            <a:r>
              <a:rPr kumimoji="0" lang="en" altLang="zh-CN" sz="1000" i="0" u="none" strike="noStrike" kern="1200" cap="none" spc="0" normalizeH="0" baseline="0" noProof="0" dirty="0" err="1">
                <a:ln>
                  <a:noFill/>
                </a:ln>
                <a:effectLst/>
                <a:uLnTx/>
                <a:uFillTx/>
                <a:latin typeface="DengXian" panose="02010600030101010101" pitchFamily="2" charset="-122"/>
                <a:ea typeface="DengXian" panose="02010600030101010101" pitchFamily="2" charset="-122"/>
                <a:cs typeface="+mn-ea"/>
                <a:sym typeface="+mn-lt"/>
              </a:rPr>
              <a:t>iREST</a:t>
            </a:r>
            <a:r>
              <a:rPr kumimoji="0" lang="zh-CN" altLang="en" sz="100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ea"/>
                <a:sym typeface="+mn-lt"/>
              </a:rPr>
              <a:t>。</a:t>
            </a:r>
            <a:r>
              <a:rPr lang="zh-CN" altLang="en-US" sz="1000" dirty="0">
                <a:latin typeface="DengXian" panose="02010600030101010101" pitchFamily="2" charset="-122"/>
                <a:ea typeface="DengXian" panose="02010600030101010101" pitchFamily="2" charset="-122"/>
                <a:cs typeface="+mn-ea"/>
                <a:sym typeface="+mn-lt"/>
              </a:rPr>
              <a:t>其中，</a:t>
            </a:r>
            <a:r>
              <a:rPr lang="en" altLang="zh-CN" sz="1000" dirty="0" err="1">
                <a:latin typeface="DengXian" panose="02010600030101010101" pitchFamily="2" charset="-122"/>
                <a:ea typeface="DengXian" panose="02010600030101010101" pitchFamily="2" charset="-122"/>
                <a:cs typeface="+mn-ea"/>
                <a:sym typeface="+mn-lt"/>
              </a:rPr>
              <a:t>Somryst</a:t>
            </a:r>
            <a:r>
              <a:rPr lang="zh-CN" altLang="en-US" sz="1000" dirty="0">
                <a:latin typeface="DengXian" panose="02010600030101010101" pitchFamily="2" charset="-122"/>
                <a:ea typeface="DengXian" panose="02010600030101010101" pitchFamily="2" charset="-122"/>
                <a:cs typeface="+mn-ea"/>
                <a:sym typeface="+mn-lt"/>
              </a:rPr>
              <a:t>是在</a:t>
            </a:r>
            <a:r>
              <a:rPr lang="en" altLang="zh-CN" sz="1000" dirty="0" err="1">
                <a:latin typeface="DengXian" panose="02010600030101010101" pitchFamily="2" charset="-122"/>
                <a:ea typeface="DengXian" panose="02010600030101010101" pitchFamily="2" charset="-122"/>
                <a:cs typeface="+mn-ea"/>
                <a:sym typeface="+mn-lt"/>
              </a:rPr>
              <a:t>SHUTi</a:t>
            </a:r>
            <a:r>
              <a:rPr lang="zh-CN" altLang="en-US" sz="1000" dirty="0">
                <a:latin typeface="DengXian" panose="02010600030101010101" pitchFamily="2" charset="-122"/>
                <a:ea typeface="DengXian" panose="02010600030101010101" pitchFamily="2" charset="-122"/>
                <a:cs typeface="+mn-ea"/>
                <a:sym typeface="+mn-lt"/>
              </a:rPr>
              <a:t>基础上衍生出的第一个被美国食品药品监督管理局授权用于治疗成人慢性失眠症的商业化产品。</a:t>
            </a:r>
            <a:endParaRPr lang="en-US" altLang="zh-CN" sz="1000" dirty="0">
              <a:latin typeface="DengXian" panose="02010600030101010101" pitchFamily="2" charset="-122"/>
              <a:ea typeface="DengXian" panose="02010600030101010101" pitchFamily="2" charset="-122"/>
              <a:cs typeface="+mn-ea"/>
              <a:sym typeface="+mn-lt"/>
            </a:endParaRPr>
          </a:p>
          <a:p>
            <a:pPr>
              <a:lnSpc>
                <a:spcPct val="130000"/>
              </a:lnSpc>
              <a:spcBef>
                <a:spcPts val="600"/>
              </a:spcBef>
              <a:buClr>
                <a:srgbClr val="9E7A7A"/>
              </a:buClr>
              <a:defRPr/>
            </a:pPr>
            <a:r>
              <a:rPr lang="zh-CN" altLang="en-US" sz="1000" dirty="0">
                <a:latin typeface="DengXian" panose="02010600030101010101" pitchFamily="2" charset="-122"/>
                <a:ea typeface="DengXian" panose="02010600030101010101" pitchFamily="2" charset="-122"/>
                <a:cs typeface="+mn-ea"/>
                <a:sym typeface="+mn-lt"/>
              </a:rPr>
              <a:t>近年来，国内陆续通过</a:t>
            </a:r>
            <a:r>
              <a:rPr lang="en-US" altLang="zh-CN" sz="1000" dirty="0">
                <a:latin typeface="DengXian" panose="02010600030101010101" pitchFamily="2" charset="-122"/>
                <a:ea typeface="DengXian" panose="02010600030101010101" pitchFamily="2" charset="-122"/>
                <a:cs typeface="+mn-ea"/>
                <a:sym typeface="+mn-lt"/>
              </a:rPr>
              <a:t>Android</a:t>
            </a:r>
            <a:r>
              <a:rPr lang="zh-CN" altLang="en-US" sz="1000" dirty="0">
                <a:latin typeface="DengXian" panose="02010600030101010101" pitchFamily="2" charset="-122"/>
                <a:ea typeface="DengXian" panose="02010600030101010101" pitchFamily="2" charset="-122"/>
                <a:cs typeface="+mn-ea"/>
                <a:sym typeface="+mn-lt"/>
              </a:rPr>
              <a:t>系统、手机应用、微信等开发了一系列</a:t>
            </a:r>
            <a:r>
              <a:rPr lang="en-US" altLang="zh-CN" sz="1000" dirty="0" err="1">
                <a:latin typeface="DengXian" panose="02010600030101010101" pitchFamily="2" charset="-122"/>
                <a:ea typeface="DengXian" panose="02010600030101010101" pitchFamily="2" charset="-122"/>
                <a:cs typeface="+mn-ea"/>
                <a:sym typeface="+mn-lt"/>
              </a:rPr>
              <a:t>dCBT</a:t>
            </a:r>
            <a:r>
              <a:rPr lang="en-US" altLang="zh-CN" sz="1000" dirty="0">
                <a:latin typeface="DengXian" panose="02010600030101010101" pitchFamily="2" charset="-122"/>
                <a:ea typeface="DengXian" panose="02010600030101010101" pitchFamily="2" charset="-122"/>
                <a:cs typeface="+mn-ea"/>
                <a:sym typeface="+mn-lt"/>
              </a:rPr>
              <a:t>-I</a:t>
            </a:r>
            <a:r>
              <a:rPr lang="zh-CN" altLang="en-US" sz="1000" dirty="0">
                <a:latin typeface="DengXian" panose="02010600030101010101" pitchFamily="2" charset="-122"/>
                <a:ea typeface="DengXian" panose="02010600030101010101" pitchFamily="2" charset="-122"/>
                <a:cs typeface="+mn-ea"/>
                <a:sym typeface="+mn-lt"/>
              </a:rPr>
              <a:t>平台，疗效和安全性也得到了良好的验证。此外，基于</a:t>
            </a:r>
            <a:r>
              <a:rPr lang="en" altLang="zh-CN" sz="1000" dirty="0" err="1">
                <a:latin typeface="DengXian" panose="02010600030101010101" pitchFamily="2" charset="-122"/>
                <a:ea typeface="DengXian" panose="02010600030101010101" pitchFamily="2" charset="-122"/>
                <a:cs typeface="+mn-ea"/>
                <a:sym typeface="+mn-lt"/>
              </a:rPr>
              <a:t>dMBTI</a:t>
            </a:r>
            <a:r>
              <a:rPr lang="zh-CN" altLang="en-US" sz="1000" dirty="0">
                <a:latin typeface="DengXian" panose="02010600030101010101" pitchFamily="2" charset="-122"/>
                <a:ea typeface="DengXian" panose="02010600030101010101" pitchFamily="2" charset="-122"/>
                <a:cs typeface="+mn-ea"/>
                <a:sym typeface="+mn-lt"/>
              </a:rPr>
              <a:t>开发的应用程序</a:t>
            </a:r>
            <a:r>
              <a:rPr lang="en" altLang="zh-CN" sz="1000" dirty="0">
                <a:latin typeface="DengXian" panose="02010600030101010101" pitchFamily="2" charset="-122"/>
                <a:ea typeface="DengXian" panose="02010600030101010101" pitchFamily="2" charset="-122"/>
                <a:cs typeface="+mn-ea"/>
                <a:sym typeface="+mn-lt"/>
              </a:rPr>
              <a:t>Calm</a:t>
            </a:r>
            <a:r>
              <a:rPr lang="zh-CN" altLang="en-US" sz="1000" dirty="0">
                <a:latin typeface="DengXian" panose="02010600030101010101" pitchFamily="2" charset="-122"/>
                <a:ea typeface="DengXian" panose="02010600030101010101" pitchFamily="2" charset="-122"/>
                <a:cs typeface="+mn-ea"/>
                <a:sym typeface="+mn-lt"/>
              </a:rPr>
              <a:t>的有效性已被证实。 </a:t>
            </a:r>
          </a:p>
        </p:txBody>
      </p:sp>
    </p:spTree>
    <p:custDataLst>
      <p:tags r:id="rId1"/>
    </p:custDataLst>
    <p:extLst>
      <p:ext uri="{BB962C8B-B14F-4D97-AF65-F5344CB8AC3E}">
        <p14:creationId xmlns:p14="http://schemas.microsoft.com/office/powerpoint/2010/main" val="34889892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27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9&quot;&gt;&lt;elem m_fUsage=&quot;4.43271746225274831943E+00&quot;&gt;&lt;m_msothmcolidx val=&quot;0&quot;/&gt;&lt;m_rgb r=&quot;3F&quot; g=&quot;3F&quot; b=&quot;3F&quot;/&gt;&lt;/elem&gt;&lt;elem m_fUsage=&quot;9.00000000000000022204E-01&quot;&gt;&lt;m_msothmcolidx val=&quot;0&quot;/&gt;&lt;m_rgb r=&quot;89&quot; g=&quot;69&quot; b=&quot;69&quot;/&gt;&lt;/elem&gt;&lt;elem m_fUsage=&quot;8.10000000000000053291E-01&quot;&gt;&lt;m_msothmcolidx val=&quot;0&quot;/&gt;&lt;m_rgb r=&quot;9A&quot; g=&quot;77&quot; b=&quot;77&quot;/&gt;&lt;/elem&gt;&lt;elem m_fUsage=&quot;7.29000000000000092371E-01&quot;&gt;&lt;m_msothmcolidx val=&quot;0&quot;/&gt;&lt;m_rgb r=&quot;A5&quot; g=&quot;85&quot; b=&quot;85&quot;/&gt;&lt;/elem&gt;&lt;elem m_fUsage=&quot;6.56100000000000127542E-01&quot;&gt;&lt;m_msothmcolidx val=&quot;0&quot;/&gt;&lt;m_rgb r=&quot;B2&quot; g=&quot;9A&quot; b=&quot;9A&quot;/&gt;&lt;/elem&gt;&lt;elem m_fUsage=&quot;5.90490000000000181402E-01&quot;&gt;&lt;m_msothmcolidx val=&quot;0&quot;/&gt;&lt;m_rgb r=&quot;BE&quot; g=&quot;AA&quot; b=&quot;AA&quot;/&gt;&lt;/elem&gt;&lt;elem m_fUsage=&quot;5.31441000000000163261E-01&quot;&gt;&lt;m_msothmcolidx val=&quot;0&quot;/&gt;&lt;m_rgb r=&quot;C9&quot; g=&quot;BA&quot; b=&quot;BA&quot;/&gt;&lt;/elem&gt;&lt;elem m_fUsage=&quot;4.78296900000000135833E-01&quot;&gt;&lt;m_msothmcolidx val=&quot;0&quot;/&gt;&lt;m_rgb r=&quot;D4&quot; g=&quot;C9&quot; b=&quot;C9&quot;/&gt;&lt;/elem&gt;&lt;elem m_fUsage=&quot;4.30467210000000155556E-01&quot;&gt;&lt;m_msothmcolidx val=&quot;0&quot;/&gt;&lt;m_rgb r=&quot;DE&quot; g=&quot;D6&quot; b=&quot;D6&quot;/&gt;&lt;/elem&gt;&lt;elem m_fUsage=&quot;2.42944855866499831443E-01&quot;&gt;&lt;m_msothmcolidx val=&quot;0&quot;/&gt;&lt;m_rgb r=&quot;D8&quot; g=&quot;CA&quot; b=&quot;CA&quot;/&gt;&lt;/elem&gt;&lt;elem m_fUsage=&quot;1.27368071252494136081E-01&quot;&gt;&lt;m_msothmcolidx val=&quot;0&quot;/&gt;&lt;m_rgb r=&quot;DF&quot; g=&quot;D7&quot; b=&quot;D7&quot;/&gt;&lt;/elem&gt;&lt;elem m_fUsage=&quot;3.63836467758706788578E-02&quot;&gt;&lt;m_msothmcolidx val=&quot;0&quot;/&gt;&lt;m_rgb r=&quot;C5&quot; g=&quot;AF&quot; b=&quot;B0&quot;/&gt;&lt;/elem&gt;&lt;elem m_fUsage=&quot;2.58270451710800492962E-02&quot;&gt;&lt;m_msothmcolidx val=&quot;0&quot;/&gt;&lt;m_rgb r=&quot;B5&quot; g=&quot;9C&quot; b=&quot;9B&quot;/&gt;&lt;/elem&gt;&lt;elem m_fUsage=&quot;5.42434300877091702536E-03&quot;&gt;&lt;m_msothmcolidx val=&quot;0&quot;/&gt;&lt;m_rgb r=&quot;79&quot; g=&quot;59&quot; b=&quot;59&quot;/&gt;&lt;/elem&gt;&lt;elem m_fUsage=&quot;2.57291189573876418611E-03&quot;&gt;&lt;m_msothmcolidx val=&quot;0&quot;/&gt;&lt;m_rgb r=&quot;C4&quot; g=&quot;AF&quot; b=&quot;B0&quot;/&gt;&lt;/elem&gt;&lt;elem m_fUsage=&quot;9.55248718746666688681E-04&quot;&gt;&lt;m_msothmcolidx val=&quot;0&quot;/&gt;&lt;m_rgb r=&quot;BF&quot; g=&quot;BF&quot; b=&quot;BF&quot;/&gt;&lt;/elem&gt;&lt;elem m_fUsage=&quot;7.04058915069351225831E-06&quot;&gt;&lt;m_msothmcolidx val=&quot;0&quot;/&gt;&lt;m_rgb r=&quot;D9&quot; g=&quot;D9&quot; b=&quot;D9&quot;/&gt;&lt;/elem&gt;&lt;elem m_fUsage=&quot;2.35754695371487446866E-06&quot;&gt;&lt;m_msothmcolidx val=&quot;0&quot;/&gt;&lt;m_rgb r=&quot;AF&quot; g=&quot;AB&quot; b=&quot;AB&quot;/&gt;&lt;/elem&gt;&lt;elem m_fUsage=&quot;1.90683748116797300087E-06&quot;&gt;&lt;m_msothmcolidx val=&quot;0&quot;/&gt;&lt;m_rgb r=&quot;7F&quot; g=&quot;7F&quot; b=&quot;7F&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wySt8s6vqgwUb61Ohqw.P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8lBrAl78LUwkA.94JAF5C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VB_58Vijiu3GjQ8opsFkt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PLhv2BhytNE0oqYzNuKfs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Jlfz1MHIKa2kG4FrZuPW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P_AlP_WVMM.G0nrF4WZiv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trNNT_pJ2nCRL1BrC.SAU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v8V0CgnT5uBFYyIlwb9Le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V029thdTNbDW_DzzRTmQV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t5IyYJoMZFtmgT2dmegAcg"/>
</p:tagLst>
</file>

<file path=ppt/tags/tag11.xml><?xml version="1.0" encoding="utf-8"?>
<p:tagLst xmlns:a="http://schemas.openxmlformats.org/drawingml/2006/main" xmlns:r="http://schemas.openxmlformats.org/officeDocument/2006/relationships" xmlns:p="http://schemas.openxmlformats.org/presentationml/2006/main">
  <p:tag name="KSO_WM_UNIT_TABLE_BEAUTIFY" val="smartTable{44883190-2d9a-4026-b7c1-830ffff73ecb}"/>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WLY2FAU3AUcMrRIposep6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C7pCAR9iI0B8MqAufME5r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aU0kCzbL3wPJs9nnlEs4O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58.z3rQuqS0EJv__4s391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CziukT3JbUAqtpcCG9.N8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HCz3CU7AoLV.TmRzAFAdA"/>
</p:tagLst>
</file>

<file path=ppt/tags/tag116.xml><?xml version="1.0" encoding="utf-8"?>
<p:tagLst xmlns:a="http://schemas.openxmlformats.org/drawingml/2006/main" xmlns:r="http://schemas.openxmlformats.org/officeDocument/2006/relationships" xmlns:p="http://schemas.openxmlformats.org/presentationml/2006/main">
  <p:tag name="ISLIDE.ICON" val="#371289;#371289;#371289;#371289;#407103;#371289;#399579;#370059;#379989;"/>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eY3tTogHqXgV.h3vNpQE_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2sGf.kCQKmTm3oXiBFa9Dw"/>
</p:tagLst>
</file>

<file path=ppt/tags/tag12.xml><?xml version="1.0" encoding="utf-8"?>
<p:tagLst xmlns:a="http://schemas.openxmlformats.org/drawingml/2006/main" xmlns:r="http://schemas.openxmlformats.org/officeDocument/2006/relationships" xmlns:p="http://schemas.openxmlformats.org/presentationml/2006/main">
  <p:tag name="KSO_WM_UNIT_TABLE_BEAUTIFY" val="smartTable{44883190-2d9a-4026-b7c1-830ffff73ecb}"/>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SJQZONMcb2i5GuEKuMTk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uoofL_OJ0TkSH6QhHMzvP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FL1Pz_WfAz47T.ovta7up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IPXI2T3Ls9gNTR_QD8IQp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prYCZPSWds6NNza9yeNwf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oWwVB.OGOPoYZTQI5i4fk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jy4RMwzL.yCNN00X3KUN1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ISLIDE.ICON" val="#371289;#371289;#371289;#371289;#407103;#371289;#399579;#370059;#379989;"/>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XQU9ahK6bZysa.zm1jGs6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ALcXMUb_Yff0zKx09EqnO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dzPXZC1nVhll.gSch0yFG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STHzIigJ_CyeR2xDDqecX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jjdd42NcDbs4_TLkK0AKU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6St.pJwGYn.9AhOd9my.Z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LhAu32kQL_.UvyS5PhGm5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dNY3mqw7pQnGnnOVAj058Q"/>
</p:tagLst>
</file>

<file path=ppt/tags/tag138.xml><?xml version="1.0" encoding="utf-8"?>
<p:tagLst xmlns:a="http://schemas.openxmlformats.org/drawingml/2006/main" xmlns:r="http://schemas.openxmlformats.org/officeDocument/2006/relationships" xmlns:p="http://schemas.openxmlformats.org/presentationml/2006/main">
  <p:tag name="ISLIDE.ICON" val="#371289;#371289;#371289;#371289;#407103;#371289;#399579;#370059;#379989;"/>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ISLIDE.ICON" val="#371289;#371289;#371289;#371289;#407103;#371289;#399579;#370059;#379989;"/>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9TDFq3QQBEfCk2gGwU6ob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O8RrjdzdZ25UrkY6tzE.W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RThMDeG0OR7dG4ic1ALzG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JGaJTj5Qkz8aAI3vPphV0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ghi8XEjtyeegJTueqZYyM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r9xUPy3fGMRdICjmw5wIy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ghGNJryMkuUzxpZO4I8tx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rOFAPgJQakBf71HvSBoSr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xaAouUfWqhHB_JwXLHSL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8FXPixpU1JqlmYIZs5R5S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66FYRI3RBeUjlI_77bWOj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96wIfAe0I8qIgU.HZ6Rt_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LYjEBVREUxRF2Q_EmNvd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p6YG_aNkHgas70kzUfdCb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9qXr9EttqauvxmDjggcid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yUuJILKfcPcL1853.2DB6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XFlcyOs.SpsUqEgtKDcnW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699Ph1.JFcVZFuZUHckJY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bIN0K1J0kp5nF0W8Eq_5x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VbffIutgCxmsoux8EczswA"/>
</p:tagLst>
</file>

<file path=ppt/tags/tag16.xml><?xml version="1.0" encoding="utf-8"?>
<p:tagLst xmlns:a="http://schemas.openxmlformats.org/drawingml/2006/main" xmlns:r="http://schemas.openxmlformats.org/officeDocument/2006/relationships" xmlns:p="http://schemas.openxmlformats.org/presentationml/2006/main">
  <p:tag name="ISLIDE.ICON" val="#371289;#371289;#371289;#371289;#407103;#371289;#399579;#370059;#379989;"/>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66fEdARwYHkD8v8ASQEQl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Q_FLXnEGxYVtJqM8IqQwn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muOf8tiHgMew39QCvb.Bu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r1ffSUOyzpphtT0s44RFy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q9X89n3EtRxGVMvTGfQ4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Y22dMJy5a5wisYDQMOFkS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rYGNQhHZD3wNHY3QqNGij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K2F6Iv26Q6CeiMlAYDHGl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u7N4qXHcXvCYu4MKR3GDuA"/>
</p:tagLst>
</file>

<file path=ppt/tags/tag169.xml><?xml version="1.0" encoding="utf-8"?>
<p:tagLst xmlns:a="http://schemas.openxmlformats.org/drawingml/2006/main" xmlns:r="http://schemas.openxmlformats.org/officeDocument/2006/relationships" xmlns:p="http://schemas.openxmlformats.org/presentationml/2006/main">
  <p:tag name="ISLIDE.ICON" val="#371289;#371289;#371289;#371289;#407103;#371289;#399579;#370059;#379989;"/>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BIipgVZLBGbiTQKuOUcDU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3sI0XCglhIRS07ufOnbh1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CyaPEUI.bnGp7AVCWgWeu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xbz9wIS8oROx28E9uhZWj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qjTNHWfIcSoiHEa0kLZ0T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uB9XWY4hsa7cd07UXRFpWw"/>
</p:tagLst>
</file>

<file path=ppt/tags/tag177.xml><?xml version="1.0" encoding="utf-8"?>
<p:tagLst xmlns:a="http://schemas.openxmlformats.org/drawingml/2006/main" xmlns:r="http://schemas.openxmlformats.org/officeDocument/2006/relationships" xmlns:p="http://schemas.openxmlformats.org/presentationml/2006/main">
  <p:tag name="ISLIDE.ICON" val="#371289;#371289;#371289;#371289;#407103;#371289;#399579;#370059;#379989;"/>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GNoUE2RUH1vAKAmb32WJpA"/>
</p:tagLst>
</file>

<file path=ppt/tags/tag18.xml><?xml version="1.0" encoding="utf-8"?>
<p:tagLst xmlns:a="http://schemas.openxmlformats.org/drawingml/2006/main" xmlns:r="http://schemas.openxmlformats.org/officeDocument/2006/relationships" xmlns:p="http://schemas.openxmlformats.org/presentationml/2006/main">
  <p:tag name="ISLIDE.ICON" val="#371289;#371289;#371289;#371289;#407103;#371289;#399579;#370059;#379989;"/>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cd8vD0TUfGsPhh.tO.SX_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ob56_IeVtVHg9WrlmogdS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t7YFh2M20qcRhCkWrVv4Q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xoImr3HLxuxynx6NWRgzz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oSAh0Gc3ls.ArjR2tKDCv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l63kklFfz4862TbmQ6bkE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XbUnwFCW1zR6kSkdlqale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gOZiXneDNWzZ9CLKu2rUn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UwByb5qMjUPvUXUcDbJrP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TGU5S_5gdE.q9magcMeJA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C7r2WGBzxLcgcu9FcWX6v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1cCdVNmjThJluql41pSgt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SKGcvqctNhGAfYNYPeWen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1vblKThLxClixhWCCZaXs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THEDVwfpE.YHHWSr15uf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FQbcEvGwLQIGKo.3tRtYM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o1OeHK3MiESesT8gFKcao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JYpH46_BixU1zeuowCyN_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i2.l2OsUxTPHXXPa.JaCo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qlTl_CInRwEUwQuLPxUd_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ISLIDE.ICON" val="#371289;#371289;#371289;#371289;#407103;#371289;#399579;#370059;#379989;"/>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iNJDlzKvf_ZCTtlNcq955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zCtmhXAKMye5wTBMMfsDi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focWSCQXntgXlnlZBcSqf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dYRDp7fcuEFBHc.5Ulvet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CHSrnEAl5GMCZizKeAgXC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fEaLmI92BXCDOwOidLFuk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PVnw8yph4vMAbv7EgThNs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ISLIDE.ICON" val="#371289;#371289;#371289;#371289;#407103;#371289;#399579;#370059;#379989;"/>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ISLIDE.ICON" val="#371289;#371289;#371289;#371289;#407103;#371289;#399579;#370059;#379989;"/>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pFBGymMSev9p6ThHunttK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jwkKv_ZWVJTJKzJzldGeXA"/>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ghaPt1GoYL_utKY9RxXvU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33UsjoBO7_ORaEm5Jz8TO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VJlXlhcKTTWe1yyONOMM_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J4y1q99rhYiEcUhOflxiz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8fity3yfbhy5BblGp111w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thrt0GBi3.re7x44zZcffg"/>
</p:tagLst>
</file>

<file path=ppt/tags/tag22.xml><?xml version="1.0" encoding="utf-8"?>
<p:tagLst xmlns:a="http://schemas.openxmlformats.org/drawingml/2006/main" xmlns:r="http://schemas.openxmlformats.org/officeDocument/2006/relationships" xmlns:p="http://schemas.openxmlformats.org/presentationml/2006/main">
  <p:tag name="ISLIDE.ICON" val="#371289;#371289;#371289;#371289;#407103;#371289;#399579;#370059;#379989;"/>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V_sHbGIcfINQVGK1dj24B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m4N4VO9Q.__Eq6zIlNX6T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V4YRSN949B_e2gY1knLJv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pTaYvPKV_BcxXh98kAeTF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oRvLyyZZa0xeAsn.cFpz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i..eI_uXN4BWDfuRZANQPA"/>
</p:tagLst>
</file>

<file path=ppt/tags/tag226.xml><?xml version="1.0" encoding="utf-8"?>
<p:tagLst xmlns:a="http://schemas.openxmlformats.org/drawingml/2006/main" xmlns:r="http://schemas.openxmlformats.org/officeDocument/2006/relationships" xmlns:p="http://schemas.openxmlformats.org/presentationml/2006/main">
  <p:tag name="ISLIDE.ICON" val="#371289;#371289;#371289;#371289;#407103;#371289;#399579;#370059;#379989;"/>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8.xml><?xml version="1.0" encoding="utf-8"?>
<p:tagLst xmlns:a="http://schemas.openxmlformats.org/drawingml/2006/main" xmlns:r="http://schemas.openxmlformats.org/officeDocument/2006/relationships" xmlns:p="http://schemas.openxmlformats.org/presentationml/2006/main">
  <p:tag name="ISLIDE.ICON" val="#371289;#371289;#371289;#371289;#407103;#371289;#399579;#370059;#379989;"/>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ISLIDE.ICON" val="#371289;#371289;#371289;#371289;#407103;#371289;#399579;#370059;#379989;"/>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ISLIDE.ICON" val="#371289;#371289;#371289;#371289;#407103;#371289;#399579;#370059;#379989;"/>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ISLIDE.ICON" val="#371289;#371289;#371289;#371289;#407103;#371289;#399579;#370059;#379989;"/>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f8KI6Z7q4SFLHltwzJVAa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uf0zwLETrkQUWIa9Ymqlu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LyQHqkCAW0IBi79eQeJrl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BpEhS0kG4O23GW7j4i10a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U1jXT0k8VXRhKwClZ1Jq5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MwlIlMhu65sAKZQFiAKMN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0R.5fnGAIkSc7v.GHKl0M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F61_kDc0CMu7WdJFUqPDS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y72zu8dVYWNaAB_5fQgsK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R7BtPED5QQ3Ogczqi2PQv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0LXYaiqbZ9zBpHQPoGBy3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REB9xNa9KsTtXOfBKx0im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O.HtXGb.xeZjIfzwJF55.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gSSEa4UY5CQ264sROyXoC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SQTtOVCsxc342E.Uqrzjq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OVnQ11QgJdjRw9JWhwJvs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z3cQQbJBu.kCOIP.9Kjoh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4XzHltDXrXzAzr3apfBY.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orGN8LkilsFjqzNslivru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oJbe.dos.uTRcRDMzA5DF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L7zBb1KDFgTEVJgU_a1j4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krTGwfU4DFhQQLlZvecfx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lNgc419ilp8cMQxQ7hw1c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FTFduDxjDNGxLsC5ZEn1z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Scl_.EDGHsvTTedCiM3jK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24WcE8iBBkpjMP3WImOirw"/>
</p:tagLst>
</file>

<file path=ppt/tags/tag5.xml><?xml version="1.0" encoding="utf-8"?>
<p:tagLst xmlns:a="http://schemas.openxmlformats.org/drawingml/2006/main" xmlns:r="http://schemas.openxmlformats.org/officeDocument/2006/relationships" xmlns:p="http://schemas.openxmlformats.org/presentationml/2006/main">
  <p:tag name="SHAPE_ID" val="11286-9"/>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eDJyi_IfIHd7B_fjZer5L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A7Lln6x7FiAoFvL1OExDp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nQ5yUyQBqx.r_97E__4Mo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3uvasPwq9OnyGyyKsQY.g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RoU3Fa0uXln_4gaeTlxms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stXLbEcpamnNpWkGO478V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taayC49mnwgXmeOogW2N9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op0c3.7nEGfOyCSl.xIZV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4sGGovzuOfJAti1lWVTdv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wE0iBsGpOnucRx1P1Ojr9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XHDO8r6lGiXEm_lLvMMWK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d1m8bL4daoUqEC4RYGZkf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FPmJ8B8PXTMXvTT0Engcm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OCoXwBPOsMkv3EUmZmCml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pV.0rS7lt1j8oKQc5N6Gg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IvnwoKciewTm_mZBv8AQA"/>
</p:tagLst>
</file>

<file path=ppt/tags/tag66.xml><?xml version="1.0" encoding="utf-8"?>
<p:tagLst xmlns:a="http://schemas.openxmlformats.org/drawingml/2006/main" xmlns:r="http://schemas.openxmlformats.org/officeDocument/2006/relationships" xmlns:p="http://schemas.openxmlformats.org/presentationml/2006/main">
  <p:tag name="ISLIDE.ICON" val="#371289;#371289;#371289;#371289;#407103;#371289;#399579;#370059;#379989;"/>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u9joEETe987mHkii4Ih5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qjyLYeCB35co4NTJnRIV4g"/>
</p:tagLst>
</file>

<file path=ppt/tags/tag7.xml><?xml version="1.0" encoding="utf-8"?>
<p:tagLst xmlns:a="http://schemas.openxmlformats.org/drawingml/2006/main" xmlns:r="http://schemas.openxmlformats.org/officeDocument/2006/relationships" xmlns:p="http://schemas.openxmlformats.org/presentationml/2006/main">
  <p:tag name="SHAPE_ID" val="12438-26"/>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E2p0sB.vmeZWvwpT17tjH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RGCQIxfzTzaz6GigZ5EMY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MxDDUvnLm05z4Q2WENl7h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6NsWKDXj8y0ysyIeEa4Ad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nIW7sdMXKsdUOud8BYmxc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cxZWpLOg9mFvw31mZRj0i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ZE8_4X.ZJ5nPBTPSLJC7E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j3mHqd_jSXh45CEYbUKjm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Whn7Ttl3bZKabFJ_J7fBj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cQR3Aht6YOCTr3ke4Nrgv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nflo08XxZ3zzt2xK6sUV4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BvlmFt646rsRwpZve02.D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ePDXmQTBkie1K1QrJ.0Bv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eMJuPYbGBgDnORU_NiKdn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CixHwNKUEYMaDJzy4g1xM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ba5lMecCffviffb4r2w7s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2FU1qCivJDtXV90W4qXO5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2HDEfE6U4nuvR2mkajdk3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sDro_ChxqbuqGcFyh0uza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QGOv9GTSvh_e_6_oBfMwg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ISLIDE.ICON" val="#371289;#371289;#371289;#371289;#407103;#371289;#399579;#370059;#379989;"/>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ISLIDE.ICON" val="#371289;#371289;#371289;#371289;#407103;#371289;#399579;#370059;#379989;"/>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iWXw1pCIQ4q7GbTJvJvEP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KFxw5rs6ShpTT4e7wsBWT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e2YQUUF_s8T99ErjtRjjp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0g23SNPeSn9OeVd51nwFD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MaMedAsoO6vrtnVq.Q5uu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5Tf7c_O4gOtUC9F4DsOhGw"/>
</p:tagLst>
</file>

<file path=ppt/theme/theme1.xml><?xml version="1.0" encoding="utf-8"?>
<a:theme xmlns:a="http://schemas.openxmlformats.org/drawingml/2006/main" name="4_Office 主题​​">
  <a:themeElements>
    <a:clrScheme name="18A-2024">
      <a:dk1>
        <a:sysClr val="windowText" lastClr="000000"/>
      </a:dk1>
      <a:lt1>
        <a:sysClr val="window" lastClr="FFFFFF"/>
      </a:lt1>
      <a:dk2>
        <a:srgbClr val="333333"/>
      </a:dk2>
      <a:lt2>
        <a:srgbClr val="E7E6E6"/>
      </a:lt2>
      <a:accent1>
        <a:srgbClr val="17426B"/>
      </a:accent1>
      <a:accent2>
        <a:srgbClr val="00ADEF"/>
      </a:accent2>
      <a:accent3>
        <a:srgbClr val="A6DDF1"/>
      </a:accent3>
      <a:accent4>
        <a:srgbClr val="797979"/>
      </a:accent4>
      <a:accent5>
        <a:srgbClr val="B8B8B8"/>
      </a:accent5>
      <a:accent6>
        <a:srgbClr val="F2F2F2"/>
      </a:accent6>
      <a:hlink>
        <a:srgbClr val="9CA8B8"/>
      </a:hlink>
      <a:folHlink>
        <a:srgbClr val="7F7F7F"/>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C000"/>
        </a:solidFill>
      </a:spPr>
      <a:bodyPr rtlCol="0" anchor="ctr"/>
      <a:lstStyle>
        <a:defPPr algn="ctr">
          <a:defRPr sz="10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000" dirty="0" smtClean="0">
            <a:latin typeface="等线" panose="02010600030101010101" pitchFamily="2" charset="-122"/>
            <a:ea typeface="等线" panose="02010600030101010101" pitchFamily="2"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主题​​">
  <a:themeElements>
    <a:clrScheme name="内部报告-棕色系">
      <a:dk1>
        <a:sysClr val="windowText" lastClr="000000"/>
      </a:dk1>
      <a:lt1>
        <a:sysClr val="window" lastClr="FFFFFF"/>
      </a:lt1>
      <a:dk2>
        <a:srgbClr val="333333"/>
      </a:dk2>
      <a:lt2>
        <a:srgbClr val="E7E6E6"/>
      </a:lt2>
      <a:accent1>
        <a:srgbClr val="9E7A7A"/>
      </a:accent1>
      <a:accent2>
        <a:srgbClr val="B59C9B"/>
      </a:accent2>
      <a:accent3>
        <a:srgbClr val="999999"/>
      </a:accent3>
      <a:accent4>
        <a:srgbClr val="F9E7E9"/>
      </a:accent4>
      <a:accent5>
        <a:srgbClr val="D9D9D9"/>
      </a:accent5>
      <a:accent6>
        <a:srgbClr val="F2F2F2"/>
      </a:accent6>
      <a:hlink>
        <a:srgbClr val="9CA8B8"/>
      </a:hlink>
      <a:folHlink>
        <a:srgbClr val="7F7F7F"/>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C000"/>
        </a:solidFill>
        <a:ln>
          <a:solidFill>
            <a:schemeClr val="tx1"/>
          </a:solidFill>
        </a:ln>
        <a:effectLst>
          <a:outerShdw blurRad="50800" dist="76200" dir="2700000" algn="tl" rotWithShape="0">
            <a:prstClr val="black">
              <a:alpha val="40000"/>
            </a:prstClr>
          </a:outerShdw>
        </a:effectLst>
      </a:spPr>
      <a:bodyPr vert="horz" rtlCol="0" anchor="ctr"/>
      <a:lstStyle>
        <a:defPPr algn="ctr">
          <a:defRPr kumimoji="1" sz="10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28600" indent="-228600" algn="just" defTabSz="416875">
          <a:lnSpc>
            <a:spcPct val="130000"/>
          </a:lnSpc>
          <a:spcBef>
            <a:spcPts val="600"/>
          </a:spcBef>
          <a:buClr>
            <a:srgbClr val="9E7A7A"/>
          </a:buClr>
          <a:buFont typeface="Wingdings" panose="05000000000000000000" pitchFamily="2" charset="2"/>
          <a:buChar char="n"/>
          <a:defRPr sz="1000" dirty="0">
            <a:solidFill>
              <a:srgbClr val="333333"/>
            </a:solidFill>
            <a:latin typeface="等线" panose="02010600030101010101" pitchFamily="2" charset="-122"/>
            <a:ea typeface="等线" panose="02010600030101010101" pitchFamily="2" charset="-122"/>
            <a:cs typeface="+mn-ea"/>
            <a:sym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75791</TotalTime>
  <Words>9871</Words>
  <Application>Microsoft Office PowerPoint</Application>
  <PresentationFormat>A4 纸张(210x297 毫米)</PresentationFormat>
  <Paragraphs>735</Paragraphs>
  <Slides>28</Slides>
  <Notes>24</Notes>
  <HiddenSlides>0</HiddenSlides>
  <MMClips>0</MMClips>
  <ScaleCrop>false</ScaleCrop>
  <HeadingPairs>
    <vt:vector size="8" baseType="variant">
      <vt:variant>
        <vt:lpstr>已用的字体</vt:lpstr>
      </vt:variant>
      <vt:variant>
        <vt:i4>11</vt:i4>
      </vt:variant>
      <vt:variant>
        <vt:lpstr>主题</vt:lpstr>
      </vt:variant>
      <vt:variant>
        <vt:i4>2</vt:i4>
      </vt:variant>
      <vt:variant>
        <vt:lpstr>嵌入 OLE 服务器</vt:lpstr>
      </vt:variant>
      <vt:variant>
        <vt:i4>1</vt:i4>
      </vt:variant>
      <vt:variant>
        <vt:lpstr>幻灯片标题</vt:lpstr>
      </vt:variant>
      <vt:variant>
        <vt:i4>28</vt:i4>
      </vt:variant>
    </vt:vector>
  </HeadingPairs>
  <TitlesOfParts>
    <vt:vector size="42" baseType="lpstr">
      <vt:lpstr>-apple-system</vt:lpstr>
      <vt:lpstr>PingFang SC</vt:lpstr>
      <vt:lpstr>SourceHanSansCN Normal</vt:lpstr>
      <vt:lpstr>DengXian</vt:lpstr>
      <vt:lpstr>DengXian</vt:lpstr>
      <vt:lpstr>寰蒋闆呴粦</vt:lpstr>
      <vt:lpstr>Microsoft YaHei</vt:lpstr>
      <vt:lpstr>Arial</vt:lpstr>
      <vt:lpstr>Calibri</vt:lpstr>
      <vt:lpstr>Calibri Light</vt:lpstr>
      <vt:lpstr>Wingdings</vt:lpstr>
      <vt:lpstr>4_Office 主题​​</vt:lpstr>
      <vt:lpstr>5_Office 主题​​</vt:lpstr>
      <vt:lpstr>think-cell 幻灯片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谢子博</dc:creator>
  <cp:lastModifiedBy>何婉怡</cp:lastModifiedBy>
  <cp:revision>6645</cp:revision>
  <cp:lastPrinted>2021-04-30T09:57:00Z</cp:lastPrinted>
  <dcterms:created xsi:type="dcterms:W3CDTF">2021-04-07T05:45:00Z</dcterms:created>
  <dcterms:modified xsi:type="dcterms:W3CDTF">2024-09-24T09:27:59Z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939E5CC53F2E487BA37125200505C45B</vt:lpwstr>
  </property>
  <property fmtid="{D5CDD505-2E9C-101B-9397-08002B2CF9AE}" pid="3" name="KSOProductBuildVer">
    <vt:lpwstr>2052-11.1.0.11115</vt:lpwstr>
  </property>
</Properties>
</file>