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xml" ContentType="application/vnd.openxmlformats-officedocument.presentationml.tags+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5.xml" ContentType="application/vnd.openxmlformats-officedocument.presentationml.tags+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6.xml" ContentType="application/vnd.openxmlformats-officedocument.presentationml.tags+xml"/>
  <Override PartName="/ppt/notesSlides/notesSlide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7.xml" ContentType="application/vnd.openxmlformats-officedocument.presentationml.tags+xml"/>
  <Override PartName="/ppt/notesSlides/notesSlide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8.xml" ContentType="application/vnd.openxmlformats-officedocument.presentationml.tags+xml"/>
  <Override PartName="/ppt/notesSlides/notesSlide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ags/tag9.xml" ContentType="application/vnd.openxmlformats-officedocument.presentationml.tags+xml"/>
  <Override PartName="/ppt/notesSlides/notesSlide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ags/tag10.xml" ContentType="application/vnd.openxmlformats-officedocument.presentationml.tags+xml"/>
  <Override PartName="/ppt/notesSlides/notesSlide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11.xml" ContentType="application/vnd.openxmlformats-officedocument.presentationml.tags+xml"/>
  <Override PartName="/ppt/notesSlides/notesSlide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ags/tag12.xml" ContentType="application/vnd.openxmlformats-officedocument.presentationml.tags+xml"/>
  <Override PartName="/ppt/notesSlides/notesSlide10.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8"/>
  </p:notesMasterIdLst>
  <p:sldIdLst>
    <p:sldId id="256" r:id="rId2"/>
    <p:sldId id="257" r:id="rId3"/>
    <p:sldId id="258" r:id="rId4"/>
    <p:sldId id="293" r:id="rId5"/>
    <p:sldId id="292" r:id="rId6"/>
    <p:sldId id="303" r:id="rId7"/>
    <p:sldId id="306" r:id="rId8"/>
    <p:sldId id="295" r:id="rId9"/>
    <p:sldId id="296" r:id="rId10"/>
    <p:sldId id="302" r:id="rId11"/>
    <p:sldId id="298" r:id="rId12"/>
    <p:sldId id="304" r:id="rId13"/>
    <p:sldId id="307" r:id="rId14"/>
    <p:sldId id="300" r:id="rId15"/>
    <p:sldId id="301" r:id="rId16"/>
    <p:sldId id="291" r:id="rId17"/>
  </p:sldIdLst>
  <p:sldSz cx="12192000" cy="6858000"/>
  <p:notesSz cx="12192000" cy="6858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92B6D0"/>
    <a:srgbClr val="2673B7"/>
    <a:srgbClr val="4F81BD"/>
    <a:srgbClr val="145389"/>
    <a:srgbClr val="5EC9F8"/>
    <a:srgbClr val="1389FD"/>
    <a:srgbClr val="2B93D2"/>
    <a:srgbClr val="033159"/>
    <a:srgbClr val="04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26" autoAdjust="0"/>
  </p:normalViewPr>
  <p:slideViewPr>
    <p:cSldViewPr snapToGrid="0">
      <p:cViewPr varScale="1">
        <p:scale>
          <a:sx n="103" d="100"/>
          <a:sy n="103" d="100"/>
        </p:scale>
        <p:origin x="672" y="114"/>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9208255815137E-2"/>
          <c:y val="7.6348409976450787E-2"/>
          <c:w val="0.88695823692133369"/>
          <c:h val="0.76072559169999487"/>
        </c:manualLayout>
      </c:layout>
      <c:barChart>
        <c:barDir val="col"/>
        <c:grouping val="clustered"/>
        <c:varyColors val="0"/>
        <c:ser>
          <c:idx val="0"/>
          <c:order val="0"/>
          <c:tx>
            <c:strRef>
              <c:f>Sheet1!$B$1</c:f>
              <c:strCache>
                <c:ptCount val="1"/>
                <c:pt idx="0">
                  <c:v>医美机构数量</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numFmt formatCode="#,##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上海市</c:v>
                </c:pt>
                <c:pt idx="1">
                  <c:v>江苏省</c:v>
                </c:pt>
                <c:pt idx="2">
                  <c:v>浙江省</c:v>
                </c:pt>
                <c:pt idx="3">
                  <c:v>安徽省</c:v>
                </c:pt>
                <c:pt idx="4">
                  <c:v>福建省</c:v>
                </c:pt>
                <c:pt idx="5">
                  <c:v>江西省</c:v>
                </c:pt>
                <c:pt idx="6">
                  <c:v>山东省</c:v>
                </c:pt>
              </c:strCache>
            </c:strRef>
          </c:cat>
          <c:val>
            <c:numRef>
              <c:f>Sheet1!$B$2:$B$8</c:f>
              <c:numCache>
                <c:formatCode>General</c:formatCode>
                <c:ptCount val="7"/>
                <c:pt idx="0">
                  <c:v>728</c:v>
                </c:pt>
                <c:pt idx="1">
                  <c:v>2853</c:v>
                </c:pt>
                <c:pt idx="2">
                  <c:v>2816</c:v>
                </c:pt>
                <c:pt idx="3">
                  <c:v>1348</c:v>
                </c:pt>
                <c:pt idx="4">
                  <c:v>1322</c:v>
                </c:pt>
                <c:pt idx="5">
                  <c:v>1181</c:v>
                </c:pt>
                <c:pt idx="6">
                  <c:v>2572</c:v>
                </c:pt>
              </c:numCache>
            </c:numRef>
          </c:val>
          <c:extLst>
            <c:ext xmlns:c16="http://schemas.microsoft.com/office/drawing/2014/chart" uri="{C3380CC4-5D6E-409C-BE32-E72D297353CC}">
              <c16:uniqueId val="{00000000-3F2D-4140-AE16-E66546CDABA9}"/>
            </c:ext>
          </c:extLst>
        </c:ser>
        <c:dLbls>
          <c:showLegendKey val="0"/>
          <c:showVal val="0"/>
          <c:showCatName val="0"/>
          <c:showSerName val="0"/>
          <c:showPercent val="0"/>
          <c:showBubbleSize val="0"/>
        </c:dLbls>
        <c:gapWidth val="219"/>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majorUnit val="4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0281-4557-98D9-70C7DC5AA711}"/>
              </c:ext>
            </c:extLst>
          </c:dPt>
          <c:dPt>
            <c:idx val="1"/>
            <c:bubble3D val="0"/>
            <c:spPr>
              <a:solidFill>
                <a:srgbClr val="D9D9D9"/>
              </a:solidFill>
              <a:ln w="12700">
                <a:solidFill>
                  <a:schemeClr val="tx1"/>
                </a:solidFill>
              </a:ln>
              <a:effectLst/>
            </c:spPr>
            <c:extLst>
              <c:ext xmlns:c16="http://schemas.microsoft.com/office/drawing/2014/chart" uri="{C3380CC4-5D6E-409C-BE32-E72D297353CC}">
                <c16:uniqueId val="{00000003-0281-4557-98D9-70C7DC5AA711}"/>
              </c:ext>
            </c:extLst>
          </c:dPt>
          <c:dPt>
            <c:idx val="2"/>
            <c:bubble3D val="0"/>
            <c:spPr>
              <a:solidFill>
                <a:srgbClr val="D9D9D9"/>
              </a:solidFill>
              <a:ln w="12700">
                <a:solidFill>
                  <a:schemeClr val="tx1"/>
                </a:solidFill>
              </a:ln>
              <a:effectLst/>
            </c:spPr>
            <c:extLst>
              <c:ext xmlns:c16="http://schemas.microsoft.com/office/drawing/2014/chart" uri="{C3380CC4-5D6E-409C-BE32-E72D297353CC}">
                <c16:uniqueId val="{00000005-0281-4557-98D9-70C7DC5AA711}"/>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0281-4557-98D9-70C7DC5AA711}"/>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0281-4557-98D9-70C7DC5AA711}"/>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0281-4557-98D9-70C7DC5AA711}"/>
              </c:ext>
            </c:extLst>
          </c:dPt>
          <c:dLbls>
            <c:dLbl>
              <c:idx val="0"/>
              <c:layout>
                <c:manualLayout>
                  <c:x val="-0.12928867102396521"/>
                  <c:y val="0.134830779054917"/>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281-4557-98D9-70C7DC5AA711}"/>
                </c:ext>
              </c:extLst>
            </c:dLbl>
            <c:dLbl>
              <c:idx val="1"/>
              <c:layout>
                <c:manualLayout>
                  <c:x val="0.15688480392156862"/>
                  <c:y val="-0.142967220093656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281-4557-98D9-70C7DC5AA711}"/>
                </c:ext>
              </c:extLst>
            </c:dLbl>
            <c:dLbl>
              <c:idx val="3"/>
              <c:layout>
                <c:manualLayout>
                  <c:x val="-1.221220774126907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281-4557-98D9-70C7DC5AA71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厦门原肌美塑</c:v>
                </c:pt>
                <c:pt idx="1">
                  <c:v>其他机构</c:v>
                </c:pt>
              </c:strCache>
            </c:strRef>
          </c:cat>
          <c:val>
            <c:numRef>
              <c:f>Sheet1!$B$2:$B$3</c:f>
              <c:numCache>
                <c:formatCode>0%</c:formatCode>
                <c:ptCount val="2"/>
                <c:pt idx="0">
                  <c:v>0.32600000000000001</c:v>
                </c:pt>
                <c:pt idx="1">
                  <c:v>0.67399999999999993</c:v>
                </c:pt>
              </c:numCache>
            </c:numRef>
          </c:val>
          <c:extLst>
            <c:ext xmlns:c16="http://schemas.microsoft.com/office/drawing/2014/chart" uri="{C3380CC4-5D6E-409C-BE32-E72D297353CC}">
              <c16:uniqueId val="{0000000C-0281-4557-98D9-70C7DC5AA711}"/>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8789515250544666"/>
          <c:y val="0.21599031502767135"/>
          <c:w val="0.32007442991658125"/>
          <c:h val="0.48423265219242229"/>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6010-4693-A4DE-B18CCF2DA651}"/>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6010-4693-A4DE-B18CCF2DA651}"/>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6010-4693-A4DE-B18CCF2DA651}"/>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6010-4693-A4DE-B18CCF2DA651}"/>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6010-4693-A4DE-B18CCF2DA651}"/>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6010-4693-A4DE-B18CCF2DA651}"/>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6010-4693-A4DE-B18CCF2DA651}"/>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extLst>
                <c:ext xmlns:c15="http://schemas.microsoft.com/office/drawing/2012/chart" uri="{CE6537A1-D6FC-4f65-9D91-7224C49458BB}">
                  <c15:layout>
                    <c:manualLayout>
                      <c:w val="6.6699346405228746E-2"/>
                      <c:h val="0.12462111536824179"/>
                    </c:manualLayout>
                  </c15:layout>
                </c:ext>
                <c:ext xmlns:c16="http://schemas.microsoft.com/office/drawing/2014/chart" uri="{C3380CC4-5D6E-409C-BE32-E72D297353CC}">
                  <c16:uniqueId val="{00000003-6010-4693-A4DE-B18CCF2DA651}"/>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10-4693-A4DE-B18CCF2DA65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福州原肌美塑</c:v>
                </c:pt>
                <c:pt idx="3">
                  <c:v>其他机构</c:v>
                </c:pt>
              </c:strCache>
            </c:strRef>
          </c:cat>
          <c:val>
            <c:numRef>
              <c:f>Sheet1!$B$2:$B$5</c:f>
              <c:numCache>
                <c:formatCode>0%</c:formatCode>
                <c:ptCount val="4"/>
                <c:pt idx="0">
                  <c:v>0.34</c:v>
                </c:pt>
                <c:pt idx="1">
                  <c:v>0.08</c:v>
                </c:pt>
                <c:pt idx="2">
                  <c:v>0.06</c:v>
                </c:pt>
                <c:pt idx="3">
                  <c:v>0.52</c:v>
                </c:pt>
              </c:numCache>
            </c:numRef>
          </c:val>
          <c:extLst>
            <c:ext xmlns:c16="http://schemas.microsoft.com/office/drawing/2014/chart" uri="{C3380CC4-5D6E-409C-BE32-E72D297353CC}">
              <c16:uniqueId val="{0000000C-6010-4693-A4DE-B18CCF2DA651}"/>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7921429498994992"/>
          <c:y val="0.17304110535919764"/>
          <c:w val="0.32007442991658125"/>
          <c:h val="0.668451177622736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D4F5-4FDE-8362-30116E0592EB}"/>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D4F5-4FDE-8362-30116E0592EB}"/>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D4F5-4FDE-8362-30116E0592EB}"/>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D4F5-4FDE-8362-30116E0592EB}"/>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D4F5-4FDE-8362-30116E0592EB}"/>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D4F5-4FDE-8362-30116E0592EB}"/>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D4F5-4FDE-8362-30116E0592EB}"/>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F5-4FDE-8362-30116E0592EB}"/>
                </c:ext>
              </c:extLst>
            </c:dLbl>
            <c:dLbl>
              <c:idx val="2"/>
              <c:layout>
                <c:manualLayout>
                  <c:x val="0.11145642701525055"/>
                  <c:y val="-1.867816091954023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4F5-4FDE-8362-30116E0592EB}"/>
                </c:ext>
              </c:extLst>
            </c:dLbl>
            <c:dLbl>
              <c:idx val="3"/>
              <c:layout>
                <c:manualLayout>
                  <c:x val="9.3507897603485837E-2"/>
                  <c:y val="0.1949462537249893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F5-4FDE-8362-30116E0592E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c:formatCode>
                <c:ptCount val="4"/>
                <c:pt idx="0">
                  <c:v>0.56999999999999995</c:v>
                </c:pt>
                <c:pt idx="1">
                  <c:v>0.14000000000000001</c:v>
                </c:pt>
                <c:pt idx="2">
                  <c:v>0.09</c:v>
                </c:pt>
                <c:pt idx="3">
                  <c:v>0.20000000000000007</c:v>
                </c:pt>
              </c:numCache>
            </c:numRef>
          </c:val>
          <c:extLst>
            <c:ext xmlns:c16="http://schemas.microsoft.com/office/drawing/2014/chart" uri="{C3380CC4-5D6E-409C-BE32-E72D297353CC}">
              <c16:uniqueId val="{0000000C-D4F5-4FDE-8362-30116E0592EB}"/>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8027260348583876"/>
          <c:y val="0.16628299276287781"/>
          <c:w val="0.32007442991658125"/>
          <c:h val="0.6752091315453383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2569411654479508"/>
          <c:h val="0.72726117512575572"/>
        </c:manualLayout>
      </c:layout>
      <c:barChart>
        <c:barDir val="col"/>
        <c:grouping val="clustered"/>
        <c:varyColors val="0"/>
        <c:ser>
          <c:idx val="0"/>
          <c:order val="0"/>
          <c:tx>
            <c:strRef>
              <c:f>Sheet1!$B$1</c:f>
              <c:strCache>
                <c:ptCount val="1"/>
                <c:pt idx="0">
                  <c:v>列3</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65BD-4FB1-B856-BFD3530E6E5E}"/>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厦门市</c:v>
                </c:pt>
                <c:pt idx="1">
                  <c:v>福州市</c:v>
                </c:pt>
                <c:pt idx="2">
                  <c:v>泉州市</c:v>
                </c:pt>
                <c:pt idx="3">
                  <c:v>漳州市</c:v>
                </c:pt>
                <c:pt idx="4">
                  <c:v>南平市</c:v>
                </c:pt>
                <c:pt idx="5">
                  <c:v>宁德市</c:v>
                </c:pt>
              </c:strCache>
            </c:strRef>
          </c:cat>
          <c:val>
            <c:numRef>
              <c:f>Sheet1!$B$2:$B$7</c:f>
              <c:numCache>
                <c:formatCode>General</c:formatCode>
                <c:ptCount val="6"/>
                <c:pt idx="0">
                  <c:v>29</c:v>
                </c:pt>
                <c:pt idx="1">
                  <c:v>28</c:v>
                </c:pt>
                <c:pt idx="2">
                  <c:v>9</c:v>
                </c:pt>
                <c:pt idx="3">
                  <c:v>3</c:v>
                </c:pt>
                <c:pt idx="4">
                  <c:v>1</c:v>
                </c:pt>
                <c:pt idx="5">
                  <c:v>1</c:v>
                </c:pt>
              </c:numCache>
            </c:numRef>
          </c:val>
          <c:extLst>
            <c:ext xmlns:c16="http://schemas.microsoft.com/office/drawing/2014/chart" uri="{C3380CC4-5D6E-409C-BE32-E72D297353CC}">
              <c16:uniqueId val="{00000004-65BD-4FB1-B856-BFD3530E6E5E}"/>
            </c:ext>
          </c:extLst>
        </c:ser>
        <c:dLbls>
          <c:showLegendKey val="0"/>
          <c:showVal val="0"/>
          <c:showCatName val="0"/>
          <c:showSerName val="0"/>
          <c:showPercent val="0"/>
          <c:showBubbleSize val="0"/>
        </c:dLbls>
        <c:gapWidth val="219"/>
        <c:overlap val="-27"/>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2569411654479508"/>
          <c:h val="0.72726117512575572"/>
        </c:manualLayout>
      </c:layout>
      <c:barChart>
        <c:barDir val="col"/>
        <c:grouping val="clustered"/>
        <c:varyColors val="0"/>
        <c:ser>
          <c:idx val="0"/>
          <c:order val="0"/>
          <c:tx>
            <c:strRef>
              <c:f>Sheet1!$B$1</c:f>
              <c:strCache>
                <c:ptCount val="1"/>
                <c:pt idx="0">
                  <c:v>列3</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18EE-4B74-A438-EBB29FE9FABA}"/>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厦门市</c:v>
                </c:pt>
                <c:pt idx="1">
                  <c:v>福州市</c:v>
                </c:pt>
                <c:pt idx="2">
                  <c:v>泉州市</c:v>
                </c:pt>
                <c:pt idx="3">
                  <c:v>漳州市</c:v>
                </c:pt>
                <c:pt idx="4">
                  <c:v>三明市</c:v>
                </c:pt>
                <c:pt idx="5">
                  <c:v>龙岩市</c:v>
                </c:pt>
              </c:strCache>
            </c:strRef>
          </c:cat>
          <c:val>
            <c:numRef>
              <c:f>Sheet1!$B$2:$B$7</c:f>
              <c:numCache>
                <c:formatCode>General</c:formatCode>
                <c:ptCount val="6"/>
                <c:pt idx="0">
                  <c:v>30</c:v>
                </c:pt>
                <c:pt idx="1">
                  <c:v>22</c:v>
                </c:pt>
                <c:pt idx="2">
                  <c:v>10</c:v>
                </c:pt>
                <c:pt idx="3">
                  <c:v>1</c:v>
                </c:pt>
                <c:pt idx="4">
                  <c:v>1</c:v>
                </c:pt>
                <c:pt idx="5">
                  <c:v>1</c:v>
                </c:pt>
              </c:numCache>
            </c:numRef>
          </c:val>
          <c:extLst>
            <c:ext xmlns:c16="http://schemas.microsoft.com/office/drawing/2014/chart" uri="{C3380CC4-5D6E-409C-BE32-E72D297353CC}">
              <c16:uniqueId val="{00000004-18EE-4B74-A438-EBB29FE9FABA}"/>
            </c:ext>
          </c:extLst>
        </c:ser>
        <c:dLbls>
          <c:showLegendKey val="0"/>
          <c:showVal val="0"/>
          <c:showCatName val="0"/>
          <c:showSerName val="0"/>
          <c:showPercent val="0"/>
          <c:showBubbleSize val="0"/>
        </c:dLbls>
        <c:gapWidth val="219"/>
        <c:overlap val="-27"/>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8807-4F8E-83AA-79BE133DD8E3}"/>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8807-4F8E-83AA-79BE133DD8E3}"/>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8807-4F8E-83AA-79BE133DD8E3}"/>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8807-4F8E-83AA-79BE133DD8E3}"/>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8807-4F8E-83AA-79BE133DD8E3}"/>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8807-4F8E-83AA-79BE133DD8E3}"/>
              </c:ext>
            </c:extLst>
          </c:dPt>
          <c:dLbls>
            <c:dLbl>
              <c:idx val="0"/>
              <c:layout>
                <c:manualLayout>
                  <c:x val="-9.6968954248366074E-2"/>
                  <c:y val="0.2084626436781608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07-4F8E-83AA-79BE133DD8E3}"/>
                </c:ext>
              </c:extLst>
            </c:dLbl>
            <c:dLbl>
              <c:idx val="1"/>
              <c:layout>
                <c:manualLayout>
                  <c:x val="-9.7556917211328975E-2"/>
                  <c:y val="1.4699872286079121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807-4F8E-83AA-79BE133DD8E3}"/>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807-4F8E-83AA-79BE133DD8E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福州原肌美塑</c:v>
                </c:pt>
                <c:pt idx="3">
                  <c:v>其他机构</c:v>
                </c:pt>
              </c:strCache>
            </c:strRef>
          </c:cat>
          <c:val>
            <c:numRef>
              <c:f>Sheet1!$B$2:$B$5</c:f>
              <c:numCache>
                <c:formatCode>0%</c:formatCode>
                <c:ptCount val="4"/>
                <c:pt idx="0">
                  <c:v>0.2</c:v>
                </c:pt>
                <c:pt idx="1">
                  <c:v>7.0000000000000007E-2</c:v>
                </c:pt>
                <c:pt idx="2">
                  <c:v>7.0000000000000007E-2</c:v>
                </c:pt>
                <c:pt idx="3">
                  <c:v>0.65999999999999992</c:v>
                </c:pt>
              </c:numCache>
            </c:numRef>
          </c:val>
          <c:extLst>
            <c:ext xmlns:c16="http://schemas.microsoft.com/office/drawing/2014/chart" uri="{C3380CC4-5D6E-409C-BE32-E72D297353CC}">
              <c16:uniqueId val="{0000000C-8807-4F8E-83AA-79BE133DD8E3}"/>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9163763459739627"/>
          <c:y val="0.17304110535919767"/>
          <c:w val="0.32007442991658125"/>
          <c:h val="0.668451177622736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071C-4033-97AD-F766D417023E}"/>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071C-4033-97AD-F766D417023E}"/>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071C-4033-97AD-F766D417023E}"/>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071C-4033-97AD-F766D417023E}"/>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071C-4033-97AD-F766D417023E}"/>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071C-4033-97AD-F766D417023E}"/>
              </c:ext>
            </c:extLst>
          </c:dPt>
          <c:dLbls>
            <c:dLbl>
              <c:idx val="0"/>
              <c:layout>
                <c:manualLayout>
                  <c:x val="-0.10331644880174291"/>
                  <c:y val="0.16517720306513409"/>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1C-4033-97AD-F766D417023E}"/>
                </c:ext>
              </c:extLst>
            </c:dLbl>
            <c:dLbl>
              <c:idx val="1"/>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1C-4033-97AD-F766D417023E}"/>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71C-4033-97AD-F766D417023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c:formatCode>
                <c:ptCount val="4"/>
                <c:pt idx="0">
                  <c:v>0.27</c:v>
                </c:pt>
                <c:pt idx="1">
                  <c:v>0.1</c:v>
                </c:pt>
                <c:pt idx="2">
                  <c:v>0.08</c:v>
                </c:pt>
                <c:pt idx="3">
                  <c:v>0.55000000000000004</c:v>
                </c:pt>
              </c:numCache>
            </c:numRef>
          </c:val>
          <c:extLst>
            <c:ext xmlns:c16="http://schemas.microsoft.com/office/drawing/2014/chart" uri="{C3380CC4-5D6E-409C-BE32-E72D297353CC}">
              <c16:uniqueId val="{0000000C-071C-4033-97AD-F766D417023E}"/>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9340141612200437"/>
          <c:y val="0.18067262664963815"/>
          <c:w val="0.32007442991658125"/>
          <c:h val="0.6599457215836526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145389"/>
            </a:solidFill>
            <a:ln>
              <a:solidFill>
                <a:schemeClr val="tx1"/>
              </a:solidFill>
            </a:ln>
          </c:spPr>
          <c:dPt>
            <c:idx val="0"/>
            <c:bubble3D val="0"/>
            <c:spPr>
              <a:solidFill>
                <a:srgbClr val="145389"/>
              </a:solidFill>
              <a:ln w="19050">
                <a:solidFill>
                  <a:schemeClr val="tx1"/>
                </a:solidFill>
              </a:ln>
              <a:effectLst/>
            </c:spPr>
            <c:extLst>
              <c:ext xmlns:c16="http://schemas.microsoft.com/office/drawing/2014/chart" uri="{C3380CC4-5D6E-409C-BE32-E72D297353CC}">
                <c16:uniqueId val="{00000001-9304-4C00-8EBE-D90CA30EFEF3}"/>
              </c:ext>
            </c:extLst>
          </c:dPt>
          <c:dPt>
            <c:idx val="1"/>
            <c:bubble3D val="0"/>
            <c:spPr>
              <a:solidFill>
                <a:srgbClr val="2B93D2"/>
              </a:solidFill>
              <a:ln w="19050">
                <a:solidFill>
                  <a:schemeClr val="tx1"/>
                </a:solidFill>
              </a:ln>
              <a:effectLst/>
            </c:spPr>
            <c:extLst>
              <c:ext xmlns:c16="http://schemas.microsoft.com/office/drawing/2014/chart" uri="{C3380CC4-5D6E-409C-BE32-E72D297353CC}">
                <c16:uniqueId val="{00000003-9304-4C00-8EBE-D90CA30EFEF3}"/>
              </c:ext>
            </c:extLst>
          </c:dPt>
          <c:dLbls>
            <c:dLbl>
              <c:idx val="0"/>
              <c:layout>
                <c:manualLayout>
                  <c:x val="3.0846669102634481E-2"/>
                  <c:y val="-0.13303440062250041"/>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145389"/>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28619533575660172"/>
                      <c:h val="0.76987023313183611"/>
                    </c:manualLayout>
                  </c15:layout>
                </c:ext>
                <c:ext xmlns:c16="http://schemas.microsoft.com/office/drawing/2014/chart" uri="{C3380CC4-5D6E-409C-BE32-E72D297353CC}">
                  <c16:uniqueId val="{00000001-9304-4C00-8EBE-D90CA30EFEF3}"/>
                </c:ext>
              </c:extLst>
            </c:dLbl>
            <c:dLbl>
              <c:idx val="1"/>
              <c:layout>
                <c:manualLayout>
                  <c:x val="-2.4264144343215166E-2"/>
                  <c:y val="8.3610264460731845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rgbClr val="2B93D2"/>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extLst>
                <c:ext xmlns:c15="http://schemas.microsoft.com/office/drawing/2012/chart" uri="{CE6537A1-D6FC-4f65-9D91-7224C49458BB}">
                  <c15:layout>
                    <c:manualLayout>
                      <c:w val="0.31793016622882742"/>
                      <c:h val="0.56778101713575058"/>
                    </c:manualLayout>
                  </c15:layout>
                </c:ext>
                <c:ext xmlns:c16="http://schemas.microsoft.com/office/drawing/2014/chart" uri="{C3380CC4-5D6E-409C-BE32-E72D297353CC}">
                  <c16:uniqueId val="{00000003-9304-4C00-8EBE-D90CA30EFEF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羧甲纤维素凝胶载体（CMC凝胶）</c:v>
                </c:pt>
                <c:pt idx="1">
                  <c:v>聚己内酯微球（PCL）</c:v>
                </c:pt>
              </c:strCache>
            </c:strRef>
          </c:cat>
          <c:val>
            <c:numRef>
              <c:f>Sheet1!$B$2:$B$3</c:f>
              <c:numCache>
                <c:formatCode>0%</c:formatCode>
                <c:ptCount val="2"/>
                <c:pt idx="0">
                  <c:v>0.7</c:v>
                </c:pt>
                <c:pt idx="1">
                  <c:v>0.3</c:v>
                </c:pt>
              </c:numCache>
            </c:numRef>
          </c:val>
          <c:extLst>
            <c:ext xmlns:c16="http://schemas.microsoft.com/office/drawing/2014/chart" uri="{C3380CC4-5D6E-409C-BE32-E72D297353CC}">
              <c16:uniqueId val="{00000004-9304-4C00-8EBE-D90CA30EFEF3}"/>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7.5982595011556034E-2"/>
          <c:w val="0.82569411654479508"/>
          <c:h val="0.38946026813702533"/>
        </c:manualLayout>
      </c:layout>
      <c:barChart>
        <c:barDir val="col"/>
        <c:grouping val="stacked"/>
        <c:varyColors val="0"/>
        <c:ser>
          <c:idx val="0"/>
          <c:order val="0"/>
          <c:tx>
            <c:strRef>
              <c:f>Sheet1!$B$1</c:f>
              <c:strCache>
                <c:ptCount val="1"/>
                <c:pt idx="0">
                  <c:v>仅供一代</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cat>
            <c:strRef>
              <c:f>Sheet1!$A$2:$A$5</c:f>
              <c:strCache>
                <c:ptCount val="4"/>
                <c:pt idx="0">
                  <c:v>厦门市</c:v>
                </c:pt>
                <c:pt idx="1">
                  <c:v>福州市</c:v>
                </c:pt>
                <c:pt idx="2">
                  <c:v>泉州市</c:v>
                </c:pt>
                <c:pt idx="3">
                  <c:v>三明市</c:v>
                </c:pt>
              </c:strCache>
            </c:strRef>
          </c:cat>
          <c:val>
            <c:numRef>
              <c:f>Sheet1!$B$2:$B$5</c:f>
              <c:numCache>
                <c:formatCode>#,##0_ </c:formatCode>
                <c:ptCount val="4"/>
                <c:pt idx="0">
                  <c:v>7</c:v>
                </c:pt>
                <c:pt idx="1">
                  <c:v>9</c:v>
                </c:pt>
                <c:pt idx="2">
                  <c:v>2</c:v>
                </c:pt>
                <c:pt idx="3" formatCode="General">
                  <c:v>1</c:v>
                </c:pt>
              </c:numCache>
            </c:numRef>
          </c:val>
          <c:extLst>
            <c:ext xmlns:c16="http://schemas.microsoft.com/office/drawing/2014/chart" uri="{C3380CC4-5D6E-409C-BE32-E72D297353CC}">
              <c16:uniqueId val="{00000000-FE5D-4055-A3B5-D774B3FD2EBC}"/>
            </c:ext>
          </c:extLst>
        </c:ser>
        <c:ser>
          <c:idx val="1"/>
          <c:order val="1"/>
          <c:tx>
            <c:strRef>
              <c:f>Sheet1!$C$1</c:f>
              <c:strCache>
                <c:ptCount val="1"/>
                <c:pt idx="0">
                  <c:v>仅供二代</c:v>
                </c:pt>
              </c:strCache>
            </c:strRef>
          </c:tx>
          <c:spPr>
            <a:solidFill>
              <a:srgbClr val="2B93D2"/>
            </a:solidFill>
            <a:ln>
              <a:solidFill>
                <a:schemeClr val="tx1"/>
              </a:solidFill>
            </a:ln>
            <a:effectLst/>
          </c:spPr>
          <c:invertIfNegative val="0"/>
          <c:cat>
            <c:strRef>
              <c:f>Sheet1!$A$2:$A$5</c:f>
              <c:strCache>
                <c:ptCount val="4"/>
                <c:pt idx="0">
                  <c:v>厦门市</c:v>
                </c:pt>
                <c:pt idx="1">
                  <c:v>福州市</c:v>
                </c:pt>
                <c:pt idx="2">
                  <c:v>泉州市</c:v>
                </c:pt>
                <c:pt idx="3">
                  <c:v>三明市</c:v>
                </c:pt>
              </c:strCache>
            </c:strRef>
          </c:cat>
          <c:val>
            <c:numRef>
              <c:f>Sheet1!$C$2:$C$5</c:f>
              <c:numCache>
                <c:formatCode>#,##0_ </c:formatCode>
                <c:ptCount val="4"/>
                <c:pt idx="0">
                  <c:v>2</c:v>
                </c:pt>
                <c:pt idx="1">
                  <c:v>1</c:v>
                </c:pt>
                <c:pt idx="2">
                  <c:v>0</c:v>
                </c:pt>
                <c:pt idx="3" formatCode="General">
                  <c:v>0</c:v>
                </c:pt>
              </c:numCache>
            </c:numRef>
          </c:val>
          <c:extLst>
            <c:ext xmlns:c16="http://schemas.microsoft.com/office/drawing/2014/chart" uri="{C3380CC4-5D6E-409C-BE32-E72D297353CC}">
              <c16:uniqueId val="{00000001-FE5D-4055-A3B5-D774B3FD2EBC}"/>
            </c:ext>
          </c:extLst>
        </c:ser>
        <c:ser>
          <c:idx val="2"/>
          <c:order val="2"/>
          <c:tx>
            <c:strRef>
              <c:f>Sheet1!$D$1</c:f>
              <c:strCache>
                <c:ptCount val="1"/>
                <c:pt idx="0">
                  <c:v>一代与二代均供</c:v>
                </c:pt>
              </c:strCache>
            </c:strRef>
          </c:tx>
          <c:spPr>
            <a:solidFill>
              <a:srgbClr val="5EC9F8"/>
            </a:solidFill>
            <a:ln>
              <a:solidFill>
                <a:schemeClr val="tx1"/>
              </a:solidFill>
            </a:ln>
            <a:effectLst/>
          </c:spPr>
          <c:invertIfNegative val="0"/>
          <c:cat>
            <c:strRef>
              <c:f>Sheet1!$A$2:$A$5</c:f>
              <c:strCache>
                <c:ptCount val="4"/>
                <c:pt idx="0">
                  <c:v>厦门市</c:v>
                </c:pt>
                <c:pt idx="1">
                  <c:v>福州市</c:v>
                </c:pt>
                <c:pt idx="2">
                  <c:v>泉州市</c:v>
                </c:pt>
                <c:pt idx="3">
                  <c:v>三明市</c:v>
                </c:pt>
              </c:strCache>
            </c:strRef>
          </c:cat>
          <c:val>
            <c:numRef>
              <c:f>Sheet1!$D$2:$D$5</c:f>
              <c:numCache>
                <c:formatCode>#,##0_ </c:formatCode>
                <c:ptCount val="4"/>
                <c:pt idx="0">
                  <c:v>3</c:v>
                </c:pt>
                <c:pt idx="1">
                  <c:v>2</c:v>
                </c:pt>
                <c:pt idx="2">
                  <c:v>0</c:v>
                </c:pt>
                <c:pt idx="3">
                  <c:v>0</c:v>
                </c:pt>
              </c:numCache>
            </c:numRef>
          </c:val>
          <c:extLst>
            <c:ext xmlns:c16="http://schemas.microsoft.com/office/drawing/2014/chart" uri="{C3380CC4-5D6E-409C-BE32-E72D297353CC}">
              <c16:uniqueId val="{00000002-FE5D-4055-A3B5-D774B3FD2EBC}"/>
            </c:ext>
          </c:extLst>
        </c:ser>
        <c:ser>
          <c:idx val="3"/>
          <c:order val="3"/>
          <c:tx>
            <c:strRef>
              <c:f>Sheet1!$E$1</c:f>
              <c:strCache>
                <c:ptCount val="1"/>
                <c:pt idx="0">
                  <c:v>整体</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厦门市</c:v>
                </c:pt>
                <c:pt idx="1">
                  <c:v>福州市</c:v>
                </c:pt>
                <c:pt idx="2">
                  <c:v>泉州市</c:v>
                </c:pt>
                <c:pt idx="3">
                  <c:v>三明市</c:v>
                </c:pt>
              </c:strCache>
            </c:strRef>
          </c:cat>
          <c:val>
            <c:numRef>
              <c:f>Sheet1!$E$2:$E$5</c:f>
              <c:numCache>
                <c:formatCode>#,##0_ </c:formatCode>
                <c:ptCount val="4"/>
                <c:pt idx="0">
                  <c:v>12</c:v>
                </c:pt>
                <c:pt idx="1">
                  <c:v>12</c:v>
                </c:pt>
                <c:pt idx="2">
                  <c:v>2</c:v>
                </c:pt>
                <c:pt idx="3">
                  <c:v>1</c:v>
                </c:pt>
              </c:numCache>
            </c:numRef>
          </c:val>
          <c:extLst>
            <c:ext xmlns:c16="http://schemas.microsoft.com/office/drawing/2014/chart" uri="{C3380CC4-5D6E-409C-BE32-E72D297353CC}">
              <c16:uniqueId val="{00000003-FE5D-4055-A3B5-D774B3FD2EBC}"/>
            </c:ext>
          </c:extLst>
        </c:ser>
        <c:dLbls>
          <c:showLegendKey val="0"/>
          <c:showVal val="0"/>
          <c:showCatName val="0"/>
          <c:showSerName val="0"/>
          <c:showPercent val="0"/>
          <c:showBubbleSize val="0"/>
        </c:dLbls>
        <c:gapWidth val="219"/>
        <c:overlap val="100"/>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max val="15"/>
          <c:min val="0"/>
        </c:scaling>
        <c:delete val="0"/>
        <c:axPos val="l"/>
        <c:numFmt formatCode="#,##0_ "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dTable>
        <c:showHorzBorder val="1"/>
        <c:showVertBorder val="1"/>
        <c:showOutline val="1"/>
        <c:showKeys val="1"/>
        <c:spPr>
          <a:noFill/>
          <a:ln w="9525" cap="flat" cmpd="sng" algn="ctr">
            <a:solidFill>
              <a:schemeClr val="tx1"/>
            </a:solidFill>
            <a:round/>
          </a:ln>
          <a:effectLst/>
        </c:spPr>
        <c:txPr>
          <a:bodyPr rot="0" spcFirstLastPara="1" vertOverflow="ellipsis" vert="horz" wrap="square" anchor="ctr" anchorCtr="1"/>
          <a:lstStyle/>
          <a:p>
            <a:pPr rtl="0">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01252723311547"/>
          <c:y val="0.1448978288633461"/>
          <c:w val="0.37408282470645687"/>
          <c:h val="0.76143881446796058"/>
        </c:manualLayout>
      </c:layout>
      <c:pieChart>
        <c:varyColors val="1"/>
        <c:ser>
          <c:idx val="0"/>
          <c:order val="0"/>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4EFF-4C38-B3B1-CAB433554577}"/>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4EFF-4C38-B3B1-CAB433554577}"/>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4EFF-4C38-B3B1-CAB433554577}"/>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4EFF-4C38-B3B1-CAB433554577}"/>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4EFF-4C38-B3B1-CAB433554577}"/>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4EFF-4C38-B3B1-CAB433554577}"/>
              </c:ext>
            </c:extLst>
          </c:dPt>
          <c:dLbls>
            <c:dLbl>
              <c:idx val="0"/>
              <c:layout>
                <c:manualLayout>
                  <c:x val="-0.10201851851851852"/>
                  <c:y val="0.1768252447850148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FF-4C38-B3B1-CAB433554577}"/>
                </c:ext>
              </c:extLst>
            </c:dLbl>
            <c:dLbl>
              <c:idx val="1"/>
              <c:layout>
                <c:manualLayout>
                  <c:x val="-0.10928812636165584"/>
                  <c:y val="-0.1622200936568754"/>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EFF-4C38-B3B1-CAB433554577}"/>
                </c:ext>
              </c:extLst>
            </c:dLbl>
            <c:dLbl>
              <c:idx val="2"/>
              <c:layout>
                <c:manualLayout>
                  <c:x val="4.4820261437907866E-3"/>
                  <c:y val="-0.1799920178799489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manualLayout>
                      <c:w val="7.7801198257080609E-2"/>
                      <c:h val="0.10630640698169434"/>
                    </c:manualLayout>
                  </c15:layout>
                </c:ext>
                <c:ext xmlns:c16="http://schemas.microsoft.com/office/drawing/2014/chart" uri="{C3380CC4-5D6E-409C-BE32-E72D297353CC}">
                  <c16:uniqueId val="{00000005-4EFF-4C38-B3B1-CAB433554577}"/>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机构一</c:v>
                </c:pt>
                <c:pt idx="1">
                  <c:v>机构二</c:v>
                </c:pt>
                <c:pt idx="2">
                  <c:v>厦门原肌美塑</c:v>
                </c:pt>
                <c:pt idx="3">
                  <c:v>其他机构</c:v>
                </c:pt>
              </c:strCache>
            </c:strRef>
          </c:cat>
          <c:val>
            <c:numRef>
              <c:f>Sheet1!$B$2:$B$5</c:f>
              <c:numCache>
                <c:formatCode>0%</c:formatCode>
                <c:ptCount val="4"/>
                <c:pt idx="0">
                  <c:v>0.26400000000000001</c:v>
                </c:pt>
                <c:pt idx="1">
                  <c:v>0.19</c:v>
                </c:pt>
                <c:pt idx="2">
                  <c:v>0.1</c:v>
                </c:pt>
                <c:pt idx="3">
                  <c:v>0.44599999999999995</c:v>
                </c:pt>
              </c:numCache>
            </c:numRef>
          </c:val>
          <c:extLst>
            <c:ext xmlns:c16="http://schemas.microsoft.com/office/drawing/2014/chart" uri="{C3380CC4-5D6E-409C-BE32-E72D297353CC}">
              <c16:uniqueId val="{0000000C-4EFF-4C38-B3B1-CAB433554577}"/>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9163763459739627"/>
          <c:y val="0.17304110535919767"/>
          <c:w val="0.32007442991658125"/>
          <c:h val="0.668451177622736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6328765052733814"/>
          <c:h val="0.76072559169999487"/>
        </c:manualLayout>
      </c:layout>
      <c:barChart>
        <c:barDir val="col"/>
        <c:grouping val="clustered"/>
        <c:varyColors val="0"/>
        <c:ser>
          <c:idx val="0"/>
          <c:order val="0"/>
          <c:tx>
            <c:strRef>
              <c:f>Sheet1!$B$1</c:f>
              <c:strCache>
                <c:ptCount val="1"/>
                <c:pt idx="0">
                  <c:v>人均可支配收入</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numFmt formatCode="#,##0_ "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上海市</c:v>
                </c:pt>
                <c:pt idx="1">
                  <c:v>江苏省</c:v>
                </c:pt>
                <c:pt idx="2">
                  <c:v>浙江省</c:v>
                </c:pt>
                <c:pt idx="3">
                  <c:v>安徽省</c:v>
                </c:pt>
                <c:pt idx="4">
                  <c:v>福建省</c:v>
                </c:pt>
                <c:pt idx="5">
                  <c:v>江西省</c:v>
                </c:pt>
                <c:pt idx="6">
                  <c:v>山东省</c:v>
                </c:pt>
              </c:strCache>
            </c:strRef>
          </c:cat>
          <c:val>
            <c:numRef>
              <c:f>Sheet1!$B$2:$B$8</c:f>
              <c:numCache>
                <c:formatCode>General</c:formatCode>
                <c:ptCount val="7"/>
                <c:pt idx="0">
                  <c:v>84834</c:v>
                </c:pt>
                <c:pt idx="1">
                  <c:v>52674</c:v>
                </c:pt>
                <c:pt idx="2">
                  <c:v>63830</c:v>
                </c:pt>
                <c:pt idx="3">
                  <c:v>34893</c:v>
                </c:pt>
                <c:pt idx="4">
                  <c:v>45426</c:v>
                </c:pt>
                <c:pt idx="5">
                  <c:v>34242</c:v>
                </c:pt>
                <c:pt idx="6">
                  <c:v>39890</c:v>
                </c:pt>
              </c:numCache>
            </c:numRef>
          </c:val>
          <c:extLst>
            <c:ext xmlns:c16="http://schemas.microsoft.com/office/drawing/2014/chart" uri="{C3380CC4-5D6E-409C-BE32-E72D297353CC}">
              <c16:uniqueId val="{00000000-F0A1-4830-8734-0C6430E2C3CD}"/>
            </c:ext>
          </c:extLst>
        </c:ser>
        <c:dLbls>
          <c:showLegendKey val="0"/>
          <c:showVal val="0"/>
          <c:showCatName val="0"/>
          <c:showSerName val="0"/>
          <c:showPercent val="0"/>
          <c:showBubbleSize val="0"/>
        </c:dLbls>
        <c:gapWidth val="219"/>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max val="100000"/>
          <c:min val="0"/>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majorUnit val="4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89AC-493A-8EDC-181364C84BC3}"/>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89AC-493A-8EDC-181364C84BC3}"/>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89AC-493A-8EDC-181364C84BC3}"/>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89AC-493A-8EDC-181364C84BC3}"/>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89AC-493A-8EDC-181364C84BC3}"/>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89AC-493A-8EDC-181364C84BC3}"/>
              </c:ext>
            </c:extLst>
          </c:dPt>
          <c:dLbls>
            <c:dLbl>
              <c:idx val="0"/>
              <c:layout>
                <c:manualLayout>
                  <c:x val="-0.12162173202614386"/>
                  <c:y val="0.1532795870583226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AC-493A-8EDC-181364C84BC3}"/>
                </c:ext>
              </c:extLst>
            </c:dLbl>
            <c:dLbl>
              <c:idx val="1"/>
              <c:layout>
                <c:manualLayout>
                  <c:x val="-8.4698801742919397E-2"/>
                  <c:y val="-0.1951569816943380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AC-493A-8EDC-181364C84BC3}"/>
                </c:ext>
              </c:extLst>
            </c:dLbl>
            <c:dLbl>
              <c:idx val="2"/>
              <c:layout>
                <c:manualLayout>
                  <c:x val="8.8154956427015249E-2"/>
                  <c:y val="-0.2019151766709239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AC-493A-8EDC-181364C84B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c:formatCode>
                <c:ptCount val="4"/>
                <c:pt idx="0">
                  <c:v>0.31</c:v>
                </c:pt>
                <c:pt idx="1">
                  <c:v>0.2</c:v>
                </c:pt>
                <c:pt idx="2">
                  <c:v>0.16</c:v>
                </c:pt>
                <c:pt idx="3">
                  <c:v>0.32999999999999996</c:v>
                </c:pt>
              </c:numCache>
            </c:numRef>
          </c:val>
          <c:extLst>
            <c:ext xmlns:c16="http://schemas.microsoft.com/office/drawing/2014/chart" uri="{C3380CC4-5D6E-409C-BE32-E72D297353CC}">
              <c16:uniqueId val="{0000000C-89AC-493A-8EDC-181364C84BC3}"/>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8781699346405214"/>
          <c:y val="0.14739037888463175"/>
          <c:w val="0.32007442991658125"/>
          <c:h val="0.7072530864197530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2569411654479508"/>
          <c:h val="0.72726117512575572"/>
        </c:manualLayout>
      </c:layout>
      <c:barChart>
        <c:barDir val="col"/>
        <c:grouping val="clustered"/>
        <c:varyColors val="0"/>
        <c:ser>
          <c:idx val="0"/>
          <c:order val="0"/>
          <c:tx>
            <c:strRef>
              <c:f>Sheet1!$B$1</c:f>
              <c:strCache>
                <c:ptCount val="1"/>
                <c:pt idx="0">
                  <c:v>列3</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dLbl>
              <c:idx val="3"/>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0-1924-4C93-AC2D-66379A414AFC}"/>
                </c:ext>
              </c:extLst>
            </c:dLbl>
            <c:dLbl>
              <c:idx val="4"/>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1-1924-4C93-AC2D-66379A414AFC}"/>
                </c:ext>
              </c:extLst>
            </c:dLbl>
            <c:dLbl>
              <c:idx val="5"/>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2-1924-4C93-AC2D-66379A414AFC}"/>
                </c:ext>
              </c:extLst>
            </c:dLbl>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3-1924-4C93-AC2D-66379A414AFC}"/>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厦门市</c:v>
                </c:pt>
                <c:pt idx="1">
                  <c:v>福州市</c:v>
                </c:pt>
                <c:pt idx="2">
                  <c:v>泉州市</c:v>
                </c:pt>
              </c:strCache>
            </c:strRef>
          </c:cat>
          <c:val>
            <c:numRef>
              <c:f>Sheet1!$B$2:$B$4</c:f>
              <c:numCache>
                <c:formatCode>General</c:formatCode>
                <c:ptCount val="3"/>
                <c:pt idx="0">
                  <c:v>22</c:v>
                </c:pt>
                <c:pt idx="1">
                  <c:v>22</c:v>
                </c:pt>
                <c:pt idx="2">
                  <c:v>2</c:v>
                </c:pt>
              </c:numCache>
            </c:numRef>
          </c:val>
          <c:extLst>
            <c:ext xmlns:c16="http://schemas.microsoft.com/office/drawing/2014/chart" uri="{C3380CC4-5D6E-409C-BE32-E72D297353CC}">
              <c16:uniqueId val="{00000004-1924-4C93-AC2D-66379A414AFC}"/>
            </c:ext>
          </c:extLst>
        </c:ser>
        <c:dLbls>
          <c:showLegendKey val="0"/>
          <c:showVal val="0"/>
          <c:showCatName val="0"/>
          <c:showSerName val="0"/>
          <c:showPercent val="0"/>
          <c:showBubbleSize val="0"/>
        </c:dLbls>
        <c:gapWidth val="219"/>
        <c:overlap val="-27"/>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3541-441D-B81E-E7870A308AC8}"/>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3541-441D-B81E-E7870A308AC8}"/>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3541-441D-B81E-E7870A308AC8}"/>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3541-441D-B81E-E7870A308AC8}"/>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3541-441D-B81E-E7870A308AC8}"/>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3541-441D-B81E-E7870A308AC8}"/>
              </c:ext>
            </c:extLst>
          </c:dPt>
          <c:dLbls>
            <c:dLbl>
              <c:idx val="0"/>
              <c:layout>
                <c:manualLayout>
                  <c:x val="-0.12750462962962969"/>
                  <c:y val="9.182950191570880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541-441D-B81E-E7870A308AC8}"/>
                </c:ext>
              </c:extLst>
            </c:dLbl>
            <c:dLbl>
              <c:idx val="1"/>
              <c:layout>
                <c:manualLayout>
                  <c:x val="-5.8997549019607909E-2"/>
                  <c:y val="-0.2196796509152831"/>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41-441D-B81E-E7870A308AC8}"/>
                </c:ext>
              </c:extLst>
            </c:dLbl>
            <c:dLbl>
              <c:idx val="2"/>
              <c:layout>
                <c:manualLayout>
                  <c:x val="0.10331399782135073"/>
                  <c:y val="-0.1584184759472115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41-441D-B81E-E7870A308AC8}"/>
                </c:ext>
              </c:extLst>
            </c:dLbl>
            <c:dLbl>
              <c:idx val="3"/>
              <c:layout>
                <c:manualLayout>
                  <c:x val="0.10541584967320261"/>
                  <c:y val="0.163834610472541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541-441D-B81E-E7870A308AC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福州原肌美塑</c:v>
                </c:pt>
                <c:pt idx="3">
                  <c:v>其他机构</c:v>
                </c:pt>
              </c:strCache>
            </c:strRef>
          </c:cat>
          <c:val>
            <c:numRef>
              <c:f>Sheet1!$B$2:$B$5</c:f>
              <c:numCache>
                <c:formatCode>0.0%</c:formatCode>
                <c:ptCount val="4"/>
                <c:pt idx="0">
                  <c:v>0.37</c:v>
                </c:pt>
                <c:pt idx="1">
                  <c:v>0.18</c:v>
                </c:pt>
                <c:pt idx="2">
                  <c:v>0.17</c:v>
                </c:pt>
                <c:pt idx="3">
                  <c:v>0.27999999999999992</c:v>
                </c:pt>
              </c:numCache>
            </c:numRef>
          </c:val>
          <c:extLst>
            <c:ext xmlns:c16="http://schemas.microsoft.com/office/drawing/2014/chart" uri="{C3380CC4-5D6E-409C-BE32-E72D297353CC}">
              <c16:uniqueId val="{0000000C-3541-441D-B81E-E7870A308AC8}"/>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7780310457516337"/>
          <c:y val="0.17979938271604939"/>
          <c:w val="0.32007442991658125"/>
          <c:h val="0.668451177622736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AACE-4301-8416-7676CCCB85CB}"/>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AACE-4301-8416-7676CCCB85CB}"/>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AACE-4301-8416-7676CCCB85CB}"/>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AACE-4301-8416-7676CCCB85CB}"/>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AACE-4301-8416-7676CCCB85CB}"/>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AACE-4301-8416-7676CCCB85CB}"/>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AACE-4301-8416-7676CCCB85CB}"/>
                </c:ext>
              </c:extLst>
            </c:dLbl>
            <c:dLbl>
              <c:idx val="1"/>
              <c:layout>
                <c:manualLayout>
                  <c:x val="8.1490740740740739E-2"/>
                  <c:y val="-0.1988989995742870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ACE-4301-8416-7676CCCB85CB}"/>
                </c:ext>
              </c:extLst>
            </c:dLbl>
            <c:dLbl>
              <c:idx val="2"/>
              <c:layout>
                <c:manualLayout>
                  <c:x val="0.12817946623093682"/>
                  <c:y val="-2.7150915283099254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ACE-4301-8416-7676CCCB85CB}"/>
                </c:ext>
              </c:extLst>
            </c:dLbl>
            <c:dLbl>
              <c:idx val="3"/>
              <c:layout>
                <c:manualLayout>
                  <c:x val="9.8475217864923748E-2"/>
                  <c:y val="0.179289591315453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ACE-4301-8416-7676CCCB85C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c:formatCode>
                <c:ptCount val="4"/>
                <c:pt idx="0">
                  <c:v>0.50419999999999998</c:v>
                </c:pt>
                <c:pt idx="1">
                  <c:v>0.16</c:v>
                </c:pt>
                <c:pt idx="2">
                  <c:v>0.13</c:v>
                </c:pt>
                <c:pt idx="3">
                  <c:v>0.20579999999999998</c:v>
                </c:pt>
              </c:numCache>
            </c:numRef>
          </c:val>
          <c:extLst>
            <c:ext xmlns:c16="http://schemas.microsoft.com/office/drawing/2014/chart" uri="{C3380CC4-5D6E-409C-BE32-E72D297353CC}">
              <c16:uniqueId val="{0000000C-AACE-4301-8416-7676CCCB85CB}"/>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8090931372549015"/>
          <c:y val="0.15109621115368238"/>
          <c:w val="0.32007442991658125"/>
          <c:h val="0.640324074074074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2569411654479508"/>
          <c:h val="0.72726117512575572"/>
        </c:manualLayout>
      </c:layout>
      <c:barChart>
        <c:barDir val="col"/>
        <c:grouping val="clustered"/>
        <c:varyColors val="0"/>
        <c:ser>
          <c:idx val="0"/>
          <c:order val="0"/>
          <c:tx>
            <c:strRef>
              <c:f>Sheet1!$B$1</c:f>
              <c:strCache>
                <c:ptCount val="1"/>
                <c:pt idx="0">
                  <c:v>列3</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0-E1F9-455A-BE5B-4187991DD9AF}"/>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厦门市</c:v>
                </c:pt>
                <c:pt idx="1">
                  <c:v>福州市</c:v>
                </c:pt>
                <c:pt idx="2">
                  <c:v>泉州市</c:v>
                </c:pt>
                <c:pt idx="3">
                  <c:v>漳州市</c:v>
                </c:pt>
              </c:strCache>
            </c:strRef>
          </c:cat>
          <c:val>
            <c:numRef>
              <c:f>Sheet1!$B$2:$B$5</c:f>
              <c:numCache>
                <c:formatCode>General</c:formatCode>
                <c:ptCount val="4"/>
                <c:pt idx="0">
                  <c:v>21</c:v>
                </c:pt>
                <c:pt idx="1">
                  <c:v>13</c:v>
                </c:pt>
                <c:pt idx="2">
                  <c:v>6</c:v>
                </c:pt>
                <c:pt idx="3">
                  <c:v>1</c:v>
                </c:pt>
              </c:numCache>
            </c:numRef>
          </c:val>
          <c:extLst>
            <c:ext xmlns:c16="http://schemas.microsoft.com/office/drawing/2014/chart" uri="{C3380CC4-5D6E-409C-BE32-E72D297353CC}">
              <c16:uniqueId val="{00000001-E1F9-455A-BE5B-4187991DD9AF}"/>
            </c:ext>
          </c:extLst>
        </c:ser>
        <c:dLbls>
          <c:showLegendKey val="0"/>
          <c:showVal val="0"/>
          <c:showCatName val="0"/>
          <c:showSerName val="0"/>
          <c:showPercent val="0"/>
          <c:showBubbleSize val="0"/>
        </c:dLbls>
        <c:gapWidth val="219"/>
        <c:overlap val="-27"/>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95801761908"/>
          <c:y val="5.8937750584996992E-2"/>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0-0F2F-4FFF-A0A2-09AB15EAB39C}"/>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2-BFD6-4490-B175-5CF478ACF26E}"/>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3-BFD6-4490-B175-5CF478ACF26E}"/>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5-BFD6-4490-B175-5CF478ACF26E}"/>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1-0F2F-4FFF-A0A2-09AB15EAB39C}"/>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4-BFD6-4490-B175-5CF478ACF26E}"/>
              </c:ext>
            </c:extLst>
          </c:dPt>
          <c:dLbls>
            <c:dLbl>
              <c:idx val="0"/>
              <c:layout>
                <c:manualLayout>
                  <c:x val="-9.7626906318082851E-2"/>
                  <c:y val="0.183320561941251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2F-4FFF-A0A2-09AB15EAB39C}"/>
                </c:ext>
              </c:extLst>
            </c:dLbl>
            <c:dLbl>
              <c:idx val="1"/>
              <c:layout>
                <c:manualLayout>
                  <c:x val="-0.12129057734204793"/>
                  <c:y val="-0.1213484461472967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D6-4490-B175-5CF478ACF26E}"/>
                </c:ext>
              </c:extLst>
            </c:dLbl>
            <c:dLbl>
              <c:idx val="2"/>
              <c:layout>
                <c:manualLayout>
                  <c:x val="-2.5876089324618799E-2"/>
                  <c:y val="-0.2175659855257556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FD6-4490-B175-5CF478ACF2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0.0%</c:formatCode>
                <c:ptCount val="4"/>
                <c:pt idx="0">
                  <c:v>0.23</c:v>
                </c:pt>
                <c:pt idx="1">
                  <c:v>0.19</c:v>
                </c:pt>
                <c:pt idx="2">
                  <c:v>0.12</c:v>
                </c:pt>
                <c:pt idx="3">
                  <c:v>0.45999999999999996</c:v>
                </c:pt>
              </c:numCache>
            </c:numRef>
          </c:val>
          <c:extLst>
            <c:ext xmlns:c16="http://schemas.microsoft.com/office/drawing/2014/chart" uri="{C3380CC4-5D6E-409C-BE32-E72D297353CC}">
              <c16:uniqueId val="{00000000-BFD6-4490-B175-5CF478ACF26E}"/>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61916285403050109"/>
          <c:y val="0.17019529587058321"/>
          <c:w val="0.32007442991658125"/>
          <c:h val="0.61904533844189014"/>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95801761908"/>
          <c:y val="5.8937750584996992E-2"/>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5755-40E7-A5B5-F542D05DB41D}"/>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5755-40E7-A5B5-F542D05DB41D}"/>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5755-40E7-A5B5-F542D05DB41D}"/>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5755-40E7-A5B5-F542D05DB41D}"/>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5755-40E7-A5B5-F542D05DB41D}"/>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5755-40E7-A5B5-F542D05DB41D}"/>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5755-40E7-A5B5-F542D05DB41D}"/>
                </c:ext>
              </c:extLst>
            </c:dLbl>
            <c:dLbl>
              <c:idx val="1"/>
              <c:layout>
                <c:manualLayout>
                  <c:x val="-7.6217320261437904E-2"/>
                  <c:y val="-0.15439655172413794"/>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55-40E7-A5B5-F542D05DB41D}"/>
                </c:ext>
              </c:extLst>
            </c:dLbl>
            <c:dLbl>
              <c:idx val="2"/>
              <c:layout>
                <c:manualLayout>
                  <c:x val="1.1187363834422658E-2"/>
                  <c:y val="-0.1849414644529587"/>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55-40E7-A5B5-F542D05DB41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0.0%</c:formatCode>
                <c:ptCount val="4"/>
                <c:pt idx="0">
                  <c:v>0.34</c:v>
                </c:pt>
                <c:pt idx="1">
                  <c:v>0.12</c:v>
                </c:pt>
                <c:pt idx="2">
                  <c:v>0.1</c:v>
                </c:pt>
                <c:pt idx="3">
                  <c:v>0.43999999999999995</c:v>
                </c:pt>
              </c:numCache>
            </c:numRef>
          </c:val>
          <c:extLst>
            <c:ext xmlns:c16="http://schemas.microsoft.com/office/drawing/2014/chart" uri="{C3380CC4-5D6E-409C-BE32-E72D297353CC}">
              <c16:uniqueId val="{0000000C-5755-40E7-A5B5-F542D05DB41D}"/>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62231181917211331"/>
          <c:y val="0.11626330353341847"/>
          <c:w val="0.32007442991658125"/>
          <c:h val="0.6528363133248190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2569411654479508"/>
          <c:h val="0.72726117512575572"/>
        </c:manualLayout>
      </c:layout>
      <c:barChart>
        <c:barDir val="col"/>
        <c:grouping val="clustered"/>
        <c:varyColors val="0"/>
        <c:ser>
          <c:idx val="0"/>
          <c:order val="0"/>
          <c:tx>
            <c:strRef>
              <c:f>Sheet1!$B$1</c:f>
              <c:strCache>
                <c:ptCount val="1"/>
                <c:pt idx="0">
                  <c:v>列3</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0-8ECF-44B4-B726-F2A6AA49CCED}"/>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厦门市</c:v>
                </c:pt>
                <c:pt idx="1">
                  <c:v>福州市</c:v>
                </c:pt>
                <c:pt idx="2">
                  <c:v>泉州市</c:v>
                </c:pt>
              </c:strCache>
            </c:strRef>
          </c:cat>
          <c:val>
            <c:numRef>
              <c:f>Sheet1!$B$2:$B$4</c:f>
              <c:numCache>
                <c:formatCode>General</c:formatCode>
                <c:ptCount val="3"/>
                <c:pt idx="0">
                  <c:v>5</c:v>
                </c:pt>
                <c:pt idx="1">
                  <c:v>3</c:v>
                </c:pt>
                <c:pt idx="2">
                  <c:v>1</c:v>
                </c:pt>
              </c:numCache>
            </c:numRef>
          </c:val>
          <c:extLst>
            <c:ext xmlns:c16="http://schemas.microsoft.com/office/drawing/2014/chart" uri="{C3380CC4-5D6E-409C-BE32-E72D297353CC}">
              <c16:uniqueId val="{00000001-8ECF-44B4-B726-F2A6AA49CCED}"/>
            </c:ext>
          </c:extLst>
        </c:ser>
        <c:dLbls>
          <c:showLegendKey val="0"/>
          <c:showVal val="0"/>
          <c:showCatName val="0"/>
          <c:showSerName val="0"/>
          <c:showPercent val="0"/>
          <c:showBubbleSize val="0"/>
        </c:dLbls>
        <c:gapWidth val="219"/>
        <c:overlap val="-27"/>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11F7-4370-8BCF-613C464D8A4A}"/>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11F7-4370-8BCF-613C464D8A4A}"/>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11F7-4370-8BCF-613C464D8A4A}"/>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11F7-4370-8BCF-613C464D8A4A}"/>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11F7-4370-8BCF-613C464D8A4A}"/>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11F7-4370-8BCF-613C464D8A4A}"/>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11F7-4370-8BCF-613C464D8A4A}"/>
                </c:ext>
              </c:extLst>
            </c:dLbl>
            <c:dLbl>
              <c:idx val="1"/>
              <c:layout>
                <c:manualLayout>
                  <c:x val="-7.4073257080610022E-2"/>
                  <c:y val="-0.2162207322264793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F7-4370-8BCF-613C464D8A4A}"/>
                </c:ext>
              </c:extLst>
            </c:dLbl>
            <c:dLbl>
              <c:idx val="2"/>
              <c:layout>
                <c:manualLayout>
                  <c:x val="0.11647903050108932"/>
                  <c:y val="-0.1317778842060451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F7-4370-8BCF-613C464D8A4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福州原肌美塑</c:v>
                </c:pt>
                <c:pt idx="3">
                  <c:v>其他机构</c:v>
                </c:pt>
              </c:strCache>
            </c:strRef>
          </c:cat>
          <c:val>
            <c:numRef>
              <c:f>Sheet1!$B$2:$B$5</c:f>
              <c:numCache>
                <c:formatCode>0%</c:formatCode>
                <c:ptCount val="4"/>
                <c:pt idx="0">
                  <c:v>0.31</c:v>
                </c:pt>
                <c:pt idx="1">
                  <c:v>0.28000000000000003</c:v>
                </c:pt>
                <c:pt idx="2">
                  <c:v>0.14000000000000001</c:v>
                </c:pt>
                <c:pt idx="3">
                  <c:v>0.26999999999999991</c:v>
                </c:pt>
              </c:numCache>
            </c:numRef>
          </c:val>
          <c:extLst>
            <c:ext xmlns:c16="http://schemas.microsoft.com/office/drawing/2014/chart" uri="{C3380CC4-5D6E-409C-BE32-E72D297353CC}">
              <c16:uniqueId val="{0000000C-11F7-4370-8BCF-613C464D8A4A}"/>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9163763459739627"/>
          <c:y val="0.17304110535919767"/>
          <c:w val="0.32007442991658125"/>
          <c:h val="0.668451177622736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962962962964"/>
          <c:y val="0.14003618561089826"/>
          <c:w val="0.38388534858387802"/>
          <c:h val="0.75012079608343973"/>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4C5C-470B-9BAE-198CC4DAA71F}"/>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4C5C-470B-9BAE-198CC4DAA71F}"/>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4C5C-470B-9BAE-198CC4DAA71F}"/>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4C5C-470B-9BAE-198CC4DAA71F}"/>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4C5C-470B-9BAE-198CC4DAA71F}"/>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4C5C-470B-9BAE-198CC4DAA71F}"/>
              </c:ext>
            </c:extLst>
          </c:dPt>
          <c:dLbls>
            <c:dLbl>
              <c:idx val="0"/>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4C5C-470B-9BAE-198CC4DAA71F}"/>
                </c:ext>
              </c:extLst>
            </c:dLbl>
            <c:dLbl>
              <c:idx val="1"/>
              <c:layout>
                <c:manualLayout>
                  <c:x val="0.11859041394335509"/>
                  <c:y val="-8.4280012771392077E-2"/>
                </c:manualLayout>
              </c:layout>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5C-470B-9BAE-198CC4DAA71F}"/>
                </c:ext>
              </c:extLst>
            </c:dLbl>
            <c:dLbl>
              <c:idx val="2"/>
              <c:layout>
                <c:manualLayout>
                  <c:x val="9.0815087145969503E-2"/>
                  <c:y val="0.1170093656875266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5C-470B-9BAE-198CC4DAA71F}"/>
                </c:ext>
              </c:extLst>
            </c:dLbl>
            <c:dLbl>
              <c:idx val="3"/>
              <c:layout>
                <c:manualLayout>
                  <c:x val="6.1070806100217805E-2"/>
                  <c:y val="0.17383248190719455"/>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C5C-470B-9BAE-198CC4DAA71F}"/>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0.0%</c:formatCode>
                <c:ptCount val="4"/>
                <c:pt idx="0">
                  <c:v>0.59</c:v>
                </c:pt>
                <c:pt idx="1">
                  <c:v>0.21</c:v>
                </c:pt>
                <c:pt idx="2">
                  <c:v>0.1</c:v>
                </c:pt>
                <c:pt idx="3">
                  <c:v>0.10000000000000009</c:v>
                </c:pt>
              </c:numCache>
            </c:numRef>
          </c:val>
          <c:extLst>
            <c:ext xmlns:c16="http://schemas.microsoft.com/office/drawing/2014/chart" uri="{C3380CC4-5D6E-409C-BE32-E72D297353CC}">
              <c16:uniqueId val="{0000000C-4C5C-470B-9BAE-198CC4DAA71F}"/>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63137472766884517"/>
          <c:y val="0.1432811834823329"/>
          <c:w val="0.32007442991658125"/>
          <c:h val="0.6193279054916985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3432924922843"/>
          <c:y val="0.17848642464714726"/>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1459-4BA2-BB27-A1C3415D3028}"/>
              </c:ext>
            </c:extLst>
          </c:dPt>
          <c:dPt>
            <c:idx val="1"/>
            <c:bubble3D val="0"/>
            <c:spPr>
              <a:solidFill>
                <a:srgbClr val="D9D9D9"/>
              </a:solidFill>
              <a:ln w="12700">
                <a:solidFill>
                  <a:schemeClr val="tx1"/>
                </a:solidFill>
              </a:ln>
              <a:effectLst/>
            </c:spPr>
            <c:extLst>
              <c:ext xmlns:c16="http://schemas.microsoft.com/office/drawing/2014/chart" uri="{C3380CC4-5D6E-409C-BE32-E72D297353CC}">
                <c16:uniqueId val="{00000003-1459-4BA2-BB27-A1C3415D3028}"/>
              </c:ext>
            </c:extLst>
          </c:dPt>
          <c:dPt>
            <c:idx val="2"/>
            <c:bubble3D val="0"/>
            <c:spPr>
              <a:solidFill>
                <a:srgbClr val="1389FD"/>
              </a:solidFill>
              <a:ln w="12700">
                <a:solidFill>
                  <a:schemeClr val="tx1"/>
                </a:solidFill>
              </a:ln>
              <a:effectLst/>
            </c:spPr>
            <c:extLst>
              <c:ext xmlns:c16="http://schemas.microsoft.com/office/drawing/2014/chart" uri="{C3380CC4-5D6E-409C-BE32-E72D297353CC}">
                <c16:uniqueId val="{00000005-1459-4BA2-BB27-A1C3415D3028}"/>
              </c:ext>
            </c:extLst>
          </c:dPt>
          <c:dPt>
            <c:idx val="3"/>
            <c:bubble3D val="0"/>
            <c:spPr>
              <a:solidFill>
                <a:srgbClr val="5EC9F8"/>
              </a:solidFill>
              <a:ln w="12700">
                <a:solidFill>
                  <a:schemeClr val="tx1"/>
                </a:solidFill>
              </a:ln>
              <a:effectLst/>
            </c:spPr>
            <c:extLst>
              <c:ext xmlns:c16="http://schemas.microsoft.com/office/drawing/2014/chart" uri="{C3380CC4-5D6E-409C-BE32-E72D297353CC}">
                <c16:uniqueId val="{00000007-1459-4BA2-BB27-A1C3415D3028}"/>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1459-4BA2-BB27-A1C3415D3028}"/>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1459-4BA2-BB27-A1C3415D3028}"/>
              </c:ext>
            </c:extLst>
          </c:dPt>
          <c:dPt>
            <c:idx val="6"/>
            <c:bubble3D val="0"/>
            <c:spPr>
              <a:solidFill>
                <a:srgbClr val="08DCD8"/>
              </a:solidFill>
              <a:ln w="12700">
                <a:solidFill>
                  <a:schemeClr val="tx1"/>
                </a:solidFill>
              </a:ln>
              <a:effectLst/>
            </c:spPr>
            <c:extLst>
              <c:ext xmlns:c16="http://schemas.microsoft.com/office/drawing/2014/chart" uri="{C3380CC4-5D6E-409C-BE32-E72D297353CC}">
                <c16:uniqueId val="{0000000D-1459-4BA2-BB27-A1C3415D3028}"/>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1459-4BA2-BB27-A1C3415D302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正品</c:v>
                </c:pt>
                <c:pt idx="1">
                  <c:v>水货及假货</c:v>
                </c:pt>
              </c:strCache>
            </c:strRef>
          </c:cat>
          <c:val>
            <c:numRef>
              <c:f>Sheet1!$B$2:$B$3</c:f>
              <c:numCache>
                <c:formatCode>0.0%</c:formatCode>
                <c:ptCount val="2"/>
                <c:pt idx="0">
                  <c:v>0.35</c:v>
                </c:pt>
                <c:pt idx="1">
                  <c:v>0.65</c:v>
                </c:pt>
              </c:numCache>
            </c:numRef>
          </c:val>
          <c:extLst>
            <c:ext xmlns:c16="http://schemas.microsoft.com/office/drawing/2014/chart" uri="{C3380CC4-5D6E-409C-BE32-E72D297353CC}">
              <c16:uniqueId val="{0000000E-1459-4BA2-BB27-A1C3415D302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283826225639983"/>
          <c:y val="0.33445718593198054"/>
          <c:w val="0.2426450162263917"/>
          <c:h val="0.4611129284719222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6674623481056567"/>
          <c:h val="0.72726117512575572"/>
        </c:manualLayout>
      </c:layout>
      <c:barChart>
        <c:barDir val="col"/>
        <c:grouping val="clustered"/>
        <c:varyColors val="0"/>
        <c:ser>
          <c:idx val="0"/>
          <c:order val="0"/>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厦门市</c:v>
                </c:pt>
                <c:pt idx="1">
                  <c:v>福州市</c:v>
                </c:pt>
                <c:pt idx="2">
                  <c:v>泉州市</c:v>
                </c:pt>
                <c:pt idx="3">
                  <c:v>莆田市</c:v>
                </c:pt>
                <c:pt idx="4">
                  <c:v>漳州市</c:v>
                </c:pt>
                <c:pt idx="5">
                  <c:v>三明市</c:v>
                </c:pt>
                <c:pt idx="6">
                  <c:v>龙岩市</c:v>
                </c:pt>
              </c:strCache>
            </c:strRef>
          </c:cat>
          <c:val>
            <c:numRef>
              <c:f>Sheet1!$B$2:$B$8</c:f>
              <c:numCache>
                <c:formatCode>General</c:formatCode>
                <c:ptCount val="7"/>
                <c:pt idx="0">
                  <c:v>38</c:v>
                </c:pt>
                <c:pt idx="1">
                  <c:v>30</c:v>
                </c:pt>
                <c:pt idx="2">
                  <c:v>6</c:v>
                </c:pt>
                <c:pt idx="3">
                  <c:v>5</c:v>
                </c:pt>
                <c:pt idx="4">
                  <c:v>4</c:v>
                </c:pt>
                <c:pt idx="5">
                  <c:v>2</c:v>
                </c:pt>
                <c:pt idx="6">
                  <c:v>1</c:v>
                </c:pt>
              </c:numCache>
            </c:numRef>
          </c:val>
          <c:extLst>
            <c:ext xmlns:c16="http://schemas.microsoft.com/office/drawing/2014/chart" uri="{C3380CC4-5D6E-409C-BE32-E72D297353CC}">
              <c16:uniqueId val="{00000000-CE19-478D-A60D-09D38831C8BC}"/>
            </c:ext>
          </c:extLst>
        </c:ser>
        <c:dLbls>
          <c:showLegendKey val="0"/>
          <c:showVal val="0"/>
          <c:showCatName val="0"/>
          <c:showSerName val="0"/>
          <c:showPercent val="0"/>
          <c:showBubbleSize val="0"/>
        </c:dLbls>
        <c:gapWidth val="219"/>
        <c:overlap val="-27"/>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3A0D-481D-95F8-6A0CAB6E5F0A}"/>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3A0D-481D-95F8-6A0CAB6E5F0A}"/>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3A0D-481D-95F8-6A0CAB6E5F0A}"/>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3A0D-481D-95F8-6A0CAB6E5F0A}"/>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3A0D-481D-95F8-6A0CAB6E5F0A}"/>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3A0D-481D-95F8-6A0CAB6E5F0A}"/>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3A0D-481D-95F8-6A0CAB6E5F0A}"/>
                </c:ext>
              </c:extLst>
            </c:dLbl>
            <c:dLbl>
              <c:idx val="1"/>
              <c:layout>
                <c:manualLayout>
                  <c:x val="-6.7852941176470588E-2"/>
                  <c:y val="-0.17366326096211154"/>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A0D-481D-95F8-6A0CAB6E5F0A}"/>
                </c:ext>
              </c:extLst>
            </c:dLbl>
            <c:dLbl>
              <c:idx val="2"/>
              <c:layout>
                <c:manualLayout>
                  <c:x val="4.75354030501089E-2"/>
                  <c:y val="-0.1777399957428693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A0D-481D-95F8-6A0CAB6E5F0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c:formatCode>
                <c:ptCount val="4"/>
                <c:pt idx="0">
                  <c:v>0.38</c:v>
                </c:pt>
                <c:pt idx="1">
                  <c:v>0.13</c:v>
                </c:pt>
                <c:pt idx="2">
                  <c:v>7.0000000000000007E-2</c:v>
                </c:pt>
                <c:pt idx="3">
                  <c:v>0.41999999999999993</c:v>
                </c:pt>
              </c:numCache>
            </c:numRef>
          </c:val>
          <c:extLst>
            <c:ext xmlns:c16="http://schemas.microsoft.com/office/drawing/2014/chart" uri="{C3380CC4-5D6E-409C-BE32-E72D297353CC}">
              <c16:uniqueId val="{0000000C-3A0D-481D-95F8-6A0CAB6E5F0A}"/>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9163774586755191"/>
          <c:y val="0.1875750659035002"/>
          <c:w val="0.32007442991658125"/>
          <c:h val="0.617582315717677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795801761908"/>
          <c:y val="5.8937750584996992E-2"/>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576D-4D03-BBA1-5F330F6D877E}"/>
              </c:ext>
            </c:extLst>
          </c:dPt>
          <c:dPt>
            <c:idx val="1"/>
            <c:bubble3D val="0"/>
            <c:spPr>
              <a:solidFill>
                <a:srgbClr val="2673B7"/>
              </a:solidFill>
              <a:ln w="12700">
                <a:solidFill>
                  <a:schemeClr val="tx1"/>
                </a:solidFill>
              </a:ln>
              <a:effectLst/>
            </c:spPr>
            <c:extLst>
              <c:ext xmlns:c16="http://schemas.microsoft.com/office/drawing/2014/chart" uri="{C3380CC4-5D6E-409C-BE32-E72D297353CC}">
                <c16:uniqueId val="{00000003-576D-4D03-BBA1-5F330F6D877E}"/>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5-576D-4D03-BBA1-5F330F6D877E}"/>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7-576D-4D03-BBA1-5F330F6D877E}"/>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576D-4D03-BBA1-5F330F6D877E}"/>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576D-4D03-BBA1-5F330F6D877E}"/>
              </c:ext>
            </c:extLst>
          </c:dPt>
          <c:dLbls>
            <c:dLbl>
              <c:idx val="0"/>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extLst>
                <c:ext xmlns:c16="http://schemas.microsoft.com/office/drawing/2014/chart" uri="{C3380CC4-5D6E-409C-BE32-E72D297353CC}">
                  <c16:uniqueId val="{00000001-576D-4D03-BBA1-5F330F6D877E}"/>
                </c:ext>
              </c:extLst>
            </c:dLbl>
            <c:dLbl>
              <c:idx val="1"/>
              <c:layout>
                <c:manualLayout>
                  <c:x val="8.2089324618736317E-2"/>
                  <c:y val="-0.19146445295870584"/>
                </c:manualLayout>
              </c:layout>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6D-4D03-BBA1-5F330F6D877E}"/>
                </c:ext>
              </c:extLst>
            </c:dLbl>
            <c:dLbl>
              <c:idx val="2"/>
              <c:layout>
                <c:manualLayout>
                  <c:x val="0.11700354030501087"/>
                  <c:y val="-4.0115474670072371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6D-4D03-BBA1-5F330F6D877E}"/>
                </c:ext>
              </c:extLst>
            </c:dLbl>
            <c:dLbl>
              <c:idx val="3"/>
              <c:layout>
                <c:manualLayout>
                  <c:x val="0.10801089324618736"/>
                  <c:y val="0.1900601319710515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76D-4D03-BBA1-5F330F6D877E}"/>
                </c:ext>
              </c:extLst>
            </c:dLbl>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厦门原肌美塑</c:v>
                </c:pt>
                <c:pt idx="1">
                  <c:v>机构二</c:v>
                </c:pt>
                <c:pt idx="2">
                  <c:v>机构三</c:v>
                </c:pt>
                <c:pt idx="3">
                  <c:v>其他机构</c:v>
                </c:pt>
              </c:strCache>
            </c:strRef>
          </c:cat>
          <c:val>
            <c:numRef>
              <c:f>Sheet1!$B$2:$B$5</c:f>
              <c:numCache>
                <c:formatCode>0%</c:formatCode>
                <c:ptCount val="4"/>
                <c:pt idx="0">
                  <c:v>0.49804818952752727</c:v>
                </c:pt>
                <c:pt idx="1">
                  <c:v>0.17445147395342575</c:v>
                </c:pt>
                <c:pt idx="2">
                  <c:v>9.7455916004845877E-2</c:v>
                </c:pt>
                <c:pt idx="3" formatCode="0.0%">
                  <c:v>0.23004442051420115</c:v>
                </c:pt>
              </c:numCache>
            </c:numRef>
          </c:val>
          <c:extLst>
            <c:ext xmlns:c16="http://schemas.microsoft.com/office/drawing/2014/chart" uri="{C3380CC4-5D6E-409C-BE32-E72D297353CC}">
              <c16:uniqueId val="{0000000C-576D-4D03-BBA1-5F330F6D877E}"/>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62690860444025798"/>
          <c:y val="0.16355630055342701"/>
          <c:w val="0.32007442991658125"/>
          <c:h val="0.578422200936568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3432924922843"/>
          <c:y val="0.17848642464714726"/>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209C-4A59-95FF-1A3B60448808}"/>
              </c:ext>
            </c:extLst>
          </c:dPt>
          <c:dPt>
            <c:idx val="1"/>
            <c:bubble3D val="0"/>
            <c:spPr>
              <a:solidFill>
                <a:srgbClr val="D9D9D9"/>
              </a:solidFill>
              <a:ln w="12700">
                <a:solidFill>
                  <a:schemeClr val="tx1"/>
                </a:solidFill>
              </a:ln>
              <a:effectLst/>
            </c:spPr>
            <c:extLst>
              <c:ext xmlns:c16="http://schemas.microsoft.com/office/drawing/2014/chart" uri="{C3380CC4-5D6E-409C-BE32-E72D297353CC}">
                <c16:uniqueId val="{00000003-209C-4A59-95FF-1A3B60448808}"/>
              </c:ext>
            </c:extLst>
          </c:dPt>
          <c:dPt>
            <c:idx val="2"/>
            <c:bubble3D val="0"/>
            <c:spPr>
              <a:solidFill>
                <a:srgbClr val="1389FD"/>
              </a:solidFill>
              <a:ln w="12700">
                <a:solidFill>
                  <a:schemeClr val="tx1"/>
                </a:solidFill>
              </a:ln>
              <a:effectLst/>
            </c:spPr>
            <c:extLst>
              <c:ext xmlns:c16="http://schemas.microsoft.com/office/drawing/2014/chart" uri="{C3380CC4-5D6E-409C-BE32-E72D297353CC}">
                <c16:uniqueId val="{00000005-209C-4A59-95FF-1A3B60448808}"/>
              </c:ext>
            </c:extLst>
          </c:dPt>
          <c:dPt>
            <c:idx val="3"/>
            <c:bubble3D val="0"/>
            <c:spPr>
              <a:solidFill>
                <a:srgbClr val="5EC9F8"/>
              </a:solidFill>
              <a:ln w="12700">
                <a:solidFill>
                  <a:schemeClr val="tx1"/>
                </a:solidFill>
              </a:ln>
              <a:effectLst/>
            </c:spPr>
            <c:extLst>
              <c:ext xmlns:c16="http://schemas.microsoft.com/office/drawing/2014/chart" uri="{C3380CC4-5D6E-409C-BE32-E72D297353CC}">
                <c16:uniqueId val="{00000007-209C-4A59-95FF-1A3B60448808}"/>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209C-4A59-95FF-1A3B60448808}"/>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209C-4A59-95FF-1A3B60448808}"/>
              </c:ext>
            </c:extLst>
          </c:dPt>
          <c:dPt>
            <c:idx val="6"/>
            <c:bubble3D val="0"/>
            <c:spPr>
              <a:solidFill>
                <a:srgbClr val="08DCD8"/>
              </a:solidFill>
              <a:ln w="12700">
                <a:solidFill>
                  <a:schemeClr val="tx1"/>
                </a:solidFill>
              </a:ln>
              <a:effectLst/>
            </c:spPr>
            <c:extLst>
              <c:ext xmlns:c16="http://schemas.microsoft.com/office/drawing/2014/chart" uri="{C3380CC4-5D6E-409C-BE32-E72D297353CC}">
                <c16:uniqueId val="{0000000D-209C-4A59-95FF-1A3B60448808}"/>
              </c:ext>
            </c:extLst>
          </c:dPt>
          <c:dLbls>
            <c:dLbl>
              <c:idx val="0"/>
              <c:layout>
                <c:manualLayout>
                  <c:x val="-6.8240335106494188E-2"/>
                  <c:y val="-0.2006189174035711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9C-4A59-95FF-1A3B60448808}"/>
                </c:ext>
              </c:extLst>
            </c:dLbl>
            <c:dLbl>
              <c:idx val="1"/>
              <c:layout>
                <c:manualLayout>
                  <c:x val="6.3815433897284723E-2"/>
                  <c:y val="0.1936927765272505"/>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15:layout>
                    <c:manualLayout>
                      <c:w val="0.1060270712462747"/>
                      <c:h val="0.17530603399554298"/>
                    </c:manualLayout>
                  </c15:layout>
                </c:ext>
                <c:ext xmlns:c16="http://schemas.microsoft.com/office/drawing/2014/chart" uri="{C3380CC4-5D6E-409C-BE32-E72D297353CC}">
                  <c16:uniqueId val="{00000003-209C-4A59-95FF-1A3B6044880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正品</c:v>
                </c:pt>
                <c:pt idx="1">
                  <c:v>水货及假货</c:v>
                </c:pt>
              </c:strCache>
            </c:strRef>
          </c:cat>
          <c:val>
            <c:numRef>
              <c:f>Sheet1!$B$2:$B$3</c:f>
              <c:numCache>
                <c:formatCode>0.0%</c:formatCode>
                <c:ptCount val="2"/>
                <c:pt idx="0">
                  <c:v>0.9</c:v>
                </c:pt>
                <c:pt idx="1">
                  <c:v>0.1</c:v>
                </c:pt>
              </c:numCache>
            </c:numRef>
          </c:val>
          <c:extLst>
            <c:ext xmlns:c16="http://schemas.microsoft.com/office/drawing/2014/chart" uri="{C3380CC4-5D6E-409C-BE32-E72D297353CC}">
              <c16:uniqueId val="{0000000E-209C-4A59-95FF-1A3B60448808}"/>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3283826225639983"/>
          <c:y val="0.27741631859946397"/>
          <c:w val="0.2426450162263917"/>
          <c:h val="0.518153878376454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53432924922843"/>
          <c:y val="0.17848642464714726"/>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6E87-4C6E-A76E-207995FA9A6E}"/>
              </c:ext>
            </c:extLst>
          </c:dPt>
          <c:dPt>
            <c:idx val="1"/>
            <c:bubble3D val="0"/>
            <c:spPr>
              <a:solidFill>
                <a:srgbClr val="D9D9D9"/>
              </a:solidFill>
              <a:ln w="12700">
                <a:solidFill>
                  <a:schemeClr val="tx1"/>
                </a:solidFill>
              </a:ln>
              <a:effectLst/>
            </c:spPr>
            <c:extLst>
              <c:ext xmlns:c16="http://schemas.microsoft.com/office/drawing/2014/chart" uri="{C3380CC4-5D6E-409C-BE32-E72D297353CC}">
                <c16:uniqueId val="{00000003-6E87-4C6E-A76E-207995FA9A6E}"/>
              </c:ext>
            </c:extLst>
          </c:dPt>
          <c:dPt>
            <c:idx val="2"/>
            <c:bubble3D val="0"/>
            <c:spPr>
              <a:solidFill>
                <a:srgbClr val="1389FD"/>
              </a:solidFill>
              <a:ln w="12700">
                <a:solidFill>
                  <a:schemeClr val="tx1"/>
                </a:solidFill>
              </a:ln>
              <a:effectLst/>
            </c:spPr>
            <c:extLst>
              <c:ext xmlns:c16="http://schemas.microsoft.com/office/drawing/2014/chart" uri="{C3380CC4-5D6E-409C-BE32-E72D297353CC}">
                <c16:uniqueId val="{00000005-6E87-4C6E-A76E-207995FA9A6E}"/>
              </c:ext>
            </c:extLst>
          </c:dPt>
          <c:dPt>
            <c:idx val="3"/>
            <c:bubble3D val="0"/>
            <c:spPr>
              <a:solidFill>
                <a:srgbClr val="5EC9F8"/>
              </a:solidFill>
              <a:ln w="12700">
                <a:solidFill>
                  <a:schemeClr val="tx1"/>
                </a:solidFill>
              </a:ln>
              <a:effectLst/>
            </c:spPr>
            <c:extLst>
              <c:ext xmlns:c16="http://schemas.microsoft.com/office/drawing/2014/chart" uri="{C3380CC4-5D6E-409C-BE32-E72D297353CC}">
                <c16:uniqueId val="{00000007-6E87-4C6E-A76E-207995FA9A6E}"/>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9-6E87-4C6E-A76E-207995FA9A6E}"/>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B-6E87-4C6E-A76E-207995FA9A6E}"/>
              </c:ext>
            </c:extLst>
          </c:dPt>
          <c:dPt>
            <c:idx val="6"/>
            <c:bubble3D val="0"/>
            <c:spPr>
              <a:solidFill>
                <a:srgbClr val="08DCD8"/>
              </a:solidFill>
              <a:ln w="12700">
                <a:solidFill>
                  <a:schemeClr val="tx1"/>
                </a:solidFill>
              </a:ln>
              <a:effectLst/>
            </c:spPr>
            <c:extLst>
              <c:ext xmlns:c16="http://schemas.microsoft.com/office/drawing/2014/chart" uri="{C3380CC4-5D6E-409C-BE32-E72D297353CC}">
                <c16:uniqueId val="{0000000D-6E87-4C6E-A76E-207995FA9A6E}"/>
              </c:ext>
            </c:extLst>
          </c:dPt>
          <c:dLbls>
            <c:dLbl>
              <c:idx val="0"/>
              <c:layout>
                <c:manualLayout>
                  <c:x val="-0.10534088682136225"/>
                  <c:y val="0.1750193318117407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E87-4C6E-A76E-207995FA9A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正品</c:v>
                </c:pt>
                <c:pt idx="1">
                  <c:v>水货及假货</c:v>
                </c:pt>
              </c:strCache>
            </c:strRef>
          </c:cat>
          <c:val>
            <c:numRef>
              <c:f>Sheet1!$B$2:$B$3</c:f>
              <c:numCache>
                <c:formatCode>0.0%</c:formatCode>
                <c:ptCount val="2"/>
                <c:pt idx="0">
                  <c:v>0.3</c:v>
                </c:pt>
                <c:pt idx="1">
                  <c:v>0.7</c:v>
                </c:pt>
              </c:numCache>
            </c:numRef>
          </c:val>
          <c:extLst>
            <c:ext xmlns:c16="http://schemas.microsoft.com/office/drawing/2014/chart" uri="{C3380CC4-5D6E-409C-BE32-E72D297353CC}">
              <c16:uniqueId val="{0000000E-6E87-4C6E-A76E-207995FA9A6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678090272502751"/>
          <c:y val="0.30375984088403085"/>
          <c:w val="0.25452895839463341"/>
          <c:h val="0.44152136305554163"/>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1-2BFD-4570-9E99-6EE53328DAC7}"/>
              </c:ext>
            </c:extLst>
          </c:dPt>
          <c:dPt>
            <c:idx val="1"/>
            <c:bubble3D val="0"/>
            <c:spPr>
              <a:solidFill>
                <a:srgbClr val="92B6D0"/>
              </a:solidFill>
              <a:ln w="12700">
                <a:solidFill>
                  <a:schemeClr val="tx1"/>
                </a:solidFill>
              </a:ln>
              <a:effectLst/>
            </c:spPr>
            <c:extLst>
              <c:ext xmlns:c16="http://schemas.microsoft.com/office/drawing/2014/chart" uri="{C3380CC4-5D6E-409C-BE32-E72D297353CC}">
                <c16:uniqueId val="{00000002-2BFD-4570-9E99-6EE53328DAC7}"/>
              </c:ext>
            </c:extLst>
          </c:dPt>
          <c:cat>
            <c:strRef>
              <c:f>Sheet1!$A$2:$A$3</c:f>
              <c:strCache>
                <c:ptCount val="2"/>
                <c:pt idx="0">
                  <c:v>第一季度</c:v>
                </c:pt>
                <c:pt idx="1">
                  <c:v>第二季度</c:v>
                </c:pt>
              </c:strCache>
            </c:strRef>
          </c:cat>
          <c:val>
            <c:numRef>
              <c:f>Sheet1!$B$2:$B$3</c:f>
              <c:numCache>
                <c:formatCode>0.00%</c:formatCode>
                <c:ptCount val="2"/>
                <c:pt idx="0" formatCode="0%">
                  <c:v>0.55000000000000004</c:v>
                </c:pt>
                <c:pt idx="1">
                  <c:v>0.44999999999999996</c:v>
                </c:pt>
              </c:numCache>
            </c:numRef>
          </c:val>
          <c:extLst>
            <c:ext xmlns:c16="http://schemas.microsoft.com/office/drawing/2014/chart" uri="{C3380CC4-5D6E-409C-BE32-E72D297353CC}">
              <c16:uniqueId val="{00000000-2BFD-4570-9E99-6EE53328DAC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47787529310263E-2"/>
          <c:y val="2.7749715045827551E-2"/>
          <c:w val="0.9592522124706897"/>
          <c:h val="0.88779901644451364"/>
        </c:manualLayout>
      </c:layout>
      <c:barChart>
        <c:barDir val="bar"/>
        <c:grouping val="clustered"/>
        <c:varyColors val="0"/>
        <c:ser>
          <c:idx val="0"/>
          <c:order val="0"/>
          <c:tx>
            <c:strRef>
              <c:f>Sheet1!$A$2</c:f>
              <c:strCache>
                <c:ptCount val="1"/>
                <c:pt idx="0">
                  <c:v>类别 1</c:v>
                </c:pt>
              </c:strCache>
            </c:strRef>
          </c:tx>
          <c:spPr>
            <a:gradFill flip="none" rotWithShape="1">
              <a:gsLst>
                <a:gs pos="0">
                  <a:srgbClr val="145389">
                    <a:tint val="66000"/>
                    <a:satMod val="160000"/>
                  </a:srgbClr>
                </a:gs>
                <a:gs pos="50000">
                  <a:srgbClr val="145389">
                    <a:tint val="44500"/>
                    <a:satMod val="160000"/>
                  </a:srgbClr>
                </a:gs>
                <a:gs pos="100000">
                  <a:srgbClr val="145389">
                    <a:tint val="23500"/>
                    <a:satMod val="160000"/>
                  </a:srgbClr>
                </a:gs>
              </a:gsLst>
              <a:lin ang="10800000" scaled="1"/>
              <a:tileRect/>
            </a:gradFill>
            <a:ln>
              <a:solidFill>
                <a:schemeClr val="tx1"/>
              </a:solidFill>
            </a:ln>
            <a:effectLst/>
          </c:spPr>
          <c:invertIfNegative val="0"/>
          <c:dPt>
            <c:idx val="5"/>
            <c:invertIfNegative val="0"/>
            <c:bubble3D val="0"/>
            <c:spPr>
              <a:solidFill>
                <a:srgbClr val="145389"/>
              </a:solidFill>
              <a:ln>
                <a:solidFill>
                  <a:schemeClr val="tx1"/>
                </a:solidFill>
              </a:ln>
              <a:effectLst/>
            </c:spPr>
            <c:extLst>
              <c:ext xmlns:c16="http://schemas.microsoft.com/office/drawing/2014/chart" uri="{C3380CC4-5D6E-409C-BE32-E72D297353CC}">
                <c16:uniqueId val="{00000014-C02F-4666-987E-0258CD4B6BC3}"/>
              </c:ext>
            </c:extLst>
          </c:dPt>
          <c:cat>
            <c:strRef>
              <c:f>Sheet1!$B$1:$K$1</c:f>
              <c:strCache>
                <c:ptCount val="10"/>
                <c:pt idx="0">
                  <c:v>哈尔滨</c:v>
                </c:pt>
                <c:pt idx="1">
                  <c:v>广州</c:v>
                </c:pt>
                <c:pt idx="2">
                  <c:v>青岛</c:v>
                </c:pt>
                <c:pt idx="3">
                  <c:v>北京</c:v>
                </c:pt>
                <c:pt idx="4">
                  <c:v>杭州</c:v>
                </c:pt>
                <c:pt idx="5">
                  <c:v>厦门</c:v>
                </c:pt>
                <c:pt idx="6">
                  <c:v>济南</c:v>
                </c:pt>
                <c:pt idx="7">
                  <c:v>成都</c:v>
                </c:pt>
                <c:pt idx="8">
                  <c:v>深圳</c:v>
                </c:pt>
                <c:pt idx="9">
                  <c:v>上海</c:v>
                </c:pt>
              </c:strCache>
            </c:strRef>
          </c:cat>
          <c:val>
            <c:numRef>
              <c:f>Sheet1!$B$2:$K$2</c:f>
              <c:numCache>
                <c:formatCode>General</c:formatCode>
                <c:ptCount val="10"/>
                <c:pt idx="0">
                  <c:v>1</c:v>
                </c:pt>
                <c:pt idx="1">
                  <c:v>2</c:v>
                </c:pt>
                <c:pt idx="2">
                  <c:v>3</c:v>
                </c:pt>
                <c:pt idx="3">
                  <c:v>4</c:v>
                </c:pt>
                <c:pt idx="4">
                  <c:v>5</c:v>
                </c:pt>
                <c:pt idx="5">
                  <c:v>6</c:v>
                </c:pt>
                <c:pt idx="6">
                  <c:v>7</c:v>
                </c:pt>
                <c:pt idx="7">
                  <c:v>8</c:v>
                </c:pt>
                <c:pt idx="8">
                  <c:v>9</c:v>
                </c:pt>
                <c:pt idx="9">
                  <c:v>10</c:v>
                </c:pt>
              </c:numCache>
            </c:numRef>
          </c:val>
          <c:extLst>
            <c:ext xmlns:c16="http://schemas.microsoft.com/office/drawing/2014/chart" uri="{C3380CC4-5D6E-409C-BE32-E72D297353CC}">
              <c16:uniqueId val="{0000000A-C02F-4666-987E-0258CD4B6BC3}"/>
            </c:ext>
          </c:extLst>
        </c:ser>
        <c:dLbls>
          <c:showLegendKey val="0"/>
          <c:showVal val="0"/>
          <c:showCatName val="0"/>
          <c:showSerName val="0"/>
          <c:showPercent val="0"/>
          <c:showBubbleSize val="0"/>
        </c:dLbls>
        <c:gapWidth val="219"/>
        <c:axId val="60460400"/>
        <c:axId val="60459920"/>
      </c:barChart>
      <c:catAx>
        <c:axId val="60460400"/>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9920"/>
        <c:crosses val="autoZero"/>
        <c:auto val="1"/>
        <c:lblAlgn val="ctr"/>
        <c:lblOffset val="100"/>
        <c:noMultiLvlLbl val="0"/>
      </c:catAx>
      <c:valAx>
        <c:axId val="60459920"/>
        <c:scaling>
          <c:orientation val="minMax"/>
          <c:max val="11"/>
          <c:min val="0"/>
        </c:scaling>
        <c:delete val="1"/>
        <c:axPos val="b"/>
        <c:numFmt formatCode="General" sourceLinked="1"/>
        <c:majorTickMark val="out"/>
        <c:minorTickMark val="none"/>
        <c:tickLblPos val="nextTo"/>
        <c:crossAx val="604604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02855362048326E-2"/>
          <c:y val="8.330532942186808E-2"/>
          <c:w val="0.82569411654479508"/>
          <c:h val="0.72726117512575572"/>
        </c:manualLayout>
      </c:layout>
      <c:barChart>
        <c:barDir val="col"/>
        <c:grouping val="clustered"/>
        <c:varyColors val="0"/>
        <c:ser>
          <c:idx val="0"/>
          <c:order val="0"/>
          <c:tx>
            <c:strRef>
              <c:f>Sheet1!$B$1</c:f>
              <c:strCache>
                <c:ptCount val="1"/>
                <c:pt idx="0">
                  <c:v>列3</c:v>
                </c:pt>
              </c:strCache>
            </c:strRef>
          </c:tx>
          <c:spPr>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a:ln>
              <a:solidFill>
                <a:schemeClr val="tx1"/>
              </a:solidFill>
            </a:ln>
            <a:effectLst/>
          </c:spPr>
          <c:invertIfNegative val="0"/>
          <c:dLbls>
            <c:dLbl>
              <c:idx val="6"/>
              <c:numFmt formatCode="#,##0_);[Red]\(#,##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extLst>
                <c:ext xmlns:c16="http://schemas.microsoft.com/office/drawing/2014/chart" uri="{C3380CC4-5D6E-409C-BE32-E72D297353CC}">
                  <c16:uniqueId val="{00000000-DE35-4BAB-B7FD-E0C5AC946632}"/>
                </c:ext>
              </c:extLst>
            </c:dLbl>
            <c:numFmt formatCode="#,##0_);[Red]\(#,##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厦门市</c:v>
                </c:pt>
                <c:pt idx="1">
                  <c:v>福州市</c:v>
                </c:pt>
                <c:pt idx="2">
                  <c:v>泉州市</c:v>
                </c:pt>
                <c:pt idx="3">
                  <c:v>漳州市</c:v>
                </c:pt>
                <c:pt idx="4">
                  <c:v>莆田市</c:v>
                </c:pt>
                <c:pt idx="5">
                  <c:v>龙岩市</c:v>
                </c:pt>
              </c:strCache>
            </c:strRef>
          </c:cat>
          <c:val>
            <c:numRef>
              <c:f>Sheet1!$B$2:$B$7</c:f>
              <c:numCache>
                <c:formatCode>General</c:formatCode>
                <c:ptCount val="6"/>
                <c:pt idx="0">
                  <c:v>30</c:v>
                </c:pt>
                <c:pt idx="1">
                  <c:v>21</c:v>
                </c:pt>
                <c:pt idx="2">
                  <c:v>9</c:v>
                </c:pt>
                <c:pt idx="3">
                  <c:v>7</c:v>
                </c:pt>
                <c:pt idx="4">
                  <c:v>2</c:v>
                </c:pt>
                <c:pt idx="5">
                  <c:v>1</c:v>
                </c:pt>
              </c:numCache>
            </c:numRef>
          </c:val>
          <c:extLst>
            <c:ext xmlns:c16="http://schemas.microsoft.com/office/drawing/2014/chart" uri="{C3380CC4-5D6E-409C-BE32-E72D297353CC}">
              <c16:uniqueId val="{00000001-DE35-4BAB-B7FD-E0C5AC946632}"/>
            </c:ext>
          </c:extLst>
        </c:ser>
        <c:dLbls>
          <c:showLegendKey val="0"/>
          <c:showVal val="0"/>
          <c:showCatName val="0"/>
          <c:showSerName val="0"/>
          <c:showPercent val="0"/>
          <c:showBubbleSize val="0"/>
        </c:dLbls>
        <c:gapWidth val="219"/>
        <c:overlap val="-27"/>
        <c:axId val="604506095"/>
        <c:axId val="604509935"/>
      </c:barChart>
      <c:catAx>
        <c:axId val="604506095"/>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9935"/>
        <c:crosses val="autoZero"/>
        <c:auto val="1"/>
        <c:lblAlgn val="ctr"/>
        <c:lblOffset val="100"/>
        <c:noMultiLvlLbl val="0"/>
      </c:catAx>
      <c:valAx>
        <c:axId val="60450993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6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6045060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1468284836268"/>
          <c:y val="0.10614093779000398"/>
          <c:w val="0.37408282470645687"/>
          <c:h val="0.76143881446796058"/>
        </c:manualLayout>
      </c:layout>
      <c:pieChart>
        <c:varyColors val="1"/>
        <c:ser>
          <c:idx val="0"/>
          <c:order val="0"/>
          <c:tx>
            <c:strRef>
              <c:f>Sheet1!$B$1</c:f>
              <c:strCache>
                <c:ptCount val="1"/>
                <c:pt idx="0">
                  <c:v>列1</c:v>
                </c:pt>
              </c:strCache>
            </c:strRef>
          </c:tx>
          <c:spPr>
            <a:ln w="12700">
              <a:solidFill>
                <a:schemeClr val="tx1"/>
              </a:solidFill>
            </a:ln>
          </c:spPr>
          <c:dPt>
            <c:idx val="0"/>
            <c:bubble3D val="0"/>
            <c:spPr>
              <a:solidFill>
                <a:srgbClr val="145389"/>
              </a:solidFill>
              <a:ln w="12700">
                <a:solidFill>
                  <a:schemeClr val="tx1"/>
                </a:solidFill>
              </a:ln>
              <a:effectLst/>
            </c:spPr>
            <c:extLst>
              <c:ext xmlns:c16="http://schemas.microsoft.com/office/drawing/2014/chart" uri="{C3380CC4-5D6E-409C-BE32-E72D297353CC}">
                <c16:uniqueId val="{00000000-0F2F-4FFF-A0A2-09AB15EAB39C}"/>
              </c:ext>
            </c:extLst>
          </c:dPt>
          <c:dPt>
            <c:idx val="1"/>
            <c:bubble3D val="0"/>
            <c:spPr>
              <a:solidFill>
                <a:srgbClr val="D9D9D9"/>
              </a:solidFill>
              <a:ln w="12700">
                <a:solidFill>
                  <a:schemeClr val="tx1"/>
                </a:solidFill>
              </a:ln>
              <a:effectLst/>
            </c:spPr>
            <c:extLst>
              <c:ext xmlns:c16="http://schemas.microsoft.com/office/drawing/2014/chart" uri="{C3380CC4-5D6E-409C-BE32-E72D297353CC}">
                <c16:uniqueId val="{00000002-BFD6-4490-B175-5CF478ACF26E}"/>
              </c:ext>
            </c:extLst>
          </c:dPt>
          <c:dPt>
            <c:idx val="2"/>
            <c:bubble3D val="0"/>
            <c:spPr>
              <a:solidFill>
                <a:srgbClr val="92B6D0"/>
              </a:solidFill>
              <a:ln w="12700">
                <a:solidFill>
                  <a:schemeClr val="tx1"/>
                </a:solidFill>
              </a:ln>
              <a:effectLst/>
            </c:spPr>
            <c:extLst>
              <c:ext xmlns:c16="http://schemas.microsoft.com/office/drawing/2014/chart" uri="{C3380CC4-5D6E-409C-BE32-E72D297353CC}">
                <c16:uniqueId val="{00000003-BFD6-4490-B175-5CF478ACF26E}"/>
              </c:ext>
            </c:extLst>
          </c:dPt>
          <c:dPt>
            <c:idx val="3"/>
            <c:bubble3D val="0"/>
            <c:spPr>
              <a:solidFill>
                <a:srgbClr val="D9D9D9"/>
              </a:solidFill>
              <a:ln w="12700">
                <a:solidFill>
                  <a:schemeClr val="tx1"/>
                </a:solidFill>
              </a:ln>
              <a:effectLst/>
            </c:spPr>
            <c:extLst>
              <c:ext xmlns:c16="http://schemas.microsoft.com/office/drawing/2014/chart" uri="{C3380CC4-5D6E-409C-BE32-E72D297353CC}">
                <c16:uniqueId val="{00000005-BFD6-4490-B175-5CF478ACF26E}"/>
              </c:ext>
            </c:extLst>
          </c:dPt>
          <c:dPt>
            <c:idx val="4"/>
            <c:bubble3D val="0"/>
            <c:spPr>
              <a:solidFill>
                <a:srgbClr val="D9D9D9"/>
              </a:solidFill>
              <a:ln w="12700">
                <a:solidFill>
                  <a:schemeClr val="tx1"/>
                </a:solidFill>
              </a:ln>
              <a:effectLst/>
            </c:spPr>
            <c:extLst>
              <c:ext xmlns:c16="http://schemas.microsoft.com/office/drawing/2014/chart" uri="{C3380CC4-5D6E-409C-BE32-E72D297353CC}">
                <c16:uniqueId val="{00000001-0F2F-4FFF-A0A2-09AB15EAB39C}"/>
              </c:ext>
            </c:extLst>
          </c:dPt>
          <c:dPt>
            <c:idx val="5"/>
            <c:bubble3D val="0"/>
            <c:spPr>
              <a:solidFill>
                <a:srgbClr val="797979"/>
              </a:solidFill>
              <a:ln w="12700">
                <a:solidFill>
                  <a:schemeClr val="tx1"/>
                </a:solidFill>
              </a:ln>
              <a:effectLst/>
            </c:spPr>
            <c:extLst>
              <c:ext xmlns:c16="http://schemas.microsoft.com/office/drawing/2014/chart" uri="{C3380CC4-5D6E-409C-BE32-E72D297353CC}">
                <c16:uniqueId val="{00000004-BFD6-4490-B175-5CF478ACF26E}"/>
              </c:ext>
            </c:extLst>
          </c:dPt>
          <c:dLbls>
            <c:dLbl>
              <c:idx val="0"/>
              <c:layout>
                <c:manualLayout>
                  <c:x val="-8.1034722222222216E-2"/>
                  <c:y val="0.18593603661132396"/>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微软雅黑" panose="020B0503020204020204" pitchFamily="34" charset="-122"/>
                      <a:ea typeface="微软雅黑" panose="020B0503020204020204" pitchFamily="34" charset="-122"/>
                      <a:cs typeface="+mn-cs"/>
                    </a:defRPr>
                  </a:pPr>
                  <a:endParaRPr lang="zh-CN"/>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2F-4FFF-A0A2-09AB15EAB39C}"/>
                </c:ext>
              </c:extLst>
            </c:dLbl>
            <c:dLbl>
              <c:idx val="1"/>
              <c:layout>
                <c:manualLayout>
                  <c:x val="9.7433551198257085E-2"/>
                  <c:y val="-0.27757077479778641"/>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FD6-4490-B175-5CF478ACF26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厦门原肌美塑</c:v>
                </c:pt>
                <c:pt idx="1">
                  <c:v>其他机构</c:v>
                </c:pt>
              </c:strCache>
            </c:strRef>
          </c:cat>
          <c:val>
            <c:numRef>
              <c:f>Sheet1!$B$2:$B$3</c:f>
              <c:numCache>
                <c:formatCode>0%</c:formatCode>
                <c:ptCount val="2"/>
                <c:pt idx="0">
                  <c:v>0.17599999999999999</c:v>
                </c:pt>
                <c:pt idx="1">
                  <c:v>0.82400000000000007</c:v>
                </c:pt>
              </c:numCache>
            </c:numRef>
          </c:val>
          <c:extLst>
            <c:ext xmlns:c16="http://schemas.microsoft.com/office/drawing/2014/chart" uri="{C3380CC4-5D6E-409C-BE32-E72D297353CC}">
              <c16:uniqueId val="{00000000-BFD6-4490-B175-5CF478ACF26E}"/>
            </c:ext>
          </c:extLst>
        </c:ser>
        <c:dLbls>
          <c:showLegendKey val="0"/>
          <c:showVal val="0"/>
          <c:showCatName val="0"/>
          <c:showSerName val="0"/>
          <c:showPercent val="0"/>
          <c:showBubbleSize val="0"/>
          <c:showLeaderLines val="1"/>
        </c:dLbls>
        <c:firstSliceAng val="0"/>
      </c:pieChart>
      <c:spPr>
        <a:noFill/>
        <a:ln>
          <a:noFill/>
        </a:ln>
        <a:effectLst/>
      </c:spPr>
    </c:plotArea>
    <c:legend>
      <c:legendPos val="r"/>
      <c:legendEntry>
        <c:idx val="0"/>
        <c:txPr>
          <a:bodyPr rot="0" spcFirstLastPara="1" vertOverflow="ellipsis" vert="horz" wrap="square" anchor="ctr" anchorCtr="1"/>
          <a:lstStyle/>
          <a:p>
            <a:pPr>
              <a:defRPr sz="1050" b="1"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Entry>
      <c:layout>
        <c:manualLayout>
          <c:xMode val="edge"/>
          <c:yMode val="edge"/>
          <c:x val="0.59163763459739627"/>
          <c:y val="0.17979938271604939"/>
          <c:w val="0.32007442991658125"/>
          <c:h val="0.5130124521072797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6438281-20E7-4F7A-B89A-C10E3BB86009}" type="datetimeFigureOut">
              <a:rPr lang="zh-CN" altLang="en-US" smtClean="0"/>
              <a:t>2025/2/10</a:t>
            </a:fld>
            <a:endParaRPr lang="zh-CN" altLang="en-US"/>
          </a:p>
        </p:txBody>
      </p:sp>
      <p:sp>
        <p:nvSpPr>
          <p:cNvPr id="4" name="幻灯片图像占位符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6DE0FD8-461A-4F5E-BD3C-AA6FBB910D84}" type="slidenum">
              <a:rPr lang="zh-CN" altLang="en-US" smtClean="0"/>
              <a:t>‹#›</a:t>
            </a:fld>
            <a:endParaRPr lang="zh-CN" altLang="en-US"/>
          </a:p>
        </p:txBody>
      </p:sp>
    </p:spTree>
    <p:extLst>
      <p:ext uri="{BB962C8B-B14F-4D97-AF65-F5344CB8AC3E}">
        <p14:creationId xmlns:p14="http://schemas.microsoft.com/office/powerpoint/2010/main" val="264922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6DE0FD8-461A-4F5E-BD3C-AA6FBB910D84}" type="slidenum">
              <a:rPr lang="zh-CN" altLang="en-US" smtClean="0"/>
              <a:t>2</a:t>
            </a:fld>
            <a:endParaRPr lang="zh-CN" altLang="en-US"/>
          </a:p>
        </p:txBody>
      </p:sp>
    </p:spTree>
    <p:extLst>
      <p:ext uri="{BB962C8B-B14F-4D97-AF65-F5344CB8AC3E}">
        <p14:creationId xmlns:p14="http://schemas.microsoft.com/office/powerpoint/2010/main" val="858111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370BD-249F-1718-FF16-98745DEBEA6D}"/>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9406C98-2C46-0AB0-BEB0-84125BAB007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784084D-4DAE-F685-32F5-70738555C39A}"/>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C5F95C1-3057-8686-4234-A72710426B69}"/>
              </a:ext>
            </a:extLst>
          </p:cNvPr>
          <p:cNvSpPr>
            <a:spLocks noGrp="1"/>
          </p:cNvSpPr>
          <p:nvPr>
            <p:ph type="sldNum" sz="quarter" idx="5"/>
          </p:nvPr>
        </p:nvSpPr>
        <p:spPr/>
        <p:txBody>
          <a:bodyPr/>
          <a:lstStyle/>
          <a:p>
            <a:fld id="{06DE0FD8-461A-4F5E-BD3C-AA6FBB910D84}" type="slidenum">
              <a:rPr lang="zh-CN" altLang="en-US" smtClean="0"/>
              <a:t>15</a:t>
            </a:fld>
            <a:endParaRPr lang="zh-CN" altLang="en-US"/>
          </a:p>
        </p:txBody>
      </p:sp>
    </p:spTree>
    <p:extLst>
      <p:ext uri="{BB962C8B-B14F-4D97-AF65-F5344CB8AC3E}">
        <p14:creationId xmlns:p14="http://schemas.microsoft.com/office/powerpoint/2010/main" val="27008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06DE0FD8-461A-4F5E-BD3C-AA6FBB910D84}" type="slidenum">
              <a:rPr lang="zh-CN" altLang="en-US" smtClean="0"/>
              <a:t>5</a:t>
            </a:fld>
            <a:endParaRPr lang="zh-CN" altLang="en-US"/>
          </a:p>
        </p:txBody>
      </p:sp>
    </p:spTree>
    <p:extLst>
      <p:ext uri="{BB962C8B-B14F-4D97-AF65-F5344CB8AC3E}">
        <p14:creationId xmlns:p14="http://schemas.microsoft.com/office/powerpoint/2010/main" val="363082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A0F1E-025F-AB9C-040E-E0737F16C20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364CBFE-35AA-0FEB-A026-C667D82EEA6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265877C-EA24-8154-1014-2AE66E9551B3}"/>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AC794A6-7F7F-034B-4A93-1E67B57FEFD2}"/>
              </a:ext>
            </a:extLst>
          </p:cNvPr>
          <p:cNvSpPr>
            <a:spLocks noGrp="1"/>
          </p:cNvSpPr>
          <p:nvPr>
            <p:ph type="sldNum" sz="quarter" idx="5"/>
          </p:nvPr>
        </p:nvSpPr>
        <p:spPr/>
        <p:txBody>
          <a:bodyPr/>
          <a:lstStyle/>
          <a:p>
            <a:fld id="{06DE0FD8-461A-4F5E-BD3C-AA6FBB910D84}" type="slidenum">
              <a:rPr lang="zh-CN" altLang="en-US" smtClean="0"/>
              <a:t>7</a:t>
            </a:fld>
            <a:endParaRPr lang="zh-CN" altLang="en-US"/>
          </a:p>
        </p:txBody>
      </p:sp>
    </p:spTree>
    <p:extLst>
      <p:ext uri="{BB962C8B-B14F-4D97-AF65-F5344CB8AC3E}">
        <p14:creationId xmlns:p14="http://schemas.microsoft.com/office/powerpoint/2010/main" val="153065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C20BC-6B0D-AA43-E8B5-403CE9BB12A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FFBA848-F070-7F0F-49C7-DDF68720DD9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E1A676D-5EA1-3FF5-2894-15635A9D5E4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a:extLst>
              <a:ext uri="{FF2B5EF4-FFF2-40B4-BE49-F238E27FC236}">
                <a16:creationId xmlns:a16="http://schemas.microsoft.com/office/drawing/2014/main" id="{AF820231-CB9B-AA86-0F9E-47DEC7D7F945}"/>
              </a:ext>
            </a:extLst>
          </p:cNvPr>
          <p:cNvSpPr>
            <a:spLocks noGrp="1"/>
          </p:cNvSpPr>
          <p:nvPr>
            <p:ph type="sldNum" sz="quarter" idx="5"/>
          </p:nvPr>
        </p:nvSpPr>
        <p:spPr/>
        <p:txBody>
          <a:bodyPr/>
          <a:lstStyle/>
          <a:p>
            <a:fld id="{06DE0FD8-461A-4F5E-BD3C-AA6FBB910D84}" type="slidenum">
              <a:rPr lang="zh-CN" altLang="en-US" smtClean="0"/>
              <a:t>8</a:t>
            </a:fld>
            <a:endParaRPr lang="zh-CN" altLang="en-US"/>
          </a:p>
        </p:txBody>
      </p:sp>
    </p:spTree>
    <p:extLst>
      <p:ext uri="{BB962C8B-B14F-4D97-AF65-F5344CB8AC3E}">
        <p14:creationId xmlns:p14="http://schemas.microsoft.com/office/powerpoint/2010/main" val="58588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19E07-FF6D-43C0-19CD-3690FC48180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74137BA-EC33-ECA8-AB6E-761DEDC9ABC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BA73EEE-994B-71DD-42B9-4C537D4DBE70}"/>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D2D6B003-5494-768B-5A24-0F69C03CDE7D}"/>
              </a:ext>
            </a:extLst>
          </p:cNvPr>
          <p:cNvSpPr>
            <a:spLocks noGrp="1"/>
          </p:cNvSpPr>
          <p:nvPr>
            <p:ph type="sldNum" sz="quarter" idx="5"/>
          </p:nvPr>
        </p:nvSpPr>
        <p:spPr/>
        <p:txBody>
          <a:bodyPr/>
          <a:lstStyle/>
          <a:p>
            <a:fld id="{06DE0FD8-461A-4F5E-BD3C-AA6FBB910D84}" type="slidenum">
              <a:rPr lang="zh-CN" altLang="en-US" smtClean="0"/>
              <a:t>9</a:t>
            </a:fld>
            <a:endParaRPr lang="zh-CN" altLang="en-US"/>
          </a:p>
        </p:txBody>
      </p:sp>
    </p:spTree>
    <p:extLst>
      <p:ext uri="{BB962C8B-B14F-4D97-AF65-F5344CB8AC3E}">
        <p14:creationId xmlns:p14="http://schemas.microsoft.com/office/powerpoint/2010/main" val="346371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F39C1-1295-E342-D8E6-34B587D8C58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7AD6F27-B918-E82E-846B-0395FB65E67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CCB8403-40F3-9F99-77F5-4A53E6A33681}"/>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32A25668-7990-D20B-35A2-501AC342DCA0}"/>
              </a:ext>
            </a:extLst>
          </p:cNvPr>
          <p:cNvSpPr>
            <a:spLocks noGrp="1"/>
          </p:cNvSpPr>
          <p:nvPr>
            <p:ph type="sldNum" sz="quarter" idx="5"/>
          </p:nvPr>
        </p:nvSpPr>
        <p:spPr/>
        <p:txBody>
          <a:bodyPr/>
          <a:lstStyle/>
          <a:p>
            <a:fld id="{06DE0FD8-461A-4F5E-BD3C-AA6FBB910D84}" type="slidenum">
              <a:rPr lang="zh-CN" altLang="en-US" smtClean="0"/>
              <a:t>10</a:t>
            </a:fld>
            <a:endParaRPr lang="zh-CN" altLang="en-US"/>
          </a:p>
        </p:txBody>
      </p:sp>
    </p:spTree>
    <p:extLst>
      <p:ext uri="{BB962C8B-B14F-4D97-AF65-F5344CB8AC3E}">
        <p14:creationId xmlns:p14="http://schemas.microsoft.com/office/powerpoint/2010/main" val="3731588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EC060-29E0-AAEE-BF5D-0B67FCA8662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04A2C03-06E0-CEC4-E4C5-050FE7880AD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E0DD630-F8AC-AAF7-64E9-893C69C4A4A2}"/>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BF1E0684-48ED-A86D-6AF2-2CFA6A0A86D3}"/>
              </a:ext>
            </a:extLst>
          </p:cNvPr>
          <p:cNvSpPr>
            <a:spLocks noGrp="1"/>
          </p:cNvSpPr>
          <p:nvPr>
            <p:ph type="sldNum" sz="quarter" idx="5"/>
          </p:nvPr>
        </p:nvSpPr>
        <p:spPr/>
        <p:txBody>
          <a:bodyPr/>
          <a:lstStyle/>
          <a:p>
            <a:fld id="{06DE0FD8-461A-4F5E-BD3C-AA6FBB910D84}" type="slidenum">
              <a:rPr lang="zh-CN" altLang="en-US" smtClean="0"/>
              <a:t>11</a:t>
            </a:fld>
            <a:endParaRPr lang="zh-CN" altLang="en-US"/>
          </a:p>
        </p:txBody>
      </p:sp>
    </p:spTree>
    <p:extLst>
      <p:ext uri="{BB962C8B-B14F-4D97-AF65-F5344CB8AC3E}">
        <p14:creationId xmlns:p14="http://schemas.microsoft.com/office/powerpoint/2010/main" val="442677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822F6-2561-73F8-DE53-28BA229E9E9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1C3E975-F915-6CAF-AB18-8FA76A845D0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1555E61-D816-EFC6-526F-AECD1312D886}"/>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3BBB594-4511-F4AC-BEFE-8B5E2F5437EF}"/>
              </a:ext>
            </a:extLst>
          </p:cNvPr>
          <p:cNvSpPr>
            <a:spLocks noGrp="1"/>
          </p:cNvSpPr>
          <p:nvPr>
            <p:ph type="sldNum" sz="quarter" idx="5"/>
          </p:nvPr>
        </p:nvSpPr>
        <p:spPr/>
        <p:txBody>
          <a:bodyPr/>
          <a:lstStyle/>
          <a:p>
            <a:fld id="{06DE0FD8-461A-4F5E-BD3C-AA6FBB910D84}" type="slidenum">
              <a:rPr lang="zh-CN" altLang="en-US" smtClean="0"/>
              <a:t>13</a:t>
            </a:fld>
            <a:endParaRPr lang="zh-CN" altLang="en-US"/>
          </a:p>
        </p:txBody>
      </p:sp>
    </p:spTree>
    <p:extLst>
      <p:ext uri="{BB962C8B-B14F-4D97-AF65-F5344CB8AC3E}">
        <p14:creationId xmlns:p14="http://schemas.microsoft.com/office/powerpoint/2010/main" val="1916996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BA819-FAA3-6277-C941-83E26F6ACC1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6F36D3-2FBE-B1D9-B67F-ED6A548A603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EC5F359-10E5-DC7C-799D-CF741D6058D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5F377BA8-0D41-37E9-FDF1-C5F789CE4C93}"/>
              </a:ext>
            </a:extLst>
          </p:cNvPr>
          <p:cNvSpPr>
            <a:spLocks noGrp="1"/>
          </p:cNvSpPr>
          <p:nvPr>
            <p:ph type="sldNum" sz="quarter" idx="5"/>
          </p:nvPr>
        </p:nvSpPr>
        <p:spPr/>
        <p:txBody>
          <a:bodyPr/>
          <a:lstStyle/>
          <a:p>
            <a:fld id="{06DE0FD8-461A-4F5E-BD3C-AA6FBB910D84}" type="slidenum">
              <a:rPr lang="zh-CN" altLang="en-US" smtClean="0"/>
              <a:t>14</a:t>
            </a:fld>
            <a:endParaRPr lang="zh-CN" altLang="en-US"/>
          </a:p>
        </p:txBody>
      </p:sp>
    </p:spTree>
    <p:extLst>
      <p:ext uri="{BB962C8B-B14F-4D97-AF65-F5344CB8AC3E}">
        <p14:creationId xmlns:p14="http://schemas.microsoft.com/office/powerpoint/2010/main" val="1016880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2245391-447C-47C1-C8C0-7F1D270F12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9" name="矩形 8">
            <a:extLst>
              <a:ext uri="{FF2B5EF4-FFF2-40B4-BE49-F238E27FC236}">
                <a16:creationId xmlns:a16="http://schemas.microsoft.com/office/drawing/2014/main" id="{B66D638D-0562-C3D5-95A6-D1D76401B73B}"/>
              </a:ext>
            </a:extLst>
          </p:cNvPr>
          <p:cNvSpPr/>
          <p:nvPr userDrawn="1"/>
        </p:nvSpPr>
        <p:spPr>
          <a:xfrm>
            <a:off x="0" y="0"/>
            <a:ext cx="12192000" cy="6853382"/>
          </a:xfrm>
          <a:prstGeom prst="rect">
            <a:avLst/>
          </a:prstGeom>
          <a:solidFill>
            <a:schemeClr val="tx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bk object 24"/>
          <p:cNvSpPr/>
          <p:nvPr/>
        </p:nvSpPr>
        <p:spPr>
          <a:xfrm>
            <a:off x="9890759" y="362711"/>
            <a:ext cx="2122931" cy="582168"/>
          </a:xfrm>
          <a:prstGeom prst="rect">
            <a:avLst/>
          </a:prstGeom>
          <a:blipFill>
            <a:blip r:embed="rId3" cstate="print"/>
            <a:stretch>
              <a:fillRect/>
            </a:stretch>
          </a:blipFill>
        </p:spPr>
        <p:txBody>
          <a:bodyPr wrap="square" lIns="0" tIns="0" rIns="0" bIns="0" rtlCol="0"/>
          <a:lstStyle/>
          <a:p>
            <a:endParaRPr/>
          </a:p>
        </p:txBody>
      </p:sp>
      <p:sp>
        <p:nvSpPr>
          <p:cNvPr id="4" name="Holder 4"/>
          <p:cNvSpPr>
            <a:spLocks noGrp="1"/>
          </p:cNvSpPr>
          <p:nvPr>
            <p:ph type="ftr" sz="quarter" idx="5"/>
          </p:nvPr>
        </p:nvSpPr>
        <p:spPr/>
        <p:txBody>
          <a:bodyPr lIns="0" tIns="0" rIns="0" bIns="0"/>
          <a:lstStyle>
            <a:lvl1pPr>
              <a:defRPr sz="850" b="0" i="1">
                <a:solidFill>
                  <a:srgbClr val="585858"/>
                </a:solidFill>
                <a:latin typeface="微软雅黑"/>
                <a:cs typeface="微软雅黑"/>
              </a:defRPr>
            </a:lvl1pPr>
          </a:lstStyle>
          <a:p>
            <a:pPr marL="12700">
              <a:lnSpc>
                <a:spcPct val="100000"/>
              </a:lnSpc>
              <a:spcBef>
                <a:spcPts val="145"/>
              </a:spcBef>
            </a:pPr>
            <a:r>
              <a:rPr spc="-50" dirty="0"/>
              <a:t>本材料仅限于医疗卫生</a:t>
            </a:r>
            <a:r>
              <a:rPr spc="-65" dirty="0"/>
              <a:t>专</a:t>
            </a:r>
            <a:r>
              <a:rPr spc="-50" dirty="0"/>
              <a:t>业人</a:t>
            </a:r>
            <a:r>
              <a:rPr spc="-65" dirty="0"/>
              <a:t>士</a:t>
            </a:r>
            <a:r>
              <a:rPr spc="-50" dirty="0"/>
              <a:t>交流</a:t>
            </a:r>
            <a:r>
              <a:rPr spc="-65" dirty="0"/>
              <a:t>使</a:t>
            </a:r>
            <a:r>
              <a:rPr spc="-50" dirty="0"/>
              <a:t>用，</a:t>
            </a:r>
            <a:r>
              <a:rPr spc="-65" dirty="0"/>
              <a:t>不</a:t>
            </a:r>
            <a:r>
              <a:rPr spc="-50" dirty="0"/>
              <a:t>得复</a:t>
            </a:r>
            <a:r>
              <a:rPr spc="-65" dirty="0"/>
              <a:t>制</a:t>
            </a:r>
            <a:r>
              <a:rPr spc="-50" dirty="0"/>
              <a:t>，不</a:t>
            </a:r>
            <a:r>
              <a:rPr spc="-65" dirty="0"/>
              <a:t>得</a:t>
            </a:r>
            <a:r>
              <a:rPr spc="-50" dirty="0"/>
              <a:t>用于</a:t>
            </a:r>
            <a:r>
              <a:rPr spc="-65" dirty="0"/>
              <a:t>面</a:t>
            </a:r>
            <a:r>
              <a:rPr spc="-50" dirty="0"/>
              <a:t>向公</a:t>
            </a:r>
            <a:r>
              <a:rPr spc="-65" dirty="0"/>
              <a:t>众</a:t>
            </a:r>
            <a:r>
              <a:rPr spc="-50" dirty="0"/>
              <a:t>的教</a:t>
            </a:r>
            <a:r>
              <a:rPr spc="-65" dirty="0"/>
              <a:t>育</a:t>
            </a:r>
            <a:r>
              <a:rPr spc="-50" dirty="0"/>
              <a:t>或宣传</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DC632A9-7211-49C5-B2B7-62D982AF5541}" type="datetime1">
              <a:rPr lang="en-US" altLang="zh-CN" smtClean="0"/>
              <a:t>2/10/2025</a:t>
            </a:fld>
            <a:endParaRPr lang="en-US"/>
          </a:p>
        </p:txBody>
      </p:sp>
      <p:sp>
        <p:nvSpPr>
          <p:cNvPr id="6" name="Holder 6"/>
          <p:cNvSpPr>
            <a:spLocks noGrp="1"/>
          </p:cNvSpPr>
          <p:nvPr>
            <p:ph type="sldNum" sz="quarter" idx="7"/>
          </p:nvPr>
        </p:nvSpPr>
        <p:spPr/>
        <p:txBody>
          <a:bodyPr lIns="0" tIns="0" rIns="0" bIns="0"/>
          <a:lstStyle>
            <a:lvl1pPr>
              <a:defRPr sz="1000" b="1" i="0">
                <a:solidFill>
                  <a:schemeClr val="bg1"/>
                </a:solidFill>
                <a:latin typeface="等线"/>
                <a:cs typeface="等线"/>
              </a:defRPr>
            </a:lvl1pPr>
          </a:lstStyle>
          <a:p>
            <a:pPr marL="38100">
              <a:lnSpc>
                <a:spcPts val="1105"/>
              </a:lnSpc>
            </a:pPr>
            <a:fld id="{81D60167-4931-47E6-BA6A-407CBD079E47}" type="slidenum">
              <a:rPr spc="-5" dirty="0"/>
              <a:t>‹#›</a:t>
            </a:fld>
            <a:endParaRPr spc="-5"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微软雅黑"/>
                <a:cs typeface="微软雅黑"/>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850" b="0" i="1">
                <a:solidFill>
                  <a:srgbClr val="585858"/>
                </a:solidFill>
                <a:latin typeface="微软雅黑"/>
                <a:cs typeface="微软雅黑"/>
              </a:defRPr>
            </a:lvl1pPr>
          </a:lstStyle>
          <a:p>
            <a:pPr marL="12700">
              <a:lnSpc>
                <a:spcPct val="100000"/>
              </a:lnSpc>
              <a:spcBef>
                <a:spcPts val="145"/>
              </a:spcBef>
            </a:pPr>
            <a:r>
              <a:rPr spc="-50" dirty="0"/>
              <a:t>本材料仅限于医疗卫生</a:t>
            </a:r>
            <a:r>
              <a:rPr spc="-65" dirty="0"/>
              <a:t>专</a:t>
            </a:r>
            <a:r>
              <a:rPr spc="-50" dirty="0"/>
              <a:t>业人</a:t>
            </a:r>
            <a:r>
              <a:rPr spc="-65" dirty="0"/>
              <a:t>士</a:t>
            </a:r>
            <a:r>
              <a:rPr spc="-50" dirty="0"/>
              <a:t>交流</a:t>
            </a:r>
            <a:r>
              <a:rPr spc="-65" dirty="0"/>
              <a:t>使</a:t>
            </a:r>
            <a:r>
              <a:rPr spc="-50" dirty="0"/>
              <a:t>用，</a:t>
            </a:r>
            <a:r>
              <a:rPr spc="-65" dirty="0"/>
              <a:t>不</a:t>
            </a:r>
            <a:r>
              <a:rPr spc="-50" dirty="0"/>
              <a:t>得复</a:t>
            </a:r>
            <a:r>
              <a:rPr spc="-65" dirty="0"/>
              <a:t>制</a:t>
            </a:r>
            <a:r>
              <a:rPr spc="-50" dirty="0"/>
              <a:t>，不</a:t>
            </a:r>
            <a:r>
              <a:rPr spc="-65" dirty="0"/>
              <a:t>得</a:t>
            </a:r>
            <a:r>
              <a:rPr spc="-50" dirty="0"/>
              <a:t>用于</a:t>
            </a:r>
            <a:r>
              <a:rPr spc="-65" dirty="0"/>
              <a:t>面</a:t>
            </a:r>
            <a:r>
              <a:rPr spc="-50" dirty="0"/>
              <a:t>向公</a:t>
            </a:r>
            <a:r>
              <a:rPr spc="-65" dirty="0"/>
              <a:t>众</a:t>
            </a:r>
            <a:r>
              <a:rPr spc="-50" dirty="0"/>
              <a:t>的教</a:t>
            </a:r>
            <a:r>
              <a:rPr spc="-65" dirty="0"/>
              <a:t>育</a:t>
            </a:r>
            <a:r>
              <a:rPr spc="-50" dirty="0"/>
              <a:t>或宣传</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A120552E-5432-4AA3-BC12-9A8B66CC00A1}" type="datetime1">
              <a:rPr lang="en-US" altLang="zh-CN" smtClean="0"/>
              <a:t>2/10/2025</a:t>
            </a:fld>
            <a:endParaRPr lang="en-US"/>
          </a:p>
        </p:txBody>
      </p:sp>
      <p:sp>
        <p:nvSpPr>
          <p:cNvPr id="6" name="Holder 6"/>
          <p:cNvSpPr>
            <a:spLocks noGrp="1"/>
          </p:cNvSpPr>
          <p:nvPr>
            <p:ph type="sldNum" sz="quarter" idx="7"/>
          </p:nvPr>
        </p:nvSpPr>
        <p:spPr/>
        <p:txBody>
          <a:bodyPr lIns="0" tIns="0" rIns="0" bIns="0"/>
          <a:lstStyle>
            <a:lvl1pPr>
              <a:defRPr sz="1000" b="1" i="0">
                <a:solidFill>
                  <a:schemeClr val="bg1"/>
                </a:solidFill>
                <a:latin typeface="等线"/>
                <a:cs typeface="等线"/>
              </a:defRPr>
            </a:lvl1pPr>
          </a:lstStyle>
          <a:p>
            <a:pPr marL="38100">
              <a:lnSpc>
                <a:spcPts val="1105"/>
              </a:lnSpc>
            </a:pPr>
            <a:fld id="{81D60167-4931-47E6-BA6A-407CBD079E47}" type="slidenum">
              <a:rPr spc="-5" dirty="0"/>
              <a:t>‹#›</a:t>
            </a:fld>
            <a:endParaRPr spc="-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6600446"/>
            <a:ext cx="12191999" cy="257554"/>
          </a:xfrm>
          <a:prstGeom prst="rect">
            <a:avLst/>
          </a:prstGeom>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p:spPr>
        <p:txBody>
          <a:bodyPr wrap="square" lIns="0" tIns="0" rIns="0" bIns="0" rtlCol="0"/>
          <a:lstStyle/>
          <a:p>
            <a:endParaRPr/>
          </a:p>
        </p:txBody>
      </p:sp>
      <p:sp>
        <p:nvSpPr>
          <p:cNvPr id="18" name="bk object 18"/>
          <p:cNvSpPr/>
          <p:nvPr/>
        </p:nvSpPr>
        <p:spPr>
          <a:xfrm>
            <a:off x="0" y="0"/>
            <a:ext cx="116205" cy="836930"/>
          </a:xfrm>
          <a:custGeom>
            <a:avLst/>
            <a:gdLst/>
            <a:ahLst/>
            <a:cxnLst/>
            <a:rect l="l" t="t" r="r" b="b"/>
            <a:pathLst>
              <a:path w="116205" h="836930">
                <a:moveTo>
                  <a:pt x="0" y="836676"/>
                </a:moveTo>
                <a:lnTo>
                  <a:pt x="115823" y="836676"/>
                </a:lnTo>
                <a:lnTo>
                  <a:pt x="115823" y="0"/>
                </a:lnTo>
                <a:lnTo>
                  <a:pt x="0" y="0"/>
                </a:lnTo>
                <a:lnTo>
                  <a:pt x="0" y="836676"/>
                </a:lnTo>
                <a:close/>
              </a:path>
            </a:pathLst>
          </a:custGeom>
          <a:solidFill>
            <a:srgbClr val="145389"/>
          </a:solidFill>
        </p:spPr>
        <p:txBody>
          <a:bodyPr wrap="square" lIns="0" tIns="0" rIns="0" bIns="0" rtlCol="0"/>
          <a:lstStyle/>
          <a:p>
            <a:endParaRPr/>
          </a:p>
        </p:txBody>
      </p:sp>
      <p:sp>
        <p:nvSpPr>
          <p:cNvPr id="19" name="bk object 19"/>
          <p:cNvSpPr/>
          <p:nvPr/>
        </p:nvSpPr>
        <p:spPr>
          <a:xfrm>
            <a:off x="232194" y="296799"/>
            <a:ext cx="3639654" cy="248538"/>
          </a:xfrm>
          <a:prstGeom prst="rect">
            <a:avLst/>
          </a:prstGeom>
          <a:blipFill>
            <a:blip r:embed="rId2" cstate="print"/>
            <a:stretch>
              <a:fillRect/>
            </a:stretch>
          </a:blipFill>
        </p:spPr>
        <p:txBody>
          <a:bodyPr wrap="square" lIns="0" tIns="0" rIns="0" bIns="0" rtlCol="0"/>
          <a:lstStyle/>
          <a:p>
            <a:endParaRPr/>
          </a:p>
        </p:txBody>
      </p:sp>
      <p:sp>
        <p:nvSpPr>
          <p:cNvPr id="20" name="bk object 20"/>
          <p:cNvSpPr/>
          <p:nvPr/>
        </p:nvSpPr>
        <p:spPr>
          <a:xfrm>
            <a:off x="4054475" y="314197"/>
            <a:ext cx="758316" cy="199136"/>
          </a:xfrm>
          <a:prstGeom prst="rect">
            <a:avLst/>
          </a:prstGeom>
          <a:blipFill>
            <a:blip r:embed="rId3" cstate="print"/>
            <a:stretch>
              <a:fillRect/>
            </a:stretch>
          </a:blipFill>
        </p:spPr>
        <p:txBody>
          <a:bodyPr wrap="square" lIns="0" tIns="0" rIns="0" bIns="0" rtlCol="0"/>
          <a:lstStyle/>
          <a:p>
            <a:endParaRPr/>
          </a:p>
        </p:txBody>
      </p:sp>
      <p:sp>
        <p:nvSpPr>
          <p:cNvPr id="21" name="bk object 21"/>
          <p:cNvSpPr/>
          <p:nvPr/>
        </p:nvSpPr>
        <p:spPr>
          <a:xfrm>
            <a:off x="4838953" y="297052"/>
            <a:ext cx="4047109" cy="249555"/>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chemeClr val="tx1"/>
                </a:solidFill>
                <a:latin typeface="微软雅黑"/>
                <a:cs typeface="微软雅黑"/>
              </a:defRPr>
            </a:lvl1pPr>
          </a:lstStyle>
          <a:p>
            <a:endParaRPr/>
          </a:p>
        </p:txBody>
      </p:sp>
      <p:sp>
        <p:nvSpPr>
          <p:cNvPr id="3" name="Holder 3"/>
          <p:cNvSpPr>
            <a:spLocks noGrp="1"/>
          </p:cNvSpPr>
          <p:nvPr>
            <p:ph sz="half" idx="2"/>
          </p:nvPr>
        </p:nvSpPr>
        <p:spPr>
          <a:xfrm>
            <a:off x="1147673" y="1680438"/>
            <a:ext cx="4356735" cy="4321175"/>
          </a:xfrm>
          <a:prstGeom prst="rect">
            <a:avLst/>
          </a:prstGeom>
        </p:spPr>
        <p:txBody>
          <a:bodyPr wrap="square" lIns="0" tIns="0" rIns="0" bIns="0">
            <a:spAutoFit/>
          </a:bodyPr>
          <a:lstStyle>
            <a:lvl1pPr>
              <a:defRPr sz="1100" b="0" i="0">
                <a:solidFill>
                  <a:srgbClr val="404040"/>
                </a:solidFill>
                <a:latin typeface="微软雅黑"/>
                <a:cs typeface="微软雅黑"/>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50" b="0" i="1">
                <a:solidFill>
                  <a:srgbClr val="585858"/>
                </a:solidFill>
                <a:latin typeface="微软雅黑"/>
                <a:cs typeface="微软雅黑"/>
              </a:defRPr>
            </a:lvl1pPr>
          </a:lstStyle>
          <a:p>
            <a:pPr marL="12700">
              <a:lnSpc>
                <a:spcPct val="100000"/>
              </a:lnSpc>
              <a:spcBef>
                <a:spcPts val="145"/>
              </a:spcBef>
            </a:pPr>
            <a:r>
              <a:rPr spc="-50" dirty="0"/>
              <a:t>本材料仅限于医疗卫生</a:t>
            </a:r>
            <a:r>
              <a:rPr spc="-65" dirty="0"/>
              <a:t>专</a:t>
            </a:r>
            <a:r>
              <a:rPr spc="-50" dirty="0"/>
              <a:t>业人</a:t>
            </a:r>
            <a:r>
              <a:rPr spc="-65" dirty="0"/>
              <a:t>士</a:t>
            </a:r>
            <a:r>
              <a:rPr spc="-50" dirty="0"/>
              <a:t>交流</a:t>
            </a:r>
            <a:r>
              <a:rPr spc="-65" dirty="0"/>
              <a:t>使</a:t>
            </a:r>
            <a:r>
              <a:rPr spc="-50" dirty="0"/>
              <a:t>用，</a:t>
            </a:r>
            <a:r>
              <a:rPr spc="-65" dirty="0"/>
              <a:t>不</a:t>
            </a:r>
            <a:r>
              <a:rPr spc="-50" dirty="0"/>
              <a:t>得复</a:t>
            </a:r>
            <a:r>
              <a:rPr spc="-65" dirty="0"/>
              <a:t>制</a:t>
            </a:r>
            <a:r>
              <a:rPr spc="-50" dirty="0"/>
              <a:t>，不</a:t>
            </a:r>
            <a:r>
              <a:rPr spc="-65" dirty="0"/>
              <a:t>得</a:t>
            </a:r>
            <a:r>
              <a:rPr spc="-50" dirty="0"/>
              <a:t>用于</a:t>
            </a:r>
            <a:r>
              <a:rPr spc="-65" dirty="0"/>
              <a:t>面</a:t>
            </a:r>
            <a:r>
              <a:rPr spc="-50" dirty="0"/>
              <a:t>向公</a:t>
            </a:r>
            <a:r>
              <a:rPr spc="-65" dirty="0"/>
              <a:t>众</a:t>
            </a:r>
            <a:r>
              <a:rPr spc="-50" dirty="0"/>
              <a:t>的教</a:t>
            </a:r>
            <a:r>
              <a:rPr spc="-65" dirty="0"/>
              <a:t>育</a:t>
            </a:r>
            <a:r>
              <a:rPr spc="-50" dirty="0"/>
              <a:t>或宣传</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C147040-0C3D-4BEA-8141-9F79CF0BB8E3}" type="datetime1">
              <a:rPr lang="en-US" altLang="zh-CN" smtClean="0"/>
              <a:t>2/10/2025</a:t>
            </a:fld>
            <a:endParaRPr lang="en-US"/>
          </a:p>
        </p:txBody>
      </p:sp>
      <p:sp>
        <p:nvSpPr>
          <p:cNvPr id="7" name="Holder 7"/>
          <p:cNvSpPr>
            <a:spLocks noGrp="1"/>
          </p:cNvSpPr>
          <p:nvPr>
            <p:ph type="sldNum" sz="quarter" idx="7"/>
          </p:nvPr>
        </p:nvSpPr>
        <p:spPr/>
        <p:txBody>
          <a:bodyPr lIns="0" tIns="0" rIns="0" bIns="0"/>
          <a:lstStyle>
            <a:lvl1pPr>
              <a:defRPr sz="1000" b="1" i="0">
                <a:solidFill>
                  <a:schemeClr val="bg1"/>
                </a:solidFill>
                <a:latin typeface="等线"/>
                <a:cs typeface="等线"/>
              </a:defRPr>
            </a:lvl1pPr>
          </a:lstStyle>
          <a:p>
            <a:pPr marL="38100">
              <a:lnSpc>
                <a:spcPts val="1105"/>
              </a:lnSpc>
            </a:pPr>
            <a:fld id="{81D60167-4931-47E6-BA6A-407CBD079E47}" type="slidenum">
              <a:rPr spc="-5" dirty="0"/>
              <a:t>‹#›</a:t>
            </a:fld>
            <a:endParaRPr spc="-5" dirty="0"/>
          </a:p>
        </p:txBody>
      </p:sp>
      <p:pic>
        <p:nvPicPr>
          <p:cNvPr id="8" name="图片 7">
            <a:extLst>
              <a:ext uri="{FF2B5EF4-FFF2-40B4-BE49-F238E27FC236}">
                <a16:creationId xmlns:a16="http://schemas.microsoft.com/office/drawing/2014/main" id="{F0BE018A-4AF7-3039-BDC1-359DF69535BC}"/>
              </a:ext>
            </a:extLst>
          </p:cNvPr>
          <p:cNvPicPr>
            <a:picLocks noChangeAspect="1"/>
          </p:cNvPicPr>
          <p:nvPr userDrawn="1"/>
        </p:nvPicPr>
        <p:blipFill>
          <a:blip r:embed="rId5" cstate="print">
            <a:biLevel thresh="75000"/>
            <a:extLst>
              <a:ext uri="{28A0092B-C50C-407E-A947-70E740481C1C}">
                <a14:useLocalDpi xmlns:a14="http://schemas.microsoft.com/office/drawing/2010/main" val="0"/>
              </a:ext>
            </a:extLst>
          </a:blip>
          <a:stretch>
            <a:fillRect/>
          </a:stretch>
        </p:blipFill>
        <p:spPr>
          <a:xfrm>
            <a:off x="10974320" y="6157781"/>
            <a:ext cx="1001169" cy="34290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tx1"/>
                </a:solidFill>
                <a:latin typeface="微软雅黑"/>
                <a:cs typeface="微软雅黑"/>
              </a:defRPr>
            </a:lvl1pPr>
          </a:lstStyle>
          <a:p>
            <a:endParaRPr/>
          </a:p>
        </p:txBody>
      </p:sp>
      <p:sp>
        <p:nvSpPr>
          <p:cNvPr id="3" name="Holder 3"/>
          <p:cNvSpPr>
            <a:spLocks noGrp="1"/>
          </p:cNvSpPr>
          <p:nvPr>
            <p:ph type="ftr" sz="quarter" idx="5"/>
          </p:nvPr>
        </p:nvSpPr>
        <p:spPr/>
        <p:txBody>
          <a:bodyPr lIns="0" tIns="0" rIns="0" bIns="0"/>
          <a:lstStyle>
            <a:lvl1pPr>
              <a:defRPr sz="850" b="0" i="1">
                <a:solidFill>
                  <a:srgbClr val="585858"/>
                </a:solidFill>
                <a:latin typeface="微软雅黑"/>
                <a:cs typeface="微软雅黑"/>
              </a:defRPr>
            </a:lvl1pPr>
          </a:lstStyle>
          <a:p>
            <a:pPr marL="12700">
              <a:lnSpc>
                <a:spcPct val="100000"/>
              </a:lnSpc>
              <a:spcBef>
                <a:spcPts val="145"/>
              </a:spcBef>
            </a:pPr>
            <a:r>
              <a:rPr spc="-50" dirty="0"/>
              <a:t>本材料仅限于医疗卫生</a:t>
            </a:r>
            <a:r>
              <a:rPr spc="-65" dirty="0"/>
              <a:t>专</a:t>
            </a:r>
            <a:r>
              <a:rPr spc="-50" dirty="0"/>
              <a:t>业人</a:t>
            </a:r>
            <a:r>
              <a:rPr spc="-65" dirty="0"/>
              <a:t>士</a:t>
            </a:r>
            <a:r>
              <a:rPr spc="-50" dirty="0"/>
              <a:t>交流</a:t>
            </a:r>
            <a:r>
              <a:rPr spc="-65" dirty="0"/>
              <a:t>使</a:t>
            </a:r>
            <a:r>
              <a:rPr spc="-50" dirty="0"/>
              <a:t>用，</a:t>
            </a:r>
            <a:r>
              <a:rPr spc="-65" dirty="0"/>
              <a:t>不</a:t>
            </a:r>
            <a:r>
              <a:rPr spc="-50" dirty="0"/>
              <a:t>得复</a:t>
            </a:r>
            <a:r>
              <a:rPr spc="-65" dirty="0"/>
              <a:t>制</a:t>
            </a:r>
            <a:r>
              <a:rPr spc="-50" dirty="0"/>
              <a:t>，不</a:t>
            </a:r>
            <a:r>
              <a:rPr spc="-65" dirty="0"/>
              <a:t>得</a:t>
            </a:r>
            <a:r>
              <a:rPr spc="-50" dirty="0"/>
              <a:t>用于</a:t>
            </a:r>
            <a:r>
              <a:rPr spc="-65" dirty="0"/>
              <a:t>面</a:t>
            </a:r>
            <a:r>
              <a:rPr spc="-50" dirty="0"/>
              <a:t>向公</a:t>
            </a:r>
            <a:r>
              <a:rPr spc="-65" dirty="0"/>
              <a:t>众</a:t>
            </a:r>
            <a:r>
              <a:rPr spc="-50" dirty="0"/>
              <a:t>的教</a:t>
            </a:r>
            <a:r>
              <a:rPr spc="-65" dirty="0"/>
              <a:t>育</a:t>
            </a:r>
            <a:r>
              <a:rPr spc="-50" dirty="0"/>
              <a:t>或宣传</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A20B7A4-3D28-4595-AF4C-412ADCF03A0F}" type="datetime1">
              <a:rPr lang="en-US" altLang="zh-CN" smtClean="0"/>
              <a:t>2/10/2025</a:t>
            </a:fld>
            <a:endParaRPr lang="en-US"/>
          </a:p>
        </p:txBody>
      </p:sp>
      <p:sp>
        <p:nvSpPr>
          <p:cNvPr id="5" name="Holder 5"/>
          <p:cNvSpPr>
            <a:spLocks noGrp="1"/>
          </p:cNvSpPr>
          <p:nvPr>
            <p:ph type="sldNum" sz="quarter" idx="7"/>
          </p:nvPr>
        </p:nvSpPr>
        <p:spPr/>
        <p:txBody>
          <a:bodyPr lIns="0" tIns="0" rIns="0" bIns="0"/>
          <a:lstStyle>
            <a:lvl1pPr>
              <a:defRPr sz="1000" b="1" i="0">
                <a:solidFill>
                  <a:schemeClr val="bg1"/>
                </a:solidFill>
                <a:latin typeface="等线"/>
                <a:cs typeface="等线"/>
              </a:defRPr>
            </a:lvl1pPr>
          </a:lstStyle>
          <a:p>
            <a:pPr marL="38100">
              <a:lnSpc>
                <a:spcPts val="1105"/>
              </a:lnSpc>
            </a:pPr>
            <a:fld id="{81D60167-4931-47E6-BA6A-407CBD079E47}" type="slidenum">
              <a:rPr spc="-5" dirty="0"/>
              <a:t>‹#›</a:t>
            </a:fld>
            <a:endParaRPr spc="-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850" b="0" i="1">
                <a:solidFill>
                  <a:srgbClr val="585858"/>
                </a:solidFill>
                <a:latin typeface="微软雅黑"/>
                <a:cs typeface="微软雅黑"/>
              </a:defRPr>
            </a:lvl1pPr>
          </a:lstStyle>
          <a:p>
            <a:pPr marL="12700">
              <a:lnSpc>
                <a:spcPct val="100000"/>
              </a:lnSpc>
              <a:spcBef>
                <a:spcPts val="145"/>
              </a:spcBef>
            </a:pPr>
            <a:r>
              <a:rPr spc="-50" dirty="0"/>
              <a:t>本材料仅限于医疗卫生</a:t>
            </a:r>
            <a:r>
              <a:rPr spc="-65" dirty="0"/>
              <a:t>专</a:t>
            </a:r>
            <a:r>
              <a:rPr spc="-50" dirty="0"/>
              <a:t>业人</a:t>
            </a:r>
            <a:r>
              <a:rPr spc="-65" dirty="0"/>
              <a:t>士</a:t>
            </a:r>
            <a:r>
              <a:rPr spc="-50" dirty="0"/>
              <a:t>交流</a:t>
            </a:r>
            <a:r>
              <a:rPr spc="-65" dirty="0"/>
              <a:t>使</a:t>
            </a:r>
            <a:r>
              <a:rPr spc="-50" dirty="0"/>
              <a:t>用，</a:t>
            </a:r>
            <a:r>
              <a:rPr spc="-65" dirty="0"/>
              <a:t>不</a:t>
            </a:r>
            <a:r>
              <a:rPr spc="-50" dirty="0"/>
              <a:t>得复</a:t>
            </a:r>
            <a:r>
              <a:rPr spc="-65" dirty="0"/>
              <a:t>制</a:t>
            </a:r>
            <a:r>
              <a:rPr spc="-50" dirty="0"/>
              <a:t>，不</a:t>
            </a:r>
            <a:r>
              <a:rPr spc="-65" dirty="0"/>
              <a:t>得</a:t>
            </a:r>
            <a:r>
              <a:rPr spc="-50" dirty="0"/>
              <a:t>用于</a:t>
            </a:r>
            <a:r>
              <a:rPr spc="-65" dirty="0"/>
              <a:t>面</a:t>
            </a:r>
            <a:r>
              <a:rPr spc="-50" dirty="0"/>
              <a:t>向公</a:t>
            </a:r>
            <a:r>
              <a:rPr spc="-65" dirty="0"/>
              <a:t>众</a:t>
            </a:r>
            <a:r>
              <a:rPr spc="-50" dirty="0"/>
              <a:t>的教</a:t>
            </a:r>
            <a:r>
              <a:rPr spc="-65" dirty="0"/>
              <a:t>育</a:t>
            </a:r>
            <a:r>
              <a:rPr spc="-50" dirty="0"/>
              <a:t>或宣传</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F773C3F-740E-46BD-8973-4216469C62BC}" type="datetime1">
              <a:rPr lang="en-US" altLang="zh-CN" smtClean="0"/>
              <a:t>2/10/2025</a:t>
            </a:fld>
            <a:endParaRPr lang="en-US"/>
          </a:p>
        </p:txBody>
      </p:sp>
      <p:sp>
        <p:nvSpPr>
          <p:cNvPr id="4" name="Holder 4"/>
          <p:cNvSpPr>
            <a:spLocks noGrp="1"/>
          </p:cNvSpPr>
          <p:nvPr>
            <p:ph type="sldNum" sz="quarter" idx="7"/>
          </p:nvPr>
        </p:nvSpPr>
        <p:spPr/>
        <p:txBody>
          <a:bodyPr lIns="0" tIns="0" rIns="0" bIns="0"/>
          <a:lstStyle>
            <a:lvl1pPr>
              <a:defRPr sz="1000" b="1" i="0">
                <a:solidFill>
                  <a:schemeClr val="bg1"/>
                </a:solidFill>
                <a:latin typeface="等线"/>
                <a:cs typeface="等线"/>
              </a:defRPr>
            </a:lvl1pPr>
          </a:lstStyle>
          <a:p>
            <a:pPr marL="38100">
              <a:lnSpc>
                <a:spcPts val="1105"/>
              </a:lnSpc>
            </a:pPr>
            <a:fld id="{81D60167-4931-47E6-BA6A-407CBD079E47}" type="slidenum">
              <a:rPr spc="-5" dirty="0"/>
              <a:t>‹#›</a:t>
            </a:fld>
            <a:endParaRPr spc="-5"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bg>
      <p:bgPr>
        <a:solidFill>
          <a:schemeClr val="bg1">
            <a:alpha val="25000"/>
          </a:schemeClr>
        </a:solid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1E498ADD-9B39-05EF-0DA4-3C34D64C131B}"/>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Blur radius="40"/>
                    </a14:imgEffect>
                    <a14:imgEffect>
                      <a14:brightnessContrast bright="-52000" contrast="-1000"/>
                    </a14:imgEffect>
                  </a14:imgLayer>
                </a14:imgProps>
              </a:ext>
              <a:ext uri="{28A0092B-C50C-407E-A947-70E740481C1C}">
                <a14:useLocalDpi xmlns:a14="http://schemas.microsoft.com/office/drawing/2010/main" val="0"/>
              </a:ext>
            </a:extLst>
          </a:blip>
          <a:stretch>
            <a:fillRect/>
          </a:stretch>
        </p:blipFill>
        <p:spPr>
          <a:xfrm flipH="1">
            <a:off x="-9419" y="1197"/>
            <a:ext cx="12201418" cy="6858000"/>
          </a:xfrm>
          <a:prstGeom prst="rect">
            <a:avLst/>
          </a:prstGeom>
          <a:pattFill prst="pct60">
            <a:fgClr>
              <a:schemeClr val="accent1"/>
            </a:fgClr>
            <a:bgClr>
              <a:schemeClr val="bg1"/>
            </a:bgClr>
          </a:pattFill>
          <a:effectLst>
            <a:reflection endPos="0" dist="50800" dir="5400000" sy="-100000" algn="bl" rotWithShape="0"/>
          </a:effectLst>
        </p:spPr>
      </p:pic>
      <p:sp>
        <p:nvSpPr>
          <p:cNvPr id="5" name="78bd1bcb-cdb5-4f52-ad84-8fdd73a22c59"/>
          <p:cNvSpPr>
            <a:spLocks noGrp="1"/>
          </p:cNvSpPr>
          <p:nvPr>
            <p:ph type="title" hasCustomPrompt="1"/>
          </p:nvPr>
        </p:nvSpPr>
        <p:spPr>
          <a:xfrm>
            <a:off x="5740400" y="3066815"/>
            <a:ext cx="5778500" cy="1927272"/>
          </a:xfrm>
          <a:prstGeom prst="rect">
            <a:avLst/>
          </a:prstGeom>
        </p:spPr>
        <p:txBody>
          <a:bodyPr anchor="t">
            <a:normAutofit/>
          </a:bodyPr>
          <a:lstStyle>
            <a:lvl1pPr algn="l">
              <a:lnSpc>
                <a:spcPct val="100000"/>
              </a:lnSpc>
              <a:defRPr sz="3600">
                <a:solidFill>
                  <a:schemeClr val="tx1"/>
                </a:solidFill>
              </a:defRPr>
            </a:lvl1pPr>
          </a:lstStyle>
          <a:p>
            <a:pPr lvl="0"/>
            <a:r>
              <a:rPr lang="zh-CN" altLang="en-US" dirty="0"/>
              <a:t>Click to add title</a:t>
            </a:r>
            <a:endParaRPr lang="en-US" dirty="0"/>
          </a:p>
        </p:txBody>
      </p:sp>
      <p:sp>
        <p:nvSpPr>
          <p:cNvPr id="25" name="文本占位符 24"/>
          <p:cNvSpPr>
            <a:spLocks noGrp="1"/>
          </p:cNvSpPr>
          <p:nvPr>
            <p:ph type="body" sz="quarter" idx="1" hasCustomPrompt="1"/>
          </p:nvPr>
        </p:nvSpPr>
        <p:spPr>
          <a:xfrm>
            <a:off x="5740400" y="1614240"/>
            <a:ext cx="5778500" cy="1452575"/>
          </a:xfrm>
          <a:prstGeom prst="rect">
            <a:avLst/>
          </a:prstGeom>
        </p:spPr>
        <p:txBody>
          <a:bodyPr anchor="b">
            <a:normAutofit/>
          </a:bodyPr>
          <a:lstStyle>
            <a:lvl1pPr marL="0" indent="0" algn="l">
              <a:lnSpc>
                <a:spcPct val="120000"/>
              </a:lnSpc>
              <a:buFont typeface="+mj-lt"/>
              <a:buNone/>
              <a:defRPr sz="2800" b="1">
                <a:solidFill>
                  <a:schemeClr val="tx1"/>
                </a:solidFill>
                <a:latin typeface="+mn-lt"/>
              </a:defRPr>
            </a:lvl1pPr>
          </a:lstStyle>
          <a:p>
            <a:pPr lvl="0"/>
            <a:r>
              <a:rPr lang="zh-CN" altLang="en-US" dirty="0"/>
              <a:t>Click to add text</a:t>
            </a:r>
            <a:endParaRPr lang="en-US" dirty="0"/>
          </a:p>
        </p:txBody>
      </p:sp>
      <p:sp>
        <p:nvSpPr>
          <p:cNvPr id="4" name="日期占位符 3"/>
          <p:cNvSpPr>
            <a:spLocks noGrp="1"/>
          </p:cNvSpPr>
          <p:nvPr>
            <p:ph type="dt" sz="half" idx="10"/>
          </p:nvPr>
        </p:nvSpPr>
        <p:spPr/>
        <p:txBody>
          <a:bodyPr/>
          <a:lstStyle/>
          <a:p>
            <a:fld id="{4230EC23-5542-4795-9F4A-513213F513EA}" type="datetime1">
              <a:rPr lang="en-US" altLang="zh-CN" smtClean="0"/>
              <a:t>2/10/2025</a:t>
            </a:fld>
            <a:endParaRPr lang="en-US" altLang="zh-CN"/>
          </a:p>
        </p:txBody>
      </p:sp>
      <p:sp>
        <p:nvSpPr>
          <p:cNvPr id="6" name="页脚占位符 5"/>
          <p:cNvSpPr>
            <a:spLocks noGrp="1"/>
          </p:cNvSpPr>
          <p:nvPr>
            <p:ph type="ftr" sz="quarter" idx="11"/>
          </p:nvPr>
        </p:nvSpPr>
        <p:spPr/>
        <p:txBody>
          <a:bodyPr/>
          <a:lstStyle/>
          <a:p>
            <a:r>
              <a:rPr lang="zh-CN" altLang="en-US"/>
              <a:t>本材料仅限于医疗卫生专业人士交流使用，不得复制，不得用于面向公众的教育或宣传</a:t>
            </a:r>
          </a:p>
        </p:txBody>
      </p:sp>
      <p:sp>
        <p:nvSpPr>
          <p:cNvPr id="8" name="灯片编号占位符 7"/>
          <p:cNvSpPr>
            <a:spLocks noGrp="1"/>
          </p:cNvSpPr>
          <p:nvPr>
            <p:ph type="sldNum" sz="quarter" idx="12"/>
          </p:nvPr>
        </p:nvSpPr>
        <p:spPr/>
        <p:txBody>
          <a:bodyPr/>
          <a:lstStyle/>
          <a:p>
            <a:fld id="{7F65B630-C7FF-41C0-9923-C5E5E29EED81}" type="slidenum">
              <a:rPr lang="en-US" altLang="zh-CN" smtClean="0"/>
              <a:pPr/>
              <a:t>‹#›</a:t>
            </a:fld>
            <a:endParaRPr lang="en-US" altLang="zh-CN"/>
          </a:p>
        </p:txBody>
      </p:sp>
      <p:grpSp>
        <p:nvGrpSpPr>
          <p:cNvPr id="13" name="组合 12">
            <a:extLst>
              <a:ext uri="{FF2B5EF4-FFF2-40B4-BE49-F238E27FC236}">
                <a16:creationId xmlns:a16="http://schemas.microsoft.com/office/drawing/2014/main" id="{47DD4A5B-F4A2-9EE7-CE02-72816EE75A25}"/>
              </a:ext>
            </a:extLst>
          </p:cNvPr>
          <p:cNvGrpSpPr/>
          <p:nvPr userDrawn="1"/>
        </p:nvGrpSpPr>
        <p:grpSpPr>
          <a:xfrm>
            <a:off x="690224" y="1752600"/>
            <a:ext cx="4608513" cy="4219575"/>
            <a:chOff x="3794125" y="1281113"/>
            <a:chExt cx="4608513" cy="4219575"/>
          </a:xfrm>
        </p:grpSpPr>
        <p:sp>
          <p:nvSpPr>
            <p:cNvPr id="14" name="任意多边形 4">
              <a:extLst>
                <a:ext uri="{FF2B5EF4-FFF2-40B4-BE49-F238E27FC236}">
                  <a16:creationId xmlns:a16="http://schemas.microsoft.com/office/drawing/2014/main" id="{C39C875E-11D2-054D-CBF9-029EB5731919}"/>
                </a:ext>
              </a:extLst>
            </p:cNvPr>
            <p:cNvSpPr/>
            <p:nvPr/>
          </p:nvSpPr>
          <p:spPr bwMode="auto">
            <a:xfrm>
              <a:off x="3794125" y="1736725"/>
              <a:ext cx="3646488" cy="3641725"/>
            </a:xfrm>
            <a:custGeom>
              <a:avLst/>
              <a:gdLst>
                <a:gd name="T0" fmla="*/ 2051 w 2051"/>
                <a:gd name="T1" fmla="*/ 1025 h 2051"/>
                <a:gd name="T2" fmla="*/ 1980 w 2051"/>
                <a:gd name="T3" fmla="*/ 1402 h 2051"/>
                <a:gd name="T4" fmla="*/ 1889 w 2051"/>
                <a:gd name="T5" fmla="*/ 1579 h 2051"/>
                <a:gd name="T6" fmla="*/ 1475 w 2051"/>
                <a:gd name="T7" fmla="*/ 1948 h 2051"/>
                <a:gd name="T8" fmla="*/ 1468 w 2051"/>
                <a:gd name="T9" fmla="*/ 1951 h 2051"/>
                <a:gd name="T10" fmla="*/ 1188 w 2051"/>
                <a:gd name="T11" fmla="*/ 2038 h 2051"/>
                <a:gd name="T12" fmla="*/ 1026 w 2051"/>
                <a:gd name="T13" fmla="*/ 2051 h 2051"/>
                <a:gd name="T14" fmla="*/ 787 w 2051"/>
                <a:gd name="T15" fmla="*/ 2023 h 2051"/>
                <a:gd name="T16" fmla="*/ 709 w 2051"/>
                <a:gd name="T17" fmla="*/ 2002 h 2051"/>
                <a:gd name="T18" fmla="*/ 678 w 2051"/>
                <a:gd name="T19" fmla="*/ 1991 h 2051"/>
                <a:gd name="T20" fmla="*/ 366 w 2051"/>
                <a:gd name="T21" fmla="*/ 1811 h 2051"/>
                <a:gd name="T22" fmla="*/ 235 w 2051"/>
                <a:gd name="T23" fmla="*/ 1679 h 2051"/>
                <a:gd name="T24" fmla="*/ 0 w 2051"/>
                <a:gd name="T25" fmla="*/ 1025 h 2051"/>
                <a:gd name="T26" fmla="*/ 1026 w 2051"/>
                <a:gd name="T27" fmla="*/ 0 h 2051"/>
                <a:gd name="T28" fmla="*/ 2051 w 2051"/>
                <a:gd name="T29" fmla="*/ 1025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1" h="2051">
                  <a:moveTo>
                    <a:pt x="2051" y="1025"/>
                  </a:moveTo>
                  <a:cubicBezTo>
                    <a:pt x="2051" y="1158"/>
                    <a:pt x="2026" y="1285"/>
                    <a:pt x="1980" y="1402"/>
                  </a:cubicBezTo>
                  <a:cubicBezTo>
                    <a:pt x="1955" y="1464"/>
                    <a:pt x="1925" y="1524"/>
                    <a:pt x="1889" y="1579"/>
                  </a:cubicBezTo>
                  <a:cubicBezTo>
                    <a:pt x="1788" y="1737"/>
                    <a:pt x="1644" y="1865"/>
                    <a:pt x="1475" y="1948"/>
                  </a:cubicBezTo>
                  <a:cubicBezTo>
                    <a:pt x="1472" y="1949"/>
                    <a:pt x="1470" y="1950"/>
                    <a:pt x="1468" y="1951"/>
                  </a:cubicBezTo>
                  <a:cubicBezTo>
                    <a:pt x="1380" y="1993"/>
                    <a:pt x="1286" y="2023"/>
                    <a:pt x="1188" y="2038"/>
                  </a:cubicBezTo>
                  <a:cubicBezTo>
                    <a:pt x="1135" y="2047"/>
                    <a:pt x="1081" y="2051"/>
                    <a:pt x="1026" y="2051"/>
                  </a:cubicBezTo>
                  <a:cubicBezTo>
                    <a:pt x="943" y="2051"/>
                    <a:pt x="863" y="2042"/>
                    <a:pt x="787" y="2023"/>
                  </a:cubicBezTo>
                  <a:cubicBezTo>
                    <a:pt x="761" y="2017"/>
                    <a:pt x="735" y="2010"/>
                    <a:pt x="709" y="2002"/>
                  </a:cubicBezTo>
                  <a:cubicBezTo>
                    <a:pt x="699" y="1998"/>
                    <a:pt x="688" y="1994"/>
                    <a:pt x="678" y="1991"/>
                  </a:cubicBezTo>
                  <a:cubicBezTo>
                    <a:pt x="563" y="1949"/>
                    <a:pt x="457" y="1888"/>
                    <a:pt x="366" y="1811"/>
                  </a:cubicBezTo>
                  <a:cubicBezTo>
                    <a:pt x="318" y="1771"/>
                    <a:pt x="274" y="1727"/>
                    <a:pt x="235" y="1679"/>
                  </a:cubicBezTo>
                  <a:cubicBezTo>
                    <a:pt x="88" y="1501"/>
                    <a:pt x="0" y="1274"/>
                    <a:pt x="0" y="1025"/>
                  </a:cubicBezTo>
                  <a:cubicBezTo>
                    <a:pt x="0" y="459"/>
                    <a:pt x="459" y="0"/>
                    <a:pt x="1026" y="0"/>
                  </a:cubicBezTo>
                  <a:cubicBezTo>
                    <a:pt x="1592" y="0"/>
                    <a:pt x="2051" y="459"/>
                    <a:pt x="2051" y="1025"/>
                  </a:cubicBezTo>
                  <a:close/>
                </a:path>
              </a:pathLst>
            </a:cu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5" name="任意多边形 5">
              <a:extLst>
                <a:ext uri="{FF2B5EF4-FFF2-40B4-BE49-F238E27FC236}">
                  <a16:creationId xmlns:a16="http://schemas.microsoft.com/office/drawing/2014/main" id="{23ECEDC4-EC04-7102-8DCF-AEDF9FA25C3A}"/>
                </a:ext>
              </a:extLst>
            </p:cNvPr>
            <p:cNvSpPr/>
            <p:nvPr/>
          </p:nvSpPr>
          <p:spPr bwMode="auto">
            <a:xfrm>
              <a:off x="4843463" y="1281113"/>
              <a:ext cx="1338263" cy="2141538"/>
            </a:xfrm>
            <a:custGeom>
              <a:avLst/>
              <a:gdLst>
                <a:gd name="T0" fmla="*/ 684 w 753"/>
                <a:gd name="T1" fmla="*/ 551 h 1206"/>
                <a:gd name="T2" fmla="*/ 719 w 753"/>
                <a:gd name="T3" fmla="*/ 279 h 1206"/>
                <a:gd name="T4" fmla="*/ 366 w 753"/>
                <a:gd name="T5" fmla="*/ 64 h 1206"/>
                <a:gd name="T6" fmla="*/ 136 w 753"/>
                <a:gd name="T7" fmla="*/ 447 h 1206"/>
                <a:gd name="T8" fmla="*/ 88 w 753"/>
                <a:gd name="T9" fmla="*/ 776 h 1206"/>
                <a:gd name="T10" fmla="*/ 99 w 753"/>
                <a:gd name="T11" fmla="*/ 961 h 1206"/>
                <a:gd name="T12" fmla="*/ 9 w 753"/>
                <a:gd name="T13" fmla="*/ 1127 h 1206"/>
                <a:gd name="T14" fmla="*/ 377 w 753"/>
                <a:gd name="T15" fmla="*/ 894 h 1206"/>
                <a:gd name="T16" fmla="*/ 684 w 753"/>
                <a:gd name="T17" fmla="*/ 551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3" h="1206">
                  <a:moveTo>
                    <a:pt x="684" y="551"/>
                  </a:moveTo>
                  <a:cubicBezTo>
                    <a:pt x="684" y="551"/>
                    <a:pt x="753" y="419"/>
                    <a:pt x="719" y="279"/>
                  </a:cubicBezTo>
                  <a:cubicBezTo>
                    <a:pt x="686" y="140"/>
                    <a:pt x="556" y="0"/>
                    <a:pt x="366" y="64"/>
                  </a:cubicBezTo>
                  <a:cubicBezTo>
                    <a:pt x="176" y="128"/>
                    <a:pt x="22" y="276"/>
                    <a:pt x="136" y="447"/>
                  </a:cubicBezTo>
                  <a:cubicBezTo>
                    <a:pt x="250" y="617"/>
                    <a:pt x="33" y="694"/>
                    <a:pt x="88" y="776"/>
                  </a:cubicBezTo>
                  <a:cubicBezTo>
                    <a:pt x="144" y="857"/>
                    <a:pt x="123" y="942"/>
                    <a:pt x="99" y="961"/>
                  </a:cubicBezTo>
                  <a:cubicBezTo>
                    <a:pt x="76" y="979"/>
                    <a:pt x="0" y="1047"/>
                    <a:pt x="9" y="1127"/>
                  </a:cubicBezTo>
                  <a:cubicBezTo>
                    <a:pt x="17" y="1206"/>
                    <a:pt x="377" y="894"/>
                    <a:pt x="377" y="894"/>
                  </a:cubicBezTo>
                  <a:cubicBezTo>
                    <a:pt x="377" y="894"/>
                    <a:pt x="574" y="500"/>
                    <a:pt x="684" y="551"/>
                  </a:cubicBezTo>
                  <a:close/>
                </a:path>
              </a:pathLst>
            </a:custGeom>
            <a:solidFill>
              <a:srgbClr val="46424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6" name="任意多边形 6">
              <a:extLst>
                <a:ext uri="{FF2B5EF4-FFF2-40B4-BE49-F238E27FC236}">
                  <a16:creationId xmlns:a16="http://schemas.microsoft.com/office/drawing/2014/main" id="{36D3B82A-F5CD-DA04-FB8B-561AEBF7438C}"/>
                </a:ext>
              </a:extLst>
            </p:cNvPr>
            <p:cNvSpPr/>
            <p:nvPr/>
          </p:nvSpPr>
          <p:spPr bwMode="auto">
            <a:xfrm>
              <a:off x="5029200" y="5027613"/>
              <a:ext cx="1365250" cy="458788"/>
            </a:xfrm>
            <a:custGeom>
              <a:avLst/>
              <a:gdLst>
                <a:gd name="T0" fmla="*/ 0 w 767"/>
                <a:gd name="T1" fmla="*/ 118 h 258"/>
                <a:gd name="T2" fmla="*/ 767 w 767"/>
                <a:gd name="T3" fmla="*/ 82 h 258"/>
                <a:gd name="T4" fmla="*/ 0 w 767"/>
                <a:gd name="T5" fmla="*/ 118 h 258"/>
              </a:gdLst>
              <a:ahLst/>
              <a:cxnLst>
                <a:cxn ang="0">
                  <a:pos x="T0" y="T1"/>
                </a:cxn>
                <a:cxn ang="0">
                  <a:pos x="T2" y="T3"/>
                </a:cxn>
                <a:cxn ang="0">
                  <a:pos x="T4" y="T5"/>
                </a:cxn>
              </a:cxnLst>
              <a:rect l="0" t="0" r="r" b="b"/>
              <a:pathLst>
                <a:path w="767" h="258">
                  <a:moveTo>
                    <a:pt x="0" y="118"/>
                  </a:moveTo>
                  <a:cubicBezTo>
                    <a:pt x="0" y="118"/>
                    <a:pt x="28" y="258"/>
                    <a:pt x="767" y="82"/>
                  </a:cubicBezTo>
                  <a:cubicBezTo>
                    <a:pt x="767" y="82"/>
                    <a:pt x="519" y="0"/>
                    <a:pt x="0" y="118"/>
                  </a:cubicBezTo>
                  <a:close/>
                </a:path>
              </a:pathLst>
            </a:custGeom>
            <a:solidFill>
              <a:srgbClr val="EB474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7" name="任意多边形 7">
              <a:extLst>
                <a:ext uri="{FF2B5EF4-FFF2-40B4-BE49-F238E27FC236}">
                  <a16:creationId xmlns:a16="http://schemas.microsoft.com/office/drawing/2014/main" id="{E3D2498A-ED60-9768-E2FC-61802A9A9D4C}"/>
                </a:ext>
              </a:extLst>
            </p:cNvPr>
            <p:cNvSpPr/>
            <p:nvPr/>
          </p:nvSpPr>
          <p:spPr bwMode="auto">
            <a:xfrm>
              <a:off x="4686300" y="2873375"/>
              <a:ext cx="1989138" cy="2505075"/>
            </a:xfrm>
            <a:custGeom>
              <a:avLst/>
              <a:gdLst>
                <a:gd name="T0" fmla="*/ 810 w 1118"/>
                <a:gd name="T1" fmla="*/ 992 h 1411"/>
                <a:gd name="T2" fmla="*/ 966 w 1118"/>
                <a:gd name="T3" fmla="*/ 1311 h 1411"/>
                <a:gd name="T4" fmla="*/ 686 w 1118"/>
                <a:gd name="T5" fmla="*/ 1398 h 1411"/>
                <a:gd name="T6" fmla="*/ 524 w 1118"/>
                <a:gd name="T7" fmla="*/ 1411 h 1411"/>
                <a:gd name="T8" fmla="*/ 285 w 1118"/>
                <a:gd name="T9" fmla="*/ 1383 h 1411"/>
                <a:gd name="T10" fmla="*/ 207 w 1118"/>
                <a:gd name="T11" fmla="*/ 1362 h 1411"/>
                <a:gd name="T12" fmla="*/ 216 w 1118"/>
                <a:gd name="T13" fmla="*/ 922 h 1411"/>
                <a:gd name="T14" fmla="*/ 116 w 1118"/>
                <a:gd name="T15" fmla="*/ 455 h 1411"/>
                <a:gd name="T16" fmla="*/ 0 w 1118"/>
                <a:gd name="T17" fmla="*/ 473 h 1411"/>
                <a:gd name="T18" fmla="*/ 364 w 1118"/>
                <a:gd name="T19" fmla="*/ 35 h 1411"/>
                <a:gd name="T20" fmla="*/ 591 w 1118"/>
                <a:gd name="T21" fmla="*/ 8 h 1411"/>
                <a:gd name="T22" fmla="*/ 1118 w 1118"/>
                <a:gd name="T23" fmla="*/ 302 h 1411"/>
                <a:gd name="T24" fmla="*/ 860 w 1118"/>
                <a:gd name="T25" fmla="*/ 644 h 1411"/>
                <a:gd name="T26" fmla="*/ 810 w 1118"/>
                <a:gd name="T27" fmla="*/ 992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18" h="1411">
                  <a:moveTo>
                    <a:pt x="810" y="992"/>
                  </a:moveTo>
                  <a:cubicBezTo>
                    <a:pt x="826" y="1098"/>
                    <a:pt x="948" y="1212"/>
                    <a:pt x="966" y="1311"/>
                  </a:cubicBezTo>
                  <a:cubicBezTo>
                    <a:pt x="878" y="1353"/>
                    <a:pt x="784" y="1383"/>
                    <a:pt x="686" y="1398"/>
                  </a:cubicBezTo>
                  <a:cubicBezTo>
                    <a:pt x="633" y="1407"/>
                    <a:pt x="579" y="1411"/>
                    <a:pt x="524" y="1411"/>
                  </a:cubicBezTo>
                  <a:cubicBezTo>
                    <a:pt x="441" y="1411"/>
                    <a:pt x="361" y="1402"/>
                    <a:pt x="285" y="1383"/>
                  </a:cubicBezTo>
                  <a:cubicBezTo>
                    <a:pt x="259" y="1377"/>
                    <a:pt x="233" y="1370"/>
                    <a:pt x="207" y="1362"/>
                  </a:cubicBezTo>
                  <a:cubicBezTo>
                    <a:pt x="232" y="1224"/>
                    <a:pt x="222" y="1049"/>
                    <a:pt x="216" y="922"/>
                  </a:cubicBezTo>
                  <a:cubicBezTo>
                    <a:pt x="207" y="743"/>
                    <a:pt x="106" y="636"/>
                    <a:pt x="116" y="455"/>
                  </a:cubicBezTo>
                  <a:cubicBezTo>
                    <a:pt x="63" y="464"/>
                    <a:pt x="54" y="465"/>
                    <a:pt x="0" y="473"/>
                  </a:cubicBezTo>
                  <a:cubicBezTo>
                    <a:pt x="82" y="240"/>
                    <a:pt x="110" y="125"/>
                    <a:pt x="364" y="35"/>
                  </a:cubicBezTo>
                  <a:cubicBezTo>
                    <a:pt x="447" y="6"/>
                    <a:pt x="501" y="0"/>
                    <a:pt x="591" y="8"/>
                  </a:cubicBezTo>
                  <a:cubicBezTo>
                    <a:pt x="885" y="32"/>
                    <a:pt x="974" y="35"/>
                    <a:pt x="1118" y="302"/>
                  </a:cubicBezTo>
                  <a:cubicBezTo>
                    <a:pt x="892" y="338"/>
                    <a:pt x="929" y="419"/>
                    <a:pt x="860" y="644"/>
                  </a:cubicBezTo>
                  <a:cubicBezTo>
                    <a:pt x="827" y="754"/>
                    <a:pt x="792" y="876"/>
                    <a:pt x="810" y="992"/>
                  </a:cubicBezTo>
                  <a:close/>
                </a:path>
              </a:pathLst>
            </a:custGeom>
            <a:solidFill>
              <a:srgbClr val="344C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8" name="任意多边形 8">
              <a:extLst>
                <a:ext uri="{FF2B5EF4-FFF2-40B4-BE49-F238E27FC236}">
                  <a16:creationId xmlns:a16="http://schemas.microsoft.com/office/drawing/2014/main" id="{24871FB5-EAB5-5E62-956E-54DD5CC0B0E7}"/>
                </a:ext>
              </a:extLst>
            </p:cNvPr>
            <p:cNvSpPr/>
            <p:nvPr/>
          </p:nvSpPr>
          <p:spPr bwMode="auto">
            <a:xfrm>
              <a:off x="5256213" y="2408238"/>
              <a:ext cx="531813" cy="669925"/>
            </a:xfrm>
            <a:custGeom>
              <a:avLst/>
              <a:gdLst>
                <a:gd name="T0" fmla="*/ 178 w 299"/>
                <a:gd name="T1" fmla="*/ 354 h 377"/>
                <a:gd name="T2" fmla="*/ 273 w 299"/>
                <a:gd name="T3" fmla="*/ 264 h 377"/>
                <a:gd name="T4" fmla="*/ 266 w 299"/>
                <a:gd name="T5" fmla="*/ 179 h 377"/>
                <a:gd name="T6" fmla="*/ 265 w 299"/>
                <a:gd name="T7" fmla="*/ 140 h 377"/>
                <a:gd name="T8" fmla="*/ 268 w 299"/>
                <a:gd name="T9" fmla="*/ 81 h 377"/>
                <a:gd name="T10" fmla="*/ 49 w 299"/>
                <a:gd name="T11" fmla="*/ 49 h 377"/>
                <a:gd name="T12" fmla="*/ 31 w 299"/>
                <a:gd name="T13" fmla="*/ 261 h 377"/>
                <a:gd name="T14" fmla="*/ 178 w 299"/>
                <a:gd name="T15" fmla="*/ 354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377">
                  <a:moveTo>
                    <a:pt x="178" y="354"/>
                  </a:moveTo>
                  <a:cubicBezTo>
                    <a:pt x="299" y="331"/>
                    <a:pt x="273" y="264"/>
                    <a:pt x="273" y="264"/>
                  </a:cubicBezTo>
                  <a:cubicBezTo>
                    <a:pt x="273" y="264"/>
                    <a:pt x="268" y="226"/>
                    <a:pt x="266" y="179"/>
                  </a:cubicBezTo>
                  <a:cubicBezTo>
                    <a:pt x="265" y="166"/>
                    <a:pt x="265" y="153"/>
                    <a:pt x="265" y="140"/>
                  </a:cubicBezTo>
                  <a:cubicBezTo>
                    <a:pt x="265" y="121"/>
                    <a:pt x="266" y="100"/>
                    <a:pt x="268" y="81"/>
                  </a:cubicBezTo>
                  <a:cubicBezTo>
                    <a:pt x="278" y="0"/>
                    <a:pt x="49" y="49"/>
                    <a:pt x="49" y="49"/>
                  </a:cubicBezTo>
                  <a:cubicBezTo>
                    <a:pt x="49" y="49"/>
                    <a:pt x="63" y="212"/>
                    <a:pt x="31" y="261"/>
                  </a:cubicBezTo>
                  <a:cubicBezTo>
                    <a:pt x="0" y="310"/>
                    <a:pt x="58" y="377"/>
                    <a:pt x="178" y="354"/>
                  </a:cubicBezTo>
                  <a:close/>
                </a:path>
              </a:pathLst>
            </a:custGeom>
            <a:solidFill>
              <a:srgbClr val="EE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9" name="任意多边形 9">
              <a:extLst>
                <a:ext uri="{FF2B5EF4-FFF2-40B4-BE49-F238E27FC236}">
                  <a16:creationId xmlns:a16="http://schemas.microsoft.com/office/drawing/2014/main" id="{E85E4241-2676-1183-31AE-FE150ACCA624}"/>
                </a:ext>
              </a:extLst>
            </p:cNvPr>
            <p:cNvSpPr/>
            <p:nvPr/>
          </p:nvSpPr>
          <p:spPr bwMode="auto">
            <a:xfrm>
              <a:off x="5205413" y="2782888"/>
              <a:ext cx="776288" cy="706438"/>
            </a:xfrm>
            <a:custGeom>
              <a:avLst/>
              <a:gdLst>
                <a:gd name="T0" fmla="*/ 436 w 436"/>
                <a:gd name="T1" fmla="*/ 53 h 398"/>
                <a:gd name="T2" fmla="*/ 104 w 436"/>
                <a:gd name="T3" fmla="*/ 398 h 398"/>
                <a:gd name="T4" fmla="*/ 64 w 436"/>
                <a:gd name="T5" fmla="*/ 59 h 398"/>
                <a:gd name="T6" fmla="*/ 436 w 436"/>
                <a:gd name="T7" fmla="*/ 53 h 398"/>
              </a:gdLst>
              <a:ahLst/>
              <a:cxnLst>
                <a:cxn ang="0">
                  <a:pos x="T0" y="T1"/>
                </a:cxn>
                <a:cxn ang="0">
                  <a:pos x="T2" y="T3"/>
                </a:cxn>
                <a:cxn ang="0">
                  <a:pos x="T4" y="T5"/>
                </a:cxn>
                <a:cxn ang="0">
                  <a:pos x="T6" y="T7"/>
                </a:cxn>
              </a:cxnLst>
              <a:rect l="0" t="0" r="r" b="b"/>
              <a:pathLst>
                <a:path w="436" h="398">
                  <a:moveTo>
                    <a:pt x="436" y="53"/>
                  </a:moveTo>
                  <a:cubicBezTo>
                    <a:pt x="436" y="53"/>
                    <a:pt x="193" y="333"/>
                    <a:pt x="104" y="398"/>
                  </a:cubicBezTo>
                  <a:cubicBezTo>
                    <a:pt x="104" y="398"/>
                    <a:pt x="0" y="305"/>
                    <a:pt x="64" y="59"/>
                  </a:cubicBezTo>
                  <a:cubicBezTo>
                    <a:pt x="64" y="59"/>
                    <a:pt x="181" y="0"/>
                    <a:pt x="436" y="53"/>
                  </a:cubicBezTo>
                  <a:close/>
                </a:path>
              </a:pathLst>
            </a:custGeom>
            <a:solidFill>
              <a:srgbClr val="EE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0" name="任意多边形 10">
              <a:extLst>
                <a:ext uri="{FF2B5EF4-FFF2-40B4-BE49-F238E27FC236}">
                  <a16:creationId xmlns:a16="http://schemas.microsoft.com/office/drawing/2014/main" id="{CFDDAE3B-7B99-0522-DAB7-825B85A41F5C}"/>
                </a:ext>
              </a:extLst>
            </p:cNvPr>
            <p:cNvSpPr/>
            <p:nvPr/>
          </p:nvSpPr>
          <p:spPr bwMode="auto">
            <a:xfrm>
              <a:off x="5106988" y="1562100"/>
              <a:ext cx="1087438" cy="1365250"/>
            </a:xfrm>
            <a:custGeom>
              <a:avLst/>
              <a:gdLst>
                <a:gd name="T0" fmla="*/ 486 w 612"/>
                <a:gd name="T1" fmla="*/ 66 h 769"/>
                <a:gd name="T2" fmla="*/ 487 w 612"/>
                <a:gd name="T3" fmla="*/ 539 h 769"/>
                <a:gd name="T4" fmla="*/ 100 w 612"/>
                <a:gd name="T5" fmla="*/ 400 h 769"/>
                <a:gd name="T6" fmla="*/ 167 w 612"/>
                <a:gd name="T7" fmla="*/ 75 h 769"/>
                <a:gd name="T8" fmla="*/ 486 w 612"/>
                <a:gd name="T9" fmla="*/ 66 h 769"/>
              </a:gdLst>
              <a:ahLst/>
              <a:cxnLst>
                <a:cxn ang="0">
                  <a:pos x="T0" y="T1"/>
                </a:cxn>
                <a:cxn ang="0">
                  <a:pos x="T2" y="T3"/>
                </a:cxn>
                <a:cxn ang="0">
                  <a:pos x="T4" y="T5"/>
                </a:cxn>
                <a:cxn ang="0">
                  <a:pos x="T6" y="T7"/>
                </a:cxn>
                <a:cxn ang="0">
                  <a:pos x="T8" y="T9"/>
                </a:cxn>
              </a:cxnLst>
              <a:rect l="0" t="0" r="r" b="b"/>
              <a:pathLst>
                <a:path w="612" h="769">
                  <a:moveTo>
                    <a:pt x="486" y="66"/>
                  </a:moveTo>
                  <a:cubicBezTo>
                    <a:pt x="486" y="66"/>
                    <a:pt x="612" y="309"/>
                    <a:pt x="487" y="539"/>
                  </a:cubicBezTo>
                  <a:cubicBezTo>
                    <a:pt x="362" y="769"/>
                    <a:pt x="116" y="439"/>
                    <a:pt x="100" y="400"/>
                  </a:cubicBezTo>
                  <a:cubicBezTo>
                    <a:pt x="84" y="361"/>
                    <a:pt x="0" y="142"/>
                    <a:pt x="167" y="75"/>
                  </a:cubicBezTo>
                  <a:cubicBezTo>
                    <a:pt x="335" y="9"/>
                    <a:pt x="450" y="0"/>
                    <a:pt x="486" y="66"/>
                  </a:cubicBezTo>
                  <a:close/>
                </a:path>
              </a:pathLst>
            </a:custGeom>
            <a:solidFill>
              <a:srgbClr val="EE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1" name="任意多边形 11">
              <a:extLst>
                <a:ext uri="{FF2B5EF4-FFF2-40B4-BE49-F238E27FC236}">
                  <a16:creationId xmlns:a16="http://schemas.microsoft.com/office/drawing/2014/main" id="{A78694E6-F6D9-AA82-9C2B-556CC314F7AF}"/>
                </a:ext>
              </a:extLst>
            </p:cNvPr>
            <p:cNvSpPr/>
            <p:nvPr/>
          </p:nvSpPr>
          <p:spPr bwMode="auto">
            <a:xfrm>
              <a:off x="5048250" y="1357313"/>
              <a:ext cx="1081088" cy="1038225"/>
            </a:xfrm>
            <a:custGeom>
              <a:avLst/>
              <a:gdLst>
                <a:gd name="T0" fmla="*/ 477 w 608"/>
                <a:gd name="T1" fmla="*/ 267 h 585"/>
                <a:gd name="T2" fmla="*/ 574 w 608"/>
                <a:gd name="T3" fmla="*/ 465 h 585"/>
                <a:gd name="T4" fmla="*/ 511 w 608"/>
                <a:gd name="T5" fmla="*/ 153 h 585"/>
                <a:gd name="T6" fmla="*/ 131 w 608"/>
                <a:gd name="T7" fmla="*/ 207 h 585"/>
                <a:gd name="T8" fmla="*/ 164 w 608"/>
                <a:gd name="T9" fmla="*/ 585 h 585"/>
                <a:gd name="T10" fmla="*/ 477 w 608"/>
                <a:gd name="T11" fmla="*/ 267 h 585"/>
              </a:gdLst>
              <a:ahLst/>
              <a:cxnLst>
                <a:cxn ang="0">
                  <a:pos x="T0" y="T1"/>
                </a:cxn>
                <a:cxn ang="0">
                  <a:pos x="T2" y="T3"/>
                </a:cxn>
                <a:cxn ang="0">
                  <a:pos x="T4" y="T5"/>
                </a:cxn>
                <a:cxn ang="0">
                  <a:pos x="T6" y="T7"/>
                </a:cxn>
                <a:cxn ang="0">
                  <a:pos x="T8" y="T9"/>
                </a:cxn>
                <a:cxn ang="0">
                  <a:pos x="T10" y="T11"/>
                </a:cxn>
              </a:cxnLst>
              <a:rect l="0" t="0" r="r" b="b"/>
              <a:pathLst>
                <a:path w="608" h="585">
                  <a:moveTo>
                    <a:pt x="477" y="267"/>
                  </a:moveTo>
                  <a:cubicBezTo>
                    <a:pt x="477" y="267"/>
                    <a:pt x="563" y="381"/>
                    <a:pt x="574" y="465"/>
                  </a:cubicBezTo>
                  <a:cubicBezTo>
                    <a:pt x="574" y="465"/>
                    <a:pt x="608" y="306"/>
                    <a:pt x="511" y="153"/>
                  </a:cubicBezTo>
                  <a:cubicBezTo>
                    <a:pt x="413" y="0"/>
                    <a:pt x="164" y="146"/>
                    <a:pt x="131" y="207"/>
                  </a:cubicBezTo>
                  <a:cubicBezTo>
                    <a:pt x="98" y="268"/>
                    <a:pt x="0" y="322"/>
                    <a:pt x="164" y="585"/>
                  </a:cubicBezTo>
                  <a:cubicBezTo>
                    <a:pt x="164" y="585"/>
                    <a:pt x="459" y="380"/>
                    <a:pt x="477" y="267"/>
                  </a:cubicBezTo>
                  <a:close/>
                </a:path>
              </a:pathLst>
            </a:custGeom>
            <a:solidFill>
              <a:srgbClr val="46424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2" name="任意多边形 12">
              <a:extLst>
                <a:ext uri="{FF2B5EF4-FFF2-40B4-BE49-F238E27FC236}">
                  <a16:creationId xmlns:a16="http://schemas.microsoft.com/office/drawing/2014/main" id="{3F3A59CB-51F2-BDDB-00F7-DE641D91B5A9}"/>
                </a:ext>
              </a:extLst>
            </p:cNvPr>
            <p:cNvSpPr/>
            <p:nvPr/>
          </p:nvSpPr>
          <p:spPr bwMode="auto">
            <a:xfrm>
              <a:off x="5537200" y="2560638"/>
              <a:ext cx="192088" cy="165100"/>
            </a:xfrm>
            <a:custGeom>
              <a:avLst/>
              <a:gdLst>
                <a:gd name="T0" fmla="*/ 0 w 108"/>
                <a:gd name="T1" fmla="*/ 0 h 93"/>
                <a:gd name="T2" fmla="*/ 108 w 108"/>
                <a:gd name="T3" fmla="*/ 93 h 93"/>
                <a:gd name="T4" fmla="*/ 107 w 108"/>
                <a:gd name="T5" fmla="*/ 54 h 93"/>
                <a:gd name="T6" fmla="*/ 0 w 108"/>
                <a:gd name="T7" fmla="*/ 0 h 93"/>
              </a:gdLst>
              <a:ahLst/>
              <a:cxnLst>
                <a:cxn ang="0">
                  <a:pos x="T0" y="T1"/>
                </a:cxn>
                <a:cxn ang="0">
                  <a:pos x="T2" y="T3"/>
                </a:cxn>
                <a:cxn ang="0">
                  <a:pos x="T4" y="T5"/>
                </a:cxn>
                <a:cxn ang="0">
                  <a:pos x="T6" y="T7"/>
                </a:cxn>
              </a:cxnLst>
              <a:rect l="0" t="0" r="r" b="b"/>
              <a:pathLst>
                <a:path w="108" h="93">
                  <a:moveTo>
                    <a:pt x="0" y="0"/>
                  </a:moveTo>
                  <a:cubicBezTo>
                    <a:pt x="0" y="0"/>
                    <a:pt x="22" y="48"/>
                    <a:pt x="108" y="93"/>
                  </a:cubicBezTo>
                  <a:cubicBezTo>
                    <a:pt x="107" y="80"/>
                    <a:pt x="107" y="67"/>
                    <a:pt x="107" y="54"/>
                  </a:cubicBezTo>
                  <a:cubicBezTo>
                    <a:pt x="107" y="54"/>
                    <a:pt x="49" y="47"/>
                    <a:pt x="0" y="0"/>
                  </a:cubicBezTo>
                  <a:close/>
                </a:path>
              </a:pathLst>
            </a:custGeom>
            <a:solidFill>
              <a:srgbClr val="A7786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3" name="任意多边形 13">
              <a:extLst>
                <a:ext uri="{FF2B5EF4-FFF2-40B4-BE49-F238E27FC236}">
                  <a16:creationId xmlns:a16="http://schemas.microsoft.com/office/drawing/2014/main" id="{6DDF543F-E6E1-449D-078C-500F0701256A}"/>
                </a:ext>
              </a:extLst>
            </p:cNvPr>
            <p:cNvSpPr/>
            <p:nvPr/>
          </p:nvSpPr>
          <p:spPr bwMode="auto">
            <a:xfrm>
              <a:off x="7718425" y="4818063"/>
              <a:ext cx="531813" cy="490538"/>
            </a:xfrm>
            <a:custGeom>
              <a:avLst/>
              <a:gdLst>
                <a:gd name="T0" fmla="*/ 48 w 299"/>
                <a:gd name="T1" fmla="*/ 20 h 276"/>
                <a:gd name="T2" fmla="*/ 136 w 299"/>
                <a:gd name="T3" fmla="*/ 35 h 276"/>
                <a:gd name="T4" fmla="*/ 222 w 299"/>
                <a:gd name="T5" fmla="*/ 20 h 276"/>
                <a:gd name="T6" fmla="*/ 298 w 299"/>
                <a:gd name="T7" fmla="*/ 22 h 276"/>
                <a:gd name="T8" fmla="*/ 185 w 299"/>
                <a:gd name="T9" fmla="*/ 68 h 276"/>
                <a:gd name="T10" fmla="*/ 249 w 299"/>
                <a:gd name="T11" fmla="*/ 136 h 276"/>
                <a:gd name="T12" fmla="*/ 121 w 299"/>
                <a:gd name="T13" fmla="*/ 242 h 276"/>
                <a:gd name="T14" fmla="*/ 37 w 299"/>
                <a:gd name="T15" fmla="*/ 133 h 276"/>
                <a:gd name="T16" fmla="*/ 0 w 299"/>
                <a:gd name="T17" fmla="*/ 109 h 276"/>
                <a:gd name="T18" fmla="*/ 48 w 299"/>
                <a:gd name="T19" fmla="*/ 2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76">
                  <a:moveTo>
                    <a:pt x="48" y="20"/>
                  </a:moveTo>
                  <a:cubicBezTo>
                    <a:pt x="48" y="20"/>
                    <a:pt x="108" y="47"/>
                    <a:pt x="136" y="35"/>
                  </a:cubicBezTo>
                  <a:cubicBezTo>
                    <a:pt x="165" y="23"/>
                    <a:pt x="208" y="20"/>
                    <a:pt x="222" y="20"/>
                  </a:cubicBezTo>
                  <a:cubicBezTo>
                    <a:pt x="241" y="20"/>
                    <a:pt x="299" y="0"/>
                    <a:pt x="298" y="22"/>
                  </a:cubicBezTo>
                  <a:cubicBezTo>
                    <a:pt x="297" y="45"/>
                    <a:pt x="204" y="61"/>
                    <a:pt x="185" y="68"/>
                  </a:cubicBezTo>
                  <a:cubicBezTo>
                    <a:pt x="166" y="75"/>
                    <a:pt x="242" y="117"/>
                    <a:pt x="249" y="136"/>
                  </a:cubicBezTo>
                  <a:cubicBezTo>
                    <a:pt x="256" y="154"/>
                    <a:pt x="170" y="276"/>
                    <a:pt x="121" y="242"/>
                  </a:cubicBezTo>
                  <a:cubicBezTo>
                    <a:pt x="73" y="207"/>
                    <a:pt x="47" y="137"/>
                    <a:pt x="37" y="133"/>
                  </a:cubicBezTo>
                  <a:cubicBezTo>
                    <a:pt x="27" y="128"/>
                    <a:pt x="0" y="109"/>
                    <a:pt x="0" y="109"/>
                  </a:cubicBezTo>
                  <a:lnTo>
                    <a:pt x="48" y="20"/>
                  </a:lnTo>
                  <a:close/>
                </a:path>
              </a:pathLst>
            </a:custGeom>
            <a:solidFill>
              <a:srgbClr val="EE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4" name="任意多边形 14">
              <a:extLst>
                <a:ext uri="{FF2B5EF4-FFF2-40B4-BE49-F238E27FC236}">
                  <a16:creationId xmlns:a16="http://schemas.microsoft.com/office/drawing/2014/main" id="{2450F65D-ACE9-6FCC-CF31-1EECCBC86F7A}"/>
                </a:ext>
              </a:extLst>
            </p:cNvPr>
            <p:cNvSpPr/>
            <p:nvPr/>
          </p:nvSpPr>
          <p:spPr bwMode="auto">
            <a:xfrm>
              <a:off x="7939088" y="5040313"/>
              <a:ext cx="463550" cy="460375"/>
            </a:xfrm>
            <a:custGeom>
              <a:avLst/>
              <a:gdLst>
                <a:gd name="T0" fmla="*/ 116 w 261"/>
                <a:gd name="T1" fmla="*/ 0 h 259"/>
                <a:gd name="T2" fmla="*/ 258 w 261"/>
                <a:gd name="T3" fmla="*/ 132 h 259"/>
                <a:gd name="T4" fmla="*/ 240 w 261"/>
                <a:gd name="T5" fmla="*/ 145 h 259"/>
                <a:gd name="T6" fmla="*/ 100 w 261"/>
                <a:gd name="T7" fmla="*/ 36 h 259"/>
                <a:gd name="T8" fmla="*/ 246 w 261"/>
                <a:gd name="T9" fmla="*/ 215 h 259"/>
                <a:gd name="T10" fmla="*/ 227 w 261"/>
                <a:gd name="T11" fmla="*/ 232 h 259"/>
                <a:gd name="T12" fmla="*/ 69 w 261"/>
                <a:gd name="T13" fmla="*/ 71 h 259"/>
                <a:gd name="T14" fmla="*/ 201 w 261"/>
                <a:gd name="T15" fmla="*/ 238 h 259"/>
                <a:gd name="T16" fmla="*/ 176 w 261"/>
                <a:gd name="T17" fmla="*/ 248 h 259"/>
                <a:gd name="T18" fmla="*/ 34 w 261"/>
                <a:gd name="T19" fmla="*/ 100 h 259"/>
                <a:gd name="T20" fmla="*/ 117 w 261"/>
                <a:gd name="T21" fmla="*/ 230 h 259"/>
                <a:gd name="T22" fmla="*/ 81 w 261"/>
                <a:gd name="T23" fmla="*/ 219 h 259"/>
                <a:gd name="T24" fmla="*/ 0 w 261"/>
                <a:gd name="T25" fmla="*/ 118 h 259"/>
                <a:gd name="T26" fmla="*/ 116 w 261"/>
                <a:gd name="T27"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1" h="259">
                  <a:moveTo>
                    <a:pt x="116" y="0"/>
                  </a:moveTo>
                  <a:cubicBezTo>
                    <a:pt x="116" y="0"/>
                    <a:pt x="256" y="116"/>
                    <a:pt x="258" y="132"/>
                  </a:cubicBezTo>
                  <a:cubicBezTo>
                    <a:pt x="261" y="148"/>
                    <a:pt x="253" y="155"/>
                    <a:pt x="240" y="145"/>
                  </a:cubicBezTo>
                  <a:cubicBezTo>
                    <a:pt x="226" y="134"/>
                    <a:pt x="100" y="36"/>
                    <a:pt x="100" y="36"/>
                  </a:cubicBezTo>
                  <a:cubicBezTo>
                    <a:pt x="100" y="36"/>
                    <a:pt x="241" y="203"/>
                    <a:pt x="246" y="215"/>
                  </a:cubicBezTo>
                  <a:cubicBezTo>
                    <a:pt x="249" y="222"/>
                    <a:pt x="235" y="237"/>
                    <a:pt x="227" y="232"/>
                  </a:cubicBezTo>
                  <a:cubicBezTo>
                    <a:pt x="219" y="227"/>
                    <a:pt x="69" y="71"/>
                    <a:pt x="69" y="71"/>
                  </a:cubicBezTo>
                  <a:cubicBezTo>
                    <a:pt x="69" y="71"/>
                    <a:pt x="201" y="226"/>
                    <a:pt x="201" y="238"/>
                  </a:cubicBezTo>
                  <a:cubicBezTo>
                    <a:pt x="202" y="248"/>
                    <a:pt x="186" y="259"/>
                    <a:pt x="176" y="248"/>
                  </a:cubicBezTo>
                  <a:cubicBezTo>
                    <a:pt x="165" y="238"/>
                    <a:pt x="34" y="100"/>
                    <a:pt x="34" y="100"/>
                  </a:cubicBezTo>
                  <a:cubicBezTo>
                    <a:pt x="34" y="100"/>
                    <a:pt x="122" y="220"/>
                    <a:pt x="117" y="230"/>
                  </a:cubicBezTo>
                  <a:cubicBezTo>
                    <a:pt x="114" y="237"/>
                    <a:pt x="102" y="250"/>
                    <a:pt x="81" y="219"/>
                  </a:cubicBezTo>
                  <a:cubicBezTo>
                    <a:pt x="59" y="187"/>
                    <a:pt x="0" y="118"/>
                    <a:pt x="0" y="118"/>
                  </a:cubicBezTo>
                  <a:lnTo>
                    <a:pt x="116" y="0"/>
                  </a:lnTo>
                  <a:close/>
                </a:path>
              </a:pathLst>
            </a:custGeom>
            <a:solidFill>
              <a:srgbClr val="EEA886"/>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7" name="任意多边形 15">
              <a:extLst>
                <a:ext uri="{FF2B5EF4-FFF2-40B4-BE49-F238E27FC236}">
                  <a16:creationId xmlns:a16="http://schemas.microsoft.com/office/drawing/2014/main" id="{89A8B815-5D06-9C2D-D7CC-1C94EE1351A8}"/>
                </a:ext>
              </a:extLst>
            </p:cNvPr>
            <p:cNvSpPr/>
            <p:nvPr/>
          </p:nvSpPr>
          <p:spPr bwMode="auto">
            <a:xfrm>
              <a:off x="5116513" y="5199063"/>
              <a:ext cx="796925" cy="254000"/>
            </a:xfrm>
            <a:custGeom>
              <a:avLst/>
              <a:gdLst>
                <a:gd name="T0" fmla="*/ 43 w 448"/>
                <a:gd name="T1" fmla="*/ 75 h 143"/>
                <a:gd name="T2" fmla="*/ 438 w 448"/>
                <a:gd name="T3" fmla="*/ 81 h 143"/>
                <a:gd name="T4" fmla="*/ 448 w 448"/>
                <a:gd name="T5" fmla="*/ 0 h 143"/>
                <a:gd name="T6" fmla="*/ 0 w 448"/>
                <a:gd name="T7" fmla="*/ 25 h 143"/>
                <a:gd name="T8" fmla="*/ 43 w 448"/>
                <a:gd name="T9" fmla="*/ 75 h 143"/>
              </a:gdLst>
              <a:ahLst/>
              <a:cxnLst>
                <a:cxn ang="0">
                  <a:pos x="T0" y="T1"/>
                </a:cxn>
                <a:cxn ang="0">
                  <a:pos x="T2" y="T3"/>
                </a:cxn>
                <a:cxn ang="0">
                  <a:pos x="T4" y="T5"/>
                </a:cxn>
                <a:cxn ang="0">
                  <a:pos x="T6" y="T7"/>
                </a:cxn>
                <a:cxn ang="0">
                  <a:pos x="T8" y="T9"/>
                </a:cxn>
              </a:cxnLst>
              <a:rect l="0" t="0" r="r" b="b"/>
              <a:pathLst>
                <a:path w="448" h="143">
                  <a:moveTo>
                    <a:pt x="43" y="75"/>
                  </a:moveTo>
                  <a:cubicBezTo>
                    <a:pt x="43" y="75"/>
                    <a:pt x="220" y="143"/>
                    <a:pt x="438" y="81"/>
                  </a:cubicBezTo>
                  <a:cubicBezTo>
                    <a:pt x="448" y="0"/>
                    <a:pt x="448" y="0"/>
                    <a:pt x="448" y="0"/>
                  </a:cubicBezTo>
                  <a:cubicBezTo>
                    <a:pt x="0" y="25"/>
                    <a:pt x="0" y="25"/>
                    <a:pt x="0" y="25"/>
                  </a:cubicBezTo>
                  <a:lnTo>
                    <a:pt x="43" y="75"/>
                  </a:lnTo>
                  <a:close/>
                </a:path>
              </a:pathLst>
            </a:custGeom>
            <a:solidFill>
              <a:srgbClr val="344C6E"/>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8" name="任意多边形 16">
              <a:extLst>
                <a:ext uri="{FF2B5EF4-FFF2-40B4-BE49-F238E27FC236}">
                  <a16:creationId xmlns:a16="http://schemas.microsoft.com/office/drawing/2014/main" id="{DB57BF22-02D1-F31E-7A0B-380B5B9E63A7}"/>
                </a:ext>
              </a:extLst>
            </p:cNvPr>
            <p:cNvSpPr/>
            <p:nvPr/>
          </p:nvSpPr>
          <p:spPr bwMode="auto">
            <a:xfrm>
              <a:off x="4211638" y="2887663"/>
              <a:ext cx="1108075" cy="2439988"/>
            </a:xfrm>
            <a:custGeom>
              <a:avLst/>
              <a:gdLst>
                <a:gd name="T0" fmla="*/ 552 w 623"/>
                <a:gd name="T1" fmla="*/ 1375 h 1375"/>
                <a:gd name="T2" fmla="*/ 443 w 623"/>
                <a:gd name="T3" fmla="*/ 1343 h 1375"/>
                <a:gd name="T4" fmla="*/ 435 w 623"/>
                <a:gd name="T5" fmla="*/ 734 h 1375"/>
                <a:gd name="T6" fmla="*/ 392 w 623"/>
                <a:gd name="T7" fmla="*/ 656 h 1375"/>
                <a:gd name="T8" fmla="*/ 283 w 623"/>
                <a:gd name="T9" fmla="*/ 960 h 1375"/>
                <a:gd name="T10" fmla="*/ 131 w 623"/>
                <a:gd name="T11" fmla="*/ 1163 h 1375"/>
                <a:gd name="T12" fmla="*/ 0 w 623"/>
                <a:gd name="T13" fmla="*/ 1031 h 1375"/>
                <a:gd name="T14" fmla="*/ 67 w 623"/>
                <a:gd name="T15" fmla="*/ 913 h 1375"/>
                <a:gd name="T16" fmla="*/ 223 w 623"/>
                <a:gd name="T17" fmla="*/ 472 h 1375"/>
                <a:gd name="T18" fmla="*/ 318 w 623"/>
                <a:gd name="T19" fmla="*/ 203 h 1375"/>
                <a:gd name="T20" fmla="*/ 372 w 623"/>
                <a:gd name="T21" fmla="*/ 136 h 1375"/>
                <a:gd name="T22" fmla="*/ 613 w 623"/>
                <a:gd name="T23" fmla="*/ 4 h 1375"/>
                <a:gd name="T24" fmla="*/ 614 w 623"/>
                <a:gd name="T25" fmla="*/ 4 h 1375"/>
                <a:gd name="T26" fmla="*/ 623 w 623"/>
                <a:gd name="T27" fmla="*/ 0 h 1375"/>
                <a:gd name="T28" fmla="*/ 623 w 623"/>
                <a:gd name="T29" fmla="*/ 0 h 1375"/>
                <a:gd name="T30" fmla="*/ 623 w 623"/>
                <a:gd name="T31" fmla="*/ 0 h 1375"/>
                <a:gd name="T32" fmla="*/ 552 w 623"/>
                <a:gd name="T33" fmla="*/ 1375 h 1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3" h="1375">
                  <a:moveTo>
                    <a:pt x="552" y="1375"/>
                  </a:moveTo>
                  <a:cubicBezTo>
                    <a:pt x="514" y="1366"/>
                    <a:pt x="478" y="1355"/>
                    <a:pt x="443" y="1343"/>
                  </a:cubicBezTo>
                  <a:cubicBezTo>
                    <a:pt x="462" y="1174"/>
                    <a:pt x="488" y="805"/>
                    <a:pt x="435" y="734"/>
                  </a:cubicBezTo>
                  <a:cubicBezTo>
                    <a:pt x="413" y="705"/>
                    <a:pt x="399" y="679"/>
                    <a:pt x="392" y="656"/>
                  </a:cubicBezTo>
                  <a:cubicBezTo>
                    <a:pt x="352" y="758"/>
                    <a:pt x="303" y="890"/>
                    <a:pt x="283" y="960"/>
                  </a:cubicBezTo>
                  <a:cubicBezTo>
                    <a:pt x="131" y="1163"/>
                    <a:pt x="131" y="1163"/>
                    <a:pt x="131" y="1163"/>
                  </a:cubicBezTo>
                  <a:cubicBezTo>
                    <a:pt x="83" y="1123"/>
                    <a:pt x="39" y="1079"/>
                    <a:pt x="0" y="1031"/>
                  </a:cubicBezTo>
                  <a:cubicBezTo>
                    <a:pt x="42" y="953"/>
                    <a:pt x="67" y="913"/>
                    <a:pt x="67" y="913"/>
                  </a:cubicBezTo>
                  <a:cubicBezTo>
                    <a:pt x="91" y="847"/>
                    <a:pt x="161" y="649"/>
                    <a:pt x="223" y="472"/>
                  </a:cubicBezTo>
                  <a:cubicBezTo>
                    <a:pt x="262" y="361"/>
                    <a:pt x="298" y="258"/>
                    <a:pt x="318" y="203"/>
                  </a:cubicBezTo>
                  <a:cubicBezTo>
                    <a:pt x="327" y="174"/>
                    <a:pt x="347" y="151"/>
                    <a:pt x="372" y="136"/>
                  </a:cubicBezTo>
                  <a:cubicBezTo>
                    <a:pt x="430" y="101"/>
                    <a:pt x="526" y="47"/>
                    <a:pt x="613" y="4"/>
                  </a:cubicBezTo>
                  <a:cubicBezTo>
                    <a:pt x="614" y="4"/>
                    <a:pt x="614" y="4"/>
                    <a:pt x="614" y="4"/>
                  </a:cubicBezTo>
                  <a:cubicBezTo>
                    <a:pt x="617" y="2"/>
                    <a:pt x="620" y="1"/>
                    <a:pt x="623" y="0"/>
                  </a:cubicBezTo>
                  <a:cubicBezTo>
                    <a:pt x="623" y="0"/>
                    <a:pt x="623" y="0"/>
                    <a:pt x="623" y="0"/>
                  </a:cubicBezTo>
                  <a:cubicBezTo>
                    <a:pt x="623" y="0"/>
                    <a:pt x="623" y="0"/>
                    <a:pt x="623" y="0"/>
                  </a:cubicBezTo>
                  <a:cubicBezTo>
                    <a:pt x="462" y="244"/>
                    <a:pt x="518" y="921"/>
                    <a:pt x="552" y="1375"/>
                  </a:cubicBezTo>
                  <a:close/>
                </a:path>
              </a:pathLst>
            </a:custGeom>
            <a:solidFill>
              <a:srgbClr val="DBDF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29" name="任意多边形 17">
              <a:extLst>
                <a:ext uri="{FF2B5EF4-FFF2-40B4-BE49-F238E27FC236}">
                  <a16:creationId xmlns:a16="http://schemas.microsoft.com/office/drawing/2014/main" id="{A9581957-8BD1-0029-8E34-2609FD6BA3D5}"/>
                </a:ext>
              </a:extLst>
            </p:cNvPr>
            <p:cNvSpPr/>
            <p:nvPr/>
          </p:nvSpPr>
          <p:spPr bwMode="auto">
            <a:xfrm>
              <a:off x="5418138" y="2844800"/>
              <a:ext cx="2517775" cy="2509838"/>
            </a:xfrm>
            <a:custGeom>
              <a:avLst/>
              <a:gdLst>
                <a:gd name="T0" fmla="*/ 1313 w 1416"/>
                <a:gd name="T1" fmla="*/ 1245 h 1414"/>
                <a:gd name="T2" fmla="*/ 976 w 1416"/>
                <a:gd name="T3" fmla="*/ 955 h 1414"/>
                <a:gd name="T4" fmla="*/ 748 w 1416"/>
                <a:gd name="T5" fmla="*/ 739 h 1414"/>
                <a:gd name="T6" fmla="*/ 540 w 1416"/>
                <a:gd name="T7" fmla="*/ 413 h 1414"/>
                <a:gd name="T8" fmla="*/ 540 w 1416"/>
                <a:gd name="T9" fmla="*/ 413 h 1414"/>
                <a:gd name="T10" fmla="*/ 540 w 1416"/>
                <a:gd name="T11" fmla="*/ 413 h 1414"/>
                <a:gd name="T12" fmla="*/ 449 w 1416"/>
                <a:gd name="T13" fmla="*/ 669 h 1414"/>
                <a:gd name="T14" fmla="*/ 437 w 1416"/>
                <a:gd name="T15" fmla="*/ 997 h 1414"/>
                <a:gd name="T16" fmla="*/ 559 w 1416"/>
                <a:gd name="T17" fmla="*/ 1313 h 1414"/>
                <a:gd name="T18" fmla="*/ 562 w 1416"/>
                <a:gd name="T19" fmla="*/ 1324 h 1414"/>
                <a:gd name="T20" fmla="*/ 275 w 1416"/>
                <a:gd name="T21" fmla="*/ 1414 h 1414"/>
                <a:gd name="T22" fmla="*/ 256 w 1416"/>
                <a:gd name="T23" fmla="*/ 1373 h 1414"/>
                <a:gd name="T24" fmla="*/ 147 w 1416"/>
                <a:gd name="T25" fmla="*/ 757 h 1414"/>
                <a:gd name="T26" fmla="*/ 205 w 1416"/>
                <a:gd name="T27" fmla="*/ 0 h 1414"/>
                <a:gd name="T28" fmla="*/ 493 w 1416"/>
                <a:gd name="T29" fmla="*/ 45 h 1414"/>
                <a:gd name="T30" fmla="*/ 748 w 1416"/>
                <a:gd name="T31" fmla="*/ 311 h 1414"/>
                <a:gd name="T32" fmla="*/ 970 w 1416"/>
                <a:gd name="T33" fmla="*/ 681 h 1414"/>
                <a:gd name="T34" fmla="*/ 1067 w 1416"/>
                <a:gd name="T35" fmla="*/ 778 h 1414"/>
                <a:gd name="T36" fmla="*/ 1410 w 1416"/>
                <a:gd name="T37" fmla="*/ 1133 h 1414"/>
                <a:gd name="T38" fmla="*/ 1313 w 1416"/>
                <a:gd name="T39" fmla="*/ 1245 h 1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6" h="1414">
                  <a:moveTo>
                    <a:pt x="1313" y="1245"/>
                  </a:moveTo>
                  <a:cubicBezTo>
                    <a:pt x="1309" y="1247"/>
                    <a:pt x="1132" y="1095"/>
                    <a:pt x="976" y="955"/>
                  </a:cubicBezTo>
                  <a:cubicBezTo>
                    <a:pt x="867" y="858"/>
                    <a:pt x="768" y="766"/>
                    <a:pt x="748" y="739"/>
                  </a:cubicBezTo>
                  <a:cubicBezTo>
                    <a:pt x="702" y="675"/>
                    <a:pt x="578" y="407"/>
                    <a:pt x="540" y="413"/>
                  </a:cubicBezTo>
                  <a:cubicBezTo>
                    <a:pt x="540" y="413"/>
                    <a:pt x="540" y="413"/>
                    <a:pt x="540" y="413"/>
                  </a:cubicBezTo>
                  <a:cubicBezTo>
                    <a:pt x="540" y="413"/>
                    <a:pt x="540" y="413"/>
                    <a:pt x="540" y="413"/>
                  </a:cubicBezTo>
                  <a:cubicBezTo>
                    <a:pt x="514" y="469"/>
                    <a:pt x="476" y="576"/>
                    <a:pt x="449" y="669"/>
                  </a:cubicBezTo>
                  <a:cubicBezTo>
                    <a:pt x="420" y="769"/>
                    <a:pt x="421" y="876"/>
                    <a:pt x="437" y="997"/>
                  </a:cubicBezTo>
                  <a:cubicBezTo>
                    <a:pt x="449" y="1089"/>
                    <a:pt x="517" y="1240"/>
                    <a:pt x="559" y="1313"/>
                  </a:cubicBezTo>
                  <a:cubicBezTo>
                    <a:pt x="560" y="1316"/>
                    <a:pt x="561" y="1320"/>
                    <a:pt x="562" y="1324"/>
                  </a:cubicBezTo>
                  <a:cubicBezTo>
                    <a:pt x="472" y="1367"/>
                    <a:pt x="376" y="1398"/>
                    <a:pt x="275" y="1414"/>
                  </a:cubicBezTo>
                  <a:cubicBezTo>
                    <a:pt x="265" y="1404"/>
                    <a:pt x="258" y="1389"/>
                    <a:pt x="256" y="1373"/>
                  </a:cubicBezTo>
                  <a:cubicBezTo>
                    <a:pt x="223" y="1117"/>
                    <a:pt x="181" y="856"/>
                    <a:pt x="147" y="757"/>
                  </a:cubicBezTo>
                  <a:cubicBezTo>
                    <a:pt x="0" y="325"/>
                    <a:pt x="205" y="0"/>
                    <a:pt x="205" y="0"/>
                  </a:cubicBezTo>
                  <a:cubicBezTo>
                    <a:pt x="205" y="0"/>
                    <a:pt x="446" y="28"/>
                    <a:pt x="493" y="45"/>
                  </a:cubicBezTo>
                  <a:cubicBezTo>
                    <a:pt x="546" y="53"/>
                    <a:pt x="678" y="181"/>
                    <a:pt x="748" y="311"/>
                  </a:cubicBezTo>
                  <a:cubicBezTo>
                    <a:pt x="827" y="458"/>
                    <a:pt x="909" y="626"/>
                    <a:pt x="970" y="681"/>
                  </a:cubicBezTo>
                  <a:cubicBezTo>
                    <a:pt x="994" y="703"/>
                    <a:pt x="1028" y="738"/>
                    <a:pt x="1067" y="778"/>
                  </a:cubicBezTo>
                  <a:cubicBezTo>
                    <a:pt x="1205" y="922"/>
                    <a:pt x="1399" y="1139"/>
                    <a:pt x="1410" y="1133"/>
                  </a:cubicBezTo>
                  <a:cubicBezTo>
                    <a:pt x="1416" y="1129"/>
                    <a:pt x="1324" y="1240"/>
                    <a:pt x="1313" y="1245"/>
                  </a:cubicBezTo>
                  <a:close/>
                </a:path>
              </a:pathLst>
            </a:custGeom>
            <a:solidFill>
              <a:srgbClr val="DBDFF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30" name="任意多边形 18">
              <a:extLst>
                <a:ext uri="{FF2B5EF4-FFF2-40B4-BE49-F238E27FC236}">
                  <a16:creationId xmlns:a16="http://schemas.microsoft.com/office/drawing/2014/main" id="{CEA68809-31A8-C967-90A2-F5DCAE6AF334}"/>
                </a:ext>
              </a:extLst>
            </p:cNvPr>
            <p:cNvSpPr/>
            <p:nvPr/>
          </p:nvSpPr>
          <p:spPr bwMode="auto">
            <a:xfrm>
              <a:off x="4891088" y="2039938"/>
              <a:ext cx="901700" cy="1443038"/>
            </a:xfrm>
            <a:custGeom>
              <a:avLst/>
              <a:gdLst>
                <a:gd name="T0" fmla="*/ 345 w 507"/>
                <a:gd name="T1" fmla="*/ 39 h 813"/>
                <a:gd name="T2" fmla="*/ 341 w 507"/>
                <a:gd name="T3" fmla="*/ 179 h 813"/>
                <a:gd name="T4" fmla="*/ 320 w 507"/>
                <a:gd name="T5" fmla="*/ 377 h 813"/>
                <a:gd name="T6" fmla="*/ 289 w 507"/>
                <a:gd name="T7" fmla="*/ 721 h 813"/>
                <a:gd name="T8" fmla="*/ 56 w 507"/>
                <a:gd name="T9" fmla="*/ 577 h 813"/>
                <a:gd name="T10" fmla="*/ 156 w 507"/>
                <a:gd name="T11" fmla="*/ 306 h 813"/>
                <a:gd name="T12" fmla="*/ 345 w 507"/>
                <a:gd name="T13" fmla="*/ 39 h 813"/>
              </a:gdLst>
              <a:ahLst/>
              <a:cxnLst>
                <a:cxn ang="0">
                  <a:pos x="T0" y="T1"/>
                </a:cxn>
                <a:cxn ang="0">
                  <a:pos x="T2" y="T3"/>
                </a:cxn>
                <a:cxn ang="0">
                  <a:pos x="T4" y="T5"/>
                </a:cxn>
                <a:cxn ang="0">
                  <a:pos x="T6" y="T7"/>
                </a:cxn>
                <a:cxn ang="0">
                  <a:pos x="T8" y="T9"/>
                </a:cxn>
                <a:cxn ang="0">
                  <a:pos x="T10" y="T11"/>
                </a:cxn>
                <a:cxn ang="0">
                  <a:pos x="T12" y="T13"/>
                </a:cxn>
              </a:cxnLst>
              <a:rect l="0" t="0" r="r" b="b"/>
              <a:pathLst>
                <a:path w="507" h="813">
                  <a:moveTo>
                    <a:pt x="345" y="39"/>
                  </a:moveTo>
                  <a:cubicBezTo>
                    <a:pt x="345" y="39"/>
                    <a:pt x="297" y="114"/>
                    <a:pt x="341" y="179"/>
                  </a:cubicBezTo>
                  <a:cubicBezTo>
                    <a:pt x="386" y="244"/>
                    <a:pt x="330" y="308"/>
                    <a:pt x="320" y="377"/>
                  </a:cubicBezTo>
                  <a:cubicBezTo>
                    <a:pt x="311" y="446"/>
                    <a:pt x="507" y="629"/>
                    <a:pt x="289" y="721"/>
                  </a:cubicBezTo>
                  <a:cubicBezTo>
                    <a:pt x="70" y="813"/>
                    <a:pt x="0" y="661"/>
                    <a:pt x="56" y="577"/>
                  </a:cubicBezTo>
                  <a:cubicBezTo>
                    <a:pt x="112" y="493"/>
                    <a:pt x="152" y="425"/>
                    <a:pt x="156" y="306"/>
                  </a:cubicBezTo>
                  <a:cubicBezTo>
                    <a:pt x="161" y="186"/>
                    <a:pt x="200" y="0"/>
                    <a:pt x="345" y="39"/>
                  </a:cubicBezTo>
                  <a:close/>
                </a:path>
              </a:pathLst>
            </a:custGeom>
            <a:solidFill>
              <a:srgbClr val="46424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grpSp>
    </p:spTree>
    <p:extLst>
      <p:ext uri="{BB962C8B-B14F-4D97-AF65-F5344CB8AC3E}">
        <p14:creationId xmlns:p14="http://schemas.microsoft.com/office/powerpoint/2010/main" val="276786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F6CC599-E465-598F-785E-1D582DEE47DB}"/>
              </a:ext>
            </a:extLst>
          </p:cNvPr>
          <p:cNvGraphicFramePr>
            <a:graphicFrameLocks noChangeAspect="1"/>
          </p:cNvGraphicFramePr>
          <p:nvPr userDrawn="1">
            <p:custDataLst>
              <p:tags r:id="rId8"/>
            </p:custDataLst>
            <p:extLst>
              <p:ext uri="{D42A27DB-BD31-4B8C-83A1-F6EECF244321}">
                <p14:modId xmlns:p14="http://schemas.microsoft.com/office/powerpoint/2010/main" val="3614179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9" imgW="307" imgH="307" progId="TCLayout.ActiveDocument.1">
                  <p:embed/>
                </p:oleObj>
              </mc:Choice>
              <mc:Fallback>
                <p:oleObj name="think-cell 幻灯片" r:id="rId9" imgW="307" imgH="307"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6" name="bk object 16"/>
          <p:cNvSpPr/>
          <p:nvPr/>
        </p:nvSpPr>
        <p:spPr>
          <a:xfrm>
            <a:off x="1" y="6600446"/>
            <a:ext cx="12191999" cy="257554"/>
          </a:xfrm>
          <a:prstGeom prst="rect">
            <a:avLst/>
          </a:prstGeom>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6200000" scaled="1"/>
            <a:tileRect/>
          </a:gradFill>
        </p:spPr>
        <p:txBody>
          <a:bodyPr wrap="square" lIns="0" tIns="0" rIns="0" bIns="0" rtlCol="0"/>
          <a:lstStyle/>
          <a:p>
            <a:endParaRPr/>
          </a:p>
        </p:txBody>
      </p:sp>
      <p:sp>
        <p:nvSpPr>
          <p:cNvPr id="18" name="bk object 18"/>
          <p:cNvSpPr/>
          <p:nvPr/>
        </p:nvSpPr>
        <p:spPr>
          <a:xfrm>
            <a:off x="0" y="0"/>
            <a:ext cx="116205" cy="836930"/>
          </a:xfrm>
          <a:custGeom>
            <a:avLst/>
            <a:gdLst/>
            <a:ahLst/>
            <a:cxnLst/>
            <a:rect l="l" t="t" r="r" b="b"/>
            <a:pathLst>
              <a:path w="116205" h="836930">
                <a:moveTo>
                  <a:pt x="0" y="836676"/>
                </a:moveTo>
                <a:lnTo>
                  <a:pt x="115823" y="836676"/>
                </a:lnTo>
                <a:lnTo>
                  <a:pt x="115823" y="0"/>
                </a:lnTo>
                <a:lnTo>
                  <a:pt x="0" y="0"/>
                </a:lnTo>
                <a:lnTo>
                  <a:pt x="0" y="836676"/>
                </a:lnTo>
                <a:close/>
              </a:path>
            </a:pathLst>
          </a:custGeom>
          <a:solidFill>
            <a:srgbClr val="145389"/>
          </a:solidFill>
        </p:spPr>
        <p:txBody>
          <a:bodyPr wrap="square" lIns="0" tIns="0" rIns="0" bIns="0" rtlCol="0"/>
          <a:lstStyle/>
          <a:p>
            <a:endParaRPr/>
          </a:p>
        </p:txBody>
      </p:sp>
      <p:sp>
        <p:nvSpPr>
          <p:cNvPr id="2" name="Holder 2"/>
          <p:cNvSpPr>
            <a:spLocks noGrp="1"/>
          </p:cNvSpPr>
          <p:nvPr>
            <p:ph type="title"/>
          </p:nvPr>
        </p:nvSpPr>
        <p:spPr>
          <a:xfrm>
            <a:off x="216509" y="274065"/>
            <a:ext cx="11758980" cy="330834"/>
          </a:xfrm>
          <a:prstGeom prst="rect">
            <a:avLst/>
          </a:prstGeom>
        </p:spPr>
        <p:txBody>
          <a:bodyPr wrap="square" lIns="0" tIns="0" rIns="0" bIns="0">
            <a:spAutoFit/>
          </a:bodyPr>
          <a:lstStyle>
            <a:lvl1pPr>
              <a:defRPr sz="2000" b="1" i="0">
                <a:solidFill>
                  <a:schemeClr val="tx1"/>
                </a:solidFill>
                <a:latin typeface="微软雅黑"/>
                <a:cs typeface="微软雅黑"/>
              </a:defRPr>
            </a:lvl1pPr>
          </a:lstStyle>
          <a:p>
            <a:endParaRPr/>
          </a:p>
        </p:txBody>
      </p:sp>
      <p:sp>
        <p:nvSpPr>
          <p:cNvPr id="3" name="Holder 3"/>
          <p:cNvSpPr>
            <a:spLocks noGrp="1"/>
          </p:cNvSpPr>
          <p:nvPr>
            <p:ph type="body" idx="1"/>
          </p:nvPr>
        </p:nvSpPr>
        <p:spPr>
          <a:xfrm>
            <a:off x="658660" y="1522094"/>
            <a:ext cx="10874679" cy="240284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28371" y="6416862"/>
            <a:ext cx="3891915" cy="167640"/>
          </a:xfrm>
          <a:prstGeom prst="rect">
            <a:avLst/>
          </a:prstGeom>
        </p:spPr>
        <p:txBody>
          <a:bodyPr wrap="square" lIns="0" tIns="0" rIns="0" bIns="0">
            <a:spAutoFit/>
          </a:bodyPr>
          <a:lstStyle>
            <a:lvl1pPr>
              <a:defRPr sz="850" b="0" i="1">
                <a:solidFill>
                  <a:srgbClr val="585858"/>
                </a:solidFill>
                <a:latin typeface="微软雅黑"/>
                <a:cs typeface="微软雅黑"/>
              </a:defRPr>
            </a:lvl1pPr>
          </a:lstStyle>
          <a:p>
            <a:pPr marL="12700">
              <a:lnSpc>
                <a:spcPct val="100000"/>
              </a:lnSpc>
              <a:spcBef>
                <a:spcPts val="145"/>
              </a:spcBef>
            </a:pPr>
            <a:r>
              <a:rPr spc="-50" dirty="0"/>
              <a:t>本材料仅限于医疗卫生</a:t>
            </a:r>
            <a:r>
              <a:rPr spc="-65" dirty="0"/>
              <a:t>专</a:t>
            </a:r>
            <a:r>
              <a:rPr spc="-50" dirty="0"/>
              <a:t>业人</a:t>
            </a:r>
            <a:r>
              <a:rPr spc="-65" dirty="0"/>
              <a:t>士</a:t>
            </a:r>
            <a:r>
              <a:rPr spc="-50" dirty="0"/>
              <a:t>交流</a:t>
            </a:r>
            <a:r>
              <a:rPr spc="-65" dirty="0"/>
              <a:t>使</a:t>
            </a:r>
            <a:r>
              <a:rPr spc="-50" dirty="0"/>
              <a:t>用，</a:t>
            </a:r>
            <a:r>
              <a:rPr spc="-65" dirty="0"/>
              <a:t>不</a:t>
            </a:r>
            <a:r>
              <a:rPr spc="-50" dirty="0"/>
              <a:t>得复</a:t>
            </a:r>
            <a:r>
              <a:rPr spc="-65" dirty="0"/>
              <a:t>制</a:t>
            </a:r>
            <a:r>
              <a:rPr spc="-50" dirty="0"/>
              <a:t>，不</a:t>
            </a:r>
            <a:r>
              <a:rPr spc="-65" dirty="0"/>
              <a:t>得</a:t>
            </a:r>
            <a:r>
              <a:rPr spc="-50" dirty="0"/>
              <a:t>用于</a:t>
            </a:r>
            <a:r>
              <a:rPr spc="-65" dirty="0"/>
              <a:t>面</a:t>
            </a:r>
            <a:r>
              <a:rPr spc="-50" dirty="0"/>
              <a:t>向公</a:t>
            </a:r>
            <a:r>
              <a:rPr spc="-65" dirty="0"/>
              <a:t>众</a:t>
            </a:r>
            <a:r>
              <a:rPr spc="-50" dirty="0"/>
              <a:t>的教</a:t>
            </a:r>
            <a:r>
              <a:rPr spc="-65" dirty="0"/>
              <a:t>育</a:t>
            </a:r>
            <a:r>
              <a:rPr spc="-50" dirty="0"/>
              <a:t>或宣传</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38BA910E-18CE-48B0-A696-400ADB898BD3}" type="datetime1">
              <a:rPr lang="en-US" altLang="zh-CN" smtClean="0"/>
              <a:t>2/10/2025</a:t>
            </a:fld>
            <a:endParaRPr lang="en-US"/>
          </a:p>
        </p:txBody>
      </p:sp>
      <p:sp>
        <p:nvSpPr>
          <p:cNvPr id="6" name="Holder 6"/>
          <p:cNvSpPr>
            <a:spLocks noGrp="1"/>
          </p:cNvSpPr>
          <p:nvPr>
            <p:ph type="sldNum" sz="quarter" idx="7"/>
          </p:nvPr>
        </p:nvSpPr>
        <p:spPr>
          <a:xfrm>
            <a:off x="11663426" y="6659623"/>
            <a:ext cx="216534" cy="157479"/>
          </a:xfrm>
          <a:prstGeom prst="rect">
            <a:avLst/>
          </a:prstGeom>
        </p:spPr>
        <p:txBody>
          <a:bodyPr wrap="square" lIns="0" tIns="0" rIns="0" bIns="0">
            <a:spAutoFit/>
          </a:bodyPr>
          <a:lstStyle>
            <a:lvl1pPr>
              <a:defRPr sz="1000" b="1" i="0">
                <a:solidFill>
                  <a:schemeClr val="bg1"/>
                </a:solidFill>
                <a:latin typeface="等线"/>
                <a:cs typeface="等线"/>
              </a:defRPr>
            </a:lvl1pPr>
          </a:lstStyle>
          <a:p>
            <a:pPr marL="38100">
              <a:lnSpc>
                <a:spcPts val="1105"/>
              </a:lnSpc>
            </a:pPr>
            <a:fld id="{81D60167-4931-47E6-BA6A-407CBD079E47}" type="slidenum">
              <a:rPr spc="-5" dirty="0"/>
              <a:t>‹#›</a:t>
            </a:fld>
            <a:endParaRPr spc="-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2.bin"/><Relationship Id="rId7"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2.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1.emf"/><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notesSlide" Target="../notesSlides/notesSlide6.xml"/><Relationship Id="rId7" Type="http://schemas.openxmlformats.org/officeDocument/2006/relationships/image" Target="../media/image22.png"/><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12.png"/><Relationship Id="rId11" Type="http://schemas.openxmlformats.org/officeDocument/2006/relationships/chart" Target="../charts/chart20.xml"/><Relationship Id="rId5" Type="http://schemas.openxmlformats.org/officeDocument/2006/relationships/image" Target="../media/image1.emf"/><Relationship Id="rId10" Type="http://schemas.openxmlformats.org/officeDocument/2006/relationships/chart" Target="../charts/chart19.xml"/><Relationship Id="rId4" Type="http://schemas.openxmlformats.org/officeDocument/2006/relationships/oleObject" Target="../embeddings/oleObject8.bin"/><Relationship Id="rId9" Type="http://schemas.openxmlformats.org/officeDocument/2006/relationships/chart" Target="../charts/chart18.xml"/></Relationships>
</file>

<file path=ppt/slides/_rels/slide11.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chart" Target="../charts/chart23.xml"/><Relationship Id="rId4" Type="http://schemas.openxmlformats.org/officeDocument/2006/relationships/oleObject" Target="../embeddings/oleObject9.bin"/><Relationship Id="rId9" Type="http://schemas.openxmlformats.org/officeDocument/2006/relationships/chart" Target="../charts/char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notesSlide" Target="../notesSlides/notesSlide8.xml"/><Relationship Id="rId7" Type="http://schemas.openxmlformats.org/officeDocument/2006/relationships/image" Target="../media/image24.png"/><Relationship Id="rId2" Type="http://schemas.openxmlformats.org/officeDocument/2006/relationships/slideLayout" Target="../slideLayouts/slideLayout5.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chart" Target="../charts/chart26.xml"/><Relationship Id="rId4" Type="http://schemas.openxmlformats.org/officeDocument/2006/relationships/oleObject" Target="../embeddings/oleObject10.bin"/><Relationship Id="rId9" Type="http://schemas.openxmlformats.org/officeDocument/2006/relationships/chart" Target="../charts/chart25.xml"/></Relationships>
</file>

<file path=ppt/slides/_rels/slide14.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notesSlide" Target="../notesSlides/notesSlide9.xml"/><Relationship Id="rId7" Type="http://schemas.openxmlformats.org/officeDocument/2006/relationships/image" Target="../media/image25.png"/><Relationship Id="rId2" Type="http://schemas.openxmlformats.org/officeDocument/2006/relationships/slideLayout" Target="../slideLayouts/slideLayout5.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chart" Target="../charts/chart29.xml"/><Relationship Id="rId4" Type="http://schemas.openxmlformats.org/officeDocument/2006/relationships/oleObject" Target="../embeddings/oleObject11.bin"/><Relationship Id="rId9" Type="http://schemas.openxmlformats.org/officeDocument/2006/relationships/chart" Target="../charts/chart28.xml"/></Relationships>
</file>

<file path=ppt/slides/_rels/slide15.xml.rels><?xml version="1.0" encoding="UTF-8" standalone="yes"?>
<Relationships xmlns="http://schemas.openxmlformats.org/package/2006/relationships"><Relationship Id="rId8" Type="http://schemas.openxmlformats.org/officeDocument/2006/relationships/chart" Target="../charts/chart31.xml"/><Relationship Id="rId13" Type="http://schemas.openxmlformats.org/officeDocument/2006/relationships/image" Target="../media/image29.png"/><Relationship Id="rId3" Type="http://schemas.openxmlformats.org/officeDocument/2006/relationships/notesSlide" Target="../notesSlides/notesSlide10.xml"/><Relationship Id="rId7" Type="http://schemas.openxmlformats.org/officeDocument/2006/relationships/chart" Target="../charts/chart30.xml"/><Relationship Id="rId12" Type="http://schemas.openxmlformats.org/officeDocument/2006/relationships/image" Target="../media/image28.png"/><Relationship Id="rId2" Type="http://schemas.openxmlformats.org/officeDocument/2006/relationships/slideLayout" Target="../slideLayouts/slideLayout5.xml"/><Relationship Id="rId1" Type="http://schemas.openxmlformats.org/officeDocument/2006/relationships/tags" Target="../tags/tag12.xml"/><Relationship Id="rId6" Type="http://schemas.openxmlformats.org/officeDocument/2006/relationships/image" Target="../media/image12.png"/><Relationship Id="rId11" Type="http://schemas.openxmlformats.org/officeDocument/2006/relationships/image" Target="../media/image27.png"/><Relationship Id="rId5" Type="http://schemas.openxmlformats.org/officeDocument/2006/relationships/image" Target="../media/image1.emf"/><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oleObject" Target="../embeddings/oleObject12.bin"/><Relationship Id="rId9" Type="http://schemas.openxmlformats.org/officeDocument/2006/relationships/chart" Target="../charts/chart32.xml"/><Relationship Id="rId1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oleObject" Target="../embeddings/oleObject3.bin"/><Relationship Id="rId7" Type="http://schemas.openxmlformats.org/officeDocument/2006/relationships/chart" Target="../charts/chart2.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chart" Target="../charts/chart1.xml"/><Relationship Id="rId5" Type="http://schemas.openxmlformats.org/officeDocument/2006/relationships/image" Target="../media/image12.png"/><Relationship Id="rId10" Type="http://schemas.openxmlformats.org/officeDocument/2006/relationships/chart" Target="../charts/chart5.xml"/><Relationship Id="rId4" Type="http://schemas.openxmlformats.org/officeDocument/2006/relationships/image" Target="../media/image1.emf"/><Relationship Id="rId9" Type="http://schemas.openxmlformats.org/officeDocument/2006/relationships/chart" Target="../charts/chart4.xml"/></Relationships>
</file>

<file path=ppt/slides/_rels/slide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notesSlide" Target="../notesSlides/notesSlide2.xml"/><Relationship Id="rId7"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4.bin"/><Relationship Id="rId9" Type="http://schemas.openxmlformats.org/officeDocument/2006/relationships/chart" Target="../charts/char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chart" Target="../charts/chart8.xml"/><Relationship Id="rId12"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image" Target="../media/image12.png"/><Relationship Id="rId11" Type="http://schemas.openxmlformats.org/officeDocument/2006/relationships/image" Target="../media/image15.png"/><Relationship Id="rId5" Type="http://schemas.openxmlformats.org/officeDocument/2006/relationships/image" Target="../media/image1.emf"/><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oleObject" Target="../embeddings/oleObject5.bin"/><Relationship Id="rId9" Type="http://schemas.openxmlformats.org/officeDocument/2006/relationships/chart" Target="../charts/chart10.xml"/><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notesSlide" Target="../notesSlides/notesSlide4.xml"/><Relationship Id="rId7"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chart" Target="../charts/chart13.xml"/><Relationship Id="rId4" Type="http://schemas.openxmlformats.org/officeDocument/2006/relationships/oleObject" Target="../embeddings/oleObject6.bin"/><Relationship Id="rId9" Type="http://schemas.openxmlformats.org/officeDocument/2006/relationships/chart" Target="../charts/chart12.xml"/></Relationships>
</file>

<file path=ppt/slides/_rels/slide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notesSlide" Target="../notesSlides/notesSlide5.xml"/><Relationship Id="rId7" Type="http://schemas.openxmlformats.org/officeDocument/2006/relationships/image" Target="../media/image21.png"/><Relationship Id="rId2" Type="http://schemas.openxmlformats.org/officeDocument/2006/relationships/slideLayout" Target="../slideLayouts/slideLayout5.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1.emf"/><Relationship Id="rId10" Type="http://schemas.openxmlformats.org/officeDocument/2006/relationships/chart" Target="../charts/chart16.xml"/><Relationship Id="rId4" Type="http://schemas.openxmlformats.org/officeDocument/2006/relationships/oleObject" Target="../embeddings/oleObject7.bin"/><Relationship Id="rId9" Type="http://schemas.openxmlformats.org/officeDocument/2006/relationships/chart" Target="../charts/char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1" name="think-cell data - do not delete" hidden="1">
            <a:extLst>
              <a:ext uri="{FF2B5EF4-FFF2-40B4-BE49-F238E27FC236}">
                <a16:creationId xmlns:a16="http://schemas.microsoft.com/office/drawing/2014/main" id="{373D10F9-4C10-1742-6B00-687EE82335D2}"/>
              </a:ext>
            </a:extLst>
          </p:cNvPr>
          <p:cNvGraphicFramePr>
            <a:graphicFrameLocks noChangeAspect="1"/>
          </p:cNvGraphicFramePr>
          <p:nvPr>
            <p:custDataLst>
              <p:tags r:id="rId1"/>
            </p:custDataLst>
            <p:extLst>
              <p:ext uri="{D42A27DB-BD31-4B8C-83A1-F6EECF244321}">
                <p14:modId xmlns:p14="http://schemas.microsoft.com/office/powerpoint/2010/main" val="18356285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07" imgH="307" progId="TCLayout.ActiveDocument.1">
                  <p:embed/>
                </p:oleObj>
              </mc:Choice>
              <mc:Fallback>
                <p:oleObj name="think-cell 幻灯片" r:id="rId3" imgW="307" imgH="307"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0" name="矩形 29">
            <a:extLst>
              <a:ext uri="{FF2B5EF4-FFF2-40B4-BE49-F238E27FC236}">
                <a16:creationId xmlns:a16="http://schemas.microsoft.com/office/drawing/2014/main" id="{DDF19A85-2C5F-2FDB-D6EC-F2D21F22607A}"/>
              </a:ext>
            </a:extLst>
          </p:cNvPr>
          <p:cNvSpPr>
            <a:spLocks noChangeAspect="1"/>
          </p:cNvSpPr>
          <p:nvPr/>
        </p:nvSpPr>
        <p:spPr>
          <a:xfrm>
            <a:off x="0" y="4618"/>
            <a:ext cx="12192000" cy="6858000"/>
          </a:xfrm>
          <a:prstGeom prst="rect">
            <a:avLst/>
          </a:prstGeom>
          <a:blipFill dpi="0" rotWithShape="1">
            <a:blip r:embed="rId5">
              <a:extLst>
                <a:ext uri="{BEBA8EAE-BF5A-486C-A8C5-ECC9F3942E4B}">
                  <a14:imgProps xmlns:a14="http://schemas.microsoft.com/office/drawing/2010/main">
                    <a14:imgLayer r:embed="rId6">
                      <a14:imgEffect>
                        <a14:artisticBlur/>
                      </a14:imgEffect>
                      <a14:imgEffect>
                        <a14:colorTemperature colorTemp="6377"/>
                      </a14:imgEffect>
                      <a14:imgEffect>
                        <a14:saturation sat="79000"/>
                      </a14:imgEffect>
                    </a14:imgLayer>
                  </a14:imgProps>
                </a:ext>
              </a:extLst>
            </a:blip>
            <a:srcRect/>
            <a:stretch>
              <a:fillRect/>
            </a:stretch>
          </a:blipFill>
          <a:ln w="25400" cap="flat" cmpd="sng" algn="ctr">
            <a:noFill/>
            <a:prstDash val="solid"/>
          </a:ln>
          <a:effectLst/>
          <a:extLst>
            <a:ext uri="{91240B29-F687-4F45-9708-019B960494DF}">
              <a14:hiddenLine xmlns:a14="http://schemas.microsoft.com/office/drawing/2010/main" w="25400" cap="flat" cmpd="sng" algn="ctr">
                <a:solidFill>
                  <a:schemeClr val="dk1"/>
                </a:solidFill>
                <a:prstDash val="solid"/>
              </a14:hiddenLine>
            </a:ext>
          </a:ex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p>
        </p:txBody>
      </p:sp>
      <p:sp>
        <p:nvSpPr>
          <p:cNvPr id="8" name="矩形 7">
            <a:extLst>
              <a:ext uri="{FF2B5EF4-FFF2-40B4-BE49-F238E27FC236}">
                <a16:creationId xmlns:a16="http://schemas.microsoft.com/office/drawing/2014/main" id="{49C36BF8-0CB2-5E3D-4DC1-DD9D44DA6F3C}"/>
              </a:ext>
            </a:extLst>
          </p:cNvPr>
          <p:cNvSpPr/>
          <p:nvPr/>
        </p:nvSpPr>
        <p:spPr>
          <a:xfrm>
            <a:off x="0" y="0"/>
            <a:ext cx="12192000" cy="6853382"/>
          </a:xfrm>
          <a:prstGeom prst="rect">
            <a:avLst/>
          </a:prstGeom>
          <a:solidFill>
            <a:schemeClr val="tx2">
              <a:alpha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bject 18"/>
          <p:cNvSpPr txBox="1">
            <a:spLocks noGrp="1"/>
          </p:cNvSpPr>
          <p:nvPr>
            <p:ph type="title"/>
          </p:nvPr>
        </p:nvSpPr>
        <p:spPr>
          <a:xfrm>
            <a:off x="658164" y="1634744"/>
            <a:ext cx="2216785" cy="513715"/>
          </a:xfrm>
          <a:prstGeom prst="rect">
            <a:avLst/>
          </a:prstGeom>
        </p:spPr>
        <p:txBody>
          <a:bodyPr vert="horz" wrap="square" lIns="0" tIns="13335" rIns="0" bIns="0" rtlCol="0">
            <a:spAutoFit/>
          </a:bodyPr>
          <a:lstStyle/>
          <a:p>
            <a:pPr marL="12700">
              <a:lnSpc>
                <a:spcPct val="100000"/>
              </a:lnSpc>
              <a:spcBef>
                <a:spcPts val="105"/>
              </a:spcBef>
            </a:pPr>
            <a:r>
              <a:rPr lang="en-US" sz="3200" dirty="0">
                <a:solidFill>
                  <a:srgbClr val="FFFFFF"/>
                </a:solidFill>
                <a:latin typeface="微软雅黑" panose="020B0503020204020204" pitchFamily="34" charset="-122"/>
                <a:ea typeface="微软雅黑" panose="020B0503020204020204" pitchFamily="34" charset="-122"/>
              </a:rPr>
              <a:t>2024</a:t>
            </a:r>
            <a:r>
              <a:rPr lang="zh-CN" altLang="en-US" sz="3200" dirty="0">
                <a:solidFill>
                  <a:srgbClr val="FFFFFF"/>
                </a:solidFill>
                <a:latin typeface="微软雅黑" panose="020B0503020204020204" pitchFamily="34" charset="-122"/>
                <a:ea typeface="微软雅黑" panose="020B0503020204020204" pitchFamily="34" charset="-122"/>
              </a:rPr>
              <a:t>年</a:t>
            </a:r>
            <a:endParaRPr sz="3200" dirty="0">
              <a:latin typeface="微软雅黑" panose="020B0503020204020204" pitchFamily="34" charset="-122"/>
              <a:ea typeface="微软雅黑" panose="020B0503020204020204" pitchFamily="34" charset="-122"/>
            </a:endParaRPr>
          </a:p>
        </p:txBody>
      </p:sp>
      <p:sp>
        <p:nvSpPr>
          <p:cNvPr id="20" name="object 20"/>
          <p:cNvSpPr/>
          <p:nvPr/>
        </p:nvSpPr>
        <p:spPr>
          <a:xfrm>
            <a:off x="457200" y="3875532"/>
            <a:ext cx="1938655" cy="822959"/>
          </a:xfrm>
          <a:prstGeom prst="rect">
            <a:avLst/>
          </a:prstGeom>
          <a:blipFill>
            <a:blip r:embed="rId7" cstate="print"/>
            <a:stretch>
              <a:fillRect/>
            </a:stretch>
          </a:blipFill>
        </p:spPr>
        <p:txBody>
          <a:bodyPr wrap="square" lIns="0" tIns="0" rIns="0" bIns="0" rtlCol="0"/>
          <a:lstStyle/>
          <a:p>
            <a:endParaRPr/>
          </a:p>
        </p:txBody>
      </p:sp>
      <p:sp>
        <p:nvSpPr>
          <p:cNvPr id="7" name="平行四边形 6">
            <a:extLst>
              <a:ext uri="{FF2B5EF4-FFF2-40B4-BE49-F238E27FC236}">
                <a16:creationId xmlns:a16="http://schemas.microsoft.com/office/drawing/2014/main" id="{D0E7AF8E-B499-1569-6971-B9163685BDA8}"/>
              </a:ext>
            </a:extLst>
          </p:cNvPr>
          <p:cNvSpPr/>
          <p:nvPr/>
        </p:nvSpPr>
        <p:spPr>
          <a:xfrm>
            <a:off x="615967" y="3221131"/>
            <a:ext cx="1729230" cy="385572"/>
          </a:xfrm>
          <a:prstGeom prst="parallelogram">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object 27"/>
          <p:cNvSpPr/>
          <p:nvPr/>
        </p:nvSpPr>
        <p:spPr>
          <a:xfrm>
            <a:off x="9890759" y="362711"/>
            <a:ext cx="2122931" cy="582168"/>
          </a:xfrm>
          <a:prstGeom prst="rect">
            <a:avLst/>
          </a:prstGeom>
          <a:blipFill>
            <a:blip r:embed="rId8" cstate="print"/>
            <a:stretch>
              <a:fillRect/>
            </a:stretch>
          </a:blipFill>
        </p:spPr>
        <p:txBody>
          <a:bodyPr wrap="square" lIns="0" tIns="0" rIns="0" bIns="0" rtlCol="0"/>
          <a:lstStyle/>
          <a:p>
            <a:endParaRPr/>
          </a:p>
        </p:txBody>
      </p:sp>
      <p:sp>
        <p:nvSpPr>
          <p:cNvPr id="32" name="文本框 31">
            <a:extLst>
              <a:ext uri="{FF2B5EF4-FFF2-40B4-BE49-F238E27FC236}">
                <a16:creationId xmlns:a16="http://schemas.microsoft.com/office/drawing/2014/main" id="{E91DBAEB-CA08-569E-0BBA-E826CC9FBFD5}"/>
              </a:ext>
            </a:extLst>
          </p:cNvPr>
          <p:cNvSpPr txBox="1"/>
          <p:nvPr/>
        </p:nvSpPr>
        <p:spPr>
          <a:xfrm>
            <a:off x="457200" y="2138958"/>
            <a:ext cx="10189950" cy="1015663"/>
          </a:xfrm>
          <a:prstGeom prst="rect">
            <a:avLst/>
          </a:prstGeom>
          <a:noFill/>
        </p:spPr>
        <p:txBody>
          <a:bodyPr wrap="square" rtlCol="0">
            <a:spAutoFit/>
          </a:bodyPr>
          <a:lstStyle/>
          <a:p>
            <a:r>
              <a:rPr lang="zh-CN" altLang="en-US" sz="6000" b="1" i="1" dirty="0">
                <a:solidFill>
                  <a:schemeClr val="bg1"/>
                </a:solidFill>
                <a:latin typeface="微软雅黑" panose="020B0503020204020204" pitchFamily="34" charset="-122"/>
                <a:ea typeface="微软雅黑" panose="020B0503020204020204" pitchFamily="34" charset="-122"/>
              </a:rPr>
              <a:t>中国轻医美产品行业白皮书</a:t>
            </a:r>
          </a:p>
        </p:txBody>
      </p:sp>
      <p:sp>
        <p:nvSpPr>
          <p:cNvPr id="2" name="文本框 1">
            <a:extLst>
              <a:ext uri="{FF2B5EF4-FFF2-40B4-BE49-F238E27FC236}">
                <a16:creationId xmlns:a16="http://schemas.microsoft.com/office/drawing/2014/main" id="{ABAB865A-9F25-0C93-9B41-EA358B3A46CB}"/>
              </a:ext>
            </a:extLst>
          </p:cNvPr>
          <p:cNvSpPr txBox="1"/>
          <p:nvPr/>
        </p:nvSpPr>
        <p:spPr>
          <a:xfrm>
            <a:off x="629030" y="3718202"/>
            <a:ext cx="1309370" cy="307777"/>
          </a:xfrm>
          <a:prstGeom prst="rect">
            <a:avLst/>
          </a:prstGeom>
          <a:noFill/>
        </p:spPr>
        <p:txBody>
          <a:bodyPr wrap="square" rtlCol="0">
            <a:spAutoFit/>
          </a:bodyPr>
          <a:lstStyle/>
          <a:p>
            <a:r>
              <a:rPr lang="en-US" altLang="zh-CN" sz="1400" dirty="0">
                <a:solidFill>
                  <a:schemeClr val="bg1"/>
                </a:solidFill>
                <a:latin typeface="微软雅黑" panose="020B0503020204020204" pitchFamily="34" charset="-122"/>
                <a:ea typeface="微软雅黑" panose="020B0503020204020204" pitchFamily="34" charset="-122"/>
              </a:rPr>
              <a:t>2025</a:t>
            </a:r>
            <a:r>
              <a:rPr lang="zh-CN" altLang="en-US" sz="1400" dirty="0">
                <a:solidFill>
                  <a:schemeClr val="bg1"/>
                </a:solidFill>
                <a:latin typeface="微软雅黑" panose="020B0503020204020204" pitchFamily="34" charset="-122"/>
                <a:ea typeface="微软雅黑" panose="020B0503020204020204" pitchFamily="34" charset="-122"/>
              </a:rPr>
              <a:t>年</a:t>
            </a:r>
            <a:r>
              <a:rPr lang="en-US" altLang="zh-CN" sz="1400" dirty="0">
                <a:solidFill>
                  <a:schemeClr val="bg1"/>
                </a:solidFill>
                <a:latin typeface="微软雅黑" panose="020B0503020204020204" pitchFamily="34" charset="-122"/>
                <a:ea typeface="微软雅黑" panose="020B0503020204020204" pitchFamily="34" charset="-122"/>
              </a:rPr>
              <a:t>2</a:t>
            </a:r>
            <a:r>
              <a:rPr lang="zh-CN" altLang="en-US" sz="1400" dirty="0">
                <a:solidFill>
                  <a:schemeClr val="bg1"/>
                </a:solidFill>
                <a:latin typeface="微软雅黑" panose="020B0503020204020204" pitchFamily="34" charset="-122"/>
                <a:ea typeface="微软雅黑" panose="020B0503020204020204" pitchFamily="34" charset="-122"/>
              </a:rPr>
              <a:t>月</a:t>
            </a:r>
          </a:p>
        </p:txBody>
      </p:sp>
      <p:sp>
        <p:nvSpPr>
          <p:cNvPr id="5" name="文本框 4">
            <a:extLst>
              <a:ext uri="{FF2B5EF4-FFF2-40B4-BE49-F238E27FC236}">
                <a16:creationId xmlns:a16="http://schemas.microsoft.com/office/drawing/2014/main" id="{7CB14C2A-2B2D-0211-420E-9B5072E9611F}"/>
              </a:ext>
            </a:extLst>
          </p:cNvPr>
          <p:cNvSpPr txBox="1"/>
          <p:nvPr/>
        </p:nvSpPr>
        <p:spPr>
          <a:xfrm>
            <a:off x="629030" y="5535757"/>
            <a:ext cx="9124570" cy="764312"/>
          </a:xfrm>
          <a:prstGeom prst="rect">
            <a:avLst/>
          </a:prstGeom>
          <a:noFill/>
        </p:spPr>
        <p:txBody>
          <a:bodyPr wrap="square">
            <a:spAutoFit/>
          </a:bodyPr>
          <a:lstStyle/>
          <a:p>
            <a:pPr marL="12700" marR="5080"/>
            <a:r>
              <a:rPr lang="zh-CN" altLang="en-US" sz="700" spc="-5" dirty="0">
                <a:solidFill>
                  <a:schemeClr val="bg1"/>
                </a:solidFill>
                <a:latin typeface="微软雅黑" panose="020B0503020204020204" pitchFamily="34" charset="-122"/>
                <a:ea typeface="微软雅黑" panose="020B0503020204020204" pitchFamily="34" charset="-122"/>
                <a:cs typeface="微软雅黑"/>
              </a:rPr>
              <a:t>本报告中行业数据及相关建议主要</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为原肌美塑运</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营解</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决</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方案</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团</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队和</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沙</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利文</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询团</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队</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采用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桌</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面研</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究</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、行</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业</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访谈</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市场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调</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查及</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其</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他研</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究</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方法</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获</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得，</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只</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提供</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给</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用户</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作</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为市场参考资料。在任何情况下，对于本</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报</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告中</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信息</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或</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所表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述</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的意</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见</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，原肌美塑或它</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们</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的关</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联</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机构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并</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不因</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此</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构成</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提</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供任</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何</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专业</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议或</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服</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务。</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作出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任</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何可</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能</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影响</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的财务或业务的决策或采取任何相关行动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前</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应</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咨询</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合</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资格</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专业</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顾</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问。</a:t>
            </a:r>
            <a:endParaRPr lang="en-US" altLang="zh-CN" sz="700" dirty="0">
              <a:solidFill>
                <a:schemeClr val="bg1"/>
              </a:solidFill>
              <a:latin typeface="微软雅黑" panose="020B0503020204020204" pitchFamily="34" charset="-122"/>
              <a:ea typeface="微软雅黑" panose="020B0503020204020204" pitchFamily="34" charset="-122"/>
              <a:cs typeface="微软雅黑"/>
            </a:endParaRPr>
          </a:p>
          <a:p>
            <a:pPr marL="12700" marR="5080"/>
            <a:r>
              <a:rPr lang="zh-CN" altLang="en-US" sz="700" spc="-5" dirty="0">
                <a:solidFill>
                  <a:schemeClr val="bg1"/>
                </a:solidFill>
                <a:latin typeface="微软雅黑" panose="020B0503020204020204" pitchFamily="34" charset="-122"/>
                <a:ea typeface="微软雅黑" panose="020B0503020204020204" pitchFamily="34" charset="-122"/>
                <a:cs typeface="微软雅黑"/>
              </a:rPr>
              <a:t>报告中所有的文字、图片、表格均</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受</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有关</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商</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标和</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著</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作权</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法律</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保</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护，</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分文</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字</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和数</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据</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采集</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于</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公开</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信</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息，</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所</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有权</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原著</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者</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所有。</a:t>
            </a:r>
            <a:endParaRPr lang="zh-CN" altLang="en-US" sz="700" dirty="0">
              <a:solidFill>
                <a:schemeClr val="bg1"/>
              </a:solidFill>
              <a:latin typeface="微软雅黑" panose="020B0503020204020204" pitchFamily="34" charset="-122"/>
              <a:ea typeface="微软雅黑" panose="020B0503020204020204" pitchFamily="34" charset="-122"/>
              <a:cs typeface="微软雅黑"/>
            </a:endParaRPr>
          </a:p>
          <a:p>
            <a:pPr marL="12700" marR="5080"/>
            <a:r>
              <a:rPr lang="zh-CN" altLang="en-US" sz="700" spc="-5" dirty="0">
                <a:solidFill>
                  <a:schemeClr val="bg1"/>
                </a:solidFill>
                <a:latin typeface="微软雅黑" panose="020B0503020204020204" pitchFamily="34" charset="-122"/>
                <a:ea typeface="微软雅黑" panose="020B0503020204020204" pitchFamily="34" charset="-122"/>
                <a:cs typeface="微软雅黑"/>
              </a:rPr>
              <a:t>在不同时期，原肌美塑运营解决</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方</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案团</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队</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可能</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撰</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写并</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发</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布与</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本</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报告</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所</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载资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料</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、看</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法</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及推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测</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不一</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致</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的报</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告</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。原肌美塑不保</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证</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本报</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告</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所含</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信</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息及</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料始</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终</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保持</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在</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最新状态，原肌美塑将随时补充、更新</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和</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修订</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有</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关信</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息</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及资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料</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a:t>
            </a:r>
            <a:endParaRPr lang="zh-CN" altLang="en-US" sz="700" dirty="0">
              <a:solidFill>
                <a:schemeClr val="bg1"/>
              </a:solidFill>
              <a:latin typeface="微软雅黑" panose="020B0503020204020204" pitchFamily="34" charset="-122"/>
              <a:ea typeface="微软雅黑" panose="020B0503020204020204" pitchFamily="34" charset="-122"/>
              <a:cs typeface="微软雅黑"/>
            </a:endParaRPr>
          </a:p>
          <a:p>
            <a:pPr marL="12700"/>
            <a:r>
              <a:rPr lang="zh-CN" altLang="en-US" sz="700" spc="-5" dirty="0">
                <a:solidFill>
                  <a:schemeClr val="bg1"/>
                </a:solidFill>
                <a:latin typeface="微软雅黑" panose="020B0503020204020204" pitchFamily="34" charset="-122"/>
                <a:ea typeface="微软雅黑" panose="020B0503020204020204" pitchFamily="34" charset="-122"/>
                <a:cs typeface="微软雅黑"/>
              </a:rPr>
              <a:t>原肌美塑并未对本报告所含信息</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准确</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性</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或完</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整</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性作</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任何</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明示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或</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暗示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陈述</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保证</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或</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承诺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任何</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原肌美塑</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关</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联机</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构</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、员</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工</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或代</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理</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方均</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不</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对任</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何</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方因</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使</a:t>
            </a:r>
            <a:r>
              <a:rPr lang="zh-CN" altLang="en-US" sz="700" spc="-5" dirty="0">
                <a:solidFill>
                  <a:schemeClr val="bg1"/>
                </a:solidFill>
                <a:latin typeface="微软雅黑" panose="020B0503020204020204" pitchFamily="34" charset="-122"/>
                <a:ea typeface="微软雅黑" panose="020B0503020204020204" pitchFamily="34" charset="-122"/>
                <a:cs typeface="微软雅黑"/>
              </a:rPr>
              <a:t>用本通</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讯而直接或间接导致的任何损失或</a:t>
            </a:r>
            <a:r>
              <a:rPr lang="zh-CN" altLang="en-US" sz="700" dirty="0">
                <a:solidFill>
                  <a:schemeClr val="bg1"/>
                </a:solidFill>
                <a:latin typeface="微软雅黑" panose="020B0503020204020204" pitchFamily="34" charset="-122"/>
                <a:ea typeface="微软雅黑" panose="020B0503020204020204" pitchFamily="34" charset="-122"/>
                <a:cs typeface="微软雅黑"/>
              </a:rPr>
              <a:t>损</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害承</a:t>
            </a:r>
            <a:r>
              <a:rPr lang="zh-CN" altLang="en-US" sz="700" dirty="0">
                <a:solidFill>
                  <a:schemeClr val="bg1"/>
                </a:solidFill>
                <a:latin typeface="微软雅黑" panose="020B0503020204020204" pitchFamily="34" charset="-122"/>
                <a:ea typeface="微软雅黑" panose="020B0503020204020204" pitchFamily="34" charset="-122"/>
                <a:cs typeface="微软雅黑"/>
              </a:rPr>
              <a:t>担</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责任</a:t>
            </a:r>
            <a:r>
              <a:rPr lang="zh-CN" altLang="en-US" sz="700" dirty="0">
                <a:solidFill>
                  <a:schemeClr val="bg1"/>
                </a:solidFill>
                <a:latin typeface="微软雅黑" panose="020B0503020204020204" pitchFamily="34" charset="-122"/>
                <a:ea typeface="微软雅黑" panose="020B0503020204020204" pitchFamily="34" charset="-122"/>
                <a:cs typeface="微软雅黑"/>
              </a:rPr>
              <a:t>。原肌美塑和</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关联</a:t>
            </a:r>
            <a:r>
              <a:rPr lang="zh-CN" altLang="en-US" sz="700" dirty="0">
                <a:solidFill>
                  <a:schemeClr val="bg1"/>
                </a:solidFill>
                <a:latin typeface="微软雅黑" panose="020B0503020204020204" pitchFamily="34" charset="-122"/>
                <a:ea typeface="微软雅黑" panose="020B0503020204020204" pitchFamily="34" charset="-122"/>
                <a:cs typeface="微软雅黑"/>
              </a:rPr>
              <a:t>机</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构均</a:t>
            </a:r>
            <a:r>
              <a:rPr lang="zh-CN" altLang="en-US" sz="700" dirty="0">
                <a:solidFill>
                  <a:schemeClr val="bg1"/>
                </a:solidFill>
                <a:latin typeface="微软雅黑" panose="020B0503020204020204" pitchFamily="34" charset="-122"/>
                <a:ea typeface="微软雅黑" panose="020B0503020204020204" pitchFamily="34" charset="-122"/>
                <a:cs typeface="微软雅黑"/>
              </a:rPr>
              <a:t>为</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具有</a:t>
            </a:r>
            <a:r>
              <a:rPr lang="zh-CN" altLang="en-US" sz="700" dirty="0">
                <a:solidFill>
                  <a:schemeClr val="bg1"/>
                </a:solidFill>
                <a:latin typeface="微软雅黑" panose="020B0503020204020204" pitchFamily="34" charset="-122"/>
                <a:ea typeface="微软雅黑" panose="020B0503020204020204" pitchFamily="34" charset="-122"/>
                <a:cs typeface="微软雅黑"/>
              </a:rPr>
              <a:t>独</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立法</a:t>
            </a:r>
            <a:r>
              <a:rPr lang="zh-CN" altLang="en-US" sz="700" dirty="0">
                <a:solidFill>
                  <a:schemeClr val="bg1"/>
                </a:solidFill>
                <a:latin typeface="微软雅黑" panose="020B0503020204020204" pitchFamily="34" charset="-122"/>
                <a:ea typeface="微软雅黑" panose="020B0503020204020204" pitchFamily="34" charset="-122"/>
                <a:cs typeface="微软雅黑"/>
              </a:rPr>
              <a:t>律</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地位</a:t>
            </a:r>
            <a:r>
              <a:rPr lang="zh-CN" altLang="en-US" sz="700" dirty="0">
                <a:solidFill>
                  <a:schemeClr val="bg1"/>
                </a:solidFill>
                <a:latin typeface="微软雅黑" panose="020B0503020204020204" pitchFamily="34" charset="-122"/>
                <a:ea typeface="微软雅黑" panose="020B0503020204020204" pitchFamily="34" charset="-122"/>
                <a:cs typeface="微软雅黑"/>
              </a:rPr>
              <a:t>的</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法律</a:t>
            </a:r>
            <a:r>
              <a:rPr lang="zh-CN" altLang="en-US" sz="700" dirty="0">
                <a:solidFill>
                  <a:schemeClr val="bg1"/>
                </a:solidFill>
                <a:latin typeface="微软雅黑" panose="020B0503020204020204" pitchFamily="34" charset="-122"/>
                <a:ea typeface="微软雅黑" panose="020B0503020204020204" pitchFamily="34" charset="-122"/>
                <a:cs typeface="微软雅黑"/>
              </a:rPr>
              <a:t>实</a:t>
            </a:r>
            <a:r>
              <a:rPr lang="zh-CN" altLang="en-US" sz="700" spc="-10" dirty="0">
                <a:solidFill>
                  <a:schemeClr val="bg1"/>
                </a:solidFill>
                <a:latin typeface="微软雅黑" panose="020B0503020204020204" pitchFamily="34" charset="-122"/>
                <a:ea typeface="微软雅黑" panose="020B0503020204020204" pitchFamily="34" charset="-122"/>
                <a:cs typeface="微软雅黑"/>
              </a:rPr>
              <a:t>体。</a:t>
            </a:r>
            <a:endParaRPr lang="zh-CN" altLang="en-US" sz="700" dirty="0">
              <a:solidFill>
                <a:schemeClr val="bg1"/>
              </a:solidFill>
              <a:latin typeface="微软雅黑" panose="020B0503020204020204" pitchFamily="34" charset="-122"/>
              <a:ea typeface="微软雅黑" panose="020B0503020204020204" pitchFamily="34" charset="-122"/>
              <a:cs typeface="微软雅黑"/>
            </a:endParaRPr>
          </a:p>
        </p:txBody>
      </p:sp>
      <p:sp>
        <p:nvSpPr>
          <p:cNvPr id="22" name="object 22"/>
          <p:cNvSpPr txBox="1"/>
          <p:nvPr/>
        </p:nvSpPr>
        <p:spPr>
          <a:xfrm>
            <a:off x="1191895" y="3292221"/>
            <a:ext cx="560705" cy="228268"/>
          </a:xfrm>
          <a:prstGeom prst="rect">
            <a:avLst/>
          </a:prstGeom>
        </p:spPr>
        <p:txBody>
          <a:bodyPr vert="horz" wrap="square" lIns="0" tIns="12700" rIns="0" bIns="0" rtlCol="0">
            <a:spAutoFit/>
          </a:bodyPr>
          <a:lstStyle/>
          <a:p>
            <a:pPr marL="12700">
              <a:lnSpc>
                <a:spcPct val="100000"/>
              </a:lnSpc>
              <a:spcBef>
                <a:spcPts val="100"/>
              </a:spcBef>
            </a:pPr>
            <a:r>
              <a:rPr lang="zh-CN" altLang="en-US" sz="1400" b="1" dirty="0">
                <a:solidFill>
                  <a:srgbClr val="FFFFFF"/>
                </a:solidFill>
                <a:latin typeface="微软雅黑" panose="020B0503020204020204" pitchFamily="34" charset="-122"/>
                <a:ea typeface="微软雅黑" panose="020B0503020204020204" pitchFamily="34" charset="-122"/>
                <a:cs typeface="微软雅黑"/>
              </a:rPr>
              <a:t>摘要</a:t>
            </a:r>
            <a:r>
              <a:rPr sz="1400" b="1" dirty="0">
                <a:solidFill>
                  <a:srgbClr val="FFFFFF"/>
                </a:solidFill>
                <a:latin typeface="微软雅黑" panose="020B0503020204020204" pitchFamily="34" charset="-122"/>
                <a:ea typeface="微软雅黑" panose="020B0503020204020204" pitchFamily="34" charset="-122"/>
                <a:cs typeface="微软雅黑"/>
              </a:rPr>
              <a:t>版</a:t>
            </a:r>
            <a:endParaRPr sz="1400" dirty="0">
              <a:latin typeface="微软雅黑" panose="020B0503020204020204" pitchFamily="34" charset="-122"/>
              <a:ea typeface="微软雅黑" panose="020B0503020204020204" pitchFamily="34" charset="-122"/>
              <a:cs typeface="微软雅黑"/>
            </a:endParaRPr>
          </a:p>
        </p:txBody>
      </p:sp>
      <p:pic>
        <p:nvPicPr>
          <p:cNvPr id="6" name="图片 5">
            <a:extLst>
              <a:ext uri="{FF2B5EF4-FFF2-40B4-BE49-F238E27FC236}">
                <a16:creationId xmlns:a16="http://schemas.microsoft.com/office/drawing/2014/main" id="{9789A622-5F40-66D6-A936-6A6A4FF7F43B}"/>
              </a:ext>
            </a:extLst>
          </p:cNvPr>
          <p:cNvPicPr>
            <a:picLocks noChangeAspect="1"/>
          </p:cNvPicPr>
          <p:nvPr/>
        </p:nvPicPr>
        <p:blipFill>
          <a:blip r:embed="rId9">
            <a:biLevel thresh="25000"/>
            <a:extLst>
              <a:ext uri="{28A0092B-C50C-407E-A947-70E740481C1C}">
                <a14:useLocalDpi xmlns:a14="http://schemas.microsoft.com/office/drawing/2010/main" val="0"/>
              </a:ext>
            </a:extLst>
          </a:blip>
          <a:stretch>
            <a:fillRect/>
          </a:stretch>
        </p:blipFill>
        <p:spPr>
          <a:xfrm>
            <a:off x="636822" y="485378"/>
            <a:ext cx="1729230" cy="59226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C19DA-A016-B6B0-B423-4E758823927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020CF08-8D6A-BB7F-F928-810A9ED43436}"/>
              </a:ext>
            </a:extLst>
          </p:cNvPr>
          <p:cNvGraphicFramePr>
            <a:graphicFrameLocks noChangeAspect="1"/>
          </p:cNvGraphicFramePr>
          <p:nvPr>
            <p:custDataLst>
              <p:tags r:id="rId1"/>
            </p:custDataLst>
            <p:extLst>
              <p:ext uri="{D42A27DB-BD31-4B8C-83A1-F6EECF244321}">
                <p14:modId xmlns:p14="http://schemas.microsoft.com/office/powerpoint/2010/main" val="1186442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DFC9E4C6-A1D2-FA17-4A98-872DD66C30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50B706C4-5072-DCC5-0FFC-971AEE02EB82}"/>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伊妍仕“少女针”是另一种广受市场关注的再生医美针剂，福建区域正品认证机构达</a:t>
            </a:r>
            <a:r>
              <a:rPr lang="en-US" altLang="zh-CN" sz="2000" b="1" dirty="0">
                <a:latin typeface="微软雅黑" panose="020B0503020204020204" pitchFamily="34" charset="-122"/>
                <a:ea typeface="微软雅黑" panose="020B0503020204020204" pitchFamily="34" charset="-122"/>
              </a:rPr>
              <a:t>27</a:t>
            </a:r>
            <a:r>
              <a:rPr lang="zh-CN" altLang="en-US" sz="2000" b="1" dirty="0">
                <a:latin typeface="微软雅黑" panose="020B0503020204020204" pitchFamily="34" charset="-122"/>
                <a:ea typeface="微软雅黑" panose="020B0503020204020204" pitchFamily="34" charset="-122"/>
              </a:rPr>
              <a:t>家</a:t>
            </a:r>
          </a:p>
          <a:p>
            <a:pPr>
              <a:lnSpc>
                <a:spcPct val="120000"/>
              </a:lnSpc>
            </a:pPr>
            <a:r>
              <a:rPr lang="zh-CN" altLang="en-US" sz="2000" b="1" dirty="0">
                <a:latin typeface="微软雅黑" panose="020B0503020204020204" pitchFamily="34" charset="-122"/>
                <a:ea typeface="微软雅黑" panose="020B0503020204020204" pitchFamily="34" charset="-122"/>
              </a:rPr>
              <a:t>高定价与低普及致使市场实现销售的机构较少，福建区域头部品牌表现突出</a:t>
            </a:r>
          </a:p>
        </p:txBody>
      </p:sp>
      <p:sp>
        <p:nvSpPr>
          <p:cNvPr id="3" name="矩形 2">
            <a:extLst>
              <a:ext uri="{FF2B5EF4-FFF2-40B4-BE49-F238E27FC236}">
                <a16:creationId xmlns:a16="http://schemas.microsoft.com/office/drawing/2014/main" id="{8F931FBF-662B-2146-07B5-38A76E2EF362}"/>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A030B015-2205-84AF-732C-400379B681E2}"/>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2CE89F92-37F3-1364-95AB-916A67395E4A}"/>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CDB78E89-8E91-96E6-DD6C-AD3EEB50C0F0}"/>
              </a:ext>
            </a:extLst>
          </p:cNvPr>
          <p:cNvSpPr txBox="1"/>
          <p:nvPr/>
        </p:nvSpPr>
        <p:spPr>
          <a:xfrm>
            <a:off x="304801"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伊妍仕“少女针”是一款进口注射用聚己内酯微球面部填充剂，由华东医药旗下子公司</a:t>
            </a:r>
            <a:r>
              <a:rPr lang="en-US" altLang="zh-CN" sz="1200" dirty="0">
                <a:solidFill>
                  <a:schemeClr val="bg1"/>
                </a:solidFill>
                <a:latin typeface="微软雅黑" panose="020B0503020204020204" pitchFamily="34" charset="-122"/>
                <a:ea typeface="微软雅黑" panose="020B0503020204020204" pitchFamily="34" charset="-122"/>
              </a:rPr>
              <a:t>Sinclair</a:t>
            </a:r>
            <a:r>
              <a:rPr lang="zh-CN" altLang="en-US" sz="1200" dirty="0">
                <a:solidFill>
                  <a:schemeClr val="bg1"/>
                </a:solidFill>
                <a:latin typeface="微软雅黑" panose="020B0503020204020204" pitchFamily="34" charset="-122"/>
                <a:ea typeface="微软雅黑" panose="020B0503020204020204" pitchFamily="34" charset="-122"/>
              </a:rPr>
              <a:t>生产，对于改善衰老引起的面部容积缺失、皱纹和面部轮廓有显著且持久的疗效。</a:t>
            </a:r>
            <a:r>
              <a:rPr lang="zh-CN" altLang="en-US" sz="1200" b="1" dirty="0">
                <a:solidFill>
                  <a:schemeClr val="bg1"/>
                </a:solidFill>
                <a:latin typeface="微软雅黑" panose="020B0503020204020204" pitchFamily="34" charset="-122"/>
                <a:ea typeface="微软雅黑" panose="020B0503020204020204" pitchFamily="34" charset="-122"/>
              </a:rPr>
              <a:t>在福建区域，伊妍仕正品认证已覆盖</a:t>
            </a:r>
            <a:r>
              <a:rPr lang="en-US" altLang="zh-CN" sz="1200" b="1" dirty="0">
                <a:solidFill>
                  <a:schemeClr val="bg1"/>
                </a:solidFill>
                <a:latin typeface="微软雅黑" panose="020B0503020204020204" pitchFamily="34" charset="-122"/>
                <a:ea typeface="微软雅黑" panose="020B0503020204020204" pitchFamily="34" charset="-122"/>
              </a:rPr>
              <a:t>4</a:t>
            </a:r>
            <a:r>
              <a:rPr lang="zh-CN" altLang="en-US" sz="1200" b="1" dirty="0">
                <a:solidFill>
                  <a:schemeClr val="bg1"/>
                </a:solidFill>
                <a:latin typeface="微软雅黑" panose="020B0503020204020204" pitchFamily="34" charset="-122"/>
                <a:ea typeface="微软雅黑" panose="020B0503020204020204" pitchFamily="34" charset="-122"/>
              </a:rPr>
              <a:t>座城市，机构达</a:t>
            </a:r>
            <a:r>
              <a:rPr lang="en-US" altLang="zh-CN" sz="1200" b="1" dirty="0">
                <a:solidFill>
                  <a:schemeClr val="bg1"/>
                </a:solidFill>
                <a:latin typeface="微软雅黑" panose="020B0503020204020204" pitchFamily="34" charset="-122"/>
                <a:ea typeface="微软雅黑" panose="020B0503020204020204" pitchFamily="34" charset="-122"/>
              </a:rPr>
              <a:t>27</a:t>
            </a:r>
            <a:r>
              <a:rPr lang="zh-CN" altLang="en-US" sz="1200" b="1" dirty="0">
                <a:solidFill>
                  <a:schemeClr val="bg1"/>
                </a:solidFill>
                <a:latin typeface="微软雅黑" panose="020B0503020204020204" pitchFamily="34" charset="-122"/>
                <a:ea typeface="微软雅黑" panose="020B0503020204020204" pitchFamily="34" charset="-122"/>
              </a:rPr>
              <a:t>家。</a:t>
            </a:r>
          </a:p>
        </p:txBody>
      </p:sp>
      <p:sp>
        <p:nvSpPr>
          <p:cNvPr id="37" name="矩形 36">
            <a:extLst>
              <a:ext uri="{FF2B5EF4-FFF2-40B4-BE49-F238E27FC236}">
                <a16:creationId xmlns:a16="http://schemas.microsoft.com/office/drawing/2014/main" id="{6D11C7F8-CF7D-F3E4-6888-C1464101E184}"/>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1B6966A1-C460-9F0F-FAD2-51A8A78059D0}"/>
              </a:ext>
            </a:extLst>
          </p:cNvPr>
          <p:cNvSpPr txBox="1"/>
          <p:nvPr/>
        </p:nvSpPr>
        <p:spPr>
          <a:xfrm>
            <a:off x="304801" y="6173629"/>
            <a:ext cx="4190999"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数据来源：国家药监局，欣可丽美学官网，伊妍仕官网，弗若斯特沙利文</a:t>
            </a:r>
          </a:p>
        </p:txBody>
      </p:sp>
      <p:graphicFrame>
        <p:nvGraphicFramePr>
          <p:cNvPr id="44" name="表格 43">
            <a:extLst>
              <a:ext uri="{FF2B5EF4-FFF2-40B4-BE49-F238E27FC236}">
                <a16:creationId xmlns:a16="http://schemas.microsoft.com/office/drawing/2014/main" id="{E218B99E-48A8-0203-FF08-F27B6E3F1A60}"/>
              </a:ext>
            </a:extLst>
          </p:cNvPr>
          <p:cNvGraphicFramePr>
            <a:graphicFrameLocks noGrp="1"/>
          </p:cNvGraphicFramePr>
          <p:nvPr>
            <p:extLst>
              <p:ext uri="{D42A27DB-BD31-4B8C-83A1-F6EECF244321}">
                <p14:modId xmlns:p14="http://schemas.microsoft.com/office/powerpoint/2010/main" val="3023271412"/>
              </p:ext>
            </p:extLst>
          </p:nvPr>
        </p:nvGraphicFramePr>
        <p:xfrm>
          <a:off x="373501" y="2201282"/>
          <a:ext cx="5425200" cy="1564270"/>
        </p:xfrm>
        <a:graphic>
          <a:graphicData uri="http://schemas.openxmlformats.org/drawingml/2006/table">
            <a:tbl>
              <a:tblPr firstRow="1" bandRow="1">
                <a:tableStyleId>{5C22544A-7EE6-4342-B048-85BDC9FD1C3A}</a:tableStyleId>
              </a:tblPr>
              <a:tblGrid>
                <a:gridCol w="1410366">
                  <a:extLst>
                    <a:ext uri="{9D8B030D-6E8A-4147-A177-3AD203B41FA5}">
                      <a16:colId xmlns:a16="http://schemas.microsoft.com/office/drawing/2014/main" val="3628031171"/>
                    </a:ext>
                  </a:extLst>
                </a:gridCol>
                <a:gridCol w="787222">
                  <a:extLst>
                    <a:ext uri="{9D8B030D-6E8A-4147-A177-3AD203B41FA5}">
                      <a16:colId xmlns:a16="http://schemas.microsoft.com/office/drawing/2014/main" val="3996907655"/>
                    </a:ext>
                  </a:extLst>
                </a:gridCol>
                <a:gridCol w="865944">
                  <a:extLst>
                    <a:ext uri="{9D8B030D-6E8A-4147-A177-3AD203B41FA5}">
                      <a16:colId xmlns:a16="http://schemas.microsoft.com/office/drawing/2014/main" val="716175345"/>
                    </a:ext>
                  </a:extLst>
                </a:gridCol>
                <a:gridCol w="2361668">
                  <a:extLst>
                    <a:ext uri="{9D8B030D-6E8A-4147-A177-3AD203B41FA5}">
                      <a16:colId xmlns:a16="http://schemas.microsoft.com/office/drawing/2014/main" val="1603157344"/>
                    </a:ext>
                  </a:extLst>
                </a:gridCol>
              </a:tblGrid>
              <a:tr h="287206">
                <a:tc>
                  <a:txBody>
                    <a:bodyPr/>
                    <a:lstStyle/>
                    <a:p>
                      <a:pPr algn="ctr"/>
                      <a:r>
                        <a:rPr lang="zh-CN" altLang="en-US" sz="1100" dirty="0">
                          <a:latin typeface="微软雅黑" panose="020B0503020204020204" pitchFamily="34" charset="-122"/>
                          <a:ea typeface="微软雅黑" panose="020B0503020204020204" pitchFamily="34" charset="-122"/>
                        </a:rPr>
                        <a:t>产品名称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正品图样</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适应症</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成分构成</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82374474"/>
                  </a:ext>
                </a:extLst>
              </a:tr>
              <a:tr h="1277064">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伊妍仕</a:t>
                      </a:r>
                      <a:r>
                        <a:rPr lang="en-US" altLang="zh-CN" sz="1100" dirty="0">
                          <a:latin typeface="微软雅黑" panose="020B0503020204020204" pitchFamily="34" charset="-122"/>
                          <a:ea typeface="微软雅黑" panose="020B0503020204020204" pitchFamily="34" charset="-122"/>
                        </a:rPr>
                        <a:t>-</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注射用聚己内酯微球面部填充剂 </a:t>
                      </a:r>
                      <a:r>
                        <a:rPr lang="en-US" altLang="zh-CN" sz="1100" dirty="0">
                          <a:latin typeface="微软雅黑" panose="020B0503020204020204" pitchFamily="34" charset="-122"/>
                          <a:ea typeface="微软雅黑" panose="020B0503020204020204" pitchFamily="34" charset="-122"/>
                        </a:rPr>
                        <a:t>Polycaprolactone Gel for Injection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zh-CN" altLang="en-US" sz="1100" dirty="0">
                          <a:latin typeface="微软雅黑" panose="020B0503020204020204" pitchFamily="34" charset="-122"/>
                          <a:ea typeface="微软雅黑" panose="020B0503020204020204" pitchFamily="34" charset="-122"/>
                        </a:rPr>
                        <a:t>用于皮下层植入，以纠正中到重度鼻唇沟皱纹</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35930940"/>
                  </a:ext>
                </a:extLst>
              </a:tr>
            </a:tbl>
          </a:graphicData>
        </a:graphic>
      </p:graphicFrame>
      <p:pic>
        <p:nvPicPr>
          <p:cNvPr id="50" name="图片 49">
            <a:extLst>
              <a:ext uri="{FF2B5EF4-FFF2-40B4-BE49-F238E27FC236}">
                <a16:creationId xmlns:a16="http://schemas.microsoft.com/office/drawing/2014/main" id="{F43404EE-CC3A-A98A-DD65-D4AC73A0A096}"/>
              </a:ext>
            </a:extLst>
          </p:cNvPr>
          <p:cNvPicPr>
            <a:picLocks noChangeAspect="1"/>
          </p:cNvPicPr>
          <p:nvPr/>
        </p:nvPicPr>
        <p:blipFill>
          <a:blip r:embed="rId7"/>
          <a:stretch>
            <a:fillRect/>
          </a:stretch>
        </p:blipFill>
        <p:spPr>
          <a:xfrm>
            <a:off x="1847505" y="3017589"/>
            <a:ext cx="650542" cy="369676"/>
          </a:xfrm>
          <a:prstGeom prst="rect">
            <a:avLst/>
          </a:prstGeom>
        </p:spPr>
      </p:pic>
      <p:graphicFrame>
        <p:nvGraphicFramePr>
          <p:cNvPr id="53" name="图表 52">
            <a:extLst>
              <a:ext uri="{FF2B5EF4-FFF2-40B4-BE49-F238E27FC236}">
                <a16:creationId xmlns:a16="http://schemas.microsoft.com/office/drawing/2014/main" id="{E6C82859-3ABB-5017-6762-B6505B894149}"/>
              </a:ext>
            </a:extLst>
          </p:cNvPr>
          <p:cNvGraphicFramePr/>
          <p:nvPr>
            <p:extLst>
              <p:ext uri="{D42A27DB-BD31-4B8C-83A1-F6EECF244321}">
                <p14:modId xmlns:p14="http://schemas.microsoft.com/office/powerpoint/2010/main" val="4099794272"/>
              </p:ext>
            </p:extLst>
          </p:nvPr>
        </p:nvGraphicFramePr>
        <p:xfrm>
          <a:off x="3447704" y="2526132"/>
          <a:ext cx="2321770" cy="1283868"/>
        </p:xfrm>
        <a:graphic>
          <a:graphicData uri="http://schemas.openxmlformats.org/drawingml/2006/chart">
            <c:chart xmlns:c="http://schemas.openxmlformats.org/drawingml/2006/chart" xmlns:r="http://schemas.openxmlformats.org/officeDocument/2006/relationships" r:id="rId8"/>
          </a:graphicData>
        </a:graphic>
      </p:graphicFrame>
      <p:sp>
        <p:nvSpPr>
          <p:cNvPr id="35" name="矩形 34">
            <a:extLst>
              <a:ext uri="{FF2B5EF4-FFF2-40B4-BE49-F238E27FC236}">
                <a16:creationId xmlns:a16="http://schemas.microsoft.com/office/drawing/2014/main" id="{FB7C9030-E80C-F2A4-C74C-E3CF78261701}"/>
              </a:ext>
            </a:extLst>
          </p:cNvPr>
          <p:cNvSpPr/>
          <p:nvPr/>
        </p:nvSpPr>
        <p:spPr>
          <a:xfrm>
            <a:off x="6241743" y="959361"/>
            <a:ext cx="5723640" cy="1161997"/>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E244137F-3280-65A4-DF0E-1FCD55ECDE38}"/>
              </a:ext>
            </a:extLst>
          </p:cNvPr>
          <p:cNvSpPr txBox="1"/>
          <p:nvPr/>
        </p:nvSpPr>
        <p:spPr>
          <a:xfrm>
            <a:off x="6317943" y="1017425"/>
            <a:ext cx="5562600" cy="1029193"/>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从福建区域伊妍仕的竞争格局看：厦门原肌美塑占福建省市场的份额为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10%</a:t>
            </a:r>
            <a:r>
              <a:rPr lang="zh-CN" altLang="en-US" sz="1200" dirty="0">
                <a:solidFill>
                  <a:schemeClr val="bg1"/>
                </a:solidFill>
                <a:latin typeface="微软雅黑" panose="020B0503020204020204" pitchFamily="34" charset="-122"/>
                <a:ea typeface="微软雅黑" panose="020B0503020204020204" pitchFamily="34" charset="-122"/>
              </a:rPr>
              <a:t>，占厦门市市场的份额为</a:t>
            </a:r>
            <a:r>
              <a:rPr lang="en-US" altLang="zh-CN" sz="1200" dirty="0">
                <a:solidFill>
                  <a:schemeClr val="bg1"/>
                </a:solidFill>
                <a:latin typeface="微软雅黑" panose="020B0503020204020204" pitchFamily="34" charset="-122"/>
                <a:ea typeface="微软雅黑" panose="020B0503020204020204" pitchFamily="34" charset="-122"/>
              </a:rPr>
              <a:t>31%</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少女针的优异特性决定其高定价，市场接受度低致使提供相关服务的医美机构数量较少，实现销售的机构更少。</a:t>
            </a:r>
            <a:r>
              <a:rPr lang="zh-CN" altLang="en-US" sz="1200" dirty="0">
                <a:solidFill>
                  <a:schemeClr val="bg1"/>
                </a:solidFill>
                <a:latin typeface="微软雅黑" panose="020B0503020204020204" pitchFamily="34" charset="-122"/>
                <a:ea typeface="微软雅黑" panose="020B0503020204020204" pitchFamily="34" charset="-122"/>
              </a:rPr>
              <a:t>头部品牌占据相当份额，其余品牌竞争剩余份额。</a:t>
            </a:r>
          </a:p>
        </p:txBody>
      </p:sp>
      <p:sp>
        <p:nvSpPr>
          <p:cNvPr id="5" name="灯片编号占位符 4">
            <a:extLst>
              <a:ext uri="{FF2B5EF4-FFF2-40B4-BE49-F238E27FC236}">
                <a16:creationId xmlns:a16="http://schemas.microsoft.com/office/drawing/2014/main" id="{E62DD94E-AFCC-2225-7A08-AC5598D3F9F5}"/>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10</a:t>
            </a:fld>
            <a:endParaRPr lang="en-US" altLang="zh-CN" spc="-5" dirty="0"/>
          </a:p>
        </p:txBody>
      </p:sp>
      <p:sp>
        <p:nvSpPr>
          <p:cNvPr id="17" name="文本框 16">
            <a:extLst>
              <a:ext uri="{FF2B5EF4-FFF2-40B4-BE49-F238E27FC236}">
                <a16:creationId xmlns:a16="http://schemas.microsoft.com/office/drawing/2014/main" id="{213B50B8-D049-EA7C-99CD-E892278663C2}"/>
              </a:ext>
            </a:extLst>
          </p:cNvPr>
          <p:cNvSpPr txBox="1"/>
          <p:nvPr/>
        </p:nvSpPr>
        <p:spPr>
          <a:xfrm>
            <a:off x="289496" y="1887791"/>
            <a:ext cx="1602348"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伊妍仕正品介绍</a:t>
            </a:r>
          </a:p>
        </p:txBody>
      </p:sp>
      <p:sp>
        <p:nvSpPr>
          <p:cNvPr id="4" name="矩形: 圆角 3">
            <a:extLst>
              <a:ext uri="{FF2B5EF4-FFF2-40B4-BE49-F238E27FC236}">
                <a16:creationId xmlns:a16="http://schemas.microsoft.com/office/drawing/2014/main" id="{2A8BFB81-EFF1-E4B9-A6F1-9D9C9C912A25}"/>
              </a:ext>
            </a:extLst>
          </p:cNvPr>
          <p:cNvSpPr/>
          <p:nvPr/>
        </p:nvSpPr>
        <p:spPr>
          <a:xfrm>
            <a:off x="381124" y="3904466"/>
            <a:ext cx="5421675" cy="2188738"/>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3DF1E6D5-861E-80FB-DCBF-5C177280A7B0}"/>
              </a:ext>
            </a:extLst>
          </p:cNvPr>
          <p:cNvSpPr txBox="1"/>
          <p:nvPr/>
        </p:nvSpPr>
        <p:spPr>
          <a:xfrm>
            <a:off x="479104" y="4031995"/>
            <a:ext cx="144022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年福建省伊妍仕官方认证的医美机构分布</a:t>
            </a:r>
          </a:p>
        </p:txBody>
      </p:sp>
      <p:sp>
        <p:nvSpPr>
          <p:cNvPr id="13" name="文本框 12">
            <a:extLst>
              <a:ext uri="{FF2B5EF4-FFF2-40B4-BE49-F238E27FC236}">
                <a16:creationId xmlns:a16="http://schemas.microsoft.com/office/drawing/2014/main" id="{B940847C-8099-3125-10B7-267A9444300D}"/>
              </a:ext>
            </a:extLst>
          </p:cNvPr>
          <p:cNvSpPr txBox="1"/>
          <p:nvPr/>
        </p:nvSpPr>
        <p:spPr>
          <a:xfrm>
            <a:off x="656225" y="5249379"/>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19" name="图表 18">
            <a:extLst>
              <a:ext uri="{FF2B5EF4-FFF2-40B4-BE49-F238E27FC236}">
                <a16:creationId xmlns:a16="http://schemas.microsoft.com/office/drawing/2014/main" id="{A112366A-EA74-A0E0-9571-D14AE44029FE}"/>
              </a:ext>
            </a:extLst>
          </p:cNvPr>
          <p:cNvGraphicFramePr/>
          <p:nvPr>
            <p:extLst>
              <p:ext uri="{D42A27DB-BD31-4B8C-83A1-F6EECF244321}">
                <p14:modId xmlns:p14="http://schemas.microsoft.com/office/powerpoint/2010/main" val="691732374"/>
              </p:ext>
            </p:extLst>
          </p:nvPr>
        </p:nvGraphicFramePr>
        <p:xfrm>
          <a:off x="1891844" y="3874583"/>
          <a:ext cx="3798000" cy="2520000"/>
        </p:xfrm>
        <a:graphic>
          <a:graphicData uri="http://schemas.openxmlformats.org/drawingml/2006/chart">
            <c:chart xmlns:c="http://schemas.openxmlformats.org/drawingml/2006/chart" xmlns:r="http://schemas.openxmlformats.org/officeDocument/2006/relationships" r:id="rId9"/>
          </a:graphicData>
        </a:graphic>
      </p:graphicFrame>
      <p:sp>
        <p:nvSpPr>
          <p:cNvPr id="16" name="矩形: 圆角 15">
            <a:extLst>
              <a:ext uri="{FF2B5EF4-FFF2-40B4-BE49-F238E27FC236}">
                <a16:creationId xmlns:a16="http://schemas.microsoft.com/office/drawing/2014/main" id="{624BFC2E-8036-8C47-2D98-54ACC4091AF9}"/>
              </a:ext>
            </a:extLst>
          </p:cNvPr>
          <p:cNvSpPr/>
          <p:nvPr/>
        </p:nvSpPr>
        <p:spPr>
          <a:xfrm>
            <a:off x="6396284" y="2241985"/>
            <a:ext cx="5421675"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0C8AD924-5B62-C209-ACDB-F1038A90A0B6}"/>
              </a:ext>
            </a:extLst>
          </p:cNvPr>
          <p:cNvSpPr txBox="1"/>
          <p:nvPr/>
        </p:nvSpPr>
        <p:spPr>
          <a:xfrm>
            <a:off x="6494263" y="2369513"/>
            <a:ext cx="157876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年福建省医美机构伊妍仕产品进货量的份额构成</a:t>
            </a:r>
          </a:p>
        </p:txBody>
      </p:sp>
      <p:sp>
        <p:nvSpPr>
          <p:cNvPr id="27" name="矩形: 圆角 26">
            <a:extLst>
              <a:ext uri="{FF2B5EF4-FFF2-40B4-BE49-F238E27FC236}">
                <a16:creationId xmlns:a16="http://schemas.microsoft.com/office/drawing/2014/main" id="{D79080C6-AEC6-5FBE-D0FA-C7F86A02F0AA}"/>
              </a:ext>
            </a:extLst>
          </p:cNvPr>
          <p:cNvSpPr/>
          <p:nvPr/>
        </p:nvSpPr>
        <p:spPr>
          <a:xfrm>
            <a:off x="6400460" y="4221204"/>
            <a:ext cx="5421674"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23EBB9A1-4783-CEE8-1095-2AE8EA6BF4E8}"/>
              </a:ext>
            </a:extLst>
          </p:cNvPr>
          <p:cNvSpPr txBox="1"/>
          <p:nvPr/>
        </p:nvSpPr>
        <p:spPr>
          <a:xfrm>
            <a:off x="6671385" y="3586897"/>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29" name="文本框 28">
            <a:extLst>
              <a:ext uri="{FF2B5EF4-FFF2-40B4-BE49-F238E27FC236}">
                <a16:creationId xmlns:a16="http://schemas.microsoft.com/office/drawing/2014/main" id="{37126717-1297-D09D-DA27-CB2F2CE2FF6F}"/>
              </a:ext>
            </a:extLst>
          </p:cNvPr>
          <p:cNvSpPr txBox="1"/>
          <p:nvPr/>
        </p:nvSpPr>
        <p:spPr>
          <a:xfrm>
            <a:off x="6498440" y="4328423"/>
            <a:ext cx="1578759"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年厦门市医美机构伊妍仕产品进货量的份额构成</a:t>
            </a:r>
          </a:p>
        </p:txBody>
      </p:sp>
      <p:sp>
        <p:nvSpPr>
          <p:cNvPr id="30" name="文本框 29">
            <a:extLst>
              <a:ext uri="{FF2B5EF4-FFF2-40B4-BE49-F238E27FC236}">
                <a16:creationId xmlns:a16="http://schemas.microsoft.com/office/drawing/2014/main" id="{96C4C01D-3972-4E4A-135F-AF72DABA095A}"/>
              </a:ext>
            </a:extLst>
          </p:cNvPr>
          <p:cNvSpPr txBox="1"/>
          <p:nvPr/>
        </p:nvSpPr>
        <p:spPr>
          <a:xfrm>
            <a:off x="6675561" y="5548931"/>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23" name="图表 22">
            <a:extLst>
              <a:ext uri="{FF2B5EF4-FFF2-40B4-BE49-F238E27FC236}">
                <a16:creationId xmlns:a16="http://schemas.microsoft.com/office/drawing/2014/main" id="{F2F0B879-E502-15E2-0215-9569F2E7F0E9}"/>
              </a:ext>
            </a:extLst>
          </p:cNvPr>
          <p:cNvGraphicFramePr/>
          <p:nvPr>
            <p:extLst>
              <p:ext uri="{D42A27DB-BD31-4B8C-83A1-F6EECF244321}">
                <p14:modId xmlns:p14="http://schemas.microsoft.com/office/powerpoint/2010/main" val="3583356757"/>
              </p:ext>
            </p:extLst>
          </p:nvPr>
        </p:nvGraphicFramePr>
        <p:xfrm>
          <a:off x="7910427" y="2189169"/>
          <a:ext cx="3672000" cy="18792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图表 23">
            <a:extLst>
              <a:ext uri="{FF2B5EF4-FFF2-40B4-BE49-F238E27FC236}">
                <a16:creationId xmlns:a16="http://schemas.microsoft.com/office/drawing/2014/main" id="{F77F018E-AA81-AEA3-1C5C-40563E28A3E1}"/>
              </a:ext>
            </a:extLst>
          </p:cNvPr>
          <p:cNvGraphicFramePr/>
          <p:nvPr>
            <p:extLst>
              <p:ext uri="{D42A27DB-BD31-4B8C-83A1-F6EECF244321}">
                <p14:modId xmlns:p14="http://schemas.microsoft.com/office/powerpoint/2010/main" val="3634607399"/>
              </p:ext>
            </p:extLst>
          </p:nvPr>
        </p:nvGraphicFramePr>
        <p:xfrm>
          <a:off x="7918779" y="4214004"/>
          <a:ext cx="3672000" cy="1879200"/>
        </p:xfrm>
        <a:graphic>
          <a:graphicData uri="http://schemas.openxmlformats.org/drawingml/2006/chart">
            <c:chart xmlns:c="http://schemas.openxmlformats.org/drawingml/2006/chart" xmlns:r="http://schemas.openxmlformats.org/officeDocument/2006/relationships" r:id="rId11"/>
          </a:graphicData>
        </a:graphic>
      </p:graphicFrame>
      <p:sp>
        <p:nvSpPr>
          <p:cNvPr id="11" name="文本框 10">
            <a:extLst>
              <a:ext uri="{FF2B5EF4-FFF2-40B4-BE49-F238E27FC236}">
                <a16:creationId xmlns:a16="http://schemas.microsoft.com/office/drawing/2014/main" id="{E857F470-D2A5-EFC3-3C27-BCC92152BFAB}"/>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spTree>
    <p:extLst>
      <p:ext uri="{BB962C8B-B14F-4D97-AF65-F5344CB8AC3E}">
        <p14:creationId xmlns:p14="http://schemas.microsoft.com/office/powerpoint/2010/main" val="1186212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16514-CD13-FE88-598F-F3806F7959F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959629C-EE1E-1E92-6855-DD49D6A632DF}"/>
              </a:ext>
            </a:extLst>
          </p:cNvPr>
          <p:cNvGraphicFramePr>
            <a:graphicFrameLocks noChangeAspect="1"/>
          </p:cNvGraphicFramePr>
          <p:nvPr>
            <p:custDataLst>
              <p:tags r:id="rId1"/>
            </p:custDataLst>
            <p:extLst>
              <p:ext uri="{D42A27DB-BD31-4B8C-83A1-F6EECF244321}">
                <p14:modId xmlns:p14="http://schemas.microsoft.com/office/powerpoint/2010/main" val="289081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D4644F3E-4FC7-9C5B-F942-DBC3DFA2F7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C12D17B4-F986-BDA0-07ED-B0FEFCF1B569}"/>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瑞蓝</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唯瑅是中国常用于水光针注射的玻尿酸产品，福建区域正品认证机构达</a:t>
            </a:r>
            <a:r>
              <a:rPr lang="en-US" altLang="zh-CN" sz="2000" b="1" dirty="0">
                <a:latin typeface="微软雅黑" panose="020B0503020204020204" pitchFamily="34" charset="-122"/>
                <a:ea typeface="微软雅黑" panose="020B0503020204020204" pitchFamily="34" charset="-122"/>
              </a:rPr>
              <a:t>46</a:t>
            </a:r>
            <a:r>
              <a:rPr lang="zh-CN" altLang="en-US" sz="2000" b="1" dirty="0">
                <a:latin typeface="微软雅黑" panose="020B0503020204020204" pitchFamily="34" charset="-122"/>
                <a:ea typeface="微软雅黑" panose="020B0503020204020204" pitchFamily="34" charset="-122"/>
              </a:rPr>
              <a:t>家</a:t>
            </a:r>
            <a:endParaRPr lang="en-US" altLang="zh-CN" sz="2000" b="1" dirty="0">
              <a:latin typeface="微软雅黑" panose="020B0503020204020204" pitchFamily="34" charset="-122"/>
              <a:ea typeface="微软雅黑" panose="020B0503020204020204" pitchFamily="34" charset="-122"/>
            </a:endParaRPr>
          </a:p>
          <a:p>
            <a:pPr>
              <a:lnSpc>
                <a:spcPct val="120000"/>
              </a:lnSpc>
            </a:pPr>
            <a:r>
              <a:rPr lang="zh-CN" altLang="en-US" sz="2000" b="1" dirty="0">
                <a:latin typeface="微软雅黑" panose="020B0503020204020204" pitchFamily="34" charset="-122"/>
                <a:ea typeface="微软雅黑" panose="020B0503020204020204" pitchFamily="34" charset="-122"/>
              </a:rPr>
              <a:t>消费者对水光针与玻尿酸的认知与接受度较高，福建市场的销售集中在头部品牌</a:t>
            </a:r>
          </a:p>
        </p:txBody>
      </p:sp>
      <p:sp>
        <p:nvSpPr>
          <p:cNvPr id="3" name="矩形 2">
            <a:extLst>
              <a:ext uri="{FF2B5EF4-FFF2-40B4-BE49-F238E27FC236}">
                <a16:creationId xmlns:a16="http://schemas.microsoft.com/office/drawing/2014/main" id="{DC970A8E-C562-3901-5372-54DFF43D0A55}"/>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F4DDE182-11AF-C573-BC23-AD9960328959}"/>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0F4302A5-33E5-C833-3666-0D4E531B2BAA}"/>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995823F9-5D67-2910-8F76-EF5C644B34F9}"/>
              </a:ext>
            </a:extLst>
          </p:cNvPr>
          <p:cNvSpPr txBox="1"/>
          <p:nvPr/>
        </p:nvSpPr>
        <p:spPr>
          <a:xfrm>
            <a:off x="304801"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瑞蓝</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唯瑅是瑞蓝系列的进口注射用交联透明质酸钠凝胶产品，由欧洲知名医美公司高德美生产，其水光注射适合减轻浅表细纹以及改善面部松弛。</a:t>
            </a:r>
            <a:r>
              <a:rPr lang="zh-CN" altLang="en-US" sz="1200" b="1" dirty="0">
                <a:solidFill>
                  <a:schemeClr val="bg1"/>
                </a:solidFill>
                <a:latin typeface="微软雅黑" panose="020B0503020204020204" pitchFamily="34" charset="-122"/>
                <a:ea typeface="微软雅黑" panose="020B0503020204020204" pitchFamily="34" charset="-122"/>
              </a:rPr>
              <a:t>在福建区域，瑞蓝</a:t>
            </a:r>
            <a:r>
              <a:rPr lang="en-US" altLang="zh-CN" sz="1200" b="1"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唯瑅正品认证已覆盖</a:t>
            </a:r>
            <a:r>
              <a:rPr lang="en-US" altLang="zh-CN" sz="1200" b="1" dirty="0">
                <a:solidFill>
                  <a:schemeClr val="bg1"/>
                </a:solidFill>
                <a:latin typeface="微软雅黑" panose="020B0503020204020204" pitchFamily="34" charset="-122"/>
                <a:ea typeface="微软雅黑" panose="020B0503020204020204" pitchFamily="34" charset="-122"/>
              </a:rPr>
              <a:t>3</a:t>
            </a:r>
            <a:r>
              <a:rPr lang="zh-CN" altLang="en-US" sz="1200" b="1" dirty="0">
                <a:solidFill>
                  <a:schemeClr val="bg1"/>
                </a:solidFill>
                <a:latin typeface="微软雅黑" panose="020B0503020204020204" pitchFamily="34" charset="-122"/>
                <a:ea typeface="微软雅黑" panose="020B0503020204020204" pitchFamily="34" charset="-122"/>
              </a:rPr>
              <a:t>座城市，机构达</a:t>
            </a:r>
            <a:r>
              <a:rPr lang="en-US" altLang="zh-CN" sz="1200" b="1" dirty="0">
                <a:solidFill>
                  <a:schemeClr val="bg1"/>
                </a:solidFill>
                <a:latin typeface="微软雅黑" panose="020B0503020204020204" pitchFamily="34" charset="-122"/>
                <a:ea typeface="微软雅黑" panose="020B0503020204020204" pitchFamily="34" charset="-122"/>
              </a:rPr>
              <a:t>46</a:t>
            </a:r>
            <a:r>
              <a:rPr lang="zh-CN" altLang="en-US" sz="1200" b="1" dirty="0">
                <a:solidFill>
                  <a:schemeClr val="bg1"/>
                </a:solidFill>
                <a:latin typeface="微软雅黑" panose="020B0503020204020204" pitchFamily="34" charset="-122"/>
                <a:ea typeface="微软雅黑" panose="020B0503020204020204" pitchFamily="34" charset="-122"/>
              </a:rPr>
              <a:t>家。</a:t>
            </a:r>
          </a:p>
        </p:txBody>
      </p:sp>
      <p:sp>
        <p:nvSpPr>
          <p:cNvPr id="37" name="矩形 36">
            <a:extLst>
              <a:ext uri="{FF2B5EF4-FFF2-40B4-BE49-F238E27FC236}">
                <a16:creationId xmlns:a16="http://schemas.microsoft.com/office/drawing/2014/main" id="{538CE540-F6D5-3B40-174E-C76C4107BEFA}"/>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6A31DB6A-33E4-F63F-AD4B-E7CF7D600C04}"/>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数据来源：瑞蓝官网，弗若斯特沙利文</a:t>
            </a:r>
          </a:p>
        </p:txBody>
      </p:sp>
      <p:graphicFrame>
        <p:nvGraphicFramePr>
          <p:cNvPr id="12" name="表格 11">
            <a:extLst>
              <a:ext uri="{FF2B5EF4-FFF2-40B4-BE49-F238E27FC236}">
                <a16:creationId xmlns:a16="http://schemas.microsoft.com/office/drawing/2014/main" id="{C32FE54A-23B0-E74A-ED9A-C12A67A8883A}"/>
              </a:ext>
            </a:extLst>
          </p:cNvPr>
          <p:cNvGraphicFramePr>
            <a:graphicFrameLocks noGrp="1"/>
          </p:cNvGraphicFramePr>
          <p:nvPr>
            <p:extLst>
              <p:ext uri="{D42A27DB-BD31-4B8C-83A1-F6EECF244321}">
                <p14:modId xmlns:p14="http://schemas.microsoft.com/office/powerpoint/2010/main" val="2921908421"/>
              </p:ext>
            </p:extLst>
          </p:nvPr>
        </p:nvGraphicFramePr>
        <p:xfrm>
          <a:off x="375263" y="2204419"/>
          <a:ext cx="5421676" cy="1157903"/>
        </p:xfrm>
        <a:graphic>
          <a:graphicData uri="http://schemas.openxmlformats.org/drawingml/2006/table">
            <a:tbl>
              <a:tblPr firstRow="1" bandRow="1">
                <a:tableStyleId>{5C22544A-7EE6-4342-B048-85BDC9FD1C3A}</a:tableStyleId>
              </a:tblPr>
              <a:tblGrid>
                <a:gridCol w="3479518">
                  <a:extLst>
                    <a:ext uri="{9D8B030D-6E8A-4147-A177-3AD203B41FA5}">
                      <a16:colId xmlns:a16="http://schemas.microsoft.com/office/drawing/2014/main" val="3628031171"/>
                    </a:ext>
                  </a:extLst>
                </a:gridCol>
                <a:gridCol w="1942158">
                  <a:extLst>
                    <a:ext uri="{9D8B030D-6E8A-4147-A177-3AD203B41FA5}">
                      <a16:colId xmlns:a16="http://schemas.microsoft.com/office/drawing/2014/main" val="3996907655"/>
                    </a:ext>
                  </a:extLst>
                </a:gridCol>
              </a:tblGrid>
              <a:tr h="293797">
                <a:tc>
                  <a:txBody>
                    <a:bodyPr/>
                    <a:lstStyle/>
                    <a:p>
                      <a:pPr algn="ctr"/>
                      <a:r>
                        <a:rPr lang="zh-CN" altLang="en-US" sz="1100" dirty="0">
                          <a:latin typeface="微软雅黑" panose="020B0503020204020204" pitchFamily="34" charset="-122"/>
                          <a:ea typeface="微软雅黑" panose="020B0503020204020204" pitchFamily="34" charset="-122"/>
                        </a:rPr>
                        <a:t>产品名称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正品图样</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82374474"/>
                  </a:ext>
                </a:extLst>
              </a:tr>
              <a:tr h="86410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瑞蓝</a:t>
                      </a:r>
                      <a:r>
                        <a:rPr lang="en-US" altLang="zh-CN" sz="1100" dirty="0">
                          <a:latin typeface="微软雅黑" panose="020B0503020204020204" pitchFamily="34" charset="-122"/>
                          <a:ea typeface="微软雅黑" panose="020B0503020204020204" pitchFamily="34" charset="-122"/>
                        </a:rPr>
                        <a:t>·</a:t>
                      </a:r>
                      <a:r>
                        <a:rPr lang="zh-CN" altLang="en-US" sz="1100" dirty="0">
                          <a:latin typeface="微软雅黑" panose="020B0503020204020204" pitchFamily="34" charset="-122"/>
                          <a:ea typeface="微软雅黑" panose="020B0503020204020204" pitchFamily="34" charset="-122"/>
                        </a:rPr>
                        <a:t>唯瑅</a:t>
                      </a:r>
                      <a:r>
                        <a:rPr lang="en-US" altLang="zh-CN" sz="1100" dirty="0">
                          <a:latin typeface="微软雅黑" panose="020B0503020204020204" pitchFamily="34" charset="-122"/>
                          <a:ea typeface="微软雅黑" panose="020B0503020204020204" pitchFamily="34" charset="-122"/>
                        </a:rPr>
                        <a:t>-</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注射用交联透明质酸钠凝胶</a:t>
                      </a:r>
                      <a:endParaRPr lang="en-US" altLang="zh-CN" sz="1100" dirty="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100" dirty="0">
                          <a:latin typeface="微软雅黑" panose="020B0503020204020204" pitchFamily="34" charset="-122"/>
                          <a:ea typeface="微软雅黑" panose="020B0503020204020204" pitchFamily="34" charset="-122"/>
                        </a:rPr>
                        <a:t>Crosslinked Sodium Hyaluronate Gel for Injection</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35930940"/>
                  </a:ext>
                </a:extLst>
              </a:tr>
            </a:tbl>
          </a:graphicData>
        </a:graphic>
      </p:graphicFrame>
      <p:pic>
        <p:nvPicPr>
          <p:cNvPr id="18" name="图片 17">
            <a:extLst>
              <a:ext uri="{FF2B5EF4-FFF2-40B4-BE49-F238E27FC236}">
                <a16:creationId xmlns:a16="http://schemas.microsoft.com/office/drawing/2014/main" id="{BAAB8354-C6A5-6782-595A-66D8C61EA442}"/>
              </a:ext>
            </a:extLst>
          </p:cNvPr>
          <p:cNvPicPr>
            <a:picLocks noChangeAspect="1"/>
          </p:cNvPicPr>
          <p:nvPr/>
        </p:nvPicPr>
        <p:blipFill>
          <a:blip r:embed="rId7"/>
          <a:stretch>
            <a:fillRect/>
          </a:stretch>
        </p:blipFill>
        <p:spPr>
          <a:xfrm>
            <a:off x="3932777" y="2522799"/>
            <a:ext cx="1716784" cy="794808"/>
          </a:xfrm>
          <a:prstGeom prst="rect">
            <a:avLst/>
          </a:prstGeom>
        </p:spPr>
      </p:pic>
      <p:sp>
        <p:nvSpPr>
          <p:cNvPr id="35" name="矩形 34">
            <a:extLst>
              <a:ext uri="{FF2B5EF4-FFF2-40B4-BE49-F238E27FC236}">
                <a16:creationId xmlns:a16="http://schemas.microsoft.com/office/drawing/2014/main" id="{1E5573F5-EE62-2E62-0BB8-C87B7E51E772}"/>
              </a:ext>
            </a:extLst>
          </p:cNvPr>
          <p:cNvSpPr/>
          <p:nvPr/>
        </p:nvSpPr>
        <p:spPr>
          <a:xfrm>
            <a:off x="6241743" y="959362"/>
            <a:ext cx="5723640" cy="1179459"/>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8CF42179-42D9-2C8E-45FC-B87C11005B67}"/>
              </a:ext>
            </a:extLst>
          </p:cNvPr>
          <p:cNvSpPr txBox="1"/>
          <p:nvPr/>
        </p:nvSpPr>
        <p:spPr>
          <a:xfrm>
            <a:off x="6317943" y="1017425"/>
            <a:ext cx="5562600" cy="1029193"/>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从福建区域瑞蓝</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唯瑅的竞争格局看：厦门原肌美塑占福建省市场的份额为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37%</a:t>
            </a:r>
            <a:r>
              <a:rPr lang="zh-CN" altLang="en-US" sz="1200" dirty="0">
                <a:solidFill>
                  <a:schemeClr val="bg1"/>
                </a:solidFill>
                <a:latin typeface="微软雅黑" panose="020B0503020204020204" pitchFamily="34" charset="-122"/>
                <a:ea typeface="微软雅黑" panose="020B0503020204020204" pitchFamily="34" charset="-122"/>
              </a:rPr>
              <a:t>，占厦门市的份额为</a:t>
            </a:r>
            <a:r>
              <a:rPr lang="en-US" altLang="zh-CN" sz="1200" dirty="0">
                <a:solidFill>
                  <a:schemeClr val="bg1"/>
                </a:solidFill>
                <a:latin typeface="微软雅黑" panose="020B0503020204020204" pitchFamily="34" charset="-122"/>
                <a:ea typeface="微软雅黑" panose="020B0503020204020204" pitchFamily="34" charset="-122"/>
              </a:rPr>
              <a:t>50%</a:t>
            </a:r>
            <a:r>
              <a:rPr lang="zh-CN" altLang="en-US" sz="1200" dirty="0">
                <a:solidFill>
                  <a:schemeClr val="bg1"/>
                </a:solidFill>
                <a:latin typeface="微软雅黑" panose="020B0503020204020204" pitchFamily="34" charset="-122"/>
                <a:ea typeface="微软雅黑" panose="020B0503020204020204" pitchFamily="34" charset="-122"/>
              </a:rPr>
              <a:t>；福州原肌美塑占福建省市场的份额为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17%</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水光注射操作方便、快捷且均匀，消费者认知与接受度高，市场参与机构较多，但医疗属性仍使得该品销售集中在头部品牌。</a:t>
            </a:r>
          </a:p>
        </p:txBody>
      </p:sp>
      <p:sp>
        <p:nvSpPr>
          <p:cNvPr id="13" name="灯片编号占位符 12">
            <a:extLst>
              <a:ext uri="{FF2B5EF4-FFF2-40B4-BE49-F238E27FC236}">
                <a16:creationId xmlns:a16="http://schemas.microsoft.com/office/drawing/2014/main" id="{4525A412-5450-111C-CF95-7EE2997A2718}"/>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11</a:t>
            </a:fld>
            <a:endParaRPr lang="en-US" altLang="zh-CN" spc="-5" dirty="0"/>
          </a:p>
        </p:txBody>
      </p:sp>
      <p:sp>
        <p:nvSpPr>
          <p:cNvPr id="8" name="文本框 7">
            <a:extLst>
              <a:ext uri="{FF2B5EF4-FFF2-40B4-BE49-F238E27FC236}">
                <a16:creationId xmlns:a16="http://schemas.microsoft.com/office/drawing/2014/main" id="{7925EDB7-F24B-A40E-2C6B-FB1F74152CD0}"/>
              </a:ext>
            </a:extLst>
          </p:cNvPr>
          <p:cNvSpPr txBox="1"/>
          <p:nvPr/>
        </p:nvSpPr>
        <p:spPr>
          <a:xfrm>
            <a:off x="289495" y="1887791"/>
            <a:ext cx="4571999"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瑞蓝</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唯瑅正品介绍</a:t>
            </a:r>
          </a:p>
        </p:txBody>
      </p:sp>
      <p:sp>
        <p:nvSpPr>
          <p:cNvPr id="17" name="矩形: 圆角 16">
            <a:extLst>
              <a:ext uri="{FF2B5EF4-FFF2-40B4-BE49-F238E27FC236}">
                <a16:creationId xmlns:a16="http://schemas.microsoft.com/office/drawing/2014/main" id="{A0FA87C0-A2C4-B9D7-8DF5-D239F79AF5FB}"/>
              </a:ext>
            </a:extLst>
          </p:cNvPr>
          <p:cNvSpPr/>
          <p:nvPr/>
        </p:nvSpPr>
        <p:spPr>
          <a:xfrm>
            <a:off x="369866" y="3492003"/>
            <a:ext cx="5421675" cy="260120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9A70262C-9B5A-DB9B-B9AC-18FA08FBFAFD}"/>
              </a:ext>
            </a:extLst>
          </p:cNvPr>
          <p:cNvSpPr txBox="1"/>
          <p:nvPr/>
        </p:nvSpPr>
        <p:spPr>
          <a:xfrm>
            <a:off x="467846" y="3619531"/>
            <a:ext cx="144022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年福建省瑞蓝</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唯瑅官方认证的医美机构分布</a:t>
            </a:r>
          </a:p>
        </p:txBody>
      </p:sp>
      <p:sp>
        <p:nvSpPr>
          <p:cNvPr id="20" name="文本框 19">
            <a:extLst>
              <a:ext uri="{FF2B5EF4-FFF2-40B4-BE49-F238E27FC236}">
                <a16:creationId xmlns:a16="http://schemas.microsoft.com/office/drawing/2014/main" id="{5170D59D-FA3E-54D1-1148-EF74F195C323}"/>
              </a:ext>
            </a:extLst>
          </p:cNvPr>
          <p:cNvSpPr txBox="1"/>
          <p:nvPr/>
        </p:nvSpPr>
        <p:spPr>
          <a:xfrm>
            <a:off x="644967" y="4836915"/>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11" name="图表 10">
            <a:extLst>
              <a:ext uri="{FF2B5EF4-FFF2-40B4-BE49-F238E27FC236}">
                <a16:creationId xmlns:a16="http://schemas.microsoft.com/office/drawing/2014/main" id="{AF05EF8D-08F6-5673-17AC-D9C0816008C5}"/>
              </a:ext>
            </a:extLst>
          </p:cNvPr>
          <p:cNvGraphicFramePr/>
          <p:nvPr>
            <p:extLst>
              <p:ext uri="{D42A27DB-BD31-4B8C-83A1-F6EECF244321}">
                <p14:modId xmlns:p14="http://schemas.microsoft.com/office/powerpoint/2010/main" val="3494951222"/>
              </p:ext>
            </p:extLst>
          </p:nvPr>
        </p:nvGraphicFramePr>
        <p:xfrm>
          <a:off x="1842036" y="3527618"/>
          <a:ext cx="3798000" cy="2596101"/>
        </p:xfrm>
        <a:graphic>
          <a:graphicData uri="http://schemas.openxmlformats.org/drawingml/2006/chart">
            <c:chart xmlns:c="http://schemas.openxmlformats.org/drawingml/2006/chart" xmlns:r="http://schemas.openxmlformats.org/officeDocument/2006/relationships" r:id="rId8"/>
          </a:graphicData>
        </a:graphic>
      </p:graphicFrame>
      <p:sp>
        <p:nvSpPr>
          <p:cNvPr id="21" name="矩形: 圆角 20">
            <a:extLst>
              <a:ext uri="{FF2B5EF4-FFF2-40B4-BE49-F238E27FC236}">
                <a16:creationId xmlns:a16="http://schemas.microsoft.com/office/drawing/2014/main" id="{A5B6F619-9AC2-C376-6385-7976F033A3EB}"/>
              </a:ext>
            </a:extLst>
          </p:cNvPr>
          <p:cNvSpPr/>
          <p:nvPr/>
        </p:nvSpPr>
        <p:spPr>
          <a:xfrm>
            <a:off x="6396284" y="2241985"/>
            <a:ext cx="5421675"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09377584-1B6A-BBFA-5484-B65E5545E028}"/>
              </a:ext>
            </a:extLst>
          </p:cNvPr>
          <p:cNvSpPr txBox="1"/>
          <p:nvPr/>
        </p:nvSpPr>
        <p:spPr>
          <a:xfrm>
            <a:off x="6494263" y="2369513"/>
            <a:ext cx="157876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年福建省医美机构瑞蓝</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唯瑅产品进货量的份额构成</a:t>
            </a:r>
          </a:p>
        </p:txBody>
      </p:sp>
      <p:sp>
        <p:nvSpPr>
          <p:cNvPr id="23" name="矩形: 圆角 22">
            <a:extLst>
              <a:ext uri="{FF2B5EF4-FFF2-40B4-BE49-F238E27FC236}">
                <a16:creationId xmlns:a16="http://schemas.microsoft.com/office/drawing/2014/main" id="{B140CA3C-233B-159B-5CFE-F60E9EB86E7B}"/>
              </a:ext>
            </a:extLst>
          </p:cNvPr>
          <p:cNvSpPr/>
          <p:nvPr/>
        </p:nvSpPr>
        <p:spPr>
          <a:xfrm>
            <a:off x="6400460" y="4221204"/>
            <a:ext cx="5421674"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a:extLst>
              <a:ext uri="{FF2B5EF4-FFF2-40B4-BE49-F238E27FC236}">
                <a16:creationId xmlns:a16="http://schemas.microsoft.com/office/drawing/2014/main" id="{C9CD31BC-6CF2-BD9F-71FB-5BA5D6105D52}"/>
              </a:ext>
            </a:extLst>
          </p:cNvPr>
          <p:cNvSpPr txBox="1"/>
          <p:nvPr/>
        </p:nvSpPr>
        <p:spPr>
          <a:xfrm>
            <a:off x="6671385" y="3586897"/>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25" name="文本框 24">
            <a:extLst>
              <a:ext uri="{FF2B5EF4-FFF2-40B4-BE49-F238E27FC236}">
                <a16:creationId xmlns:a16="http://schemas.microsoft.com/office/drawing/2014/main" id="{C18042BD-6AD9-B76F-1826-84F4F3ACB612}"/>
              </a:ext>
            </a:extLst>
          </p:cNvPr>
          <p:cNvSpPr txBox="1"/>
          <p:nvPr/>
        </p:nvSpPr>
        <p:spPr>
          <a:xfrm>
            <a:off x="6498440" y="4328423"/>
            <a:ext cx="1578759"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年厦门市医美机构瑞蓝</a:t>
            </a:r>
            <a:r>
              <a:rPr lang="en-US" altLang="zh-CN" sz="1200" b="1" dirty="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唯瑅产品进货量的份额构成</a:t>
            </a:r>
          </a:p>
        </p:txBody>
      </p:sp>
      <p:sp>
        <p:nvSpPr>
          <p:cNvPr id="26" name="文本框 25">
            <a:extLst>
              <a:ext uri="{FF2B5EF4-FFF2-40B4-BE49-F238E27FC236}">
                <a16:creationId xmlns:a16="http://schemas.microsoft.com/office/drawing/2014/main" id="{8E1A7C31-D0D2-393C-4EF3-81081153C919}"/>
              </a:ext>
            </a:extLst>
          </p:cNvPr>
          <p:cNvSpPr txBox="1"/>
          <p:nvPr/>
        </p:nvSpPr>
        <p:spPr>
          <a:xfrm>
            <a:off x="6675561" y="5548931"/>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14" name="图表 13">
            <a:extLst>
              <a:ext uri="{FF2B5EF4-FFF2-40B4-BE49-F238E27FC236}">
                <a16:creationId xmlns:a16="http://schemas.microsoft.com/office/drawing/2014/main" id="{9CD496E4-EA51-4229-2219-50E9E36EF4AD}"/>
              </a:ext>
            </a:extLst>
          </p:cNvPr>
          <p:cNvGraphicFramePr/>
          <p:nvPr>
            <p:extLst>
              <p:ext uri="{D42A27DB-BD31-4B8C-83A1-F6EECF244321}">
                <p14:modId xmlns:p14="http://schemas.microsoft.com/office/powerpoint/2010/main" val="2671748835"/>
              </p:ext>
            </p:extLst>
          </p:nvPr>
        </p:nvGraphicFramePr>
        <p:xfrm>
          <a:off x="7950922" y="2278242"/>
          <a:ext cx="3672000" cy="187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5" name="图表 14">
            <a:extLst>
              <a:ext uri="{FF2B5EF4-FFF2-40B4-BE49-F238E27FC236}">
                <a16:creationId xmlns:a16="http://schemas.microsoft.com/office/drawing/2014/main" id="{4A919960-2C45-D7A1-7449-047CCE7FE84D}"/>
              </a:ext>
            </a:extLst>
          </p:cNvPr>
          <p:cNvGraphicFramePr/>
          <p:nvPr>
            <p:extLst>
              <p:ext uri="{D42A27DB-BD31-4B8C-83A1-F6EECF244321}">
                <p14:modId xmlns:p14="http://schemas.microsoft.com/office/powerpoint/2010/main" val="2125488698"/>
              </p:ext>
            </p:extLst>
          </p:nvPr>
        </p:nvGraphicFramePr>
        <p:xfrm>
          <a:off x="7955097" y="4296764"/>
          <a:ext cx="3672000" cy="1879200"/>
        </p:xfrm>
        <a:graphic>
          <a:graphicData uri="http://schemas.openxmlformats.org/drawingml/2006/chart">
            <c:chart xmlns:c="http://schemas.openxmlformats.org/drawingml/2006/chart" xmlns:r="http://schemas.openxmlformats.org/officeDocument/2006/relationships" r:id="rId10"/>
          </a:graphicData>
        </a:graphic>
      </p:graphicFrame>
      <p:sp>
        <p:nvSpPr>
          <p:cNvPr id="4" name="文本框 3">
            <a:extLst>
              <a:ext uri="{FF2B5EF4-FFF2-40B4-BE49-F238E27FC236}">
                <a16:creationId xmlns:a16="http://schemas.microsoft.com/office/drawing/2014/main" id="{5C92E07C-324D-C793-0A5D-86AE011E2F1A}"/>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spTree>
    <p:extLst>
      <p:ext uri="{BB962C8B-B14F-4D97-AF65-F5344CB8AC3E}">
        <p14:creationId xmlns:p14="http://schemas.microsoft.com/office/powerpoint/2010/main" val="1197605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ADB3F-8FA7-4146-724B-BDBD7E22B389}"/>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0C38C8BE-8AF2-07A9-97DE-59D1A7E1319F}"/>
              </a:ext>
            </a:extLst>
          </p:cNvPr>
          <p:cNvSpPr>
            <a:spLocks noGrp="1"/>
          </p:cNvSpPr>
          <p:nvPr>
            <p:ph type="title"/>
          </p:nvPr>
        </p:nvSpPr>
        <p:spPr>
          <a:xfrm>
            <a:off x="5740400" y="2366975"/>
            <a:ext cx="5778500" cy="1927272"/>
          </a:xfrm>
        </p:spPr>
        <p:txBody>
          <a:bodyPr/>
          <a:lstStyle/>
          <a:p>
            <a:r>
              <a:rPr lang="zh-CN" altLang="en-US" dirty="0">
                <a:solidFill>
                  <a:schemeClr val="bg1"/>
                </a:solidFill>
                <a:latin typeface="微软雅黑" panose="020B0503020204020204" pitchFamily="34" charset="-122"/>
                <a:ea typeface="微软雅黑" panose="020B0503020204020204" pitchFamily="34" charset="-122"/>
              </a:rPr>
              <a:t>福建光电医美产品格局分析</a:t>
            </a:r>
          </a:p>
        </p:txBody>
      </p:sp>
      <p:sp>
        <p:nvSpPr>
          <p:cNvPr id="25" name="文本占位符 24">
            <a:extLst>
              <a:ext uri="{FF2B5EF4-FFF2-40B4-BE49-F238E27FC236}">
                <a16:creationId xmlns:a16="http://schemas.microsoft.com/office/drawing/2014/main" id="{B0827E10-799F-C1CC-EDE1-42EB71D3BFB9}"/>
              </a:ext>
            </a:extLst>
          </p:cNvPr>
          <p:cNvSpPr>
            <a:spLocks noGrp="1"/>
          </p:cNvSpPr>
          <p:nvPr>
            <p:ph type="body" sz="quarter" idx="1"/>
          </p:nvPr>
        </p:nvSpPr>
        <p:spPr>
          <a:xfrm>
            <a:off x="5740400" y="914400"/>
            <a:ext cx="5778500" cy="1452575"/>
          </a:xfrm>
        </p:spPr>
        <p:txBody>
          <a:bodyPr>
            <a:normAutofit/>
          </a:bodyPr>
          <a:lstStyle/>
          <a:p>
            <a:r>
              <a:rPr lang="en-US" altLang="zh-CN" sz="7200" b="0" i="1" dirty="0">
                <a:solidFill>
                  <a:schemeClr val="bg1"/>
                </a:solidFill>
              </a:rPr>
              <a:t>03/</a:t>
            </a:r>
            <a:endParaRPr lang="en-US" sz="7200" b="0" i="1" dirty="0">
              <a:solidFill>
                <a:schemeClr val="bg1"/>
              </a:solidFill>
            </a:endParaRPr>
          </a:p>
        </p:txBody>
      </p:sp>
      <p:sp>
        <p:nvSpPr>
          <p:cNvPr id="3" name="文本框 2">
            <a:extLst>
              <a:ext uri="{FF2B5EF4-FFF2-40B4-BE49-F238E27FC236}">
                <a16:creationId xmlns:a16="http://schemas.microsoft.com/office/drawing/2014/main" id="{0341E274-9E86-6DA6-D112-11FFEE718A03}"/>
              </a:ext>
            </a:extLst>
          </p:cNvPr>
          <p:cNvSpPr txBox="1"/>
          <p:nvPr/>
        </p:nvSpPr>
        <p:spPr>
          <a:xfrm>
            <a:off x="5867400" y="3186360"/>
            <a:ext cx="4724400" cy="150810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热玛吉产品格局分析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酷塑产品格局分析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海菲秀产品格局分析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00566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2AB6C-23D2-60E2-44FB-9F0ECC6C76D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C3CE75A-F4AC-AF67-B23D-CD83A4BEACF6}"/>
              </a:ext>
            </a:extLst>
          </p:cNvPr>
          <p:cNvGraphicFramePr>
            <a:graphicFrameLocks noChangeAspect="1"/>
          </p:cNvGraphicFramePr>
          <p:nvPr>
            <p:custDataLst>
              <p:tags r:id="rId1"/>
            </p:custDataLst>
            <p:extLst>
              <p:ext uri="{D42A27DB-BD31-4B8C-83A1-F6EECF244321}">
                <p14:modId xmlns:p14="http://schemas.microsoft.com/office/powerpoint/2010/main" val="26354727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710A0DE8-8ACE-0BFE-0247-5C113CFD8D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E7CE1EB7-D1EA-D0D3-AD3A-5486AE437A85}"/>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热玛吉是光电类医美的代表性射频治疗仪器，福建区域超玛吉正品认证机构达</a:t>
            </a:r>
            <a:r>
              <a:rPr lang="en-US" altLang="zh-CN" sz="2000" b="1" dirty="0">
                <a:latin typeface="微软雅黑" panose="020B0503020204020204" pitchFamily="34" charset="-122"/>
                <a:ea typeface="微软雅黑" panose="020B0503020204020204" pitchFamily="34" charset="-122"/>
              </a:rPr>
              <a:t>41</a:t>
            </a:r>
            <a:r>
              <a:rPr lang="zh-CN" altLang="en-US" sz="2000" b="1" dirty="0">
                <a:latin typeface="微软雅黑" panose="020B0503020204020204" pitchFamily="34" charset="-122"/>
                <a:ea typeface="微软雅黑" panose="020B0503020204020204" pitchFamily="34" charset="-122"/>
              </a:rPr>
              <a:t>家</a:t>
            </a:r>
          </a:p>
          <a:p>
            <a:pPr>
              <a:lnSpc>
                <a:spcPct val="120000"/>
              </a:lnSpc>
            </a:pPr>
            <a:r>
              <a:rPr lang="zh-CN" altLang="en-US" sz="2000" b="1" dirty="0">
                <a:latin typeface="微软雅黑" panose="020B0503020204020204" pitchFamily="34" charset="-122"/>
                <a:ea typeface="微软雅黑" panose="020B0503020204020204" pitchFamily="34" charset="-122"/>
              </a:rPr>
              <a:t>该品属于进口专利仪器但治疗需求旺盛，市场竞争相对激烈，参与品牌有原肌美塑等</a:t>
            </a:r>
          </a:p>
        </p:txBody>
      </p:sp>
      <p:sp>
        <p:nvSpPr>
          <p:cNvPr id="3" name="矩形 2">
            <a:extLst>
              <a:ext uri="{FF2B5EF4-FFF2-40B4-BE49-F238E27FC236}">
                <a16:creationId xmlns:a16="http://schemas.microsoft.com/office/drawing/2014/main" id="{038B6929-5218-88F5-80F4-B2A8AB097EBD}"/>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D16810A2-9EFB-D2CE-38BF-885885ECA686}"/>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70E48010-BB3A-A60D-17F9-5B9DAB7C2B7D}"/>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6A813CBF-76EE-6D06-8524-9256029A62AC}"/>
              </a:ext>
            </a:extLst>
          </p:cNvPr>
          <p:cNvSpPr txBox="1"/>
          <p:nvPr/>
        </p:nvSpPr>
        <p:spPr>
          <a:xfrm>
            <a:off x="304801"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热玛吉是一款进口射频治疗仪，由国际知名医美器械公司索塔医疗生产，也是光电类医美常用仪器。目前已在中国布局的热玛吉有四代与五代，热玛吉五代又称超玛吉。</a:t>
            </a:r>
            <a:r>
              <a:rPr lang="zh-CN" altLang="en-US" sz="1200" b="1" dirty="0">
                <a:solidFill>
                  <a:schemeClr val="bg1"/>
                </a:solidFill>
                <a:latin typeface="微软雅黑" panose="020B0503020204020204" pitchFamily="34" charset="-122"/>
                <a:ea typeface="微软雅黑" panose="020B0503020204020204" pitchFamily="34" charset="-122"/>
              </a:rPr>
              <a:t>在福建区域，超玛吉正品认证已覆盖</a:t>
            </a:r>
            <a:r>
              <a:rPr lang="en-US" altLang="zh-CN" sz="1200" b="1" dirty="0">
                <a:solidFill>
                  <a:schemeClr val="bg1"/>
                </a:solidFill>
                <a:latin typeface="微软雅黑" panose="020B0503020204020204" pitchFamily="34" charset="-122"/>
                <a:ea typeface="微软雅黑" panose="020B0503020204020204" pitchFamily="34" charset="-122"/>
              </a:rPr>
              <a:t>4</a:t>
            </a:r>
            <a:r>
              <a:rPr lang="zh-CN" altLang="en-US" sz="1200" b="1" dirty="0">
                <a:solidFill>
                  <a:schemeClr val="bg1"/>
                </a:solidFill>
                <a:latin typeface="微软雅黑" panose="020B0503020204020204" pitchFamily="34" charset="-122"/>
                <a:ea typeface="微软雅黑" panose="020B0503020204020204" pitchFamily="34" charset="-122"/>
              </a:rPr>
              <a:t>座城市，机构达</a:t>
            </a:r>
            <a:r>
              <a:rPr lang="en-US" altLang="zh-CN" sz="1200" b="1" dirty="0">
                <a:solidFill>
                  <a:schemeClr val="bg1"/>
                </a:solidFill>
                <a:latin typeface="微软雅黑" panose="020B0503020204020204" pitchFamily="34" charset="-122"/>
                <a:ea typeface="微软雅黑" panose="020B0503020204020204" pitchFamily="34" charset="-122"/>
              </a:rPr>
              <a:t>41</a:t>
            </a:r>
            <a:r>
              <a:rPr lang="zh-CN" altLang="en-US" sz="1200" b="1" dirty="0">
                <a:solidFill>
                  <a:schemeClr val="bg1"/>
                </a:solidFill>
                <a:latin typeface="微软雅黑" panose="020B0503020204020204" pitchFamily="34" charset="-122"/>
                <a:ea typeface="微软雅黑" panose="020B0503020204020204" pitchFamily="34" charset="-122"/>
              </a:rPr>
              <a:t>家。</a:t>
            </a:r>
          </a:p>
        </p:txBody>
      </p:sp>
      <p:sp>
        <p:nvSpPr>
          <p:cNvPr id="35" name="矩形 34">
            <a:extLst>
              <a:ext uri="{FF2B5EF4-FFF2-40B4-BE49-F238E27FC236}">
                <a16:creationId xmlns:a16="http://schemas.microsoft.com/office/drawing/2014/main" id="{B48D069F-98A9-977C-7A83-7E837C61EDEF}"/>
              </a:ext>
            </a:extLst>
          </p:cNvPr>
          <p:cNvSpPr/>
          <p:nvPr/>
        </p:nvSpPr>
        <p:spPr>
          <a:xfrm>
            <a:off x="6241743"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3455E80-11F3-57E5-7C9F-53F3DCE55543}"/>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9FB2A75A-9F57-9137-EDA7-19E69218C972}"/>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数据来源：国家药监局，热玛吉官网，弗若斯特沙利文</a:t>
            </a:r>
          </a:p>
        </p:txBody>
      </p:sp>
      <p:sp>
        <p:nvSpPr>
          <p:cNvPr id="36" name="文本框 35">
            <a:extLst>
              <a:ext uri="{FF2B5EF4-FFF2-40B4-BE49-F238E27FC236}">
                <a16:creationId xmlns:a16="http://schemas.microsoft.com/office/drawing/2014/main" id="{511D5C08-411D-D2A5-F284-366EC6EE25BA}"/>
              </a:ext>
            </a:extLst>
          </p:cNvPr>
          <p:cNvSpPr txBox="1"/>
          <p:nvPr/>
        </p:nvSpPr>
        <p:spPr>
          <a:xfrm>
            <a:off x="6317943"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从福建区域热玛吉竞争格局看：厦门原肌美塑占福建省市场的份额为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23%</a:t>
            </a:r>
            <a:r>
              <a:rPr lang="zh-CN" altLang="en-US" sz="1200" dirty="0">
                <a:solidFill>
                  <a:schemeClr val="bg1"/>
                </a:solidFill>
                <a:latin typeface="微软雅黑" panose="020B0503020204020204" pitchFamily="34" charset="-122"/>
                <a:ea typeface="微软雅黑" panose="020B0503020204020204" pitchFamily="34" charset="-122"/>
              </a:rPr>
              <a:t>，占厦门市份额为</a:t>
            </a:r>
            <a:r>
              <a:rPr lang="en-US" altLang="zh-CN" sz="1200" dirty="0">
                <a:solidFill>
                  <a:schemeClr val="bg1"/>
                </a:solidFill>
                <a:latin typeface="微软雅黑" panose="020B0503020204020204" pitchFamily="34" charset="-122"/>
                <a:ea typeface="微软雅黑" panose="020B0503020204020204" pitchFamily="34" charset="-122"/>
              </a:rPr>
              <a:t>34%</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对比注射类，非侵入式治疗的光电类医美更受求美者欢迎。但热玛吉属于进口专利仪器，正品机构数量有限，市场仍较为集中。</a:t>
            </a:r>
          </a:p>
        </p:txBody>
      </p:sp>
      <p:sp>
        <p:nvSpPr>
          <p:cNvPr id="18" name="灯片编号占位符 17">
            <a:extLst>
              <a:ext uri="{FF2B5EF4-FFF2-40B4-BE49-F238E27FC236}">
                <a16:creationId xmlns:a16="http://schemas.microsoft.com/office/drawing/2014/main" id="{3889FD8E-4698-723E-4E00-6C78B61776D0}"/>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13</a:t>
            </a:fld>
            <a:endParaRPr lang="en-US" altLang="zh-CN" spc="-5" dirty="0"/>
          </a:p>
        </p:txBody>
      </p:sp>
      <p:sp>
        <p:nvSpPr>
          <p:cNvPr id="30" name="文本框 29">
            <a:extLst>
              <a:ext uri="{FF2B5EF4-FFF2-40B4-BE49-F238E27FC236}">
                <a16:creationId xmlns:a16="http://schemas.microsoft.com/office/drawing/2014/main" id="{55EA915A-44C0-C71E-6437-53F50F20879B}"/>
              </a:ext>
            </a:extLst>
          </p:cNvPr>
          <p:cNvSpPr txBox="1"/>
          <p:nvPr/>
        </p:nvSpPr>
        <p:spPr>
          <a:xfrm>
            <a:off x="289496" y="1887791"/>
            <a:ext cx="3063304"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热玛吉五代（超玛吉）正品介绍</a:t>
            </a:r>
          </a:p>
        </p:txBody>
      </p:sp>
      <p:graphicFrame>
        <p:nvGraphicFramePr>
          <p:cNvPr id="31" name="表格 30">
            <a:extLst>
              <a:ext uri="{FF2B5EF4-FFF2-40B4-BE49-F238E27FC236}">
                <a16:creationId xmlns:a16="http://schemas.microsoft.com/office/drawing/2014/main" id="{1811FDC6-A68A-89C6-9E7F-B4AFD14EB753}"/>
              </a:ext>
            </a:extLst>
          </p:cNvPr>
          <p:cNvGraphicFramePr>
            <a:graphicFrameLocks noGrp="1"/>
          </p:cNvGraphicFramePr>
          <p:nvPr>
            <p:extLst>
              <p:ext uri="{D42A27DB-BD31-4B8C-83A1-F6EECF244321}">
                <p14:modId xmlns:p14="http://schemas.microsoft.com/office/powerpoint/2010/main" val="3948138336"/>
              </p:ext>
            </p:extLst>
          </p:nvPr>
        </p:nvGraphicFramePr>
        <p:xfrm>
          <a:off x="375802" y="2208295"/>
          <a:ext cx="5426080" cy="1359419"/>
        </p:xfrm>
        <a:graphic>
          <a:graphicData uri="http://schemas.openxmlformats.org/drawingml/2006/table">
            <a:tbl>
              <a:tblPr firstRow="1" bandRow="1">
                <a:tableStyleId>{5C22544A-7EE6-4342-B048-85BDC9FD1C3A}</a:tableStyleId>
              </a:tblPr>
              <a:tblGrid>
                <a:gridCol w="1692281">
                  <a:extLst>
                    <a:ext uri="{9D8B030D-6E8A-4147-A177-3AD203B41FA5}">
                      <a16:colId xmlns:a16="http://schemas.microsoft.com/office/drawing/2014/main" val="3628031171"/>
                    </a:ext>
                  </a:extLst>
                </a:gridCol>
                <a:gridCol w="762000">
                  <a:extLst>
                    <a:ext uri="{9D8B030D-6E8A-4147-A177-3AD203B41FA5}">
                      <a16:colId xmlns:a16="http://schemas.microsoft.com/office/drawing/2014/main" val="3996907655"/>
                    </a:ext>
                  </a:extLst>
                </a:gridCol>
                <a:gridCol w="2971799">
                  <a:extLst>
                    <a:ext uri="{9D8B030D-6E8A-4147-A177-3AD203B41FA5}">
                      <a16:colId xmlns:a16="http://schemas.microsoft.com/office/drawing/2014/main" val="716175345"/>
                    </a:ext>
                  </a:extLst>
                </a:gridCol>
              </a:tblGrid>
              <a:tr h="270000">
                <a:tc>
                  <a:txBody>
                    <a:bodyPr/>
                    <a:lstStyle/>
                    <a:p>
                      <a:pPr algn="ctr"/>
                      <a:r>
                        <a:rPr lang="zh-CN" altLang="en-US" sz="1100" dirty="0">
                          <a:latin typeface="微软雅黑" panose="020B0503020204020204" pitchFamily="34" charset="-122"/>
                          <a:ea typeface="微软雅黑" panose="020B0503020204020204" pitchFamily="34" charset="-122"/>
                        </a:rPr>
                        <a:t>产品名称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正品图样</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适应症</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82374474"/>
                  </a:ext>
                </a:extLst>
              </a:tr>
              <a:tr h="1089419">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热玛吉</a:t>
                      </a:r>
                      <a:r>
                        <a:rPr lang="en-US" altLang="zh-CN" sz="1100" dirty="0">
                          <a:latin typeface="微软雅黑" panose="020B0503020204020204" pitchFamily="34" charset="-122"/>
                          <a:ea typeface="微软雅黑" panose="020B0503020204020204" pitchFamily="34" charset="-122"/>
                        </a:rPr>
                        <a:t>-</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射频治疗仪</a:t>
                      </a:r>
                      <a:endParaRPr lang="en-US" altLang="zh-CN" sz="1100" dirty="0">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1100" dirty="0" err="1">
                          <a:latin typeface="微软雅黑" panose="020B0503020204020204" pitchFamily="34" charset="-122"/>
                          <a:ea typeface="微软雅黑" panose="020B0503020204020204" pitchFamily="34" charset="-122"/>
                        </a:rPr>
                        <a:t>Thermage</a:t>
                      </a:r>
                      <a:r>
                        <a:rPr lang="en-US" altLang="zh-CN" sz="1100" dirty="0">
                          <a:latin typeface="微软雅黑" panose="020B0503020204020204" pitchFamily="34" charset="-122"/>
                          <a:ea typeface="微软雅黑" panose="020B0503020204020204" pitchFamily="34" charset="-122"/>
                        </a:rPr>
                        <a:t> FLX System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zh-CN" altLang="en-US" sz="1100" dirty="0">
                          <a:latin typeface="微软雅黑" panose="020B0503020204020204" pitchFamily="34" charset="-122"/>
                          <a:ea typeface="微软雅黑" panose="020B0503020204020204" pitchFamily="34" charset="-122"/>
                        </a:rPr>
                        <a:t>本产品在医疗机构中由有资质的医务人员经培训合格后使用，用于减轻身体、面部及眼周的皱纹</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35930940"/>
                  </a:ext>
                </a:extLst>
              </a:tr>
            </a:tbl>
          </a:graphicData>
        </a:graphic>
      </p:graphicFrame>
      <p:pic>
        <p:nvPicPr>
          <p:cNvPr id="12" name="图片 11">
            <a:extLst>
              <a:ext uri="{FF2B5EF4-FFF2-40B4-BE49-F238E27FC236}">
                <a16:creationId xmlns:a16="http://schemas.microsoft.com/office/drawing/2014/main" id="{CFC3078F-251D-F1B7-3DA3-49C17CE6C26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37979" y="2503225"/>
            <a:ext cx="594181" cy="1045319"/>
          </a:xfrm>
          <a:prstGeom prst="rect">
            <a:avLst/>
          </a:prstGeom>
        </p:spPr>
      </p:pic>
      <p:sp>
        <p:nvSpPr>
          <p:cNvPr id="13" name="矩形: 圆角 12">
            <a:extLst>
              <a:ext uri="{FF2B5EF4-FFF2-40B4-BE49-F238E27FC236}">
                <a16:creationId xmlns:a16="http://schemas.microsoft.com/office/drawing/2014/main" id="{E94765A0-74C4-B4E8-5298-A73632F37D68}"/>
              </a:ext>
            </a:extLst>
          </p:cNvPr>
          <p:cNvSpPr/>
          <p:nvPr/>
        </p:nvSpPr>
        <p:spPr>
          <a:xfrm>
            <a:off x="378351" y="3663639"/>
            <a:ext cx="5421675" cy="245717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E4011AA2-F23C-D8D0-8710-C044D97AC39B}"/>
              </a:ext>
            </a:extLst>
          </p:cNvPr>
          <p:cNvSpPr txBox="1"/>
          <p:nvPr/>
        </p:nvSpPr>
        <p:spPr>
          <a:xfrm>
            <a:off x="476331" y="3791168"/>
            <a:ext cx="1661648"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年福建省热玛吉五代（超玛吉）官方认证的医美机构分布</a:t>
            </a:r>
          </a:p>
        </p:txBody>
      </p:sp>
      <p:sp>
        <p:nvSpPr>
          <p:cNvPr id="15" name="文本框 14">
            <a:extLst>
              <a:ext uri="{FF2B5EF4-FFF2-40B4-BE49-F238E27FC236}">
                <a16:creationId xmlns:a16="http://schemas.microsoft.com/office/drawing/2014/main" id="{CD9EEDB6-128A-D587-DDAF-117CF9585DE8}"/>
              </a:ext>
            </a:extLst>
          </p:cNvPr>
          <p:cNvSpPr txBox="1"/>
          <p:nvPr/>
        </p:nvSpPr>
        <p:spPr>
          <a:xfrm>
            <a:off x="653452" y="5008552"/>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43" name="图表 42">
            <a:extLst>
              <a:ext uri="{FF2B5EF4-FFF2-40B4-BE49-F238E27FC236}">
                <a16:creationId xmlns:a16="http://schemas.microsoft.com/office/drawing/2014/main" id="{DCA41D9B-D01C-B455-88CA-92A7746B97D3}"/>
              </a:ext>
            </a:extLst>
          </p:cNvPr>
          <p:cNvGraphicFramePr/>
          <p:nvPr>
            <p:extLst>
              <p:ext uri="{D42A27DB-BD31-4B8C-83A1-F6EECF244321}">
                <p14:modId xmlns:p14="http://schemas.microsoft.com/office/powerpoint/2010/main" val="2294562431"/>
              </p:ext>
            </p:extLst>
          </p:nvPr>
        </p:nvGraphicFramePr>
        <p:xfrm>
          <a:off x="2002026" y="3661060"/>
          <a:ext cx="3798000" cy="2595600"/>
        </p:xfrm>
        <a:graphic>
          <a:graphicData uri="http://schemas.openxmlformats.org/drawingml/2006/chart">
            <c:chart xmlns:c="http://schemas.openxmlformats.org/drawingml/2006/chart" xmlns:r="http://schemas.openxmlformats.org/officeDocument/2006/relationships" r:id="rId8"/>
          </a:graphicData>
        </a:graphic>
      </p:graphicFrame>
      <p:sp>
        <p:nvSpPr>
          <p:cNvPr id="17" name="矩形: 圆角 16">
            <a:extLst>
              <a:ext uri="{FF2B5EF4-FFF2-40B4-BE49-F238E27FC236}">
                <a16:creationId xmlns:a16="http://schemas.microsoft.com/office/drawing/2014/main" id="{77EFF941-3781-C635-F0C8-C182DA2940CF}"/>
              </a:ext>
            </a:extLst>
          </p:cNvPr>
          <p:cNvSpPr/>
          <p:nvPr/>
        </p:nvSpPr>
        <p:spPr>
          <a:xfrm>
            <a:off x="6386536" y="1997213"/>
            <a:ext cx="5421675" cy="198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1C1B26CE-8125-1614-77EC-BD433F2CCEDA}"/>
              </a:ext>
            </a:extLst>
          </p:cNvPr>
          <p:cNvSpPr txBox="1"/>
          <p:nvPr/>
        </p:nvSpPr>
        <p:spPr>
          <a:xfrm>
            <a:off x="6484515" y="2124741"/>
            <a:ext cx="1602733"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年福建省医美机构热玛吉相关产品进货量份额构成</a:t>
            </a:r>
          </a:p>
        </p:txBody>
      </p:sp>
      <p:sp>
        <p:nvSpPr>
          <p:cNvPr id="21" name="矩形: 圆角 20">
            <a:extLst>
              <a:ext uri="{FF2B5EF4-FFF2-40B4-BE49-F238E27FC236}">
                <a16:creationId xmlns:a16="http://schemas.microsoft.com/office/drawing/2014/main" id="{6780D5D4-8D43-B16D-49B1-BD686F7DD6B3}"/>
              </a:ext>
            </a:extLst>
          </p:cNvPr>
          <p:cNvSpPr/>
          <p:nvPr/>
        </p:nvSpPr>
        <p:spPr>
          <a:xfrm>
            <a:off x="6386536" y="4085337"/>
            <a:ext cx="5421674" cy="20354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019A294E-D467-64A8-009A-6E4F21AFDAC1}"/>
              </a:ext>
            </a:extLst>
          </p:cNvPr>
          <p:cNvSpPr txBox="1"/>
          <p:nvPr/>
        </p:nvSpPr>
        <p:spPr>
          <a:xfrm>
            <a:off x="6661637" y="3342125"/>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FDD42B0E-D641-E668-E855-D91350C3693F}"/>
              </a:ext>
            </a:extLst>
          </p:cNvPr>
          <p:cNvSpPr txBox="1"/>
          <p:nvPr/>
        </p:nvSpPr>
        <p:spPr>
          <a:xfrm>
            <a:off x="6484516" y="4192556"/>
            <a:ext cx="158069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年厦门市医美机构热玛吉相关产品进货量份额构成</a:t>
            </a:r>
          </a:p>
        </p:txBody>
      </p:sp>
      <p:sp>
        <p:nvSpPr>
          <p:cNvPr id="24" name="文本框 23">
            <a:extLst>
              <a:ext uri="{FF2B5EF4-FFF2-40B4-BE49-F238E27FC236}">
                <a16:creationId xmlns:a16="http://schemas.microsoft.com/office/drawing/2014/main" id="{68F10046-63E8-4ECA-20CB-B8C89FB4EA54}"/>
              </a:ext>
            </a:extLst>
          </p:cNvPr>
          <p:cNvSpPr txBox="1"/>
          <p:nvPr/>
        </p:nvSpPr>
        <p:spPr>
          <a:xfrm>
            <a:off x="6661637" y="5413064"/>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20" name="图表 19">
            <a:extLst>
              <a:ext uri="{FF2B5EF4-FFF2-40B4-BE49-F238E27FC236}">
                <a16:creationId xmlns:a16="http://schemas.microsoft.com/office/drawing/2014/main" id="{9D460ABE-F447-856C-B8FE-B150F3E09864}"/>
              </a:ext>
            </a:extLst>
          </p:cNvPr>
          <p:cNvGraphicFramePr/>
          <p:nvPr>
            <p:extLst>
              <p:ext uri="{D42A27DB-BD31-4B8C-83A1-F6EECF244321}">
                <p14:modId xmlns:p14="http://schemas.microsoft.com/office/powerpoint/2010/main" val="1460854533"/>
              </p:ext>
            </p:extLst>
          </p:nvPr>
        </p:nvGraphicFramePr>
        <p:xfrm>
          <a:off x="7805384" y="2156706"/>
          <a:ext cx="3672000" cy="187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2" name="图表 41">
            <a:extLst>
              <a:ext uri="{FF2B5EF4-FFF2-40B4-BE49-F238E27FC236}">
                <a16:creationId xmlns:a16="http://schemas.microsoft.com/office/drawing/2014/main" id="{AB747B4B-F545-5AE6-110E-137D1571CB89}"/>
              </a:ext>
            </a:extLst>
          </p:cNvPr>
          <p:cNvGraphicFramePr/>
          <p:nvPr>
            <p:extLst>
              <p:ext uri="{D42A27DB-BD31-4B8C-83A1-F6EECF244321}">
                <p14:modId xmlns:p14="http://schemas.microsoft.com/office/powerpoint/2010/main" val="3291266245"/>
              </p:ext>
            </p:extLst>
          </p:nvPr>
        </p:nvGraphicFramePr>
        <p:xfrm>
          <a:off x="7793213" y="4205159"/>
          <a:ext cx="3672000" cy="1879200"/>
        </p:xfrm>
        <a:graphic>
          <a:graphicData uri="http://schemas.openxmlformats.org/drawingml/2006/chart">
            <c:chart xmlns:c="http://schemas.openxmlformats.org/drawingml/2006/chart" xmlns:r="http://schemas.openxmlformats.org/officeDocument/2006/relationships" r:id="rId10"/>
          </a:graphicData>
        </a:graphic>
      </p:graphicFrame>
      <p:sp>
        <p:nvSpPr>
          <p:cNvPr id="4" name="文本框 3">
            <a:extLst>
              <a:ext uri="{FF2B5EF4-FFF2-40B4-BE49-F238E27FC236}">
                <a16:creationId xmlns:a16="http://schemas.microsoft.com/office/drawing/2014/main" id="{50FBB2B0-C5B9-3DEF-CE3F-10E05B836D75}"/>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spTree>
    <p:extLst>
      <p:ext uri="{BB962C8B-B14F-4D97-AF65-F5344CB8AC3E}">
        <p14:creationId xmlns:p14="http://schemas.microsoft.com/office/powerpoint/2010/main" val="1808121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B119B-7F94-E4DB-663B-CF63D739B18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5A9A352-C123-AD6B-3D7E-6E90B476B984}"/>
              </a:ext>
            </a:extLst>
          </p:cNvPr>
          <p:cNvGraphicFramePr>
            <a:graphicFrameLocks noChangeAspect="1"/>
          </p:cNvGraphicFramePr>
          <p:nvPr>
            <p:custDataLst>
              <p:tags r:id="rId1"/>
            </p:custDataLst>
            <p:extLst>
              <p:ext uri="{D42A27DB-BD31-4B8C-83A1-F6EECF244321}">
                <p14:modId xmlns:p14="http://schemas.microsoft.com/office/powerpoint/2010/main" val="2292041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710A0DE8-8ACE-0BFE-0247-5C113CFD8D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81E71033-53A4-2457-D1D5-68548D6E8B67}"/>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酷塑是非手术类减脂的代表性治疗进口仪器，福建区域正品认证机构仅</a:t>
            </a:r>
            <a:r>
              <a:rPr lang="en-US" altLang="zh-CN" sz="2000" b="1" dirty="0">
                <a:latin typeface="微软雅黑" panose="020B0503020204020204" pitchFamily="34" charset="-122"/>
                <a:ea typeface="微软雅黑" panose="020B0503020204020204" pitchFamily="34" charset="-122"/>
              </a:rPr>
              <a:t>9</a:t>
            </a:r>
            <a:r>
              <a:rPr lang="zh-CN" altLang="en-US" sz="2000" b="1" dirty="0">
                <a:latin typeface="微软雅黑" panose="020B0503020204020204" pitchFamily="34" charset="-122"/>
                <a:ea typeface="微软雅黑" panose="020B0503020204020204" pitchFamily="34" charset="-122"/>
              </a:rPr>
              <a:t>家</a:t>
            </a:r>
            <a:endParaRPr lang="en-US" altLang="zh-CN" sz="2000" b="1" dirty="0">
              <a:latin typeface="微软雅黑" panose="020B0503020204020204" pitchFamily="34" charset="-122"/>
              <a:ea typeface="微软雅黑" panose="020B0503020204020204" pitchFamily="34" charset="-122"/>
            </a:endParaRPr>
          </a:p>
          <a:p>
            <a:pPr>
              <a:lnSpc>
                <a:spcPct val="120000"/>
              </a:lnSpc>
            </a:pPr>
            <a:r>
              <a:rPr lang="zh-CN" altLang="en-US" sz="2000" b="1" dirty="0">
                <a:latin typeface="微软雅黑" panose="020B0503020204020204" pitchFamily="34" charset="-122"/>
                <a:ea typeface="微软雅黑" panose="020B0503020204020204" pitchFamily="34" charset="-122"/>
              </a:rPr>
              <a:t>求美者对减脂塑形的需求较弱，认证机构数量少，福建市场的销售集中在头部医美品牌</a:t>
            </a:r>
          </a:p>
        </p:txBody>
      </p:sp>
      <p:pic>
        <p:nvPicPr>
          <p:cNvPr id="6" name="图片 5">
            <a:extLst>
              <a:ext uri="{FF2B5EF4-FFF2-40B4-BE49-F238E27FC236}">
                <a16:creationId xmlns:a16="http://schemas.microsoft.com/office/drawing/2014/main" id="{67B3A653-45B3-5C7D-3090-77D175D042F0}"/>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25EABA6A-873F-DB1D-4990-E032A6BE6202}"/>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DC69537-532B-4EAE-CE7D-6D5F3C8371E6}"/>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C651F88A-5567-F5B3-C435-08A2F8ACCBFC}"/>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数据来源：国家药监局，酷塑官网，弗若斯特沙利文</a:t>
            </a:r>
          </a:p>
        </p:txBody>
      </p:sp>
      <p:sp>
        <p:nvSpPr>
          <p:cNvPr id="3" name="矩形 2">
            <a:extLst>
              <a:ext uri="{FF2B5EF4-FFF2-40B4-BE49-F238E27FC236}">
                <a16:creationId xmlns:a16="http://schemas.microsoft.com/office/drawing/2014/main" id="{4826656C-37ED-4A04-BA8C-93D93A7B8FE1}"/>
              </a:ext>
            </a:extLst>
          </p:cNvPr>
          <p:cNvSpPr/>
          <p:nvPr/>
        </p:nvSpPr>
        <p:spPr>
          <a:xfrm>
            <a:off x="228601" y="959361"/>
            <a:ext cx="5723640" cy="1135459"/>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62040054-F49F-9310-531F-B0C354FF1C90}"/>
              </a:ext>
            </a:extLst>
          </p:cNvPr>
          <p:cNvSpPr txBox="1"/>
          <p:nvPr/>
        </p:nvSpPr>
        <p:spPr>
          <a:xfrm>
            <a:off x="304801" y="1017425"/>
            <a:ext cx="5562600" cy="1029193"/>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酷塑是一款进口冷冻减脂仪，由国际知名医美公司艾尔建美学生产，临床适用于负压吸引脂肪厚度大于</a:t>
            </a:r>
            <a:r>
              <a:rPr lang="en-US" altLang="zh-CN" sz="1200" dirty="0">
                <a:solidFill>
                  <a:schemeClr val="bg1"/>
                </a:solidFill>
                <a:latin typeface="微软雅黑" panose="020B0503020204020204" pitchFamily="34" charset="-122"/>
                <a:ea typeface="微软雅黑" panose="020B0503020204020204" pitchFamily="34" charset="-122"/>
              </a:rPr>
              <a:t>1</a:t>
            </a:r>
            <a:r>
              <a:rPr lang="zh-CN" altLang="en-US" sz="1200" dirty="0">
                <a:solidFill>
                  <a:schemeClr val="bg1"/>
                </a:solidFill>
                <a:latin typeface="微软雅黑" panose="020B0503020204020204" pitchFamily="34" charset="-122"/>
                <a:ea typeface="微软雅黑" panose="020B0503020204020204" pitchFamily="34" charset="-122"/>
              </a:rPr>
              <a:t>厘米的腹部和侧腰部位脂肪层减少，凭借其非侵入性冷却优势成为吸脂手术的良好替代。</a:t>
            </a:r>
            <a:r>
              <a:rPr lang="zh-CN" altLang="en-US" sz="1200" b="1" dirty="0">
                <a:solidFill>
                  <a:schemeClr val="bg1"/>
                </a:solidFill>
                <a:latin typeface="微软雅黑" panose="020B0503020204020204" pitchFamily="34" charset="-122"/>
                <a:ea typeface="微软雅黑" panose="020B0503020204020204" pitchFamily="34" charset="-122"/>
              </a:rPr>
              <a:t>在福建区域，酷塑正品认证已覆盖</a:t>
            </a:r>
            <a:r>
              <a:rPr lang="en-US" altLang="zh-CN" sz="1200" b="1" dirty="0">
                <a:solidFill>
                  <a:schemeClr val="bg1"/>
                </a:solidFill>
                <a:latin typeface="微软雅黑" panose="020B0503020204020204" pitchFamily="34" charset="-122"/>
                <a:ea typeface="微软雅黑" panose="020B0503020204020204" pitchFamily="34" charset="-122"/>
              </a:rPr>
              <a:t>3</a:t>
            </a:r>
            <a:r>
              <a:rPr lang="zh-CN" altLang="en-US" sz="1200" b="1" dirty="0">
                <a:solidFill>
                  <a:schemeClr val="bg1"/>
                </a:solidFill>
                <a:latin typeface="微软雅黑" panose="020B0503020204020204" pitchFamily="34" charset="-122"/>
                <a:ea typeface="微软雅黑" panose="020B0503020204020204" pitchFamily="34" charset="-122"/>
              </a:rPr>
              <a:t>座城市，机构达</a:t>
            </a:r>
            <a:r>
              <a:rPr lang="en-US" altLang="zh-CN" sz="1200" b="1" dirty="0">
                <a:solidFill>
                  <a:schemeClr val="bg1"/>
                </a:solidFill>
                <a:latin typeface="微软雅黑" panose="020B0503020204020204" pitchFamily="34" charset="-122"/>
                <a:ea typeface="微软雅黑" panose="020B0503020204020204" pitchFamily="34" charset="-122"/>
              </a:rPr>
              <a:t>9</a:t>
            </a:r>
            <a:r>
              <a:rPr lang="zh-CN" altLang="en-US" sz="1200" b="1" dirty="0">
                <a:solidFill>
                  <a:schemeClr val="bg1"/>
                </a:solidFill>
                <a:latin typeface="微软雅黑" panose="020B0503020204020204" pitchFamily="34" charset="-122"/>
                <a:ea typeface="微软雅黑" panose="020B0503020204020204" pitchFamily="34" charset="-122"/>
              </a:rPr>
              <a:t>家。</a:t>
            </a:r>
          </a:p>
        </p:txBody>
      </p:sp>
      <p:sp>
        <p:nvSpPr>
          <p:cNvPr id="35" name="矩形 34">
            <a:extLst>
              <a:ext uri="{FF2B5EF4-FFF2-40B4-BE49-F238E27FC236}">
                <a16:creationId xmlns:a16="http://schemas.microsoft.com/office/drawing/2014/main" id="{4C62C168-8E55-3032-5D01-F5824287560E}"/>
              </a:ext>
            </a:extLst>
          </p:cNvPr>
          <p:cNvSpPr/>
          <p:nvPr/>
        </p:nvSpPr>
        <p:spPr>
          <a:xfrm>
            <a:off x="6241743" y="959362"/>
            <a:ext cx="5723640" cy="1388134"/>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98A98C79-53C5-2D24-47F3-2CC6E395061F}"/>
              </a:ext>
            </a:extLst>
          </p:cNvPr>
          <p:cNvSpPr txBox="1"/>
          <p:nvPr/>
        </p:nvSpPr>
        <p:spPr>
          <a:xfrm>
            <a:off x="6317943" y="1017425"/>
            <a:ext cx="5562600" cy="1269258"/>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从福建区域酷塑的竞争格局看：厦门原肌美塑占福建省市场的份额为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31%</a:t>
            </a:r>
            <a:r>
              <a:rPr lang="zh-CN" altLang="en-US" sz="1200" dirty="0">
                <a:solidFill>
                  <a:schemeClr val="bg1"/>
                </a:solidFill>
                <a:latin typeface="微软雅黑" panose="020B0503020204020204" pitchFamily="34" charset="-122"/>
                <a:ea typeface="微软雅黑" panose="020B0503020204020204" pitchFamily="34" charset="-122"/>
              </a:rPr>
              <a:t>，占厦门市的份额为</a:t>
            </a:r>
            <a:r>
              <a:rPr lang="en-US" altLang="zh-CN" sz="1200" dirty="0">
                <a:solidFill>
                  <a:schemeClr val="bg1"/>
                </a:solidFill>
                <a:latin typeface="微软雅黑" panose="020B0503020204020204" pitchFamily="34" charset="-122"/>
                <a:ea typeface="微软雅黑" panose="020B0503020204020204" pitchFamily="34" charset="-122"/>
              </a:rPr>
              <a:t>59%</a:t>
            </a:r>
            <a:r>
              <a:rPr lang="zh-CN" altLang="en-US" sz="1200" dirty="0">
                <a:solidFill>
                  <a:schemeClr val="bg1"/>
                </a:solidFill>
                <a:latin typeface="微软雅黑" panose="020B0503020204020204" pitchFamily="34" charset="-122"/>
                <a:ea typeface="微软雅黑" panose="020B0503020204020204" pitchFamily="34" charset="-122"/>
              </a:rPr>
              <a:t>；福州原肌美塑占福建省市场的份额为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14%</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对比除皱瘦脸与美白嫩肤等热门医美项目，求美者对减脂塑形的需求较弱，叠加酷塑为进口专利仪器，市场提供相关服务的医美机构数量较少，而服务本身的医疗属性促使销售集中在少数头部品牌。</a:t>
            </a:r>
          </a:p>
        </p:txBody>
      </p:sp>
      <p:sp>
        <p:nvSpPr>
          <p:cNvPr id="15" name="灯片编号占位符 14">
            <a:extLst>
              <a:ext uri="{FF2B5EF4-FFF2-40B4-BE49-F238E27FC236}">
                <a16:creationId xmlns:a16="http://schemas.microsoft.com/office/drawing/2014/main" id="{2B54C053-F184-B175-33B3-557558528BA4}"/>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14</a:t>
            </a:fld>
            <a:endParaRPr lang="en-US" altLang="zh-CN" spc="-5" dirty="0"/>
          </a:p>
        </p:txBody>
      </p:sp>
      <p:sp>
        <p:nvSpPr>
          <p:cNvPr id="11" name="文本框 10">
            <a:extLst>
              <a:ext uri="{FF2B5EF4-FFF2-40B4-BE49-F238E27FC236}">
                <a16:creationId xmlns:a16="http://schemas.microsoft.com/office/drawing/2014/main" id="{6E2795E3-7236-01B1-F79C-5294E32A7A65}"/>
              </a:ext>
            </a:extLst>
          </p:cNvPr>
          <p:cNvSpPr txBox="1"/>
          <p:nvPr/>
        </p:nvSpPr>
        <p:spPr>
          <a:xfrm>
            <a:off x="289496" y="2092517"/>
            <a:ext cx="1602348"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酷塑正品介绍</a:t>
            </a:r>
          </a:p>
        </p:txBody>
      </p:sp>
      <p:graphicFrame>
        <p:nvGraphicFramePr>
          <p:cNvPr id="12" name="表格 11">
            <a:extLst>
              <a:ext uri="{FF2B5EF4-FFF2-40B4-BE49-F238E27FC236}">
                <a16:creationId xmlns:a16="http://schemas.microsoft.com/office/drawing/2014/main" id="{451F0F31-53FD-0334-2BE3-111B338A2ACF}"/>
              </a:ext>
            </a:extLst>
          </p:cNvPr>
          <p:cNvGraphicFramePr>
            <a:graphicFrameLocks noGrp="1"/>
          </p:cNvGraphicFramePr>
          <p:nvPr>
            <p:extLst>
              <p:ext uri="{D42A27DB-BD31-4B8C-83A1-F6EECF244321}">
                <p14:modId xmlns:p14="http://schemas.microsoft.com/office/powerpoint/2010/main" val="3586501228"/>
              </p:ext>
            </p:extLst>
          </p:nvPr>
        </p:nvGraphicFramePr>
        <p:xfrm>
          <a:off x="365119" y="2414526"/>
          <a:ext cx="5426080" cy="1243074"/>
        </p:xfrm>
        <a:graphic>
          <a:graphicData uri="http://schemas.openxmlformats.org/drawingml/2006/table">
            <a:tbl>
              <a:tblPr firstRow="1" bandRow="1">
                <a:tableStyleId>{5C22544A-7EE6-4342-B048-85BDC9FD1C3A}</a:tableStyleId>
              </a:tblPr>
              <a:tblGrid>
                <a:gridCol w="1692281">
                  <a:extLst>
                    <a:ext uri="{9D8B030D-6E8A-4147-A177-3AD203B41FA5}">
                      <a16:colId xmlns:a16="http://schemas.microsoft.com/office/drawing/2014/main" val="3628031171"/>
                    </a:ext>
                  </a:extLst>
                </a:gridCol>
                <a:gridCol w="762000">
                  <a:extLst>
                    <a:ext uri="{9D8B030D-6E8A-4147-A177-3AD203B41FA5}">
                      <a16:colId xmlns:a16="http://schemas.microsoft.com/office/drawing/2014/main" val="3996907655"/>
                    </a:ext>
                  </a:extLst>
                </a:gridCol>
                <a:gridCol w="2971799">
                  <a:extLst>
                    <a:ext uri="{9D8B030D-6E8A-4147-A177-3AD203B41FA5}">
                      <a16:colId xmlns:a16="http://schemas.microsoft.com/office/drawing/2014/main" val="716175345"/>
                    </a:ext>
                  </a:extLst>
                </a:gridCol>
              </a:tblGrid>
              <a:tr h="299119">
                <a:tc>
                  <a:txBody>
                    <a:bodyPr/>
                    <a:lstStyle/>
                    <a:p>
                      <a:pPr algn="ctr"/>
                      <a:r>
                        <a:rPr lang="zh-CN" altLang="en-US" sz="1100" dirty="0">
                          <a:latin typeface="微软雅黑" panose="020B0503020204020204" pitchFamily="34" charset="-122"/>
                          <a:ea typeface="微软雅黑" panose="020B0503020204020204" pitchFamily="34" charset="-122"/>
                        </a:rPr>
                        <a:t>产品名称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正品图样</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适应症</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82374474"/>
                  </a:ext>
                </a:extLst>
              </a:tr>
              <a:tr h="943955">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酷塑</a:t>
                      </a:r>
                      <a:r>
                        <a:rPr lang="en-US" altLang="zh-CN" sz="1100" dirty="0">
                          <a:latin typeface="微软雅黑" panose="020B0503020204020204" pitchFamily="34" charset="-122"/>
                          <a:ea typeface="微软雅黑" panose="020B0503020204020204" pitchFamily="34" charset="-122"/>
                        </a:rPr>
                        <a:t>-</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冷冻减脂仪</a:t>
                      </a:r>
                      <a:r>
                        <a:rPr lang="en-US" altLang="zh-CN" sz="1100" dirty="0" err="1">
                          <a:latin typeface="微软雅黑" panose="020B0503020204020204" pitchFamily="34" charset="-122"/>
                          <a:ea typeface="微软雅黑" panose="020B0503020204020204" pitchFamily="34" charset="-122"/>
                        </a:rPr>
                        <a:t>Cryolipolysis</a:t>
                      </a:r>
                      <a:r>
                        <a:rPr lang="en-US" altLang="zh-CN" sz="1100" dirty="0">
                          <a:latin typeface="微软雅黑" panose="020B0503020204020204" pitchFamily="34" charset="-122"/>
                          <a:ea typeface="微软雅黑" panose="020B0503020204020204" pitchFamily="34" charset="-122"/>
                        </a:rPr>
                        <a:t> System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zh-CN" altLang="en-US" sz="1100" dirty="0">
                          <a:latin typeface="微软雅黑" panose="020B0503020204020204" pitchFamily="34" charset="-122"/>
                          <a:ea typeface="微软雅黑" panose="020B0503020204020204" pitchFamily="34" charset="-122"/>
                        </a:rPr>
                        <a:t>临床上适用于能够满足负压吸引且脂肪厚度大于</a:t>
                      </a:r>
                      <a:r>
                        <a:rPr lang="en-US" altLang="zh-CN" sz="1100" dirty="0">
                          <a:latin typeface="微软雅黑" panose="020B0503020204020204" pitchFamily="34" charset="-122"/>
                          <a:ea typeface="微软雅黑" panose="020B0503020204020204" pitchFamily="34" charset="-122"/>
                        </a:rPr>
                        <a:t>1</a:t>
                      </a:r>
                      <a:r>
                        <a:rPr lang="zh-CN" altLang="en-US" sz="1100" dirty="0">
                          <a:latin typeface="微软雅黑" panose="020B0503020204020204" pitchFamily="34" charset="-122"/>
                          <a:ea typeface="微软雅黑" panose="020B0503020204020204" pitchFamily="34" charset="-122"/>
                        </a:rPr>
                        <a:t>厘米的腹部和侧腰部位脂肪层的减少</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35930940"/>
                  </a:ext>
                </a:extLst>
              </a:tr>
            </a:tbl>
          </a:graphicData>
        </a:graphic>
      </p:graphicFrame>
      <p:pic>
        <p:nvPicPr>
          <p:cNvPr id="18" name="图片 17">
            <a:extLst>
              <a:ext uri="{FF2B5EF4-FFF2-40B4-BE49-F238E27FC236}">
                <a16:creationId xmlns:a16="http://schemas.microsoft.com/office/drawing/2014/main" id="{75B3B543-8715-6C43-5A97-914BCDD43F5D}"/>
              </a:ext>
            </a:extLst>
          </p:cNvPr>
          <p:cNvPicPr>
            <a:picLocks noChangeAspect="1"/>
          </p:cNvPicPr>
          <p:nvPr/>
        </p:nvPicPr>
        <p:blipFill>
          <a:blip r:embed="rId7"/>
          <a:stretch>
            <a:fillRect/>
          </a:stretch>
        </p:blipFill>
        <p:spPr>
          <a:xfrm>
            <a:off x="2214497" y="2764680"/>
            <a:ext cx="504594" cy="857809"/>
          </a:xfrm>
          <a:prstGeom prst="rect">
            <a:avLst/>
          </a:prstGeom>
        </p:spPr>
      </p:pic>
      <p:sp>
        <p:nvSpPr>
          <p:cNvPr id="8" name="矩形: 圆角 7">
            <a:extLst>
              <a:ext uri="{FF2B5EF4-FFF2-40B4-BE49-F238E27FC236}">
                <a16:creationId xmlns:a16="http://schemas.microsoft.com/office/drawing/2014/main" id="{66DF3CF3-CD0B-9C96-FC3C-772F086DBBD3}"/>
              </a:ext>
            </a:extLst>
          </p:cNvPr>
          <p:cNvSpPr/>
          <p:nvPr/>
        </p:nvSpPr>
        <p:spPr>
          <a:xfrm>
            <a:off x="365119" y="3779159"/>
            <a:ext cx="5421675" cy="231684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8E9922DA-2AD7-A3B9-F400-60952F452802}"/>
              </a:ext>
            </a:extLst>
          </p:cNvPr>
          <p:cNvSpPr txBox="1"/>
          <p:nvPr/>
        </p:nvSpPr>
        <p:spPr>
          <a:xfrm>
            <a:off x="463099" y="3906689"/>
            <a:ext cx="136796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年福建省酷塑官方认证的医美机构分布</a:t>
            </a:r>
          </a:p>
        </p:txBody>
      </p:sp>
      <p:sp>
        <p:nvSpPr>
          <p:cNvPr id="14" name="文本框 13">
            <a:extLst>
              <a:ext uri="{FF2B5EF4-FFF2-40B4-BE49-F238E27FC236}">
                <a16:creationId xmlns:a16="http://schemas.microsoft.com/office/drawing/2014/main" id="{ADC27BAC-0F36-6789-4E32-43D8DDB9B99F}"/>
              </a:ext>
            </a:extLst>
          </p:cNvPr>
          <p:cNvSpPr txBox="1"/>
          <p:nvPr/>
        </p:nvSpPr>
        <p:spPr>
          <a:xfrm>
            <a:off x="640220" y="5124073"/>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22" name="图表 21">
            <a:extLst>
              <a:ext uri="{FF2B5EF4-FFF2-40B4-BE49-F238E27FC236}">
                <a16:creationId xmlns:a16="http://schemas.microsoft.com/office/drawing/2014/main" id="{9A4C3678-4932-F153-931A-C976EDAD393D}"/>
              </a:ext>
            </a:extLst>
          </p:cNvPr>
          <p:cNvGraphicFramePr/>
          <p:nvPr>
            <p:extLst>
              <p:ext uri="{D42A27DB-BD31-4B8C-83A1-F6EECF244321}">
                <p14:modId xmlns:p14="http://schemas.microsoft.com/office/powerpoint/2010/main" val="3685741909"/>
              </p:ext>
            </p:extLst>
          </p:nvPr>
        </p:nvGraphicFramePr>
        <p:xfrm>
          <a:off x="1831063" y="3796438"/>
          <a:ext cx="3798000" cy="2406776"/>
        </p:xfrm>
        <a:graphic>
          <a:graphicData uri="http://schemas.openxmlformats.org/drawingml/2006/chart">
            <c:chart xmlns:c="http://schemas.openxmlformats.org/drawingml/2006/chart" xmlns:r="http://schemas.openxmlformats.org/officeDocument/2006/relationships" r:id="rId8"/>
          </a:graphicData>
        </a:graphic>
      </p:graphicFrame>
      <p:sp>
        <p:nvSpPr>
          <p:cNvPr id="17" name="矩形: 圆角 16">
            <a:extLst>
              <a:ext uri="{FF2B5EF4-FFF2-40B4-BE49-F238E27FC236}">
                <a16:creationId xmlns:a16="http://schemas.microsoft.com/office/drawing/2014/main" id="{6FA0CF95-2591-2D2E-6191-3BF16021548B}"/>
              </a:ext>
            </a:extLst>
          </p:cNvPr>
          <p:cNvSpPr/>
          <p:nvPr/>
        </p:nvSpPr>
        <p:spPr>
          <a:xfrm>
            <a:off x="6386536" y="2421748"/>
            <a:ext cx="5421675" cy="180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F63C1C24-8B4D-7EF9-9108-86B17AF11614}"/>
              </a:ext>
            </a:extLst>
          </p:cNvPr>
          <p:cNvSpPr txBox="1"/>
          <p:nvPr/>
        </p:nvSpPr>
        <p:spPr>
          <a:xfrm>
            <a:off x="6484515" y="2549276"/>
            <a:ext cx="1602733"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年福建省医美机构酷塑相关产品进货量份额构成</a:t>
            </a:r>
          </a:p>
        </p:txBody>
      </p:sp>
      <p:sp>
        <p:nvSpPr>
          <p:cNvPr id="20" name="矩形: 圆角 19">
            <a:extLst>
              <a:ext uri="{FF2B5EF4-FFF2-40B4-BE49-F238E27FC236}">
                <a16:creationId xmlns:a16="http://schemas.microsoft.com/office/drawing/2014/main" id="{4B769268-2903-964C-A2E7-3F9ADD641B2C}"/>
              </a:ext>
            </a:extLst>
          </p:cNvPr>
          <p:cNvSpPr/>
          <p:nvPr/>
        </p:nvSpPr>
        <p:spPr>
          <a:xfrm>
            <a:off x="6386536" y="4296000"/>
            <a:ext cx="5421674" cy="180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11859681-AE37-CFBD-DBF7-C60D28024291}"/>
              </a:ext>
            </a:extLst>
          </p:cNvPr>
          <p:cNvSpPr txBox="1"/>
          <p:nvPr/>
        </p:nvSpPr>
        <p:spPr>
          <a:xfrm>
            <a:off x="6661637" y="3766660"/>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28" name="文本框 27">
            <a:extLst>
              <a:ext uri="{FF2B5EF4-FFF2-40B4-BE49-F238E27FC236}">
                <a16:creationId xmlns:a16="http://schemas.microsoft.com/office/drawing/2014/main" id="{66687923-EF59-DAE2-2728-32076939131B}"/>
              </a:ext>
            </a:extLst>
          </p:cNvPr>
          <p:cNvSpPr txBox="1"/>
          <p:nvPr/>
        </p:nvSpPr>
        <p:spPr>
          <a:xfrm>
            <a:off x="6484516" y="4403219"/>
            <a:ext cx="158069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年厦门市医美机构酷塑相关产品进货量份额构成</a:t>
            </a:r>
          </a:p>
        </p:txBody>
      </p:sp>
      <p:sp>
        <p:nvSpPr>
          <p:cNvPr id="30" name="文本框 29">
            <a:extLst>
              <a:ext uri="{FF2B5EF4-FFF2-40B4-BE49-F238E27FC236}">
                <a16:creationId xmlns:a16="http://schemas.microsoft.com/office/drawing/2014/main" id="{DF096343-FEA7-A675-DBA0-E044BEE0320A}"/>
              </a:ext>
            </a:extLst>
          </p:cNvPr>
          <p:cNvSpPr txBox="1"/>
          <p:nvPr/>
        </p:nvSpPr>
        <p:spPr>
          <a:xfrm>
            <a:off x="6661637" y="5623727"/>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27" name="图表 26">
            <a:extLst>
              <a:ext uri="{FF2B5EF4-FFF2-40B4-BE49-F238E27FC236}">
                <a16:creationId xmlns:a16="http://schemas.microsoft.com/office/drawing/2014/main" id="{C3424673-088D-9F8C-6F8F-E651EB26714E}"/>
              </a:ext>
            </a:extLst>
          </p:cNvPr>
          <p:cNvGraphicFramePr/>
          <p:nvPr>
            <p:extLst>
              <p:ext uri="{D42A27DB-BD31-4B8C-83A1-F6EECF244321}">
                <p14:modId xmlns:p14="http://schemas.microsoft.com/office/powerpoint/2010/main" val="762142607"/>
              </p:ext>
            </p:extLst>
          </p:nvPr>
        </p:nvGraphicFramePr>
        <p:xfrm>
          <a:off x="7890931" y="2386783"/>
          <a:ext cx="3672000" cy="187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6" name="图表 25">
            <a:extLst>
              <a:ext uri="{FF2B5EF4-FFF2-40B4-BE49-F238E27FC236}">
                <a16:creationId xmlns:a16="http://schemas.microsoft.com/office/drawing/2014/main" id="{518C598A-5BD8-A2DE-86B2-F2CB0344C592}"/>
              </a:ext>
            </a:extLst>
          </p:cNvPr>
          <p:cNvGraphicFramePr/>
          <p:nvPr>
            <p:extLst>
              <p:ext uri="{D42A27DB-BD31-4B8C-83A1-F6EECF244321}">
                <p14:modId xmlns:p14="http://schemas.microsoft.com/office/powerpoint/2010/main" val="2582376963"/>
              </p:ext>
            </p:extLst>
          </p:nvPr>
        </p:nvGraphicFramePr>
        <p:xfrm>
          <a:off x="7746138" y="4291304"/>
          <a:ext cx="3672000" cy="1879200"/>
        </p:xfrm>
        <a:graphic>
          <a:graphicData uri="http://schemas.openxmlformats.org/drawingml/2006/chart">
            <c:chart xmlns:c="http://schemas.openxmlformats.org/drawingml/2006/chart" xmlns:r="http://schemas.openxmlformats.org/officeDocument/2006/relationships" r:id="rId10"/>
          </a:graphicData>
        </a:graphic>
      </p:graphicFrame>
      <p:sp>
        <p:nvSpPr>
          <p:cNvPr id="4" name="文本框 3">
            <a:extLst>
              <a:ext uri="{FF2B5EF4-FFF2-40B4-BE49-F238E27FC236}">
                <a16:creationId xmlns:a16="http://schemas.microsoft.com/office/drawing/2014/main" id="{4756FF25-AA7D-62E7-6EB1-6448EC33F79F}"/>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spTree>
    <p:extLst>
      <p:ext uri="{BB962C8B-B14F-4D97-AF65-F5344CB8AC3E}">
        <p14:creationId xmlns:p14="http://schemas.microsoft.com/office/powerpoint/2010/main" val="2723129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B7A2-F107-429E-CEF6-EA2BD73DA3B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E6F30EAF-FFBF-2BF6-1C96-97C8546C5316}"/>
              </a:ext>
            </a:extLst>
          </p:cNvPr>
          <p:cNvGraphicFramePr>
            <a:graphicFrameLocks noChangeAspect="1"/>
          </p:cNvGraphicFramePr>
          <p:nvPr>
            <p:custDataLst>
              <p:tags r:id="rId1"/>
            </p:custDataLst>
            <p:extLst>
              <p:ext uri="{D42A27DB-BD31-4B8C-83A1-F6EECF244321}">
                <p14:modId xmlns:p14="http://schemas.microsoft.com/office/powerpoint/2010/main" val="859443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710A0DE8-8ACE-0BFE-0247-5C113CFD8DA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11267409-1FED-971D-E0BB-4F603CC123FD}"/>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海菲秀属于皮肤管理类项目，福建区域正品认证机构达</a:t>
            </a:r>
            <a:r>
              <a:rPr lang="en-US" altLang="zh-CN" sz="2000" b="1" dirty="0">
                <a:latin typeface="微软雅黑" panose="020B0503020204020204" pitchFamily="34" charset="-122"/>
                <a:ea typeface="微软雅黑" panose="020B0503020204020204" pitchFamily="34" charset="-122"/>
              </a:rPr>
              <a:t>86</a:t>
            </a:r>
            <a:r>
              <a:rPr lang="zh-CN" altLang="en-US" sz="2000" b="1" dirty="0">
                <a:latin typeface="微软雅黑" panose="020B0503020204020204" pitchFamily="34" charset="-122"/>
                <a:ea typeface="微软雅黑" panose="020B0503020204020204" pitchFamily="34" charset="-122"/>
              </a:rPr>
              <a:t>家</a:t>
            </a:r>
          </a:p>
          <a:p>
            <a:pPr>
              <a:lnSpc>
                <a:spcPct val="120000"/>
              </a:lnSpc>
            </a:pPr>
            <a:r>
              <a:rPr lang="zh-CN" altLang="en-US" sz="2000" b="1" dirty="0">
                <a:latin typeface="微软雅黑" panose="020B0503020204020204" pitchFamily="34" charset="-122"/>
                <a:ea typeface="微软雅黑" panose="020B0503020204020204" pitchFamily="34" charset="-122"/>
              </a:rPr>
              <a:t>肌肤护理是求美者的基本需求，提供相关服务的门槛低，福建市场竞争激烈</a:t>
            </a:r>
          </a:p>
        </p:txBody>
      </p:sp>
      <p:sp>
        <p:nvSpPr>
          <p:cNvPr id="3" name="矩形 2">
            <a:extLst>
              <a:ext uri="{FF2B5EF4-FFF2-40B4-BE49-F238E27FC236}">
                <a16:creationId xmlns:a16="http://schemas.microsoft.com/office/drawing/2014/main" id="{858CC779-7B72-1494-F5D7-1502C3C6F9CA}"/>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70AC0035-9B0C-D9BF-C1ED-983128ECAFD9}"/>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31A63093-85F8-5E02-0F96-BCEFE526C17F}"/>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071E0519-6724-BA64-6E46-B3BC5CA8E166}"/>
              </a:ext>
            </a:extLst>
          </p:cNvPr>
          <p:cNvSpPr txBox="1"/>
          <p:nvPr/>
        </p:nvSpPr>
        <p:spPr>
          <a:xfrm>
            <a:off x="304801"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海菲秀是一项皮肤管理类项目，由美国海菲秀公司提供仪器及精华等产品，疗效为肌肤护理。它采用“净颜、焕颜、润颜”三步骤，专用耗材均需配合仪器和精华使用。</a:t>
            </a:r>
            <a:r>
              <a:rPr lang="zh-CN" altLang="en-US" sz="1200" b="1" dirty="0">
                <a:solidFill>
                  <a:schemeClr val="bg1"/>
                </a:solidFill>
                <a:latin typeface="微软雅黑" panose="020B0503020204020204" pitchFamily="34" charset="-122"/>
                <a:ea typeface="微软雅黑" panose="020B0503020204020204" pitchFamily="34" charset="-122"/>
              </a:rPr>
              <a:t>在福建区域，海菲秀正品认证已覆盖</a:t>
            </a:r>
            <a:r>
              <a:rPr lang="en-US" altLang="zh-CN" sz="1200" b="1" dirty="0">
                <a:solidFill>
                  <a:schemeClr val="bg1"/>
                </a:solidFill>
                <a:latin typeface="微软雅黑" panose="020B0503020204020204" pitchFamily="34" charset="-122"/>
                <a:ea typeface="微软雅黑" panose="020B0503020204020204" pitchFamily="34" charset="-122"/>
              </a:rPr>
              <a:t>7</a:t>
            </a:r>
            <a:r>
              <a:rPr lang="zh-CN" altLang="en-US" sz="1200" b="1" dirty="0">
                <a:solidFill>
                  <a:schemeClr val="bg1"/>
                </a:solidFill>
                <a:latin typeface="微软雅黑" panose="020B0503020204020204" pitchFamily="34" charset="-122"/>
                <a:ea typeface="微软雅黑" panose="020B0503020204020204" pitchFamily="34" charset="-122"/>
              </a:rPr>
              <a:t>座城市，机构达</a:t>
            </a:r>
            <a:r>
              <a:rPr lang="en-US" altLang="zh-CN" sz="1200" b="1" dirty="0">
                <a:solidFill>
                  <a:schemeClr val="bg1"/>
                </a:solidFill>
                <a:latin typeface="微软雅黑" panose="020B0503020204020204" pitchFamily="34" charset="-122"/>
                <a:ea typeface="微软雅黑" panose="020B0503020204020204" pitchFamily="34" charset="-122"/>
              </a:rPr>
              <a:t>86</a:t>
            </a:r>
            <a:r>
              <a:rPr lang="zh-CN" altLang="en-US" sz="1200" b="1" dirty="0">
                <a:solidFill>
                  <a:schemeClr val="bg1"/>
                </a:solidFill>
                <a:latin typeface="微软雅黑" panose="020B0503020204020204" pitchFamily="34" charset="-122"/>
                <a:ea typeface="微软雅黑" panose="020B0503020204020204" pitchFamily="34" charset="-122"/>
              </a:rPr>
              <a:t>家</a:t>
            </a:r>
            <a:r>
              <a:rPr lang="zh-CN" altLang="en-US" sz="1200" dirty="0">
                <a:solidFill>
                  <a:schemeClr val="bg1"/>
                </a:solidFill>
                <a:latin typeface="微软雅黑" panose="020B0503020204020204" pitchFamily="34" charset="-122"/>
                <a:ea typeface="微软雅黑" panose="020B0503020204020204" pitchFamily="34" charset="-122"/>
              </a:rPr>
              <a:t>。</a:t>
            </a:r>
          </a:p>
        </p:txBody>
      </p:sp>
      <p:sp>
        <p:nvSpPr>
          <p:cNvPr id="37" name="矩形 36">
            <a:extLst>
              <a:ext uri="{FF2B5EF4-FFF2-40B4-BE49-F238E27FC236}">
                <a16:creationId xmlns:a16="http://schemas.microsoft.com/office/drawing/2014/main" id="{295E0E01-C683-F2C5-BD13-031AE3E2FCA5}"/>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A4F1A88A-E37E-9650-9E3C-8A3B9FE15D0A}"/>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数据来源：海菲秀官网，弗若斯特沙利文</a:t>
            </a:r>
          </a:p>
        </p:txBody>
      </p:sp>
      <p:sp>
        <p:nvSpPr>
          <p:cNvPr id="41" name="文本框 40">
            <a:extLst>
              <a:ext uri="{FF2B5EF4-FFF2-40B4-BE49-F238E27FC236}">
                <a16:creationId xmlns:a16="http://schemas.microsoft.com/office/drawing/2014/main" id="{C52ABBA5-5635-CCE4-154D-C58E8099DC9C}"/>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sp>
        <p:nvSpPr>
          <p:cNvPr id="35" name="矩形 34">
            <a:extLst>
              <a:ext uri="{FF2B5EF4-FFF2-40B4-BE49-F238E27FC236}">
                <a16:creationId xmlns:a16="http://schemas.microsoft.com/office/drawing/2014/main" id="{D544A6B1-C1E0-6587-1697-67AE8BF828C1}"/>
              </a:ext>
            </a:extLst>
          </p:cNvPr>
          <p:cNvSpPr/>
          <p:nvPr/>
        </p:nvSpPr>
        <p:spPr>
          <a:xfrm>
            <a:off x="6241743" y="959362"/>
            <a:ext cx="5723640" cy="1121874"/>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6E459B00-9AEF-95FA-243E-205CAD49F918}"/>
              </a:ext>
            </a:extLst>
          </p:cNvPr>
          <p:cNvSpPr txBox="1"/>
          <p:nvPr/>
        </p:nvSpPr>
        <p:spPr>
          <a:xfrm>
            <a:off x="6317943" y="1017425"/>
            <a:ext cx="5562600" cy="1029193"/>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从福建区域海菲秀的竞争格局看：厦门原肌美塑占福建省市场的份额为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38%</a:t>
            </a:r>
            <a:r>
              <a:rPr lang="zh-CN" altLang="en-US" sz="1200" dirty="0">
                <a:solidFill>
                  <a:schemeClr val="bg1"/>
                </a:solidFill>
                <a:latin typeface="微软雅黑" panose="020B0503020204020204" pitchFamily="34" charset="-122"/>
                <a:ea typeface="微软雅黑" panose="020B0503020204020204" pitchFamily="34" charset="-122"/>
              </a:rPr>
              <a:t>，占厦门市份额为</a:t>
            </a:r>
            <a:r>
              <a:rPr lang="en-US" altLang="zh-CN" sz="1200" dirty="0">
                <a:solidFill>
                  <a:schemeClr val="bg1"/>
                </a:solidFill>
                <a:latin typeface="微软雅黑" panose="020B0503020204020204" pitchFamily="34" charset="-122"/>
                <a:ea typeface="微软雅黑" panose="020B0503020204020204" pitchFamily="34" charset="-122"/>
              </a:rPr>
              <a:t>50%</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肌肤护理是求美者的基本需求，提供服务的门槛相对较低，市场竞争激烈。但该类服务高复购率的特性较为显著，消费者更倾向于选择当地信誉良好、服务质量高的头部医美品牌。</a:t>
            </a:r>
          </a:p>
        </p:txBody>
      </p:sp>
      <p:sp>
        <p:nvSpPr>
          <p:cNvPr id="18" name="灯片编号占位符 17">
            <a:extLst>
              <a:ext uri="{FF2B5EF4-FFF2-40B4-BE49-F238E27FC236}">
                <a16:creationId xmlns:a16="http://schemas.microsoft.com/office/drawing/2014/main" id="{9536E5C9-F73C-EB66-869E-9B283A3CE07D}"/>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15</a:t>
            </a:fld>
            <a:endParaRPr lang="en-US" altLang="zh-CN" spc="-5" dirty="0"/>
          </a:p>
        </p:txBody>
      </p:sp>
      <p:sp>
        <p:nvSpPr>
          <p:cNvPr id="11" name="文本框 10">
            <a:extLst>
              <a:ext uri="{FF2B5EF4-FFF2-40B4-BE49-F238E27FC236}">
                <a16:creationId xmlns:a16="http://schemas.microsoft.com/office/drawing/2014/main" id="{EAE0B77D-4570-D026-2DB8-86B699C7EAC8}"/>
              </a:ext>
            </a:extLst>
          </p:cNvPr>
          <p:cNvSpPr txBox="1"/>
          <p:nvPr/>
        </p:nvSpPr>
        <p:spPr>
          <a:xfrm>
            <a:off x="289495" y="1905000"/>
            <a:ext cx="2600849"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海菲秀三步骤专用耗材介绍</a:t>
            </a:r>
          </a:p>
        </p:txBody>
      </p:sp>
      <p:sp>
        <p:nvSpPr>
          <p:cNvPr id="17" name="矩形: 圆角 16">
            <a:extLst>
              <a:ext uri="{FF2B5EF4-FFF2-40B4-BE49-F238E27FC236}">
                <a16:creationId xmlns:a16="http://schemas.microsoft.com/office/drawing/2014/main" id="{8B75682B-BE33-CF69-7303-96D18BE2A86B}"/>
              </a:ext>
            </a:extLst>
          </p:cNvPr>
          <p:cNvSpPr/>
          <p:nvPr/>
        </p:nvSpPr>
        <p:spPr>
          <a:xfrm>
            <a:off x="369866" y="4289934"/>
            <a:ext cx="5421675" cy="180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2B6999E9-3DFE-58D0-C1FB-4F567965E3AC}"/>
              </a:ext>
            </a:extLst>
          </p:cNvPr>
          <p:cNvSpPr txBox="1"/>
          <p:nvPr/>
        </p:nvSpPr>
        <p:spPr>
          <a:xfrm>
            <a:off x="467846" y="4417462"/>
            <a:ext cx="144022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年福建省海菲秀官方认证的美容机构分布</a:t>
            </a:r>
          </a:p>
        </p:txBody>
      </p:sp>
      <p:sp>
        <p:nvSpPr>
          <p:cNvPr id="20" name="文本框 19">
            <a:extLst>
              <a:ext uri="{FF2B5EF4-FFF2-40B4-BE49-F238E27FC236}">
                <a16:creationId xmlns:a16="http://schemas.microsoft.com/office/drawing/2014/main" id="{A066813F-5B7A-B034-B450-11E7A3E6B96E}"/>
              </a:ext>
            </a:extLst>
          </p:cNvPr>
          <p:cNvSpPr txBox="1"/>
          <p:nvPr/>
        </p:nvSpPr>
        <p:spPr>
          <a:xfrm>
            <a:off x="644967" y="5634846"/>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12" name="图表 11">
            <a:extLst>
              <a:ext uri="{FF2B5EF4-FFF2-40B4-BE49-F238E27FC236}">
                <a16:creationId xmlns:a16="http://schemas.microsoft.com/office/drawing/2014/main" id="{55C0114B-4B15-1F82-EBDD-D7203AF1DA4E}"/>
              </a:ext>
            </a:extLst>
          </p:cNvPr>
          <p:cNvGraphicFramePr/>
          <p:nvPr>
            <p:extLst>
              <p:ext uri="{D42A27DB-BD31-4B8C-83A1-F6EECF244321}">
                <p14:modId xmlns:p14="http://schemas.microsoft.com/office/powerpoint/2010/main" val="3614391237"/>
              </p:ext>
            </p:extLst>
          </p:nvPr>
        </p:nvGraphicFramePr>
        <p:xfrm>
          <a:off x="1855094" y="4347204"/>
          <a:ext cx="3798000" cy="1620000"/>
        </p:xfrm>
        <a:graphic>
          <a:graphicData uri="http://schemas.openxmlformats.org/drawingml/2006/chart">
            <c:chart xmlns:c="http://schemas.openxmlformats.org/drawingml/2006/chart" xmlns:r="http://schemas.openxmlformats.org/officeDocument/2006/relationships" r:id="rId7"/>
          </a:graphicData>
        </a:graphic>
      </p:graphicFrame>
      <p:sp>
        <p:nvSpPr>
          <p:cNvPr id="21" name="矩形: 圆角 20">
            <a:extLst>
              <a:ext uri="{FF2B5EF4-FFF2-40B4-BE49-F238E27FC236}">
                <a16:creationId xmlns:a16="http://schemas.microsoft.com/office/drawing/2014/main" id="{8668B029-4272-6D7F-0B68-F56AE29B8E60}"/>
              </a:ext>
            </a:extLst>
          </p:cNvPr>
          <p:cNvSpPr/>
          <p:nvPr/>
        </p:nvSpPr>
        <p:spPr>
          <a:xfrm>
            <a:off x="6400459" y="2204185"/>
            <a:ext cx="5421675"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39928A91-2B00-57EF-E6E1-80C56AA8FDE5}"/>
              </a:ext>
            </a:extLst>
          </p:cNvPr>
          <p:cNvSpPr txBox="1"/>
          <p:nvPr/>
        </p:nvSpPr>
        <p:spPr>
          <a:xfrm>
            <a:off x="6498438" y="2331713"/>
            <a:ext cx="157876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年福建省医美机构海菲秀相关产品进货量份额构成</a:t>
            </a:r>
          </a:p>
        </p:txBody>
      </p:sp>
      <p:sp>
        <p:nvSpPr>
          <p:cNvPr id="23" name="矩形: 圆角 22">
            <a:extLst>
              <a:ext uri="{FF2B5EF4-FFF2-40B4-BE49-F238E27FC236}">
                <a16:creationId xmlns:a16="http://schemas.microsoft.com/office/drawing/2014/main" id="{18745FCE-F828-59BA-9B7A-605B9AA150D6}"/>
              </a:ext>
            </a:extLst>
          </p:cNvPr>
          <p:cNvSpPr/>
          <p:nvPr/>
        </p:nvSpPr>
        <p:spPr>
          <a:xfrm>
            <a:off x="6400460" y="4221204"/>
            <a:ext cx="5421674"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2D76DAE7-EEE3-5320-88BA-EDCD9AB6753C}"/>
              </a:ext>
            </a:extLst>
          </p:cNvPr>
          <p:cNvSpPr txBox="1"/>
          <p:nvPr/>
        </p:nvSpPr>
        <p:spPr>
          <a:xfrm>
            <a:off x="6675560" y="3549097"/>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3B9B2AE2-D57A-5A61-482B-95DBC280B8BB}"/>
              </a:ext>
            </a:extLst>
          </p:cNvPr>
          <p:cNvSpPr txBox="1"/>
          <p:nvPr/>
        </p:nvSpPr>
        <p:spPr>
          <a:xfrm>
            <a:off x="6498440" y="4328423"/>
            <a:ext cx="1578759"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年厦门市医美机构海菲秀相关产品进货量份额构成</a:t>
            </a:r>
          </a:p>
        </p:txBody>
      </p:sp>
      <p:sp>
        <p:nvSpPr>
          <p:cNvPr id="30" name="文本框 29">
            <a:extLst>
              <a:ext uri="{FF2B5EF4-FFF2-40B4-BE49-F238E27FC236}">
                <a16:creationId xmlns:a16="http://schemas.microsoft.com/office/drawing/2014/main" id="{1449B476-30CE-1670-CF53-086F5E73266E}"/>
              </a:ext>
            </a:extLst>
          </p:cNvPr>
          <p:cNvSpPr txBox="1"/>
          <p:nvPr/>
        </p:nvSpPr>
        <p:spPr>
          <a:xfrm>
            <a:off x="6675561" y="5548931"/>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33" name="图表 32">
            <a:extLst>
              <a:ext uri="{FF2B5EF4-FFF2-40B4-BE49-F238E27FC236}">
                <a16:creationId xmlns:a16="http://schemas.microsoft.com/office/drawing/2014/main" id="{2E44D5EA-1399-C6A4-8EA5-ECD5AB526549}"/>
              </a:ext>
            </a:extLst>
          </p:cNvPr>
          <p:cNvGraphicFramePr/>
          <p:nvPr>
            <p:extLst>
              <p:ext uri="{D42A27DB-BD31-4B8C-83A1-F6EECF244321}">
                <p14:modId xmlns:p14="http://schemas.microsoft.com/office/powerpoint/2010/main" val="4105369148"/>
              </p:ext>
            </p:extLst>
          </p:nvPr>
        </p:nvGraphicFramePr>
        <p:xfrm>
          <a:off x="7915313" y="2236593"/>
          <a:ext cx="3672000" cy="1879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图表 31">
            <a:extLst>
              <a:ext uri="{FF2B5EF4-FFF2-40B4-BE49-F238E27FC236}">
                <a16:creationId xmlns:a16="http://schemas.microsoft.com/office/drawing/2014/main" id="{200FD7DD-FBEF-47E1-DD4D-9646B6D07145}"/>
              </a:ext>
            </a:extLst>
          </p:cNvPr>
          <p:cNvGraphicFramePr/>
          <p:nvPr>
            <p:extLst>
              <p:ext uri="{D42A27DB-BD31-4B8C-83A1-F6EECF244321}">
                <p14:modId xmlns:p14="http://schemas.microsoft.com/office/powerpoint/2010/main" val="567222676"/>
              </p:ext>
            </p:extLst>
          </p:nvPr>
        </p:nvGraphicFramePr>
        <p:xfrm>
          <a:off x="7775902" y="4270653"/>
          <a:ext cx="3672000" cy="187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 name="表格 3">
            <a:extLst>
              <a:ext uri="{FF2B5EF4-FFF2-40B4-BE49-F238E27FC236}">
                <a16:creationId xmlns:a16="http://schemas.microsoft.com/office/drawing/2014/main" id="{FFCFC37C-BEA9-920F-6105-8EE0C351C40E}"/>
              </a:ext>
            </a:extLst>
          </p:cNvPr>
          <p:cNvGraphicFramePr>
            <a:graphicFrameLocks noGrp="1"/>
          </p:cNvGraphicFramePr>
          <p:nvPr>
            <p:extLst>
              <p:ext uri="{D42A27DB-BD31-4B8C-83A1-F6EECF244321}">
                <p14:modId xmlns:p14="http://schemas.microsoft.com/office/powerpoint/2010/main" val="135658975"/>
              </p:ext>
            </p:extLst>
          </p:nvPr>
        </p:nvGraphicFramePr>
        <p:xfrm>
          <a:off x="378865" y="2246848"/>
          <a:ext cx="5419541" cy="1959392"/>
        </p:xfrm>
        <a:graphic>
          <a:graphicData uri="http://schemas.openxmlformats.org/drawingml/2006/table">
            <a:tbl>
              <a:tblPr firstCol="1" bandRow="1">
                <a:tableStyleId>{5C22544A-7EE6-4342-B048-85BDC9FD1C3A}</a:tableStyleId>
              </a:tblPr>
              <a:tblGrid>
                <a:gridCol w="459335">
                  <a:extLst>
                    <a:ext uri="{9D8B030D-6E8A-4147-A177-3AD203B41FA5}">
                      <a16:colId xmlns:a16="http://schemas.microsoft.com/office/drawing/2014/main" val="2445002252"/>
                    </a:ext>
                  </a:extLst>
                </a:gridCol>
                <a:gridCol w="826701">
                  <a:extLst>
                    <a:ext uri="{9D8B030D-6E8A-4147-A177-3AD203B41FA5}">
                      <a16:colId xmlns:a16="http://schemas.microsoft.com/office/drawing/2014/main" val="2124295152"/>
                    </a:ext>
                  </a:extLst>
                </a:gridCol>
                <a:gridCol w="826701">
                  <a:extLst>
                    <a:ext uri="{9D8B030D-6E8A-4147-A177-3AD203B41FA5}">
                      <a16:colId xmlns:a16="http://schemas.microsoft.com/office/drawing/2014/main" val="689994939"/>
                    </a:ext>
                  </a:extLst>
                </a:gridCol>
                <a:gridCol w="826701">
                  <a:extLst>
                    <a:ext uri="{9D8B030D-6E8A-4147-A177-3AD203B41FA5}">
                      <a16:colId xmlns:a16="http://schemas.microsoft.com/office/drawing/2014/main" val="1556551370"/>
                    </a:ext>
                  </a:extLst>
                </a:gridCol>
                <a:gridCol w="826701">
                  <a:extLst>
                    <a:ext uri="{9D8B030D-6E8A-4147-A177-3AD203B41FA5}">
                      <a16:colId xmlns:a16="http://schemas.microsoft.com/office/drawing/2014/main" val="351024245"/>
                    </a:ext>
                  </a:extLst>
                </a:gridCol>
                <a:gridCol w="826701">
                  <a:extLst>
                    <a:ext uri="{9D8B030D-6E8A-4147-A177-3AD203B41FA5}">
                      <a16:colId xmlns:a16="http://schemas.microsoft.com/office/drawing/2014/main" val="3955655637"/>
                    </a:ext>
                  </a:extLst>
                </a:gridCol>
                <a:gridCol w="826701">
                  <a:extLst>
                    <a:ext uri="{9D8B030D-6E8A-4147-A177-3AD203B41FA5}">
                      <a16:colId xmlns:a16="http://schemas.microsoft.com/office/drawing/2014/main" val="3161171677"/>
                    </a:ext>
                  </a:extLst>
                </a:gridCol>
              </a:tblGrid>
              <a:tr h="467261">
                <a:tc>
                  <a:txBody>
                    <a:bodyPr/>
                    <a:lstStyle/>
                    <a:p>
                      <a:pPr algn="ctr"/>
                      <a:r>
                        <a:rPr lang="zh-CN" altLang="en-US" sz="900" dirty="0">
                          <a:latin typeface="微软雅黑" panose="020B0503020204020204" pitchFamily="34" charset="-122"/>
                          <a:ea typeface="微软雅黑" panose="020B0503020204020204" pitchFamily="34" charset="-122"/>
                        </a:rPr>
                        <a:t>名称</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第一步</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蓝色探头</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（默认）</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第二步</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蓝绿色探头</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（默认）</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第三步</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白色探头</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（默认）</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第一步</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蓝色探头</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（身体专用）</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第一步</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橘色探头</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（可选）</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第一步</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紫色探头</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（可选）</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491316494"/>
                  </a:ext>
                </a:extLst>
              </a:tr>
              <a:tr h="450632">
                <a:tc>
                  <a:txBody>
                    <a:bodyPr/>
                    <a:lstStyle/>
                    <a:p>
                      <a:pPr algn="ctr"/>
                      <a:r>
                        <a:rPr lang="zh-CN" altLang="en-US" sz="900" dirty="0">
                          <a:latin typeface="微软雅黑" panose="020B0503020204020204" pitchFamily="34" charset="-122"/>
                          <a:ea typeface="微软雅黑" panose="020B0503020204020204" pitchFamily="34" charset="-122"/>
                        </a:rPr>
                        <a:t>探头</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图样</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endParaRPr lang="zh-CN" altLang="en-US" sz="1200">
                        <a:latin typeface="微软雅黑" panose="020B0503020204020204" pitchFamily="34" charset="-122"/>
                        <a:ea typeface="微软雅黑" panose="020B0503020204020204" pitchFamily="34" charset="-122"/>
                      </a:endParaRP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4220123616"/>
                  </a:ext>
                </a:extLst>
              </a:tr>
              <a:tr h="228600">
                <a:tc>
                  <a:txBody>
                    <a:bodyPr/>
                    <a:lstStyle/>
                    <a:p>
                      <a:pPr algn="ctr"/>
                      <a:r>
                        <a:rPr lang="zh-CN" altLang="en-US" sz="900" dirty="0">
                          <a:latin typeface="微软雅黑" panose="020B0503020204020204" pitchFamily="34" charset="-122"/>
                          <a:ea typeface="微软雅黑" panose="020B0503020204020204" pitchFamily="34" charset="-122"/>
                        </a:rPr>
                        <a:t>用途</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净颜</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焕颜</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润颜</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净颜（身体大部位专用）</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强效净颜</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深度净颜</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597647999"/>
                  </a:ext>
                </a:extLst>
              </a:tr>
              <a:tr h="461159">
                <a:tc>
                  <a:txBody>
                    <a:bodyPr/>
                    <a:lstStyle/>
                    <a:p>
                      <a:pPr algn="ctr"/>
                      <a:r>
                        <a:rPr lang="zh-CN" altLang="en-US" sz="900" dirty="0">
                          <a:latin typeface="微软雅黑" panose="020B0503020204020204" pitchFamily="34" charset="-122"/>
                          <a:ea typeface="微软雅黑" panose="020B0503020204020204" pitchFamily="34" charset="-122"/>
                        </a:rPr>
                        <a:t>适宜</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人群</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各种不同肤质的求美者</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各种不同肤质的求美者</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各种不同肤质的求美者</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各种不同肤质的求美者</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角质较厚 </a:t>
                      </a:r>
                      <a:r>
                        <a:rPr lang="en-US" altLang="zh-CN" sz="900" dirty="0">
                          <a:latin typeface="微软雅黑" panose="020B0503020204020204" pitchFamily="34" charset="-122"/>
                          <a:ea typeface="微软雅黑" panose="020B0503020204020204" pitchFamily="34" charset="-122"/>
                        </a:rPr>
                        <a:t>/ </a:t>
                      </a:r>
                      <a:r>
                        <a:rPr lang="zh-CN" altLang="en-US" sz="900" dirty="0">
                          <a:latin typeface="微软雅黑" panose="020B0503020204020204" pitchFamily="34" charset="-122"/>
                          <a:ea typeface="微软雅黑" panose="020B0503020204020204" pitchFamily="34" charset="-122"/>
                        </a:rPr>
                        <a:t>油性肤质的求</a:t>
                      </a:r>
                      <a:endParaRPr lang="en-US" altLang="zh-CN" sz="900" dirty="0">
                        <a:latin typeface="微软雅黑" panose="020B0503020204020204" pitchFamily="34" charset="-122"/>
                        <a:ea typeface="微软雅黑" panose="020B0503020204020204" pitchFamily="34" charset="-122"/>
                      </a:endParaRPr>
                    </a:p>
                    <a:p>
                      <a:pPr algn="ctr"/>
                      <a:r>
                        <a:rPr lang="zh-CN" altLang="en-US" sz="900" dirty="0">
                          <a:latin typeface="微软雅黑" panose="020B0503020204020204" pitchFamily="34" charset="-122"/>
                          <a:ea typeface="微软雅黑" panose="020B0503020204020204" pitchFamily="34" charset="-122"/>
                        </a:rPr>
                        <a:t>美者</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r>
                        <a:rPr lang="zh-CN" altLang="en-US" sz="900" dirty="0">
                          <a:latin typeface="微软雅黑" panose="020B0503020204020204" pitchFamily="34" charset="-122"/>
                          <a:ea typeface="微软雅黑" panose="020B0503020204020204" pitchFamily="34" charset="-122"/>
                        </a:rPr>
                        <a:t>需求是进一步移除老旧废角质及脏污的求美者</a:t>
                      </a:r>
                    </a:p>
                  </a:txBody>
                  <a:tcPr marL="45720" marR="4572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4064489300"/>
                  </a:ext>
                </a:extLst>
              </a:tr>
            </a:tbl>
          </a:graphicData>
        </a:graphic>
      </p:graphicFrame>
      <p:pic>
        <p:nvPicPr>
          <p:cNvPr id="8" name="图片 7">
            <a:extLst>
              <a:ext uri="{FF2B5EF4-FFF2-40B4-BE49-F238E27FC236}">
                <a16:creationId xmlns:a16="http://schemas.microsoft.com/office/drawing/2014/main" id="{A5008419-B19C-0D56-E9A0-E0CAA36A530F}"/>
              </a:ext>
            </a:extLst>
          </p:cNvPr>
          <p:cNvPicPr>
            <a:picLocks noChangeAspect="1"/>
          </p:cNvPicPr>
          <p:nvPr/>
        </p:nvPicPr>
        <p:blipFill>
          <a:blip r:embed="rId10"/>
          <a:stretch>
            <a:fillRect/>
          </a:stretch>
        </p:blipFill>
        <p:spPr>
          <a:xfrm>
            <a:off x="1079276" y="2794915"/>
            <a:ext cx="379397" cy="375603"/>
          </a:xfrm>
          <a:prstGeom prst="rect">
            <a:avLst/>
          </a:prstGeom>
        </p:spPr>
      </p:pic>
      <p:pic>
        <p:nvPicPr>
          <p:cNvPr id="15" name="图片 14">
            <a:extLst>
              <a:ext uri="{FF2B5EF4-FFF2-40B4-BE49-F238E27FC236}">
                <a16:creationId xmlns:a16="http://schemas.microsoft.com/office/drawing/2014/main" id="{CF7429DA-C696-2B55-7377-543F90C5FE5E}"/>
              </a:ext>
            </a:extLst>
          </p:cNvPr>
          <p:cNvPicPr>
            <a:picLocks noChangeAspect="1"/>
          </p:cNvPicPr>
          <p:nvPr/>
        </p:nvPicPr>
        <p:blipFill>
          <a:blip r:embed="rId11"/>
          <a:srcRect r="-3148" b="5523"/>
          <a:stretch/>
        </p:blipFill>
        <p:spPr>
          <a:xfrm>
            <a:off x="1874144" y="2794915"/>
            <a:ext cx="391340" cy="375603"/>
          </a:xfrm>
          <a:prstGeom prst="rect">
            <a:avLst/>
          </a:prstGeom>
        </p:spPr>
      </p:pic>
      <p:pic>
        <p:nvPicPr>
          <p:cNvPr id="29" name="图片 28">
            <a:extLst>
              <a:ext uri="{FF2B5EF4-FFF2-40B4-BE49-F238E27FC236}">
                <a16:creationId xmlns:a16="http://schemas.microsoft.com/office/drawing/2014/main" id="{2F64E1C9-6D95-E4BD-C12E-D8738E6F1D62}"/>
              </a:ext>
            </a:extLst>
          </p:cNvPr>
          <p:cNvPicPr>
            <a:picLocks noChangeAspect="1"/>
          </p:cNvPicPr>
          <p:nvPr/>
        </p:nvPicPr>
        <p:blipFill>
          <a:blip r:embed="rId12"/>
          <a:stretch>
            <a:fillRect/>
          </a:stretch>
        </p:blipFill>
        <p:spPr>
          <a:xfrm>
            <a:off x="2711751" y="2782341"/>
            <a:ext cx="391340" cy="399014"/>
          </a:xfrm>
          <a:prstGeom prst="rect">
            <a:avLst/>
          </a:prstGeom>
        </p:spPr>
      </p:pic>
      <p:pic>
        <p:nvPicPr>
          <p:cNvPr id="38" name="图片 37">
            <a:extLst>
              <a:ext uri="{FF2B5EF4-FFF2-40B4-BE49-F238E27FC236}">
                <a16:creationId xmlns:a16="http://schemas.microsoft.com/office/drawing/2014/main" id="{4ABDDD5F-80BF-754E-E08E-63705D70E711}"/>
              </a:ext>
            </a:extLst>
          </p:cNvPr>
          <p:cNvPicPr>
            <a:picLocks noChangeAspect="1"/>
          </p:cNvPicPr>
          <p:nvPr/>
        </p:nvPicPr>
        <p:blipFill>
          <a:blip r:embed="rId13"/>
          <a:stretch>
            <a:fillRect/>
          </a:stretch>
        </p:blipFill>
        <p:spPr>
          <a:xfrm>
            <a:off x="3558424" y="2797834"/>
            <a:ext cx="391340" cy="364744"/>
          </a:xfrm>
          <a:prstGeom prst="rect">
            <a:avLst/>
          </a:prstGeom>
        </p:spPr>
      </p:pic>
      <p:pic>
        <p:nvPicPr>
          <p:cNvPr id="40" name="图片 39">
            <a:extLst>
              <a:ext uri="{FF2B5EF4-FFF2-40B4-BE49-F238E27FC236}">
                <a16:creationId xmlns:a16="http://schemas.microsoft.com/office/drawing/2014/main" id="{331AA91F-8241-72BC-C772-29DC06311CBB}"/>
              </a:ext>
            </a:extLst>
          </p:cNvPr>
          <p:cNvPicPr>
            <a:picLocks noChangeAspect="1"/>
          </p:cNvPicPr>
          <p:nvPr/>
        </p:nvPicPr>
        <p:blipFill>
          <a:blip r:embed="rId14"/>
          <a:stretch>
            <a:fillRect/>
          </a:stretch>
        </p:blipFill>
        <p:spPr>
          <a:xfrm>
            <a:off x="4372926" y="2768465"/>
            <a:ext cx="379398" cy="381438"/>
          </a:xfrm>
          <a:prstGeom prst="rect">
            <a:avLst/>
          </a:prstGeom>
        </p:spPr>
      </p:pic>
      <p:pic>
        <p:nvPicPr>
          <p:cNvPr id="43" name="图片 42">
            <a:extLst>
              <a:ext uri="{FF2B5EF4-FFF2-40B4-BE49-F238E27FC236}">
                <a16:creationId xmlns:a16="http://schemas.microsoft.com/office/drawing/2014/main" id="{2AB5AE6D-ADFD-C30C-C842-832D7381667E}"/>
              </a:ext>
            </a:extLst>
          </p:cNvPr>
          <p:cNvPicPr>
            <a:picLocks noChangeAspect="1"/>
          </p:cNvPicPr>
          <p:nvPr/>
        </p:nvPicPr>
        <p:blipFill>
          <a:blip r:embed="rId15"/>
          <a:stretch>
            <a:fillRect/>
          </a:stretch>
        </p:blipFill>
        <p:spPr>
          <a:xfrm>
            <a:off x="5210156" y="2772833"/>
            <a:ext cx="391340" cy="404992"/>
          </a:xfrm>
          <a:prstGeom prst="rect">
            <a:avLst/>
          </a:prstGeom>
        </p:spPr>
      </p:pic>
    </p:spTree>
    <p:extLst>
      <p:ext uri="{BB962C8B-B14F-4D97-AF65-F5344CB8AC3E}">
        <p14:creationId xmlns:p14="http://schemas.microsoft.com/office/powerpoint/2010/main" val="202610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37CFC403-1112-BE16-0A05-93ADB475EC24}"/>
              </a:ext>
            </a:extLst>
          </p:cNvPr>
          <p:cNvSpPr txBox="1"/>
          <p:nvPr/>
        </p:nvSpPr>
        <p:spPr>
          <a:xfrm>
            <a:off x="2324100" y="2133600"/>
            <a:ext cx="7543800" cy="2185214"/>
          </a:xfrm>
          <a:prstGeom prst="rect">
            <a:avLst/>
          </a:prstGeom>
          <a:noFill/>
        </p:spPr>
        <p:txBody>
          <a:bodyPr wrap="square" rtlCol="0">
            <a:spAutoFit/>
          </a:bodyPr>
          <a:lstStyle/>
          <a:p>
            <a:pPr algn="ctr"/>
            <a:r>
              <a:rPr lang="en-US" altLang="zh-CN" sz="13600" dirty="0">
                <a:solidFill>
                  <a:schemeClr val="bg1"/>
                </a:solidFill>
              </a:rPr>
              <a:t>THANKS</a:t>
            </a:r>
            <a:endParaRPr lang="zh-CN" altLang="en-US" sz="13600" dirty="0">
              <a:solidFill>
                <a:schemeClr val="bg1"/>
              </a:solidFill>
            </a:endParaRPr>
          </a:p>
        </p:txBody>
      </p:sp>
      <p:graphicFrame>
        <p:nvGraphicFramePr>
          <p:cNvPr id="6" name="表格 5">
            <a:extLst>
              <a:ext uri="{FF2B5EF4-FFF2-40B4-BE49-F238E27FC236}">
                <a16:creationId xmlns:a16="http://schemas.microsoft.com/office/drawing/2014/main" id="{BECAB4D5-B7E9-822D-C4C5-B1C8F83EECAF}"/>
              </a:ext>
            </a:extLst>
          </p:cNvPr>
          <p:cNvGraphicFramePr>
            <a:graphicFrameLocks noGrp="1"/>
          </p:cNvGraphicFramePr>
          <p:nvPr>
            <p:extLst>
              <p:ext uri="{D42A27DB-BD31-4B8C-83A1-F6EECF244321}">
                <p14:modId xmlns:p14="http://schemas.microsoft.com/office/powerpoint/2010/main" val="1050247954"/>
              </p:ext>
            </p:extLst>
          </p:nvPr>
        </p:nvGraphicFramePr>
        <p:xfrm>
          <a:off x="3314700" y="4206240"/>
          <a:ext cx="5562600" cy="365760"/>
        </p:xfrm>
        <a:graphic>
          <a:graphicData uri="http://schemas.openxmlformats.org/drawingml/2006/table">
            <a:tbl>
              <a:tblPr firstRow="1" bandRow="1">
                <a:tableStyleId>{5C22544A-7EE6-4342-B048-85BDC9FD1C3A}</a:tableStyleId>
              </a:tblPr>
              <a:tblGrid>
                <a:gridCol w="5562600">
                  <a:extLst>
                    <a:ext uri="{9D8B030D-6E8A-4147-A177-3AD203B41FA5}">
                      <a16:colId xmlns:a16="http://schemas.microsoft.com/office/drawing/2014/main" val="2516906393"/>
                    </a:ext>
                  </a:extLst>
                </a:gridCol>
              </a:tblGrid>
              <a:tr h="304800">
                <a:tc>
                  <a:txBody>
                    <a:bodyPr/>
                    <a:lstStyle/>
                    <a:p>
                      <a:pPr algn="ctr"/>
                      <a:r>
                        <a:rPr lang="zh-CN" altLang="en-US" dirty="0">
                          <a:latin typeface="微软雅黑" panose="020B0503020204020204" pitchFamily="34" charset="-122"/>
                          <a:ea typeface="微软雅黑" panose="020B0503020204020204" pitchFamily="34" charset="-122"/>
                        </a:rPr>
                        <a:t>中国轻医美产品白皮书</a:t>
                      </a: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4699304"/>
                  </a:ext>
                </a:extLst>
              </a:tr>
            </a:tbl>
          </a:graphicData>
        </a:graphic>
      </p:graphicFrame>
      <p:pic>
        <p:nvPicPr>
          <p:cNvPr id="2" name="图片 1">
            <a:extLst>
              <a:ext uri="{FF2B5EF4-FFF2-40B4-BE49-F238E27FC236}">
                <a16:creationId xmlns:a16="http://schemas.microsoft.com/office/drawing/2014/main" id="{33396699-5147-BBB1-1DEB-A4CB98723436}"/>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636822" y="485378"/>
            <a:ext cx="1729230" cy="59226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16205" cy="836930"/>
          </a:xfrm>
          <a:custGeom>
            <a:avLst/>
            <a:gdLst/>
            <a:ahLst/>
            <a:cxnLst/>
            <a:rect l="l" t="t" r="r" b="b"/>
            <a:pathLst>
              <a:path w="116205" h="836930">
                <a:moveTo>
                  <a:pt x="0" y="836676"/>
                </a:moveTo>
                <a:lnTo>
                  <a:pt x="115823" y="836676"/>
                </a:lnTo>
                <a:lnTo>
                  <a:pt x="115823" y="0"/>
                </a:lnTo>
                <a:lnTo>
                  <a:pt x="0" y="0"/>
                </a:lnTo>
                <a:lnTo>
                  <a:pt x="0" y="836676"/>
                </a:lnTo>
                <a:close/>
              </a:path>
            </a:pathLst>
          </a:custGeom>
          <a:solidFill>
            <a:srgbClr val="083B6B"/>
          </a:solidFill>
        </p:spPr>
        <p:txBody>
          <a:bodyPr wrap="square" lIns="0" tIns="0" rIns="0" bIns="0" rtlCol="0"/>
          <a:lstStyle/>
          <a:p>
            <a:endParaRPr/>
          </a:p>
        </p:txBody>
      </p:sp>
      <p:sp>
        <p:nvSpPr>
          <p:cNvPr id="3" name="object 3"/>
          <p:cNvSpPr/>
          <p:nvPr/>
        </p:nvSpPr>
        <p:spPr>
          <a:xfrm>
            <a:off x="0" y="6609586"/>
            <a:ext cx="12191999" cy="257554"/>
          </a:xfrm>
          <a:prstGeom prst="rect">
            <a:avLst/>
          </a:prstGeom>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8900000" scaled="1"/>
            <a:tileRect/>
          </a:gradFill>
        </p:spPr>
        <p:txBody>
          <a:bodyPr wrap="square" lIns="0" tIns="0" rIns="0" bIns="0" rtlCol="0"/>
          <a:lstStyle/>
          <a:p>
            <a:endParaRPr/>
          </a:p>
        </p:txBody>
      </p:sp>
      <p:sp>
        <p:nvSpPr>
          <p:cNvPr id="7" name="object 7"/>
          <p:cNvSpPr/>
          <p:nvPr/>
        </p:nvSpPr>
        <p:spPr>
          <a:xfrm>
            <a:off x="0" y="0"/>
            <a:ext cx="12191999" cy="2011679"/>
          </a:xfrm>
          <a:prstGeom prst="rect">
            <a:avLst/>
          </a:prstGeom>
          <a:gradFill flip="none" rotWithShape="1">
            <a:gsLst>
              <a:gs pos="0">
                <a:srgbClr val="145389">
                  <a:shade val="30000"/>
                  <a:satMod val="115000"/>
                </a:srgbClr>
              </a:gs>
              <a:gs pos="50000">
                <a:srgbClr val="145389">
                  <a:shade val="67500"/>
                  <a:satMod val="115000"/>
                </a:srgbClr>
              </a:gs>
              <a:gs pos="100000">
                <a:srgbClr val="145389">
                  <a:shade val="100000"/>
                  <a:satMod val="115000"/>
                </a:srgbClr>
              </a:gs>
            </a:gsLst>
            <a:lin ang="18900000" scaled="1"/>
            <a:tileRect/>
          </a:gradFill>
        </p:spPr>
        <p:txBody>
          <a:bodyPr wrap="square" lIns="0" tIns="0" rIns="0" bIns="0" rtlCol="0"/>
          <a:lstStyle/>
          <a:p>
            <a:endParaRPr/>
          </a:p>
        </p:txBody>
      </p:sp>
      <p:sp>
        <p:nvSpPr>
          <p:cNvPr id="9" name="object 9"/>
          <p:cNvSpPr txBox="1"/>
          <p:nvPr/>
        </p:nvSpPr>
        <p:spPr>
          <a:xfrm>
            <a:off x="403047" y="256794"/>
            <a:ext cx="535305"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微软雅黑"/>
                <a:cs typeface="微软雅黑"/>
              </a:rPr>
              <a:t>摘要</a:t>
            </a:r>
            <a:endParaRPr sz="2000">
              <a:latin typeface="微软雅黑"/>
              <a:cs typeface="微软雅黑"/>
            </a:endParaRPr>
          </a:p>
        </p:txBody>
      </p:sp>
      <p:sp>
        <p:nvSpPr>
          <p:cNvPr id="22" name="object 22"/>
          <p:cNvSpPr txBox="1"/>
          <p:nvPr/>
        </p:nvSpPr>
        <p:spPr>
          <a:xfrm>
            <a:off x="207670" y="6035898"/>
            <a:ext cx="8759190" cy="514984"/>
          </a:xfrm>
          <a:prstGeom prst="rect">
            <a:avLst/>
          </a:prstGeom>
        </p:spPr>
        <p:txBody>
          <a:bodyPr vert="horz" wrap="square" lIns="0" tIns="101600" rIns="0" bIns="0" rtlCol="0">
            <a:spAutoFit/>
          </a:bodyPr>
          <a:lstStyle/>
          <a:p>
            <a:pPr marL="12700">
              <a:lnSpc>
                <a:spcPct val="100000"/>
              </a:lnSpc>
              <a:spcBef>
                <a:spcPts val="800"/>
              </a:spcBef>
            </a:pPr>
            <a:r>
              <a:rPr sz="1100" b="1" dirty="0" err="1">
                <a:latin typeface="微软雅黑"/>
                <a:cs typeface="微软雅黑"/>
              </a:rPr>
              <a:t>此次白皮书调研（本调</a:t>
            </a:r>
            <a:r>
              <a:rPr sz="1100" b="1" spc="-15" dirty="0" err="1">
                <a:latin typeface="微软雅黑"/>
                <a:cs typeface="微软雅黑"/>
              </a:rPr>
              <a:t>研</a:t>
            </a:r>
            <a:r>
              <a:rPr sz="1100" b="1" dirty="0" err="1">
                <a:latin typeface="微软雅黑"/>
                <a:cs typeface="微软雅黑"/>
              </a:rPr>
              <a:t>）基</a:t>
            </a:r>
            <a:r>
              <a:rPr sz="1100" b="1" spc="-15" dirty="0" err="1">
                <a:latin typeface="微软雅黑"/>
                <a:cs typeface="微软雅黑"/>
              </a:rPr>
              <a:t>于</a:t>
            </a:r>
            <a:r>
              <a:rPr lang="zh-CN" altLang="en-US" sz="1100" b="1" spc="-15" dirty="0">
                <a:latin typeface="微软雅黑" panose="020B0503020204020204" pitchFamily="34" charset="-122"/>
                <a:ea typeface="微软雅黑" panose="020B0503020204020204" pitchFamily="34" charset="-122"/>
                <a:cs typeface="微软雅黑"/>
              </a:rPr>
              <a:t>福建省</a:t>
            </a:r>
            <a:r>
              <a:rPr lang="en-US" altLang="zh-CN" sz="1100" b="1" spc="-15" dirty="0">
                <a:latin typeface="微软雅黑" panose="020B0503020204020204" pitchFamily="34" charset="-122"/>
                <a:ea typeface="微软雅黑" panose="020B0503020204020204" pitchFamily="34" charset="-122"/>
                <a:cs typeface="微软雅黑"/>
              </a:rPr>
              <a:t>70</a:t>
            </a:r>
            <a:r>
              <a:rPr sz="1100" b="1" dirty="0">
                <a:latin typeface="微软雅黑"/>
                <a:cs typeface="微软雅黑"/>
              </a:rPr>
              <a:t>家</a:t>
            </a:r>
            <a:r>
              <a:rPr sz="1100" b="1" spc="-15" dirty="0">
                <a:latin typeface="微软雅黑"/>
                <a:cs typeface="微软雅黑"/>
              </a:rPr>
              <a:t>医</a:t>
            </a:r>
            <a:r>
              <a:rPr sz="1100" b="1" dirty="0">
                <a:latin typeface="微软雅黑"/>
                <a:cs typeface="微软雅黑"/>
              </a:rPr>
              <a:t>美机</a:t>
            </a:r>
            <a:r>
              <a:rPr sz="1100" b="1" spc="-10" dirty="0">
                <a:latin typeface="微软雅黑"/>
                <a:cs typeface="微软雅黑"/>
              </a:rPr>
              <a:t>构</a:t>
            </a:r>
            <a:r>
              <a:rPr sz="1100" b="1" spc="-5" dirty="0">
                <a:latin typeface="微软雅黑"/>
                <a:cs typeface="微软雅黑"/>
              </a:rPr>
              <a:t>202</a:t>
            </a:r>
            <a:r>
              <a:rPr lang="en-US" sz="1100" b="1" spc="-5" dirty="0">
                <a:latin typeface="微软雅黑"/>
                <a:cs typeface="微软雅黑"/>
              </a:rPr>
              <a:t>4</a:t>
            </a:r>
            <a:r>
              <a:rPr sz="1100" b="1" spc="-15" dirty="0">
                <a:latin typeface="微软雅黑" panose="020B0503020204020204" pitchFamily="34" charset="-122"/>
                <a:ea typeface="微软雅黑" panose="020B0503020204020204" pitchFamily="34" charset="-122"/>
                <a:cs typeface="微软雅黑"/>
              </a:rPr>
              <a:t>年</a:t>
            </a:r>
            <a:r>
              <a:rPr lang="zh-CN" altLang="en-US" sz="1100" b="1" spc="-15" dirty="0">
                <a:latin typeface="微软雅黑" panose="020B0503020204020204" pitchFamily="34" charset="-122"/>
                <a:ea typeface="微软雅黑" panose="020B0503020204020204" pitchFamily="34" charset="-122"/>
                <a:cs typeface="微软雅黑"/>
              </a:rPr>
              <a:t>产品</a:t>
            </a:r>
            <a:r>
              <a:rPr sz="1100" b="1" dirty="0" err="1">
                <a:latin typeface="微软雅黑"/>
                <a:cs typeface="微软雅黑"/>
              </a:rPr>
              <a:t>调</a:t>
            </a:r>
            <a:r>
              <a:rPr sz="1100" b="1" spc="-10" dirty="0" err="1">
                <a:latin typeface="微软雅黑"/>
                <a:cs typeface="微软雅黑"/>
              </a:rPr>
              <a:t>研</a:t>
            </a:r>
            <a:r>
              <a:rPr sz="1100" b="1" dirty="0" err="1">
                <a:latin typeface="微软雅黑"/>
                <a:cs typeface="微软雅黑"/>
              </a:rPr>
              <a:t>，及</a:t>
            </a:r>
            <a:r>
              <a:rPr sz="1100" b="1" spc="-15" dirty="0" err="1">
                <a:latin typeface="微软雅黑"/>
                <a:cs typeface="微软雅黑"/>
              </a:rPr>
              <a:t>诸</a:t>
            </a:r>
            <a:r>
              <a:rPr sz="1100" b="1" dirty="0" err="1">
                <a:latin typeface="微软雅黑"/>
                <a:cs typeface="微软雅黑"/>
              </a:rPr>
              <a:t>多资</a:t>
            </a:r>
            <a:r>
              <a:rPr sz="1100" b="1" spc="-15" dirty="0" err="1">
                <a:latin typeface="微软雅黑"/>
                <a:cs typeface="微软雅黑"/>
              </a:rPr>
              <a:t>深</a:t>
            </a:r>
            <a:r>
              <a:rPr sz="1100" b="1" dirty="0" err="1">
                <a:latin typeface="微软雅黑"/>
                <a:cs typeface="微软雅黑"/>
              </a:rPr>
              <a:t>医美</a:t>
            </a:r>
            <a:r>
              <a:rPr sz="1100" b="1" spc="-15" dirty="0" err="1">
                <a:latin typeface="微软雅黑"/>
                <a:cs typeface="微软雅黑"/>
              </a:rPr>
              <a:t>从</a:t>
            </a:r>
            <a:r>
              <a:rPr sz="1100" b="1" dirty="0" err="1">
                <a:latin typeface="微软雅黑"/>
                <a:cs typeface="微软雅黑"/>
              </a:rPr>
              <a:t>业者</a:t>
            </a:r>
            <a:r>
              <a:rPr sz="1100" b="1" spc="-15" dirty="0" err="1">
                <a:latin typeface="微软雅黑"/>
                <a:cs typeface="微软雅黑"/>
              </a:rPr>
              <a:t>的</a:t>
            </a:r>
            <a:r>
              <a:rPr sz="1100" b="1" dirty="0" err="1">
                <a:latin typeface="微软雅黑"/>
                <a:cs typeface="微软雅黑"/>
              </a:rPr>
              <a:t>访谈</a:t>
            </a:r>
            <a:endParaRPr sz="1100" dirty="0">
              <a:latin typeface="微软雅黑"/>
              <a:cs typeface="微软雅黑"/>
            </a:endParaRPr>
          </a:p>
          <a:p>
            <a:pPr marL="12700">
              <a:lnSpc>
                <a:spcPct val="100000"/>
              </a:lnSpc>
              <a:spcBef>
                <a:spcPts val="630"/>
              </a:spcBef>
            </a:pPr>
            <a:r>
              <a:rPr lang="zh-CN" altLang="en-US" sz="1000" spc="-5" dirty="0">
                <a:solidFill>
                  <a:srgbClr val="212121"/>
                </a:solidFill>
                <a:latin typeface="微软雅黑" panose="020B0503020204020204" pitchFamily="34" charset="-122"/>
                <a:ea typeface="微软雅黑" panose="020B0503020204020204" pitchFamily="34" charset="-122"/>
                <a:cs typeface="微软雅黑"/>
              </a:rPr>
              <a:t>调研数据截至</a:t>
            </a:r>
            <a:r>
              <a:rPr lang="en-US" altLang="zh-CN" sz="1000" spc="-5" dirty="0">
                <a:solidFill>
                  <a:srgbClr val="212121"/>
                </a:solidFill>
                <a:latin typeface="微软雅黑" panose="020B0503020204020204" pitchFamily="34" charset="-122"/>
                <a:ea typeface="微软雅黑" panose="020B0503020204020204" pitchFamily="34" charset="-122"/>
                <a:cs typeface="微软雅黑"/>
              </a:rPr>
              <a:t>2025</a:t>
            </a:r>
            <a:r>
              <a:rPr lang="zh-CN" altLang="en-US" sz="1000" spc="-5" dirty="0">
                <a:solidFill>
                  <a:srgbClr val="212121"/>
                </a:solidFill>
                <a:latin typeface="微软雅黑" panose="020B0503020204020204" pitchFamily="34" charset="-122"/>
                <a:ea typeface="微软雅黑" panose="020B0503020204020204" pitchFamily="34" charset="-122"/>
                <a:cs typeface="微软雅黑"/>
              </a:rPr>
              <a:t>年</a:t>
            </a:r>
            <a:r>
              <a:rPr lang="en-US" altLang="zh-CN" sz="1000" spc="-5" dirty="0">
                <a:solidFill>
                  <a:srgbClr val="212121"/>
                </a:solidFill>
                <a:latin typeface="微软雅黑" panose="020B0503020204020204" pitchFamily="34" charset="-122"/>
                <a:ea typeface="微软雅黑" panose="020B0503020204020204" pitchFamily="34" charset="-122"/>
                <a:cs typeface="微软雅黑"/>
              </a:rPr>
              <a:t>1</a:t>
            </a:r>
            <a:r>
              <a:rPr lang="zh-CN" altLang="en-US" sz="1000" spc="-5" dirty="0">
                <a:solidFill>
                  <a:srgbClr val="212121"/>
                </a:solidFill>
                <a:latin typeface="微软雅黑" panose="020B0503020204020204" pitchFamily="34" charset="-122"/>
                <a:ea typeface="微软雅黑" panose="020B0503020204020204" pitchFamily="34" charset="-122"/>
                <a:cs typeface="微软雅黑"/>
              </a:rPr>
              <a:t>月</a:t>
            </a:r>
            <a:r>
              <a:rPr lang="en-US" altLang="zh-CN" sz="1000" spc="-5" dirty="0">
                <a:solidFill>
                  <a:srgbClr val="212121"/>
                </a:solidFill>
                <a:latin typeface="微软雅黑" panose="020B0503020204020204" pitchFamily="34" charset="-122"/>
                <a:ea typeface="微软雅黑" panose="020B0503020204020204" pitchFamily="34" charset="-122"/>
                <a:cs typeface="微软雅黑"/>
              </a:rPr>
              <a:t>22</a:t>
            </a:r>
            <a:r>
              <a:rPr lang="zh-CN" altLang="en-US" sz="1000" spc="-5" dirty="0">
                <a:solidFill>
                  <a:srgbClr val="212121"/>
                </a:solidFill>
                <a:latin typeface="微软雅黑" panose="020B0503020204020204" pitchFamily="34" charset="-122"/>
                <a:ea typeface="微软雅黑" panose="020B0503020204020204" pitchFamily="34" charset="-122"/>
                <a:cs typeface="微软雅黑"/>
              </a:rPr>
              <a:t>日</a:t>
            </a:r>
            <a:endParaRPr sz="1000" dirty="0">
              <a:latin typeface="微软雅黑" panose="020B0503020204020204" pitchFamily="34" charset="-122"/>
              <a:ea typeface="微软雅黑" panose="020B0503020204020204" pitchFamily="34" charset="-122"/>
              <a:cs typeface="微软雅黑"/>
            </a:endParaRPr>
          </a:p>
        </p:txBody>
      </p:sp>
      <p:sp>
        <p:nvSpPr>
          <p:cNvPr id="23" name="object 23"/>
          <p:cNvSpPr txBox="1"/>
          <p:nvPr/>
        </p:nvSpPr>
        <p:spPr>
          <a:xfrm>
            <a:off x="532891" y="760994"/>
            <a:ext cx="1452245" cy="1003300"/>
          </a:xfrm>
          <a:prstGeom prst="rect">
            <a:avLst/>
          </a:prstGeom>
        </p:spPr>
        <p:txBody>
          <a:bodyPr vert="horz" wrap="square" lIns="0" tIns="146685" rIns="0" bIns="0" rtlCol="0">
            <a:spAutoFit/>
          </a:bodyPr>
          <a:lstStyle/>
          <a:p>
            <a:pPr marL="12700">
              <a:lnSpc>
                <a:spcPct val="100000"/>
              </a:lnSpc>
              <a:spcBef>
                <a:spcPts val="1155"/>
              </a:spcBef>
            </a:pPr>
            <a:r>
              <a:rPr sz="3800" i="1" spc="-300" dirty="0">
                <a:solidFill>
                  <a:srgbClr val="FFFFFF"/>
                </a:solidFill>
                <a:latin typeface="Arial Narrow"/>
                <a:cs typeface="Arial Narrow"/>
              </a:rPr>
              <a:t>01</a:t>
            </a:r>
            <a:endParaRPr sz="3800" dirty="0">
              <a:latin typeface="Arial Narrow"/>
              <a:cs typeface="Arial Narrow"/>
            </a:endParaRPr>
          </a:p>
          <a:p>
            <a:pPr marL="12700">
              <a:lnSpc>
                <a:spcPct val="100000"/>
              </a:lnSpc>
              <a:spcBef>
                <a:spcPts val="400"/>
              </a:spcBef>
            </a:pPr>
            <a:r>
              <a:rPr sz="1400" b="1" dirty="0">
                <a:solidFill>
                  <a:srgbClr val="FFFFFF"/>
                </a:solidFill>
                <a:latin typeface="微软雅黑"/>
                <a:cs typeface="微软雅黑"/>
              </a:rPr>
              <a:t>中国医美市场分析</a:t>
            </a:r>
            <a:endParaRPr sz="1400" dirty="0">
              <a:latin typeface="微软雅黑"/>
              <a:cs typeface="微软雅黑"/>
            </a:endParaRPr>
          </a:p>
        </p:txBody>
      </p:sp>
      <p:sp>
        <p:nvSpPr>
          <p:cNvPr id="24" name="object 24"/>
          <p:cNvSpPr txBox="1"/>
          <p:nvPr/>
        </p:nvSpPr>
        <p:spPr>
          <a:xfrm>
            <a:off x="3426967" y="717238"/>
            <a:ext cx="2288033" cy="1045158"/>
          </a:xfrm>
          <a:prstGeom prst="rect">
            <a:avLst/>
          </a:prstGeom>
        </p:spPr>
        <p:txBody>
          <a:bodyPr vert="horz" wrap="square" lIns="0" tIns="179070" rIns="0" bIns="0" rtlCol="0">
            <a:spAutoFit/>
          </a:bodyPr>
          <a:lstStyle/>
          <a:p>
            <a:pPr marL="50800">
              <a:lnSpc>
                <a:spcPct val="100000"/>
              </a:lnSpc>
              <a:spcBef>
                <a:spcPts val="1410"/>
              </a:spcBef>
            </a:pPr>
            <a:r>
              <a:rPr sz="3800" i="1" spc="-300" dirty="0">
                <a:solidFill>
                  <a:srgbClr val="FFFFFF"/>
                </a:solidFill>
                <a:latin typeface="Arial Narrow"/>
                <a:cs typeface="Arial Narrow"/>
              </a:rPr>
              <a:t>02</a:t>
            </a:r>
            <a:endParaRPr sz="3800" dirty="0">
              <a:latin typeface="Arial Narrow"/>
              <a:cs typeface="Arial Narrow"/>
            </a:endParaRPr>
          </a:p>
          <a:p>
            <a:pPr marL="12700">
              <a:lnSpc>
                <a:spcPct val="100000"/>
              </a:lnSpc>
              <a:spcBef>
                <a:spcPts val="489"/>
              </a:spcBef>
            </a:pPr>
            <a:r>
              <a:rPr lang="zh-CN" altLang="en-US" sz="1400" b="1" dirty="0">
                <a:solidFill>
                  <a:srgbClr val="FFFFFF"/>
                </a:solidFill>
                <a:latin typeface="微软雅黑" panose="020B0503020204020204" pitchFamily="34" charset="-122"/>
                <a:ea typeface="微软雅黑" panose="020B0503020204020204" pitchFamily="34" charset="-122"/>
                <a:cs typeface="微软雅黑"/>
              </a:rPr>
              <a:t>福建注射医美产品格局</a:t>
            </a:r>
            <a:r>
              <a:rPr sz="1400" b="1" dirty="0" err="1">
                <a:solidFill>
                  <a:srgbClr val="FFFFFF"/>
                </a:solidFill>
                <a:latin typeface="微软雅黑" panose="020B0503020204020204" pitchFamily="34" charset="-122"/>
                <a:ea typeface="微软雅黑" panose="020B0503020204020204" pitchFamily="34" charset="-122"/>
                <a:cs typeface="微软雅黑"/>
              </a:rPr>
              <a:t>分析</a:t>
            </a:r>
            <a:endParaRPr sz="1400" dirty="0">
              <a:latin typeface="微软雅黑" panose="020B0503020204020204" pitchFamily="34" charset="-122"/>
              <a:ea typeface="微软雅黑" panose="020B0503020204020204" pitchFamily="34" charset="-122"/>
              <a:cs typeface="微软雅黑"/>
            </a:endParaRPr>
          </a:p>
        </p:txBody>
      </p:sp>
      <p:sp>
        <p:nvSpPr>
          <p:cNvPr id="25" name="object 25"/>
          <p:cNvSpPr txBox="1"/>
          <p:nvPr/>
        </p:nvSpPr>
        <p:spPr>
          <a:xfrm>
            <a:off x="6248400" y="937170"/>
            <a:ext cx="2434972" cy="825226"/>
          </a:xfrm>
          <a:prstGeom prst="rect">
            <a:avLst/>
          </a:prstGeom>
        </p:spPr>
        <p:txBody>
          <a:bodyPr vert="horz" wrap="square" lIns="0" tIns="12065" rIns="0" bIns="0" rtlCol="0">
            <a:spAutoFit/>
          </a:bodyPr>
          <a:lstStyle/>
          <a:p>
            <a:pPr marL="12700">
              <a:lnSpc>
                <a:spcPct val="100000"/>
              </a:lnSpc>
              <a:spcBef>
                <a:spcPts val="95"/>
              </a:spcBef>
            </a:pPr>
            <a:r>
              <a:rPr sz="3800" i="1" spc="-295" dirty="0">
                <a:solidFill>
                  <a:srgbClr val="FFFFFF"/>
                </a:solidFill>
                <a:latin typeface="Arial Narrow"/>
                <a:cs typeface="Arial Narrow"/>
              </a:rPr>
              <a:t>03</a:t>
            </a:r>
            <a:endParaRPr lang="en-US" sz="3800" i="1" spc="-295" dirty="0">
              <a:latin typeface="Arial Narrow"/>
              <a:cs typeface="Arial Narrow"/>
            </a:endParaRPr>
          </a:p>
          <a:p>
            <a:pPr marL="12700">
              <a:lnSpc>
                <a:spcPct val="100000"/>
              </a:lnSpc>
              <a:spcBef>
                <a:spcPts val="95"/>
              </a:spcBef>
            </a:pPr>
            <a:r>
              <a:rPr lang="zh-CN" altLang="en-US" sz="1400" b="1" dirty="0">
                <a:solidFill>
                  <a:srgbClr val="FFFFFF"/>
                </a:solidFill>
                <a:latin typeface="微软雅黑" panose="020B0503020204020204" pitchFamily="34" charset="-122"/>
                <a:ea typeface="微软雅黑" panose="020B0503020204020204" pitchFamily="34" charset="-122"/>
                <a:cs typeface="微软雅黑"/>
              </a:rPr>
              <a:t>福建光电医美产品格局分析</a:t>
            </a:r>
          </a:p>
        </p:txBody>
      </p:sp>
      <p:sp>
        <p:nvSpPr>
          <p:cNvPr id="28" name="object 28"/>
          <p:cNvSpPr/>
          <p:nvPr/>
        </p:nvSpPr>
        <p:spPr>
          <a:xfrm>
            <a:off x="3048000" y="2208896"/>
            <a:ext cx="0" cy="3299460"/>
          </a:xfrm>
          <a:custGeom>
            <a:avLst/>
            <a:gdLst/>
            <a:ahLst/>
            <a:cxnLst/>
            <a:rect l="l" t="t" r="r" b="b"/>
            <a:pathLst>
              <a:path h="3299460">
                <a:moveTo>
                  <a:pt x="0" y="0"/>
                </a:moveTo>
                <a:lnTo>
                  <a:pt x="0" y="3299206"/>
                </a:lnTo>
              </a:path>
            </a:pathLst>
          </a:custGeom>
          <a:ln w="9525">
            <a:solidFill>
              <a:srgbClr val="E3E6EA"/>
            </a:solidFill>
          </a:ln>
        </p:spPr>
        <p:txBody>
          <a:bodyPr wrap="square" lIns="0" tIns="0" rIns="0" bIns="0" rtlCol="0"/>
          <a:lstStyle/>
          <a:p>
            <a:endParaRPr/>
          </a:p>
        </p:txBody>
      </p:sp>
      <p:sp>
        <p:nvSpPr>
          <p:cNvPr id="29" name="object 29"/>
          <p:cNvSpPr/>
          <p:nvPr/>
        </p:nvSpPr>
        <p:spPr>
          <a:xfrm>
            <a:off x="5943600" y="2208896"/>
            <a:ext cx="0" cy="3299460"/>
          </a:xfrm>
          <a:custGeom>
            <a:avLst/>
            <a:gdLst/>
            <a:ahLst/>
            <a:cxnLst/>
            <a:rect l="l" t="t" r="r" b="b"/>
            <a:pathLst>
              <a:path h="3299460">
                <a:moveTo>
                  <a:pt x="0" y="0"/>
                </a:moveTo>
                <a:lnTo>
                  <a:pt x="0" y="3299206"/>
                </a:lnTo>
              </a:path>
            </a:pathLst>
          </a:custGeom>
          <a:ln w="9525">
            <a:solidFill>
              <a:srgbClr val="E3E6EA"/>
            </a:solidFill>
          </a:ln>
        </p:spPr>
        <p:txBody>
          <a:bodyPr wrap="square" lIns="0" tIns="0" rIns="0" bIns="0" rtlCol="0"/>
          <a:lstStyle/>
          <a:p>
            <a:endParaRPr/>
          </a:p>
        </p:txBody>
      </p:sp>
      <p:sp>
        <p:nvSpPr>
          <p:cNvPr id="4" name="文本框 3">
            <a:extLst>
              <a:ext uri="{FF2B5EF4-FFF2-40B4-BE49-F238E27FC236}">
                <a16:creationId xmlns:a16="http://schemas.microsoft.com/office/drawing/2014/main" id="{0C5A37BC-84AA-4F24-5D53-B2502460CDDD}"/>
              </a:ext>
            </a:extLst>
          </p:cNvPr>
          <p:cNvSpPr txBox="1"/>
          <p:nvPr/>
        </p:nvSpPr>
        <p:spPr>
          <a:xfrm>
            <a:off x="457200" y="2244851"/>
            <a:ext cx="2271014" cy="3027495"/>
          </a:xfrm>
          <a:prstGeom prst="rect">
            <a:avLst/>
          </a:prstGeom>
          <a:noFill/>
        </p:spPr>
        <p:txBody>
          <a:bodyPr wrap="square" rtlCol="0">
            <a:spAutoFit/>
          </a:bodyPr>
          <a:lstStyle/>
          <a:p>
            <a:pPr marL="285750" indent="-285750">
              <a:lnSpc>
                <a:spcPct val="130000"/>
              </a:lnSpc>
              <a:spcBef>
                <a:spcPts val="600"/>
              </a:spcBef>
              <a:spcAft>
                <a:spcPts val="600"/>
              </a:spcAft>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rPr>
              <a:t>中国医美市场快速扩张且需求旺盛，以经济较为发达的华东地区为例，随着皖闽赣鲁地区居民收入水平不断提升，医美消费需求仍有释放的空间</a:t>
            </a:r>
            <a:endParaRPr lang="en-US" altLang="zh-CN" sz="1000" dirty="0">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Arial" panose="020B0604020202020204" pitchFamily="34" charset="0"/>
              <a:buChar char="•"/>
            </a:pPr>
            <a:r>
              <a:rPr lang="zh-CN" altLang="en-US" sz="1000" dirty="0">
                <a:latin typeface="微软雅黑" panose="020B0503020204020204" pitchFamily="34" charset="-122"/>
                <a:ea typeface="微软雅黑" panose="020B0503020204020204" pitchFamily="34" charset="-122"/>
              </a:rPr>
              <a:t>医美行业“黑药械”现象严重，消费者因缺少医美专业知识而难辨真假，求美者对正品的认知亟需提升</a:t>
            </a:r>
            <a:r>
              <a:rPr lang="zh-CN" altLang="en-US" sz="1000" b="1" dirty="0">
                <a:latin typeface="微软雅黑" panose="020B0503020204020204" pitchFamily="34" charset="-122"/>
                <a:ea typeface="微软雅黑" panose="020B0503020204020204" pitchFamily="34" charset="-122"/>
              </a:rPr>
              <a:t>，医美产品的扫码验真功能成最为有效的解决途径</a:t>
            </a:r>
            <a:r>
              <a:rPr lang="zh-CN" altLang="en-US" sz="1000" dirty="0">
                <a:latin typeface="微软雅黑" panose="020B0503020204020204" pitchFamily="34" charset="-122"/>
                <a:ea typeface="微软雅黑" panose="020B0503020204020204" pitchFamily="34" charset="-122"/>
              </a:rPr>
              <a:t>。当前医美产品验真量最高的城市包括上海、深圳、成都、济南和厦门，</a:t>
            </a:r>
            <a:r>
              <a:rPr lang="zh-CN" altLang="en-US" sz="1000" b="1" dirty="0">
                <a:latin typeface="微软雅黑" panose="020B0503020204020204" pitchFamily="34" charset="-122"/>
                <a:ea typeface="微软雅黑" panose="020B0503020204020204" pitchFamily="34" charset="-122"/>
              </a:rPr>
              <a:t>后续的医美产品格局分析将以福建省为例进行深入探讨</a:t>
            </a:r>
          </a:p>
        </p:txBody>
      </p:sp>
      <p:sp>
        <p:nvSpPr>
          <p:cNvPr id="5" name="文本框 4">
            <a:extLst>
              <a:ext uri="{FF2B5EF4-FFF2-40B4-BE49-F238E27FC236}">
                <a16:creationId xmlns:a16="http://schemas.microsoft.com/office/drawing/2014/main" id="{437F632C-4200-9ED9-92A6-C077EF9D0F75}"/>
              </a:ext>
            </a:extLst>
          </p:cNvPr>
          <p:cNvSpPr txBox="1"/>
          <p:nvPr/>
        </p:nvSpPr>
        <p:spPr>
          <a:xfrm>
            <a:off x="3367787" y="2244851"/>
            <a:ext cx="2271014" cy="3181384"/>
          </a:xfrm>
          <a:prstGeom prst="rect">
            <a:avLst/>
          </a:prstGeom>
          <a:noFill/>
        </p:spPr>
        <p:txBody>
          <a:bodyPr wrap="square" rtlCol="0">
            <a:spAutoFit/>
          </a:bodyPr>
          <a:lstStyle/>
          <a:p>
            <a:pPr marL="285750" indent="-285750">
              <a:lnSpc>
                <a:spcPct val="130000"/>
              </a:lnSpc>
              <a:spcBef>
                <a:spcPts val="600"/>
              </a:spcBef>
              <a:spcAft>
                <a:spcPts val="600"/>
              </a:spcAft>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rPr>
              <a:t>玻尿酸注射剂：</a:t>
            </a:r>
            <a:r>
              <a:rPr lang="zh-CN" altLang="en-US" sz="1000" dirty="0">
                <a:latin typeface="微软雅黑" panose="020B0503020204020204" pitchFamily="34" charset="-122"/>
                <a:ea typeface="微软雅黑" panose="020B0503020204020204" pitchFamily="34" charset="-122"/>
              </a:rPr>
              <a:t>乔雅登是进口玻尿酸注射剂品牌，瑞蓝</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唯瑅常用于水光针注射。消费者对玻尿酸填充的认知度和接受度居注射类医美项目最高，福建市场竞争较为激烈</a:t>
            </a:r>
            <a:endParaRPr lang="en-US" altLang="zh-CN" sz="1000" dirty="0">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rPr>
              <a:t>胶原蛋白注射剂：</a:t>
            </a:r>
            <a:r>
              <a:rPr lang="zh-CN" altLang="en-US" sz="1000" dirty="0">
                <a:latin typeface="微软雅黑" panose="020B0503020204020204" pitchFamily="34" charset="-122"/>
                <a:ea typeface="微软雅黑" panose="020B0503020204020204" pitchFamily="34" charset="-122"/>
              </a:rPr>
              <a:t>薇旖美是国产胶原蛋白医疗器械产品。胶原蛋白的商业化程度不足，定价相对较高，福建市场较为集中</a:t>
            </a:r>
            <a:endParaRPr lang="en-US" altLang="zh-CN" sz="1000" dirty="0">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rPr>
              <a:t>再生医美针剂：</a:t>
            </a:r>
            <a:r>
              <a:rPr lang="zh-CN" altLang="en-US" sz="1000" dirty="0">
                <a:latin typeface="微软雅黑" panose="020B0503020204020204" pitchFamily="34" charset="-122"/>
                <a:ea typeface="微软雅黑" panose="020B0503020204020204" pitchFamily="34" charset="-122"/>
              </a:rPr>
              <a:t>艾维岚童颜针与伊妍仕少女针在国内的应用尚处于起步阶段，福建市场的头部品牌表现突出</a:t>
            </a:r>
          </a:p>
        </p:txBody>
      </p:sp>
      <p:sp>
        <p:nvSpPr>
          <p:cNvPr id="6" name="文本框 5">
            <a:extLst>
              <a:ext uri="{FF2B5EF4-FFF2-40B4-BE49-F238E27FC236}">
                <a16:creationId xmlns:a16="http://schemas.microsoft.com/office/drawing/2014/main" id="{4CFEA084-0D7F-7F82-E781-FD2AA80BA963}"/>
              </a:ext>
            </a:extLst>
          </p:cNvPr>
          <p:cNvSpPr txBox="1"/>
          <p:nvPr/>
        </p:nvSpPr>
        <p:spPr>
          <a:xfrm>
            <a:off x="6208774" y="2244851"/>
            <a:ext cx="2271014" cy="2381165"/>
          </a:xfrm>
          <a:prstGeom prst="rect">
            <a:avLst/>
          </a:prstGeom>
          <a:noFill/>
        </p:spPr>
        <p:txBody>
          <a:bodyPr wrap="square" rtlCol="0">
            <a:spAutoFit/>
          </a:bodyPr>
          <a:lstStyle/>
          <a:p>
            <a:pPr marL="285750" indent="-285750">
              <a:lnSpc>
                <a:spcPct val="130000"/>
              </a:lnSpc>
              <a:spcBef>
                <a:spcPts val="600"/>
              </a:spcBef>
              <a:spcAft>
                <a:spcPts val="600"/>
              </a:spcAft>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rPr>
              <a:t>热玛吉：</a:t>
            </a:r>
            <a:r>
              <a:rPr lang="zh-CN" altLang="en-US" sz="1000" dirty="0">
                <a:latin typeface="微软雅黑" panose="020B0503020204020204" pitchFamily="34" charset="-122"/>
                <a:ea typeface="微软雅黑" panose="020B0503020204020204" pitchFamily="34" charset="-122"/>
              </a:rPr>
              <a:t>对比注射类，非侵入式治疗的光电类医美更受求美者欢迎，福建市场竞争激烈</a:t>
            </a:r>
            <a:endParaRPr lang="en-US" altLang="zh-CN" sz="1000" dirty="0">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rPr>
              <a:t>酷塑：</a:t>
            </a:r>
            <a:r>
              <a:rPr lang="zh-CN" altLang="en-US" sz="1000" dirty="0">
                <a:latin typeface="微软雅黑" panose="020B0503020204020204" pitchFamily="34" charset="-122"/>
                <a:ea typeface="微软雅黑" panose="020B0503020204020204" pitchFamily="34" charset="-122"/>
              </a:rPr>
              <a:t>对比除皱瘦脸与美白嫩肤等热门医美项目，求美者对减脂塑形的需求较弱，福建市场提供相关服务的医美机构数量有限</a:t>
            </a:r>
            <a:endParaRPr lang="en-US" altLang="zh-CN" sz="1000" dirty="0">
              <a:latin typeface="微软雅黑" panose="020B0503020204020204" pitchFamily="34" charset="-122"/>
              <a:ea typeface="微软雅黑" panose="020B0503020204020204" pitchFamily="34" charset="-122"/>
            </a:endParaRPr>
          </a:p>
          <a:p>
            <a:pPr marL="285750" indent="-285750">
              <a:lnSpc>
                <a:spcPct val="130000"/>
              </a:lnSpc>
              <a:spcBef>
                <a:spcPts val="600"/>
              </a:spcBef>
              <a:spcAft>
                <a:spcPts val="600"/>
              </a:spcAft>
              <a:buFont typeface="Arial" panose="020B0604020202020204" pitchFamily="34" charset="0"/>
              <a:buChar char="•"/>
            </a:pPr>
            <a:r>
              <a:rPr lang="zh-CN" altLang="en-US" sz="1000" b="1" dirty="0">
                <a:latin typeface="微软雅黑" panose="020B0503020204020204" pitchFamily="34" charset="-122"/>
                <a:ea typeface="微软雅黑" panose="020B0503020204020204" pitchFamily="34" charset="-122"/>
              </a:rPr>
              <a:t>海菲秀：</a:t>
            </a:r>
            <a:r>
              <a:rPr lang="zh-CN" altLang="en-US" sz="1000" dirty="0">
                <a:latin typeface="微软雅黑" panose="020B0503020204020204" pitchFamily="34" charset="-122"/>
                <a:ea typeface="微软雅黑" panose="020B0503020204020204" pitchFamily="34" charset="-122"/>
              </a:rPr>
              <a:t>肌肤护理是求美者的基本需求，提供服务的门槛相对较低，福建市场充分竞争</a:t>
            </a:r>
          </a:p>
        </p:txBody>
      </p:sp>
      <p:grpSp>
        <p:nvGrpSpPr>
          <p:cNvPr id="65" name="组合 64"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CF2D8825-7FDD-76E3-551D-C09CF464C894}"/>
              </a:ext>
            </a:extLst>
          </p:cNvPr>
          <p:cNvGrpSpPr>
            <a:grpSpLocks noChangeAspect="1"/>
          </p:cNvGrpSpPr>
          <p:nvPr/>
        </p:nvGrpSpPr>
        <p:grpSpPr>
          <a:xfrm>
            <a:off x="9173689" y="2654729"/>
            <a:ext cx="2669018" cy="2862851"/>
            <a:chOff x="4826406" y="1896536"/>
            <a:chExt cx="3482680" cy="3735604"/>
          </a:xfrm>
        </p:grpSpPr>
        <p:sp>
          <p:nvSpPr>
            <p:cNvPr id="66" name="iṥḷiḑe">
              <a:extLst>
                <a:ext uri="{FF2B5EF4-FFF2-40B4-BE49-F238E27FC236}">
                  <a16:creationId xmlns:a16="http://schemas.microsoft.com/office/drawing/2014/main" id="{9A301076-107A-572D-4F8B-1AD6CC8A21CF}"/>
                </a:ext>
              </a:extLst>
            </p:cNvPr>
            <p:cNvSpPr/>
            <p:nvPr/>
          </p:nvSpPr>
          <p:spPr bwMode="auto">
            <a:xfrm>
              <a:off x="6886743" y="2405226"/>
              <a:ext cx="156301" cy="85255"/>
            </a:xfrm>
            <a:custGeom>
              <a:avLst/>
              <a:gdLst>
                <a:gd name="T0" fmla="*/ 0 w 119"/>
                <a:gd name="T1" fmla="*/ 0 h 65"/>
                <a:gd name="T2" fmla="*/ 119 w 119"/>
                <a:gd name="T3" fmla="*/ 65 h 65"/>
              </a:gdLst>
              <a:ahLst/>
              <a:cxnLst>
                <a:cxn ang="0">
                  <a:pos x="T0" y="T1"/>
                </a:cxn>
                <a:cxn ang="0">
                  <a:pos x="T2" y="T3"/>
                </a:cxn>
              </a:cxnLst>
              <a:rect l="0" t="0" r="r" b="b"/>
              <a:pathLst>
                <a:path w="119" h="65">
                  <a:moveTo>
                    <a:pt x="0" y="0"/>
                  </a:moveTo>
                  <a:cubicBezTo>
                    <a:pt x="41" y="21"/>
                    <a:pt x="80" y="43"/>
                    <a:pt x="119" y="65"/>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67" name="îṡḷïḑe">
              <a:extLst>
                <a:ext uri="{FF2B5EF4-FFF2-40B4-BE49-F238E27FC236}">
                  <a16:creationId xmlns:a16="http://schemas.microsoft.com/office/drawing/2014/main" id="{99E49863-3A94-3C76-20BA-CA1C1237721B}"/>
                </a:ext>
              </a:extLst>
            </p:cNvPr>
            <p:cNvSpPr/>
            <p:nvPr/>
          </p:nvSpPr>
          <p:spPr bwMode="auto">
            <a:xfrm>
              <a:off x="5896361" y="2229032"/>
              <a:ext cx="1270304" cy="572632"/>
            </a:xfrm>
            <a:custGeom>
              <a:avLst/>
              <a:gdLst>
                <a:gd name="T0" fmla="*/ 0 w 963"/>
                <a:gd name="T1" fmla="*/ 4 h 435"/>
                <a:gd name="T2" fmla="*/ 561 w 963"/>
                <a:gd name="T3" fmla="*/ 200 h 435"/>
                <a:gd name="T4" fmla="*/ 961 w 963"/>
                <a:gd name="T5" fmla="*/ 435 h 435"/>
                <a:gd name="T6" fmla="*/ 963 w 963"/>
                <a:gd name="T7" fmla="*/ 432 h 435"/>
                <a:gd name="T8" fmla="*/ 562 w 963"/>
                <a:gd name="T9" fmla="*/ 196 h 435"/>
                <a:gd name="T10" fmla="*/ 1 w 963"/>
                <a:gd name="T11" fmla="*/ 0 h 435"/>
                <a:gd name="T12" fmla="*/ 0 w 963"/>
                <a:gd name="T13" fmla="*/ 4 h 435"/>
              </a:gdLst>
              <a:ahLst/>
              <a:cxnLst>
                <a:cxn ang="0">
                  <a:pos x="T0" y="T1"/>
                </a:cxn>
                <a:cxn ang="0">
                  <a:pos x="T2" y="T3"/>
                </a:cxn>
                <a:cxn ang="0">
                  <a:pos x="T4" y="T5"/>
                </a:cxn>
                <a:cxn ang="0">
                  <a:pos x="T6" y="T7"/>
                </a:cxn>
                <a:cxn ang="0">
                  <a:pos x="T8" y="T9"/>
                </a:cxn>
                <a:cxn ang="0">
                  <a:pos x="T10" y="T11"/>
                </a:cxn>
                <a:cxn ang="0">
                  <a:pos x="T12" y="T13"/>
                </a:cxn>
              </a:cxnLst>
              <a:rect l="0" t="0" r="r" b="b"/>
              <a:pathLst>
                <a:path w="963" h="435">
                  <a:moveTo>
                    <a:pt x="0" y="4"/>
                  </a:moveTo>
                  <a:cubicBezTo>
                    <a:pt x="176" y="42"/>
                    <a:pt x="367" y="108"/>
                    <a:pt x="561" y="200"/>
                  </a:cubicBezTo>
                  <a:cubicBezTo>
                    <a:pt x="701" y="267"/>
                    <a:pt x="834" y="345"/>
                    <a:pt x="961" y="435"/>
                  </a:cubicBezTo>
                  <a:cubicBezTo>
                    <a:pt x="963" y="432"/>
                    <a:pt x="963" y="432"/>
                    <a:pt x="963" y="432"/>
                  </a:cubicBezTo>
                  <a:cubicBezTo>
                    <a:pt x="837" y="342"/>
                    <a:pt x="702" y="263"/>
                    <a:pt x="562" y="196"/>
                  </a:cubicBezTo>
                  <a:cubicBezTo>
                    <a:pt x="369" y="104"/>
                    <a:pt x="177" y="38"/>
                    <a:pt x="1" y="0"/>
                  </a:cubicBezTo>
                  <a:cubicBezTo>
                    <a:pt x="0" y="4"/>
                    <a:pt x="0" y="4"/>
                    <a:pt x="0" y="4"/>
                  </a:cubicBezTo>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68" name="iSḷidé">
              <a:extLst>
                <a:ext uri="{FF2B5EF4-FFF2-40B4-BE49-F238E27FC236}">
                  <a16:creationId xmlns:a16="http://schemas.microsoft.com/office/drawing/2014/main" id="{DDBB2A58-C5FC-8689-B228-4D8A1492DECF}"/>
                </a:ext>
              </a:extLst>
            </p:cNvPr>
            <p:cNvSpPr/>
            <p:nvPr/>
          </p:nvSpPr>
          <p:spPr bwMode="auto">
            <a:xfrm>
              <a:off x="5126221" y="5609405"/>
              <a:ext cx="2377203" cy="0"/>
            </a:xfrm>
            <a:prstGeom prst="line">
              <a:avLst/>
            </a:prstGeom>
            <a:noFill/>
            <a:ln w="6350" cap="flat">
              <a:solidFill>
                <a:srgbClr val="3F3D56"/>
              </a:solidFill>
              <a:prstDash val="solid"/>
              <a:miter lim="800000"/>
              <a:headEnd/>
              <a:tailEnd/>
            </a:ln>
            <a:extLst>
              <a:ext uri="{909E8E84-426E-40DD-AFC4-6F175D3DCCD1}">
                <a14:hiddenFill xmlns:a14="http://schemas.microsoft.com/office/drawing/2010/main">
                  <a:noFill/>
                </a14:hiddenFill>
              </a:ext>
            </a:extLst>
          </p:spPr>
          <p:txBody>
            <a:bodyPr anchor="ctr"/>
            <a:lstStyle/>
            <a:p>
              <a:pPr algn="ctr"/>
              <a:endParaRPr/>
            </a:p>
          </p:txBody>
        </p:sp>
        <p:sp>
          <p:nvSpPr>
            <p:cNvPr id="69" name="íṩḻïḋê">
              <a:extLst>
                <a:ext uri="{FF2B5EF4-FFF2-40B4-BE49-F238E27FC236}">
                  <a16:creationId xmlns:a16="http://schemas.microsoft.com/office/drawing/2014/main" id="{6D97892A-97CD-BFE2-24C0-2CC4A654A7C6}"/>
                </a:ext>
              </a:extLst>
            </p:cNvPr>
            <p:cNvSpPr/>
            <p:nvPr/>
          </p:nvSpPr>
          <p:spPr bwMode="auto">
            <a:xfrm>
              <a:off x="5680381" y="2194930"/>
              <a:ext cx="217401" cy="36944"/>
            </a:xfrm>
            <a:custGeom>
              <a:avLst/>
              <a:gdLst>
                <a:gd name="T0" fmla="*/ 0 w 165"/>
                <a:gd name="T1" fmla="*/ 0 h 28"/>
                <a:gd name="T2" fmla="*/ 165 w 165"/>
                <a:gd name="T3" fmla="*/ 28 h 28"/>
              </a:gdLst>
              <a:ahLst/>
              <a:cxnLst>
                <a:cxn ang="0">
                  <a:pos x="T0" y="T1"/>
                </a:cxn>
                <a:cxn ang="0">
                  <a:pos x="T2" y="T3"/>
                </a:cxn>
              </a:cxnLst>
              <a:rect l="0" t="0" r="r" b="b"/>
              <a:pathLst>
                <a:path w="165" h="28">
                  <a:moveTo>
                    <a:pt x="0" y="0"/>
                  </a:moveTo>
                  <a:cubicBezTo>
                    <a:pt x="53" y="6"/>
                    <a:pt x="108" y="16"/>
                    <a:pt x="165" y="28"/>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0" name="îşḻiďê">
              <a:extLst>
                <a:ext uri="{FF2B5EF4-FFF2-40B4-BE49-F238E27FC236}">
                  <a16:creationId xmlns:a16="http://schemas.microsoft.com/office/drawing/2014/main" id="{1C267DBF-F5B5-E5A1-4A5B-3F354EC9E5A1}"/>
                </a:ext>
              </a:extLst>
            </p:cNvPr>
            <p:cNvSpPr/>
            <p:nvPr/>
          </p:nvSpPr>
          <p:spPr bwMode="auto">
            <a:xfrm>
              <a:off x="4826406" y="2180720"/>
              <a:ext cx="599629" cy="738879"/>
            </a:xfrm>
            <a:custGeom>
              <a:avLst/>
              <a:gdLst>
                <a:gd name="T0" fmla="*/ 131 w 455"/>
                <a:gd name="T1" fmla="*/ 562 h 562"/>
                <a:gd name="T2" fmla="*/ 50 w 455"/>
                <a:gd name="T3" fmla="*/ 180 h 562"/>
                <a:gd name="T4" fmla="*/ 455 w 455"/>
                <a:gd name="T5" fmla="*/ 0 h 562"/>
              </a:gdLst>
              <a:ahLst/>
              <a:cxnLst>
                <a:cxn ang="0">
                  <a:pos x="T0" y="T1"/>
                </a:cxn>
                <a:cxn ang="0">
                  <a:pos x="T2" y="T3"/>
                </a:cxn>
                <a:cxn ang="0">
                  <a:pos x="T4" y="T5"/>
                </a:cxn>
              </a:cxnLst>
              <a:rect l="0" t="0" r="r" b="b"/>
              <a:pathLst>
                <a:path w="455" h="562">
                  <a:moveTo>
                    <a:pt x="131" y="562"/>
                  </a:moveTo>
                  <a:cubicBezTo>
                    <a:pt x="34" y="419"/>
                    <a:pt x="0" y="284"/>
                    <a:pt x="50" y="180"/>
                  </a:cubicBezTo>
                  <a:cubicBezTo>
                    <a:pt x="106" y="64"/>
                    <a:pt x="254" y="5"/>
                    <a:pt x="455" y="0"/>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1" name="îS1iďê">
              <a:extLst>
                <a:ext uri="{FF2B5EF4-FFF2-40B4-BE49-F238E27FC236}">
                  <a16:creationId xmlns:a16="http://schemas.microsoft.com/office/drawing/2014/main" id="{11D09122-BAA2-1B1F-92CC-39ABE44A003E}"/>
                </a:ext>
              </a:extLst>
            </p:cNvPr>
            <p:cNvSpPr/>
            <p:nvPr/>
          </p:nvSpPr>
          <p:spPr bwMode="auto">
            <a:xfrm>
              <a:off x="7449428" y="3340193"/>
              <a:ext cx="400700" cy="677780"/>
            </a:xfrm>
            <a:custGeom>
              <a:avLst/>
              <a:gdLst>
                <a:gd name="T0" fmla="*/ 197 w 304"/>
                <a:gd name="T1" fmla="*/ 0 h 515"/>
                <a:gd name="T2" fmla="*/ 257 w 304"/>
                <a:gd name="T3" fmla="*/ 350 h 515"/>
                <a:gd name="T4" fmla="*/ 0 w 304"/>
                <a:gd name="T5" fmla="*/ 515 h 515"/>
              </a:gdLst>
              <a:ahLst/>
              <a:cxnLst>
                <a:cxn ang="0">
                  <a:pos x="T0" y="T1"/>
                </a:cxn>
                <a:cxn ang="0">
                  <a:pos x="T2" y="T3"/>
                </a:cxn>
                <a:cxn ang="0">
                  <a:pos x="T4" y="T5"/>
                </a:cxn>
              </a:cxnLst>
              <a:rect l="0" t="0" r="r" b="b"/>
              <a:pathLst>
                <a:path w="304" h="515">
                  <a:moveTo>
                    <a:pt x="197" y="0"/>
                  </a:moveTo>
                  <a:cubicBezTo>
                    <a:pt x="278" y="131"/>
                    <a:pt x="304" y="254"/>
                    <a:pt x="257" y="350"/>
                  </a:cubicBezTo>
                  <a:cubicBezTo>
                    <a:pt x="216" y="436"/>
                    <a:pt x="125" y="490"/>
                    <a:pt x="0" y="515"/>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2" name="îŝliďe">
              <a:extLst>
                <a:ext uri="{FF2B5EF4-FFF2-40B4-BE49-F238E27FC236}">
                  <a16:creationId xmlns:a16="http://schemas.microsoft.com/office/drawing/2014/main" id="{DB519FA7-42E2-C6E0-D2EC-62ADF7FE66EF}"/>
                </a:ext>
              </a:extLst>
            </p:cNvPr>
            <p:cNvSpPr/>
            <p:nvPr/>
          </p:nvSpPr>
          <p:spPr bwMode="auto">
            <a:xfrm>
              <a:off x="7165243" y="2798822"/>
              <a:ext cx="304077" cy="251504"/>
            </a:xfrm>
            <a:custGeom>
              <a:avLst/>
              <a:gdLst>
                <a:gd name="T0" fmla="*/ 0 w 230"/>
                <a:gd name="T1" fmla="*/ 0 h 191"/>
                <a:gd name="T2" fmla="*/ 230 w 230"/>
                <a:gd name="T3" fmla="*/ 191 h 191"/>
              </a:gdLst>
              <a:ahLst/>
              <a:cxnLst>
                <a:cxn ang="0">
                  <a:pos x="T0" y="T1"/>
                </a:cxn>
                <a:cxn ang="0">
                  <a:pos x="T2" y="T3"/>
                </a:cxn>
              </a:cxnLst>
              <a:rect l="0" t="0" r="r" b="b"/>
              <a:pathLst>
                <a:path w="230" h="191">
                  <a:moveTo>
                    <a:pt x="0" y="0"/>
                  </a:moveTo>
                  <a:cubicBezTo>
                    <a:pt x="81" y="58"/>
                    <a:pt x="158" y="122"/>
                    <a:pt x="230" y="191"/>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3" name="îṥ1ídè">
              <a:extLst>
                <a:ext uri="{FF2B5EF4-FFF2-40B4-BE49-F238E27FC236}">
                  <a16:creationId xmlns:a16="http://schemas.microsoft.com/office/drawing/2014/main" id="{64E0FD85-E442-3483-9CFA-1BB6A07F9ED5}"/>
                </a:ext>
              </a:extLst>
            </p:cNvPr>
            <p:cNvSpPr/>
            <p:nvPr/>
          </p:nvSpPr>
          <p:spPr bwMode="auto">
            <a:xfrm>
              <a:off x="4927292" y="1915009"/>
              <a:ext cx="799979" cy="69626"/>
            </a:xfrm>
            <a:custGeom>
              <a:avLst/>
              <a:gdLst>
                <a:gd name="T0" fmla="*/ 0 w 606"/>
                <a:gd name="T1" fmla="*/ 35 h 53"/>
                <a:gd name="T2" fmla="*/ 606 w 606"/>
                <a:gd name="T3" fmla="*/ 53 h 53"/>
              </a:gdLst>
              <a:ahLst/>
              <a:cxnLst>
                <a:cxn ang="0">
                  <a:pos x="T0" y="T1"/>
                </a:cxn>
                <a:cxn ang="0">
                  <a:pos x="T2" y="T3"/>
                </a:cxn>
              </a:cxnLst>
              <a:rect l="0" t="0" r="r" b="b"/>
              <a:pathLst>
                <a:path w="606" h="53">
                  <a:moveTo>
                    <a:pt x="0" y="35"/>
                  </a:moveTo>
                  <a:cubicBezTo>
                    <a:pt x="162" y="0"/>
                    <a:pt x="372" y="6"/>
                    <a:pt x="606" y="53"/>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4" name="iṥ1iďé">
              <a:extLst>
                <a:ext uri="{FF2B5EF4-FFF2-40B4-BE49-F238E27FC236}">
                  <a16:creationId xmlns:a16="http://schemas.microsoft.com/office/drawing/2014/main" id="{10BB4CEF-07C8-EF0D-B8AC-B912312CA8CD}"/>
                </a:ext>
              </a:extLst>
            </p:cNvPr>
            <p:cNvSpPr/>
            <p:nvPr/>
          </p:nvSpPr>
          <p:spPr bwMode="auto">
            <a:xfrm>
              <a:off x="8037689" y="3340193"/>
              <a:ext cx="169090" cy="397858"/>
            </a:xfrm>
            <a:custGeom>
              <a:avLst/>
              <a:gdLst>
                <a:gd name="T0" fmla="*/ 0 w 128"/>
                <a:gd name="T1" fmla="*/ 0 h 302"/>
                <a:gd name="T2" fmla="*/ 128 w 128"/>
                <a:gd name="T3" fmla="*/ 302 h 302"/>
              </a:gdLst>
              <a:ahLst/>
              <a:cxnLst>
                <a:cxn ang="0">
                  <a:pos x="T0" y="T1"/>
                </a:cxn>
                <a:cxn ang="0">
                  <a:pos x="T2" y="T3"/>
                </a:cxn>
              </a:cxnLst>
              <a:rect l="0" t="0" r="r" b="b"/>
              <a:pathLst>
                <a:path w="128" h="302">
                  <a:moveTo>
                    <a:pt x="0" y="0"/>
                  </a:moveTo>
                  <a:cubicBezTo>
                    <a:pt x="72" y="106"/>
                    <a:pt x="117" y="208"/>
                    <a:pt x="128" y="302"/>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5" name="íSlïḑé">
              <a:extLst>
                <a:ext uri="{FF2B5EF4-FFF2-40B4-BE49-F238E27FC236}">
                  <a16:creationId xmlns:a16="http://schemas.microsoft.com/office/drawing/2014/main" id="{93293CC0-2C8F-239A-4FB0-0405C3D8C8C3}"/>
                </a:ext>
              </a:extLst>
            </p:cNvPr>
            <p:cNvSpPr/>
            <p:nvPr/>
          </p:nvSpPr>
          <p:spPr bwMode="auto">
            <a:xfrm>
              <a:off x="7043044" y="2490481"/>
              <a:ext cx="272817" cy="173352"/>
            </a:xfrm>
            <a:custGeom>
              <a:avLst/>
              <a:gdLst>
                <a:gd name="T0" fmla="*/ 0 w 207"/>
                <a:gd name="T1" fmla="*/ 0 h 131"/>
                <a:gd name="T2" fmla="*/ 207 w 207"/>
                <a:gd name="T3" fmla="*/ 131 h 131"/>
              </a:gdLst>
              <a:ahLst/>
              <a:cxnLst>
                <a:cxn ang="0">
                  <a:pos x="T0" y="T1"/>
                </a:cxn>
                <a:cxn ang="0">
                  <a:pos x="T2" y="T3"/>
                </a:cxn>
              </a:cxnLst>
              <a:rect l="0" t="0" r="r" b="b"/>
              <a:pathLst>
                <a:path w="207" h="131">
                  <a:moveTo>
                    <a:pt x="0" y="0"/>
                  </a:moveTo>
                  <a:cubicBezTo>
                    <a:pt x="72" y="42"/>
                    <a:pt x="141" y="86"/>
                    <a:pt x="207" y="131"/>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6" name="iŝľïḍè">
              <a:extLst>
                <a:ext uri="{FF2B5EF4-FFF2-40B4-BE49-F238E27FC236}">
                  <a16:creationId xmlns:a16="http://schemas.microsoft.com/office/drawing/2014/main" id="{7AB833B4-075B-2841-E0D5-5CA18ACC7308}"/>
                </a:ext>
              </a:extLst>
            </p:cNvPr>
            <p:cNvSpPr/>
            <p:nvPr/>
          </p:nvSpPr>
          <p:spPr bwMode="auto">
            <a:xfrm>
              <a:off x="7037360" y="4545134"/>
              <a:ext cx="537108" cy="1067113"/>
            </a:xfrm>
            <a:custGeom>
              <a:avLst/>
              <a:gdLst>
                <a:gd name="T0" fmla="*/ 108 w 407"/>
                <a:gd name="T1" fmla="*/ 0 h 811"/>
                <a:gd name="T2" fmla="*/ 21 w 407"/>
                <a:gd name="T3" fmla="*/ 61 h 811"/>
                <a:gd name="T4" fmla="*/ 69 w 407"/>
                <a:gd name="T5" fmla="*/ 212 h 811"/>
                <a:gd name="T6" fmla="*/ 214 w 407"/>
                <a:gd name="T7" fmla="*/ 301 h 811"/>
                <a:gd name="T8" fmla="*/ 371 w 407"/>
                <a:gd name="T9" fmla="*/ 461 h 811"/>
                <a:gd name="T10" fmla="*/ 368 w 407"/>
                <a:gd name="T11" fmla="*/ 680 h 811"/>
                <a:gd name="T12" fmla="*/ 206 w 407"/>
                <a:gd name="T13" fmla="*/ 811 h 811"/>
              </a:gdLst>
              <a:ahLst/>
              <a:cxnLst>
                <a:cxn ang="0">
                  <a:pos x="T0" y="T1"/>
                </a:cxn>
                <a:cxn ang="0">
                  <a:pos x="T2" y="T3"/>
                </a:cxn>
                <a:cxn ang="0">
                  <a:pos x="T4" y="T5"/>
                </a:cxn>
                <a:cxn ang="0">
                  <a:pos x="T6" y="T7"/>
                </a:cxn>
                <a:cxn ang="0">
                  <a:pos x="T8" y="T9"/>
                </a:cxn>
                <a:cxn ang="0">
                  <a:pos x="T10" y="T11"/>
                </a:cxn>
                <a:cxn ang="0">
                  <a:pos x="T12" y="T13"/>
                </a:cxn>
              </a:cxnLst>
              <a:rect l="0" t="0" r="r" b="b"/>
              <a:pathLst>
                <a:path w="407" h="811">
                  <a:moveTo>
                    <a:pt x="108" y="0"/>
                  </a:moveTo>
                  <a:cubicBezTo>
                    <a:pt x="70" y="2"/>
                    <a:pt x="36" y="26"/>
                    <a:pt x="21" y="61"/>
                  </a:cubicBezTo>
                  <a:cubicBezTo>
                    <a:pt x="0" y="113"/>
                    <a:pt x="28" y="174"/>
                    <a:pt x="69" y="212"/>
                  </a:cubicBezTo>
                  <a:cubicBezTo>
                    <a:pt x="111" y="251"/>
                    <a:pt x="165" y="272"/>
                    <a:pt x="214" y="301"/>
                  </a:cubicBezTo>
                  <a:cubicBezTo>
                    <a:pt x="279" y="339"/>
                    <a:pt x="338" y="393"/>
                    <a:pt x="371" y="461"/>
                  </a:cubicBezTo>
                  <a:cubicBezTo>
                    <a:pt x="403" y="530"/>
                    <a:pt x="407" y="615"/>
                    <a:pt x="368" y="680"/>
                  </a:cubicBezTo>
                  <a:cubicBezTo>
                    <a:pt x="333" y="741"/>
                    <a:pt x="268" y="777"/>
                    <a:pt x="206" y="811"/>
                  </a:cubicBezTo>
                </a:path>
              </a:pathLst>
            </a:custGeom>
            <a:noFill/>
            <a:ln w="6350" cap="flat">
              <a:solidFill>
                <a:srgbClr val="3F3D56"/>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77" name="ïš1ïḑè">
              <a:extLst>
                <a:ext uri="{FF2B5EF4-FFF2-40B4-BE49-F238E27FC236}">
                  <a16:creationId xmlns:a16="http://schemas.microsoft.com/office/drawing/2014/main" id="{50BE172D-A688-0FEA-7F99-E24DA0A51939}"/>
                </a:ext>
              </a:extLst>
            </p:cNvPr>
            <p:cNvSpPr/>
            <p:nvPr/>
          </p:nvSpPr>
          <p:spPr bwMode="auto">
            <a:xfrm>
              <a:off x="7151034" y="4502507"/>
              <a:ext cx="201771" cy="98044"/>
            </a:xfrm>
            <a:prstGeom prst="ellipse">
              <a:avLst/>
            </a:pr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8" name="îśļïḍé">
              <a:extLst>
                <a:ext uri="{FF2B5EF4-FFF2-40B4-BE49-F238E27FC236}">
                  <a16:creationId xmlns:a16="http://schemas.microsoft.com/office/drawing/2014/main" id="{846F3224-96D3-AB6F-52EA-298DCA5CE5DD}"/>
                </a:ext>
              </a:extLst>
            </p:cNvPr>
            <p:cNvSpPr/>
            <p:nvPr/>
          </p:nvSpPr>
          <p:spPr bwMode="auto">
            <a:xfrm>
              <a:off x="7233448" y="4823635"/>
              <a:ext cx="200350" cy="98044"/>
            </a:xfrm>
            <a:prstGeom prst="ellipse">
              <a:avLst/>
            </a:pr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79" name="îsḻîďè">
              <a:extLst>
                <a:ext uri="{FF2B5EF4-FFF2-40B4-BE49-F238E27FC236}">
                  <a16:creationId xmlns:a16="http://schemas.microsoft.com/office/drawing/2014/main" id="{A62CE748-D9D1-BB04-0BA2-E365B6A26A29}"/>
                </a:ext>
              </a:extLst>
            </p:cNvPr>
            <p:cNvSpPr/>
            <p:nvPr/>
          </p:nvSpPr>
          <p:spPr bwMode="auto">
            <a:xfrm>
              <a:off x="7048728" y="4876210"/>
              <a:ext cx="201771" cy="98044"/>
            </a:xfrm>
            <a:prstGeom prst="ellipse">
              <a:avLst/>
            </a:pr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0" name="ïṡlíḓê">
              <a:extLst>
                <a:ext uri="{FF2B5EF4-FFF2-40B4-BE49-F238E27FC236}">
                  <a16:creationId xmlns:a16="http://schemas.microsoft.com/office/drawing/2014/main" id="{3C6D459E-4BD1-70DA-275E-180F439B180A}"/>
                </a:ext>
              </a:extLst>
            </p:cNvPr>
            <p:cNvSpPr/>
            <p:nvPr/>
          </p:nvSpPr>
          <p:spPr bwMode="auto">
            <a:xfrm>
              <a:off x="7335754" y="5144763"/>
              <a:ext cx="201771" cy="99465"/>
            </a:xfrm>
            <a:prstGeom prst="ellipse">
              <a:avLst/>
            </a:pr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1" name="îŝ1îde">
              <a:extLst>
                <a:ext uri="{FF2B5EF4-FFF2-40B4-BE49-F238E27FC236}">
                  <a16:creationId xmlns:a16="http://schemas.microsoft.com/office/drawing/2014/main" id="{0C53EBBC-E8AD-5DF7-9BBA-DDBFA49F33BF}"/>
                </a:ext>
              </a:extLst>
            </p:cNvPr>
            <p:cNvSpPr/>
            <p:nvPr/>
          </p:nvSpPr>
          <p:spPr bwMode="auto">
            <a:xfrm>
              <a:off x="7537525" y="5144763"/>
              <a:ext cx="201771" cy="99465"/>
            </a:xfrm>
            <a:prstGeom prst="ellipse">
              <a:avLst/>
            </a:pr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2" name="îṧ1îḍe">
              <a:extLst>
                <a:ext uri="{FF2B5EF4-FFF2-40B4-BE49-F238E27FC236}">
                  <a16:creationId xmlns:a16="http://schemas.microsoft.com/office/drawing/2014/main" id="{2B0B61E0-C318-D10E-C66B-7B5D26105748}"/>
                </a:ext>
              </a:extLst>
            </p:cNvPr>
            <p:cNvSpPr/>
            <p:nvPr/>
          </p:nvSpPr>
          <p:spPr bwMode="auto">
            <a:xfrm>
              <a:off x="6540038" y="2649625"/>
              <a:ext cx="208876" cy="500164"/>
            </a:xfrm>
            <a:custGeom>
              <a:avLst/>
              <a:gdLst>
                <a:gd name="T0" fmla="*/ 76 w 158"/>
                <a:gd name="T1" fmla="*/ 0 h 380"/>
                <a:gd name="T2" fmla="*/ 119 w 158"/>
                <a:gd name="T3" fmla="*/ 0 h 380"/>
                <a:gd name="T4" fmla="*/ 129 w 158"/>
                <a:gd name="T5" fmla="*/ 333 h 380"/>
                <a:gd name="T6" fmla="*/ 11 w 158"/>
                <a:gd name="T7" fmla="*/ 333 h 380"/>
                <a:gd name="T8" fmla="*/ 11 w 158"/>
                <a:gd name="T9" fmla="*/ 115 h 380"/>
                <a:gd name="T10" fmla="*/ 76 w 158"/>
                <a:gd name="T11" fmla="*/ 0 h 380"/>
              </a:gdLst>
              <a:ahLst/>
              <a:cxnLst>
                <a:cxn ang="0">
                  <a:pos x="T0" y="T1"/>
                </a:cxn>
                <a:cxn ang="0">
                  <a:pos x="T2" y="T3"/>
                </a:cxn>
                <a:cxn ang="0">
                  <a:pos x="T4" y="T5"/>
                </a:cxn>
                <a:cxn ang="0">
                  <a:pos x="T6" y="T7"/>
                </a:cxn>
                <a:cxn ang="0">
                  <a:pos x="T8" y="T9"/>
                </a:cxn>
                <a:cxn ang="0">
                  <a:pos x="T10" y="T11"/>
                </a:cxn>
              </a:cxnLst>
              <a:rect l="0" t="0" r="r" b="b"/>
              <a:pathLst>
                <a:path w="158" h="380">
                  <a:moveTo>
                    <a:pt x="76" y="0"/>
                  </a:moveTo>
                  <a:cubicBezTo>
                    <a:pt x="119" y="0"/>
                    <a:pt x="119" y="0"/>
                    <a:pt x="119" y="0"/>
                  </a:cubicBezTo>
                  <a:cubicBezTo>
                    <a:pt x="119" y="0"/>
                    <a:pt x="158" y="305"/>
                    <a:pt x="129" y="333"/>
                  </a:cubicBezTo>
                  <a:cubicBezTo>
                    <a:pt x="101" y="362"/>
                    <a:pt x="22" y="380"/>
                    <a:pt x="11" y="333"/>
                  </a:cubicBezTo>
                  <a:cubicBezTo>
                    <a:pt x="0" y="287"/>
                    <a:pt x="11" y="115"/>
                    <a:pt x="11" y="115"/>
                  </a:cubicBezTo>
                  <a:cubicBezTo>
                    <a:pt x="76" y="0"/>
                    <a:pt x="76" y="0"/>
                    <a:pt x="76" y="0"/>
                  </a:cubicBezTo>
                </a:path>
              </a:pathLst>
            </a:cu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dirty="0"/>
            </a:p>
          </p:txBody>
        </p:sp>
        <p:sp>
          <p:nvSpPr>
            <p:cNvPr id="83" name="í$ḻîḑé">
              <a:extLst>
                <a:ext uri="{FF2B5EF4-FFF2-40B4-BE49-F238E27FC236}">
                  <a16:creationId xmlns:a16="http://schemas.microsoft.com/office/drawing/2014/main" id="{99B69ECD-6138-CF5C-B476-255A2679D382}"/>
                </a:ext>
              </a:extLst>
            </p:cNvPr>
            <p:cNvSpPr/>
            <p:nvPr/>
          </p:nvSpPr>
          <p:spPr bwMode="auto">
            <a:xfrm>
              <a:off x="5923358" y="1896536"/>
              <a:ext cx="690568" cy="807084"/>
            </a:xfrm>
            <a:prstGeom prst="ellipse">
              <a:avLst/>
            </a:pr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4" name="ïṥḷîḋé">
              <a:extLst>
                <a:ext uri="{FF2B5EF4-FFF2-40B4-BE49-F238E27FC236}">
                  <a16:creationId xmlns:a16="http://schemas.microsoft.com/office/drawing/2014/main" id="{C7FF0A2B-E5F8-4039-5743-D68D9D01CFB8}"/>
                </a:ext>
              </a:extLst>
            </p:cNvPr>
            <p:cNvSpPr/>
            <p:nvPr/>
          </p:nvSpPr>
          <p:spPr bwMode="auto">
            <a:xfrm>
              <a:off x="6096711" y="2327075"/>
              <a:ext cx="368019" cy="497323"/>
            </a:xfrm>
            <a:custGeom>
              <a:avLst/>
              <a:gdLst>
                <a:gd name="T0" fmla="*/ 72 w 280"/>
                <a:gd name="T1" fmla="*/ 36 h 377"/>
                <a:gd name="T2" fmla="*/ 43 w 280"/>
                <a:gd name="T3" fmla="*/ 179 h 377"/>
                <a:gd name="T4" fmla="*/ 94 w 280"/>
                <a:gd name="T5" fmla="*/ 348 h 377"/>
                <a:gd name="T6" fmla="*/ 205 w 280"/>
                <a:gd name="T7" fmla="*/ 377 h 377"/>
                <a:gd name="T8" fmla="*/ 280 w 280"/>
                <a:gd name="T9" fmla="*/ 273 h 377"/>
                <a:gd name="T10" fmla="*/ 266 w 280"/>
                <a:gd name="T11" fmla="*/ 165 h 377"/>
                <a:gd name="T12" fmla="*/ 219 w 280"/>
                <a:gd name="T13" fmla="*/ 0 h 377"/>
                <a:gd name="T14" fmla="*/ 72 w 280"/>
                <a:gd name="T15" fmla="*/ 36 h 3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377">
                  <a:moveTo>
                    <a:pt x="72" y="36"/>
                  </a:moveTo>
                  <a:cubicBezTo>
                    <a:pt x="72" y="36"/>
                    <a:pt x="86" y="154"/>
                    <a:pt x="43" y="179"/>
                  </a:cubicBezTo>
                  <a:cubicBezTo>
                    <a:pt x="0" y="205"/>
                    <a:pt x="94" y="348"/>
                    <a:pt x="94" y="348"/>
                  </a:cubicBezTo>
                  <a:cubicBezTo>
                    <a:pt x="205" y="377"/>
                    <a:pt x="205" y="377"/>
                    <a:pt x="205" y="377"/>
                  </a:cubicBezTo>
                  <a:cubicBezTo>
                    <a:pt x="280" y="273"/>
                    <a:pt x="280" y="273"/>
                    <a:pt x="280" y="273"/>
                  </a:cubicBezTo>
                  <a:cubicBezTo>
                    <a:pt x="266" y="165"/>
                    <a:pt x="266" y="165"/>
                    <a:pt x="266" y="165"/>
                  </a:cubicBezTo>
                  <a:cubicBezTo>
                    <a:pt x="266" y="165"/>
                    <a:pt x="180" y="79"/>
                    <a:pt x="219" y="0"/>
                  </a:cubicBezTo>
                  <a:cubicBezTo>
                    <a:pt x="72" y="36"/>
                    <a:pt x="72" y="36"/>
                    <a:pt x="72" y="36"/>
                  </a:cubicBezTo>
                </a:path>
              </a:pathLst>
            </a:custGeom>
            <a:solidFill>
              <a:srgbClr val="FFC1C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5" name="ïśḷiďe">
              <a:extLst>
                <a:ext uri="{FF2B5EF4-FFF2-40B4-BE49-F238E27FC236}">
                  <a16:creationId xmlns:a16="http://schemas.microsoft.com/office/drawing/2014/main" id="{1F266175-BF94-C8ED-F6B9-140D1D1F3AE8}"/>
                </a:ext>
              </a:extLst>
            </p:cNvPr>
            <p:cNvSpPr/>
            <p:nvPr/>
          </p:nvSpPr>
          <p:spPr bwMode="auto">
            <a:xfrm>
              <a:off x="6177703" y="2327076"/>
              <a:ext cx="258608" cy="440486"/>
            </a:xfrm>
            <a:prstGeom prst="rect">
              <a:avLst/>
            </a:prstGeom>
            <a:solidFill>
              <a:srgbClr val="E5ADB3"/>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a:p>
          </p:txBody>
        </p:sp>
        <p:sp>
          <p:nvSpPr>
            <p:cNvPr id="86" name="íṥ1iḋê">
              <a:extLst>
                <a:ext uri="{FF2B5EF4-FFF2-40B4-BE49-F238E27FC236}">
                  <a16:creationId xmlns:a16="http://schemas.microsoft.com/office/drawing/2014/main" id="{09D22BB8-F287-DC6F-544A-32E1F1CCDE06}"/>
                </a:ext>
              </a:extLst>
            </p:cNvPr>
            <p:cNvSpPr/>
            <p:nvPr/>
          </p:nvSpPr>
          <p:spPr bwMode="auto">
            <a:xfrm>
              <a:off x="5921937" y="4013710"/>
              <a:ext cx="396438" cy="1256095"/>
            </a:xfrm>
            <a:custGeom>
              <a:avLst/>
              <a:gdLst>
                <a:gd name="T0" fmla="*/ 43 w 301"/>
                <a:gd name="T1" fmla="*/ 39 h 953"/>
                <a:gd name="T2" fmla="*/ 43 w 301"/>
                <a:gd name="T3" fmla="*/ 523 h 953"/>
                <a:gd name="T4" fmla="*/ 200 w 301"/>
                <a:gd name="T5" fmla="*/ 878 h 953"/>
                <a:gd name="T6" fmla="*/ 165 w 301"/>
                <a:gd name="T7" fmla="*/ 953 h 953"/>
                <a:gd name="T8" fmla="*/ 261 w 301"/>
                <a:gd name="T9" fmla="*/ 932 h 953"/>
                <a:gd name="T10" fmla="*/ 301 w 301"/>
                <a:gd name="T11" fmla="*/ 857 h 953"/>
                <a:gd name="T12" fmla="*/ 247 w 301"/>
                <a:gd name="T13" fmla="*/ 609 h 953"/>
                <a:gd name="T14" fmla="*/ 186 w 301"/>
                <a:gd name="T15" fmla="*/ 426 h 953"/>
                <a:gd name="T16" fmla="*/ 286 w 301"/>
                <a:gd name="T17" fmla="*/ 0 h 953"/>
                <a:gd name="T18" fmla="*/ 43 w 301"/>
                <a:gd name="T19" fmla="*/ 39 h 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1" h="953">
                  <a:moveTo>
                    <a:pt x="43" y="39"/>
                  </a:moveTo>
                  <a:cubicBezTo>
                    <a:pt x="43" y="39"/>
                    <a:pt x="0" y="430"/>
                    <a:pt x="43" y="523"/>
                  </a:cubicBezTo>
                  <a:cubicBezTo>
                    <a:pt x="86" y="616"/>
                    <a:pt x="200" y="878"/>
                    <a:pt x="200" y="878"/>
                  </a:cubicBezTo>
                  <a:cubicBezTo>
                    <a:pt x="165" y="953"/>
                    <a:pt x="165" y="953"/>
                    <a:pt x="165" y="953"/>
                  </a:cubicBezTo>
                  <a:cubicBezTo>
                    <a:pt x="261" y="932"/>
                    <a:pt x="261" y="932"/>
                    <a:pt x="261" y="932"/>
                  </a:cubicBezTo>
                  <a:cubicBezTo>
                    <a:pt x="301" y="857"/>
                    <a:pt x="301" y="857"/>
                    <a:pt x="301" y="857"/>
                  </a:cubicBezTo>
                  <a:cubicBezTo>
                    <a:pt x="301" y="857"/>
                    <a:pt x="254" y="674"/>
                    <a:pt x="247" y="609"/>
                  </a:cubicBezTo>
                  <a:cubicBezTo>
                    <a:pt x="240" y="545"/>
                    <a:pt x="186" y="426"/>
                    <a:pt x="186" y="426"/>
                  </a:cubicBezTo>
                  <a:cubicBezTo>
                    <a:pt x="286" y="0"/>
                    <a:pt x="286" y="0"/>
                    <a:pt x="286" y="0"/>
                  </a:cubicBezTo>
                  <a:lnTo>
                    <a:pt x="43" y="39"/>
                  </a:lnTo>
                  <a:close/>
                </a:path>
              </a:pathLst>
            </a:custGeom>
            <a:solidFill>
              <a:srgbClr val="FFC1C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7" name="iSlídé">
              <a:extLst>
                <a:ext uri="{FF2B5EF4-FFF2-40B4-BE49-F238E27FC236}">
                  <a16:creationId xmlns:a16="http://schemas.microsoft.com/office/drawing/2014/main" id="{6A05C5EF-EBE4-A19F-B00B-38D91A43C333}"/>
                </a:ext>
              </a:extLst>
            </p:cNvPr>
            <p:cNvSpPr/>
            <p:nvPr/>
          </p:nvSpPr>
          <p:spPr bwMode="auto">
            <a:xfrm>
              <a:off x="6427785" y="3914245"/>
              <a:ext cx="274238" cy="1382557"/>
            </a:xfrm>
            <a:custGeom>
              <a:avLst/>
              <a:gdLst>
                <a:gd name="T0" fmla="*/ 0 w 208"/>
                <a:gd name="T1" fmla="*/ 50 h 1050"/>
                <a:gd name="T2" fmla="*/ 29 w 208"/>
                <a:gd name="T3" fmla="*/ 505 h 1050"/>
                <a:gd name="T4" fmla="*/ 15 w 208"/>
                <a:gd name="T5" fmla="*/ 1040 h 1050"/>
                <a:gd name="T6" fmla="*/ 93 w 208"/>
                <a:gd name="T7" fmla="*/ 1050 h 1050"/>
                <a:gd name="T8" fmla="*/ 190 w 208"/>
                <a:gd name="T9" fmla="*/ 494 h 1050"/>
                <a:gd name="T10" fmla="*/ 194 w 208"/>
                <a:gd name="T11" fmla="*/ 0 h 1050"/>
                <a:gd name="T12" fmla="*/ 0 w 208"/>
                <a:gd name="T13" fmla="*/ 50 h 1050"/>
              </a:gdLst>
              <a:ahLst/>
              <a:cxnLst>
                <a:cxn ang="0">
                  <a:pos x="T0" y="T1"/>
                </a:cxn>
                <a:cxn ang="0">
                  <a:pos x="T2" y="T3"/>
                </a:cxn>
                <a:cxn ang="0">
                  <a:pos x="T4" y="T5"/>
                </a:cxn>
                <a:cxn ang="0">
                  <a:pos x="T6" y="T7"/>
                </a:cxn>
                <a:cxn ang="0">
                  <a:pos x="T8" y="T9"/>
                </a:cxn>
                <a:cxn ang="0">
                  <a:pos x="T10" y="T11"/>
                </a:cxn>
                <a:cxn ang="0">
                  <a:pos x="T12" y="T13"/>
                </a:cxn>
              </a:cxnLst>
              <a:rect l="0" t="0" r="r" b="b"/>
              <a:pathLst>
                <a:path w="208" h="1050">
                  <a:moveTo>
                    <a:pt x="0" y="50"/>
                  </a:moveTo>
                  <a:cubicBezTo>
                    <a:pt x="0" y="50"/>
                    <a:pt x="4" y="444"/>
                    <a:pt x="29" y="505"/>
                  </a:cubicBezTo>
                  <a:cubicBezTo>
                    <a:pt x="15" y="1040"/>
                    <a:pt x="15" y="1040"/>
                    <a:pt x="15" y="1040"/>
                  </a:cubicBezTo>
                  <a:cubicBezTo>
                    <a:pt x="93" y="1050"/>
                    <a:pt x="93" y="1050"/>
                    <a:pt x="93" y="1050"/>
                  </a:cubicBezTo>
                  <a:cubicBezTo>
                    <a:pt x="93" y="1050"/>
                    <a:pt x="208" y="602"/>
                    <a:pt x="190" y="494"/>
                  </a:cubicBezTo>
                  <a:cubicBezTo>
                    <a:pt x="172" y="387"/>
                    <a:pt x="194" y="0"/>
                    <a:pt x="194" y="0"/>
                  </a:cubicBezTo>
                  <a:lnTo>
                    <a:pt x="0" y="50"/>
                  </a:lnTo>
                  <a:close/>
                </a:path>
              </a:pathLst>
            </a:custGeom>
            <a:solidFill>
              <a:srgbClr val="FFC1C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8" name="îSḷîḍé">
              <a:extLst>
                <a:ext uri="{FF2B5EF4-FFF2-40B4-BE49-F238E27FC236}">
                  <a16:creationId xmlns:a16="http://schemas.microsoft.com/office/drawing/2014/main" id="{7B16B012-5F31-B1D7-511D-542ABC8F1925}"/>
                </a:ext>
              </a:extLst>
            </p:cNvPr>
            <p:cNvSpPr/>
            <p:nvPr/>
          </p:nvSpPr>
          <p:spPr bwMode="auto">
            <a:xfrm>
              <a:off x="6089606" y="2079835"/>
              <a:ext cx="358072" cy="358072"/>
            </a:xfrm>
            <a:prstGeom prst="ellipse">
              <a:avLst/>
            </a:prstGeom>
            <a:solidFill>
              <a:srgbClr val="FFC1C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89" name="ísḷîḍe">
              <a:extLst>
                <a:ext uri="{FF2B5EF4-FFF2-40B4-BE49-F238E27FC236}">
                  <a16:creationId xmlns:a16="http://schemas.microsoft.com/office/drawing/2014/main" id="{CE892DB5-5E6E-EE83-85F6-5746C4150A29}"/>
                </a:ext>
              </a:extLst>
            </p:cNvPr>
            <p:cNvSpPr/>
            <p:nvPr/>
          </p:nvSpPr>
          <p:spPr bwMode="auto">
            <a:xfrm>
              <a:off x="5850892" y="2531690"/>
              <a:ext cx="1030170" cy="2344521"/>
            </a:xfrm>
            <a:custGeom>
              <a:avLst/>
              <a:gdLst>
                <a:gd name="T0" fmla="*/ 781 w 781"/>
                <a:gd name="T1" fmla="*/ 1150 h 1215"/>
                <a:gd name="T2" fmla="*/ 645 w 781"/>
                <a:gd name="T3" fmla="*/ 1168 h 1215"/>
                <a:gd name="T4" fmla="*/ 300 w 781"/>
                <a:gd name="T5" fmla="*/ 1168 h 1215"/>
                <a:gd name="T6" fmla="*/ 61 w 781"/>
                <a:gd name="T7" fmla="*/ 1182 h 1215"/>
                <a:gd name="T8" fmla="*/ 93 w 781"/>
                <a:gd name="T9" fmla="*/ 820 h 1215"/>
                <a:gd name="T10" fmla="*/ 141 w 781"/>
                <a:gd name="T11" fmla="*/ 535 h 1215"/>
                <a:gd name="T12" fmla="*/ 150 w 781"/>
                <a:gd name="T13" fmla="*/ 501 h 1215"/>
                <a:gd name="T14" fmla="*/ 180 w 781"/>
                <a:gd name="T15" fmla="*/ 353 h 1215"/>
                <a:gd name="T16" fmla="*/ 178 w 781"/>
                <a:gd name="T17" fmla="*/ 344 h 1215"/>
                <a:gd name="T18" fmla="*/ 176 w 781"/>
                <a:gd name="T19" fmla="*/ 340 h 1215"/>
                <a:gd name="T20" fmla="*/ 90 w 781"/>
                <a:gd name="T21" fmla="*/ 78 h 1215"/>
                <a:gd name="T22" fmla="*/ 82 w 781"/>
                <a:gd name="T23" fmla="*/ 46 h 1215"/>
                <a:gd name="T24" fmla="*/ 248 w 781"/>
                <a:gd name="T25" fmla="*/ 1 h 1215"/>
                <a:gd name="T26" fmla="*/ 290 w 781"/>
                <a:gd name="T27" fmla="*/ 46 h 1215"/>
                <a:gd name="T28" fmla="*/ 351 w 781"/>
                <a:gd name="T29" fmla="*/ 179 h 1215"/>
                <a:gd name="T30" fmla="*/ 398 w 781"/>
                <a:gd name="T31" fmla="*/ 60 h 1215"/>
                <a:gd name="T32" fmla="*/ 391 w 781"/>
                <a:gd name="T33" fmla="*/ 35 h 1215"/>
                <a:gd name="T34" fmla="*/ 444 w 781"/>
                <a:gd name="T35" fmla="*/ 1 h 1215"/>
                <a:gd name="T36" fmla="*/ 534 w 781"/>
                <a:gd name="T37" fmla="*/ 35 h 1215"/>
                <a:gd name="T38" fmla="*/ 642 w 781"/>
                <a:gd name="T39" fmla="*/ 93 h 1215"/>
                <a:gd name="T40" fmla="*/ 563 w 781"/>
                <a:gd name="T41" fmla="*/ 498 h 1215"/>
                <a:gd name="T42" fmla="*/ 781 w 781"/>
                <a:gd name="T43" fmla="*/ 115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1" h="1215">
                  <a:moveTo>
                    <a:pt x="781" y="1150"/>
                  </a:moveTo>
                  <a:cubicBezTo>
                    <a:pt x="781" y="1150"/>
                    <a:pt x="685" y="1215"/>
                    <a:pt x="645" y="1168"/>
                  </a:cubicBezTo>
                  <a:cubicBezTo>
                    <a:pt x="622" y="1141"/>
                    <a:pt x="452" y="1155"/>
                    <a:pt x="300" y="1168"/>
                  </a:cubicBezTo>
                  <a:cubicBezTo>
                    <a:pt x="188" y="1178"/>
                    <a:pt x="87" y="1188"/>
                    <a:pt x="61" y="1182"/>
                  </a:cubicBezTo>
                  <a:cubicBezTo>
                    <a:pt x="0" y="1168"/>
                    <a:pt x="93" y="939"/>
                    <a:pt x="93" y="820"/>
                  </a:cubicBezTo>
                  <a:cubicBezTo>
                    <a:pt x="93" y="732"/>
                    <a:pt x="125" y="597"/>
                    <a:pt x="141" y="535"/>
                  </a:cubicBezTo>
                  <a:cubicBezTo>
                    <a:pt x="147" y="514"/>
                    <a:pt x="150" y="501"/>
                    <a:pt x="150" y="501"/>
                  </a:cubicBezTo>
                  <a:cubicBezTo>
                    <a:pt x="150" y="501"/>
                    <a:pt x="187" y="397"/>
                    <a:pt x="180" y="353"/>
                  </a:cubicBezTo>
                  <a:cubicBezTo>
                    <a:pt x="180" y="350"/>
                    <a:pt x="179" y="347"/>
                    <a:pt x="178" y="344"/>
                  </a:cubicBezTo>
                  <a:cubicBezTo>
                    <a:pt x="177" y="342"/>
                    <a:pt x="176" y="341"/>
                    <a:pt x="176" y="340"/>
                  </a:cubicBezTo>
                  <a:cubicBezTo>
                    <a:pt x="158" y="317"/>
                    <a:pt x="109" y="150"/>
                    <a:pt x="90" y="78"/>
                  </a:cubicBezTo>
                  <a:cubicBezTo>
                    <a:pt x="87" y="68"/>
                    <a:pt x="84" y="57"/>
                    <a:pt x="82" y="46"/>
                  </a:cubicBezTo>
                  <a:cubicBezTo>
                    <a:pt x="82" y="35"/>
                    <a:pt x="215" y="3"/>
                    <a:pt x="248" y="1"/>
                  </a:cubicBezTo>
                  <a:cubicBezTo>
                    <a:pt x="281" y="0"/>
                    <a:pt x="290" y="46"/>
                    <a:pt x="290" y="46"/>
                  </a:cubicBezTo>
                  <a:cubicBezTo>
                    <a:pt x="301" y="53"/>
                    <a:pt x="351" y="179"/>
                    <a:pt x="351" y="179"/>
                  </a:cubicBezTo>
                  <a:cubicBezTo>
                    <a:pt x="398" y="60"/>
                    <a:pt x="398" y="60"/>
                    <a:pt x="398" y="60"/>
                  </a:cubicBezTo>
                  <a:cubicBezTo>
                    <a:pt x="398" y="60"/>
                    <a:pt x="394" y="35"/>
                    <a:pt x="391" y="35"/>
                  </a:cubicBezTo>
                  <a:cubicBezTo>
                    <a:pt x="387" y="35"/>
                    <a:pt x="444" y="1"/>
                    <a:pt x="444" y="1"/>
                  </a:cubicBezTo>
                  <a:cubicBezTo>
                    <a:pt x="444" y="1"/>
                    <a:pt x="502" y="42"/>
                    <a:pt x="534" y="35"/>
                  </a:cubicBezTo>
                  <a:cubicBezTo>
                    <a:pt x="566" y="28"/>
                    <a:pt x="642" y="93"/>
                    <a:pt x="642" y="93"/>
                  </a:cubicBezTo>
                  <a:cubicBezTo>
                    <a:pt x="642" y="93"/>
                    <a:pt x="509" y="426"/>
                    <a:pt x="563" y="498"/>
                  </a:cubicBezTo>
                  <a:cubicBezTo>
                    <a:pt x="616" y="569"/>
                    <a:pt x="781" y="1150"/>
                    <a:pt x="781" y="1150"/>
                  </a:cubicBezTo>
                </a:path>
              </a:pathLst>
            </a:cu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0" name="ísľîḓé">
              <a:extLst>
                <a:ext uri="{FF2B5EF4-FFF2-40B4-BE49-F238E27FC236}">
                  <a16:creationId xmlns:a16="http://schemas.microsoft.com/office/drawing/2014/main" id="{913AEFA2-639F-2442-E1CD-EB74E4AA0EBF}"/>
                </a:ext>
              </a:extLst>
            </p:cNvPr>
            <p:cNvSpPr/>
            <p:nvPr/>
          </p:nvSpPr>
          <p:spPr bwMode="auto">
            <a:xfrm>
              <a:off x="5877888" y="5113503"/>
              <a:ext cx="568369" cy="514374"/>
            </a:xfrm>
            <a:custGeom>
              <a:avLst/>
              <a:gdLst>
                <a:gd name="T0" fmla="*/ 323 w 431"/>
                <a:gd name="T1" fmla="*/ 7 h 391"/>
                <a:gd name="T2" fmla="*/ 262 w 431"/>
                <a:gd name="T3" fmla="*/ 75 h 391"/>
                <a:gd name="T4" fmla="*/ 212 w 431"/>
                <a:gd name="T5" fmla="*/ 54 h 391"/>
                <a:gd name="T6" fmla="*/ 187 w 431"/>
                <a:gd name="T7" fmla="*/ 143 h 391"/>
                <a:gd name="T8" fmla="*/ 61 w 431"/>
                <a:gd name="T9" fmla="*/ 294 h 391"/>
                <a:gd name="T10" fmla="*/ 115 w 431"/>
                <a:gd name="T11" fmla="*/ 380 h 391"/>
                <a:gd name="T12" fmla="*/ 305 w 431"/>
                <a:gd name="T13" fmla="*/ 247 h 391"/>
                <a:gd name="T14" fmla="*/ 431 w 431"/>
                <a:gd name="T15" fmla="*/ 176 h 391"/>
                <a:gd name="T16" fmla="*/ 323 w 431"/>
                <a:gd name="T17" fmla="*/ 7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 h="391">
                  <a:moveTo>
                    <a:pt x="323" y="7"/>
                  </a:moveTo>
                  <a:cubicBezTo>
                    <a:pt x="323" y="7"/>
                    <a:pt x="262" y="68"/>
                    <a:pt x="262" y="75"/>
                  </a:cubicBezTo>
                  <a:cubicBezTo>
                    <a:pt x="212" y="54"/>
                    <a:pt x="212" y="54"/>
                    <a:pt x="212" y="54"/>
                  </a:cubicBezTo>
                  <a:cubicBezTo>
                    <a:pt x="212" y="54"/>
                    <a:pt x="190" y="133"/>
                    <a:pt x="187" y="143"/>
                  </a:cubicBezTo>
                  <a:cubicBezTo>
                    <a:pt x="183" y="154"/>
                    <a:pt x="122" y="251"/>
                    <a:pt x="61" y="294"/>
                  </a:cubicBezTo>
                  <a:cubicBezTo>
                    <a:pt x="0" y="337"/>
                    <a:pt x="61" y="391"/>
                    <a:pt x="115" y="380"/>
                  </a:cubicBezTo>
                  <a:cubicBezTo>
                    <a:pt x="169" y="369"/>
                    <a:pt x="305" y="247"/>
                    <a:pt x="305" y="247"/>
                  </a:cubicBezTo>
                  <a:cubicBezTo>
                    <a:pt x="305" y="247"/>
                    <a:pt x="398" y="247"/>
                    <a:pt x="431" y="176"/>
                  </a:cubicBezTo>
                  <a:cubicBezTo>
                    <a:pt x="431" y="176"/>
                    <a:pt x="345" y="0"/>
                    <a:pt x="323" y="7"/>
                  </a:cubicBez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1" name="íŝḻiḋê">
              <a:extLst>
                <a:ext uri="{FF2B5EF4-FFF2-40B4-BE49-F238E27FC236}">
                  <a16:creationId xmlns:a16="http://schemas.microsoft.com/office/drawing/2014/main" id="{BA9DBBF5-C69E-B8AF-B042-3E8FDCBAE10B}"/>
                </a:ext>
              </a:extLst>
            </p:cNvPr>
            <p:cNvSpPr/>
            <p:nvPr/>
          </p:nvSpPr>
          <p:spPr bwMode="auto">
            <a:xfrm>
              <a:off x="6366685" y="5171761"/>
              <a:ext cx="244399" cy="460379"/>
            </a:xfrm>
            <a:custGeom>
              <a:avLst/>
              <a:gdLst>
                <a:gd name="T0" fmla="*/ 132 w 186"/>
                <a:gd name="T1" fmla="*/ 67 h 350"/>
                <a:gd name="T2" fmla="*/ 34 w 186"/>
                <a:gd name="T3" fmla="*/ 62 h 350"/>
                <a:gd name="T4" fmla="*/ 28 w 186"/>
                <a:gd name="T5" fmla="*/ 260 h 350"/>
                <a:gd name="T6" fmla="*/ 89 w 186"/>
                <a:gd name="T7" fmla="*/ 339 h 350"/>
                <a:gd name="T8" fmla="*/ 186 w 186"/>
                <a:gd name="T9" fmla="*/ 303 h 350"/>
                <a:gd name="T10" fmla="*/ 143 w 186"/>
                <a:gd name="T11" fmla="*/ 131 h 350"/>
                <a:gd name="T12" fmla="*/ 143 w 186"/>
                <a:gd name="T13" fmla="*/ 56 h 350"/>
                <a:gd name="T14" fmla="*/ 132 w 186"/>
                <a:gd name="T15" fmla="*/ 67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0">
                  <a:moveTo>
                    <a:pt x="132" y="67"/>
                  </a:moveTo>
                  <a:cubicBezTo>
                    <a:pt x="132" y="67"/>
                    <a:pt x="40" y="0"/>
                    <a:pt x="34" y="62"/>
                  </a:cubicBezTo>
                  <a:cubicBezTo>
                    <a:pt x="28" y="124"/>
                    <a:pt x="28" y="260"/>
                    <a:pt x="28" y="260"/>
                  </a:cubicBezTo>
                  <a:cubicBezTo>
                    <a:pt x="28" y="260"/>
                    <a:pt x="0" y="350"/>
                    <a:pt x="89" y="339"/>
                  </a:cubicBezTo>
                  <a:cubicBezTo>
                    <a:pt x="179" y="328"/>
                    <a:pt x="186" y="303"/>
                    <a:pt x="186" y="303"/>
                  </a:cubicBezTo>
                  <a:cubicBezTo>
                    <a:pt x="143" y="131"/>
                    <a:pt x="143" y="131"/>
                    <a:pt x="143" y="131"/>
                  </a:cubicBezTo>
                  <a:cubicBezTo>
                    <a:pt x="143" y="56"/>
                    <a:pt x="143" y="56"/>
                    <a:pt x="143" y="56"/>
                  </a:cubicBezTo>
                  <a:lnTo>
                    <a:pt x="132" y="67"/>
                  </a:lnTo>
                  <a:close/>
                </a:path>
              </a:pathLst>
            </a:cu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2" name="isḻiḍé">
              <a:extLst>
                <a:ext uri="{FF2B5EF4-FFF2-40B4-BE49-F238E27FC236}">
                  <a16:creationId xmlns:a16="http://schemas.microsoft.com/office/drawing/2014/main" id="{158BB1AB-F7D3-0C3C-F698-CCA697275B9B}"/>
                </a:ext>
              </a:extLst>
            </p:cNvPr>
            <p:cNvSpPr/>
            <p:nvPr/>
          </p:nvSpPr>
          <p:spPr bwMode="auto">
            <a:xfrm>
              <a:off x="5968827" y="2633995"/>
              <a:ext cx="116516" cy="350968"/>
            </a:xfrm>
            <a:custGeom>
              <a:avLst/>
              <a:gdLst>
                <a:gd name="T0" fmla="*/ 17 w 88"/>
                <a:gd name="T1" fmla="*/ 0 h 266"/>
                <a:gd name="T2" fmla="*/ 0 w 88"/>
                <a:gd name="T3" fmla="*/ 0 h 266"/>
                <a:gd name="T4" fmla="*/ 86 w 88"/>
                <a:gd name="T5" fmla="*/ 262 h 266"/>
                <a:gd name="T6" fmla="*/ 88 w 88"/>
                <a:gd name="T7" fmla="*/ 266 h 266"/>
                <a:gd name="T8" fmla="*/ 17 w 88"/>
                <a:gd name="T9" fmla="*/ 0 h 266"/>
              </a:gdLst>
              <a:ahLst/>
              <a:cxnLst>
                <a:cxn ang="0">
                  <a:pos x="T0" y="T1"/>
                </a:cxn>
                <a:cxn ang="0">
                  <a:pos x="T2" y="T3"/>
                </a:cxn>
                <a:cxn ang="0">
                  <a:pos x="T4" y="T5"/>
                </a:cxn>
                <a:cxn ang="0">
                  <a:pos x="T6" y="T7"/>
                </a:cxn>
                <a:cxn ang="0">
                  <a:pos x="T8" y="T9"/>
                </a:cxn>
              </a:cxnLst>
              <a:rect l="0" t="0" r="r" b="b"/>
              <a:pathLst>
                <a:path w="88" h="266">
                  <a:moveTo>
                    <a:pt x="17" y="0"/>
                  </a:moveTo>
                  <a:cubicBezTo>
                    <a:pt x="0" y="0"/>
                    <a:pt x="0" y="0"/>
                    <a:pt x="0" y="0"/>
                  </a:cubicBezTo>
                  <a:cubicBezTo>
                    <a:pt x="19" y="72"/>
                    <a:pt x="68" y="239"/>
                    <a:pt x="86" y="262"/>
                  </a:cubicBezTo>
                  <a:cubicBezTo>
                    <a:pt x="86" y="263"/>
                    <a:pt x="87" y="264"/>
                    <a:pt x="88" y="266"/>
                  </a:cubicBezTo>
                  <a:cubicBezTo>
                    <a:pt x="61" y="171"/>
                    <a:pt x="17" y="0"/>
                    <a:pt x="17" y="0"/>
                  </a:cubicBezTo>
                </a:path>
              </a:pathLst>
            </a:custGeom>
            <a:solidFill>
              <a:srgbClr val="6159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3" name="íṥľiďè">
              <a:extLst>
                <a:ext uri="{FF2B5EF4-FFF2-40B4-BE49-F238E27FC236}">
                  <a16:creationId xmlns:a16="http://schemas.microsoft.com/office/drawing/2014/main" id="{A3EBE918-13C8-C267-4B6B-5632EA71A088}"/>
                </a:ext>
              </a:extLst>
            </p:cNvPr>
            <p:cNvSpPr/>
            <p:nvPr/>
          </p:nvSpPr>
          <p:spPr bwMode="auto">
            <a:xfrm>
              <a:off x="6037032" y="2996330"/>
              <a:ext cx="470326" cy="295552"/>
            </a:xfrm>
            <a:custGeom>
              <a:avLst/>
              <a:gdLst>
                <a:gd name="T0" fmla="*/ 39 w 357"/>
                <a:gd name="T1" fmla="*/ 0 h 224"/>
                <a:gd name="T2" fmla="*/ 40 w 357"/>
                <a:gd name="T3" fmla="*/ 13 h 224"/>
                <a:gd name="T4" fmla="*/ 9 w 357"/>
                <a:gd name="T5" fmla="*/ 148 h 224"/>
                <a:gd name="T6" fmla="*/ 0 w 357"/>
                <a:gd name="T7" fmla="*/ 182 h 224"/>
                <a:gd name="T8" fmla="*/ 38 w 357"/>
                <a:gd name="T9" fmla="*/ 191 h 224"/>
                <a:gd name="T10" fmla="*/ 267 w 357"/>
                <a:gd name="T11" fmla="*/ 224 h 224"/>
                <a:gd name="T12" fmla="*/ 271 w 357"/>
                <a:gd name="T13" fmla="*/ 224 h 224"/>
                <a:gd name="T14" fmla="*/ 325 w 357"/>
                <a:gd name="T15" fmla="*/ 109 h 224"/>
                <a:gd name="T16" fmla="*/ 56 w 357"/>
                <a:gd name="T17" fmla="*/ 51 h 224"/>
                <a:gd name="T18" fmla="*/ 39 w 357"/>
                <a:gd name="T1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224">
                  <a:moveTo>
                    <a:pt x="39" y="0"/>
                  </a:moveTo>
                  <a:cubicBezTo>
                    <a:pt x="40" y="4"/>
                    <a:pt x="40" y="8"/>
                    <a:pt x="40" y="13"/>
                  </a:cubicBezTo>
                  <a:cubicBezTo>
                    <a:pt x="40" y="61"/>
                    <a:pt x="9" y="148"/>
                    <a:pt x="9" y="148"/>
                  </a:cubicBezTo>
                  <a:cubicBezTo>
                    <a:pt x="9" y="148"/>
                    <a:pt x="6" y="161"/>
                    <a:pt x="0" y="182"/>
                  </a:cubicBezTo>
                  <a:cubicBezTo>
                    <a:pt x="13" y="186"/>
                    <a:pt x="25" y="189"/>
                    <a:pt x="38" y="191"/>
                  </a:cubicBezTo>
                  <a:cubicBezTo>
                    <a:pt x="191" y="221"/>
                    <a:pt x="251" y="224"/>
                    <a:pt x="267" y="224"/>
                  </a:cubicBezTo>
                  <a:cubicBezTo>
                    <a:pt x="270" y="224"/>
                    <a:pt x="271" y="224"/>
                    <a:pt x="271" y="224"/>
                  </a:cubicBezTo>
                  <a:cubicBezTo>
                    <a:pt x="271" y="224"/>
                    <a:pt x="357" y="123"/>
                    <a:pt x="325" y="109"/>
                  </a:cubicBezTo>
                  <a:cubicBezTo>
                    <a:pt x="293" y="94"/>
                    <a:pt x="63" y="55"/>
                    <a:pt x="56" y="51"/>
                  </a:cubicBezTo>
                  <a:cubicBezTo>
                    <a:pt x="54" y="51"/>
                    <a:pt x="48" y="30"/>
                    <a:pt x="39" y="0"/>
                  </a:cubicBezTo>
                </a:path>
              </a:pathLst>
            </a:cu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4" name="ïsḻiḑê">
              <a:extLst>
                <a:ext uri="{FF2B5EF4-FFF2-40B4-BE49-F238E27FC236}">
                  <a16:creationId xmlns:a16="http://schemas.microsoft.com/office/drawing/2014/main" id="{38D80224-EE65-F171-6186-C7A0AEBEC743}"/>
                </a:ext>
              </a:extLst>
            </p:cNvPr>
            <p:cNvSpPr/>
            <p:nvPr/>
          </p:nvSpPr>
          <p:spPr bwMode="auto">
            <a:xfrm>
              <a:off x="6575561" y="2803084"/>
              <a:ext cx="116516" cy="319708"/>
            </a:xfrm>
            <a:custGeom>
              <a:avLst/>
              <a:gdLst>
                <a:gd name="T0" fmla="*/ 51 w 88"/>
                <a:gd name="T1" fmla="*/ 0 h 243"/>
                <a:gd name="T2" fmla="*/ 0 w 88"/>
                <a:gd name="T3" fmla="*/ 233 h 243"/>
                <a:gd name="T4" fmla="*/ 39 w 88"/>
                <a:gd name="T5" fmla="*/ 243 h 243"/>
                <a:gd name="T6" fmla="*/ 45 w 88"/>
                <a:gd name="T7" fmla="*/ 243 h 243"/>
                <a:gd name="T8" fmla="*/ 74 w 88"/>
                <a:gd name="T9" fmla="*/ 96 h 243"/>
                <a:gd name="T10" fmla="*/ 51 w 88"/>
                <a:gd name="T11" fmla="*/ 0 h 243"/>
              </a:gdLst>
              <a:ahLst/>
              <a:cxnLst>
                <a:cxn ang="0">
                  <a:pos x="T0" y="T1"/>
                </a:cxn>
                <a:cxn ang="0">
                  <a:pos x="T2" y="T3"/>
                </a:cxn>
                <a:cxn ang="0">
                  <a:pos x="T4" y="T5"/>
                </a:cxn>
                <a:cxn ang="0">
                  <a:pos x="T6" y="T7"/>
                </a:cxn>
                <a:cxn ang="0">
                  <a:pos x="T8" y="T9"/>
                </a:cxn>
                <a:cxn ang="0">
                  <a:pos x="T10" y="T11"/>
                </a:cxn>
              </a:cxnLst>
              <a:rect l="0" t="0" r="r" b="b"/>
              <a:pathLst>
                <a:path w="88" h="243">
                  <a:moveTo>
                    <a:pt x="51" y="0"/>
                  </a:moveTo>
                  <a:cubicBezTo>
                    <a:pt x="27" y="74"/>
                    <a:pt x="1" y="169"/>
                    <a:pt x="0" y="233"/>
                  </a:cubicBezTo>
                  <a:cubicBezTo>
                    <a:pt x="13" y="239"/>
                    <a:pt x="26" y="243"/>
                    <a:pt x="39" y="243"/>
                  </a:cubicBezTo>
                  <a:cubicBezTo>
                    <a:pt x="41" y="243"/>
                    <a:pt x="43" y="243"/>
                    <a:pt x="45" y="243"/>
                  </a:cubicBezTo>
                  <a:cubicBezTo>
                    <a:pt x="88" y="239"/>
                    <a:pt x="84" y="116"/>
                    <a:pt x="74" y="96"/>
                  </a:cubicBezTo>
                  <a:cubicBezTo>
                    <a:pt x="68" y="86"/>
                    <a:pt x="59" y="43"/>
                    <a:pt x="51" y="0"/>
                  </a:cubicBezTo>
                </a:path>
              </a:pathLst>
            </a:custGeom>
            <a:solidFill>
              <a:srgbClr val="6159E5"/>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5" name="iŝ1ïďe">
              <a:extLst>
                <a:ext uri="{FF2B5EF4-FFF2-40B4-BE49-F238E27FC236}">
                  <a16:creationId xmlns:a16="http://schemas.microsoft.com/office/drawing/2014/main" id="{5F48CD3B-E0A0-8FE7-E926-126511E09B07}"/>
                </a:ext>
              </a:extLst>
            </p:cNvPr>
            <p:cNvSpPr/>
            <p:nvPr/>
          </p:nvSpPr>
          <p:spPr bwMode="auto">
            <a:xfrm>
              <a:off x="6480359" y="2668097"/>
              <a:ext cx="163406" cy="441907"/>
            </a:xfrm>
            <a:custGeom>
              <a:avLst/>
              <a:gdLst>
                <a:gd name="T0" fmla="*/ 66 w 124"/>
                <a:gd name="T1" fmla="*/ 0 h 336"/>
                <a:gd name="T2" fmla="*/ 0 w 124"/>
                <a:gd name="T3" fmla="*/ 4 h 336"/>
                <a:gd name="T4" fmla="*/ 28 w 124"/>
                <a:gd name="T5" fmla="*/ 271 h 336"/>
                <a:gd name="T6" fmla="*/ 73 w 124"/>
                <a:gd name="T7" fmla="*/ 336 h 336"/>
                <a:gd name="T8" fmla="*/ 124 w 124"/>
                <a:gd name="T9" fmla="*/ 103 h 336"/>
                <a:gd name="T10" fmla="*/ 105 w 124"/>
                <a:gd name="T11" fmla="*/ 8 h 336"/>
                <a:gd name="T12" fmla="*/ 66 w 124"/>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124" h="336">
                  <a:moveTo>
                    <a:pt x="66" y="0"/>
                  </a:moveTo>
                  <a:cubicBezTo>
                    <a:pt x="36" y="0"/>
                    <a:pt x="0" y="4"/>
                    <a:pt x="0" y="4"/>
                  </a:cubicBezTo>
                  <a:cubicBezTo>
                    <a:pt x="0" y="4"/>
                    <a:pt x="39" y="235"/>
                    <a:pt x="28" y="271"/>
                  </a:cubicBezTo>
                  <a:cubicBezTo>
                    <a:pt x="21" y="294"/>
                    <a:pt x="44" y="322"/>
                    <a:pt x="73" y="336"/>
                  </a:cubicBezTo>
                  <a:cubicBezTo>
                    <a:pt x="74" y="272"/>
                    <a:pt x="100" y="177"/>
                    <a:pt x="124" y="103"/>
                  </a:cubicBezTo>
                  <a:cubicBezTo>
                    <a:pt x="116" y="60"/>
                    <a:pt x="108" y="16"/>
                    <a:pt x="105" y="8"/>
                  </a:cubicBezTo>
                  <a:cubicBezTo>
                    <a:pt x="102" y="2"/>
                    <a:pt x="85" y="0"/>
                    <a:pt x="66" y="0"/>
                  </a:cubicBezTo>
                </a:path>
              </a:pathLst>
            </a:cu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6" name="íṣlîdè">
              <a:extLst>
                <a:ext uri="{FF2B5EF4-FFF2-40B4-BE49-F238E27FC236}">
                  <a16:creationId xmlns:a16="http://schemas.microsoft.com/office/drawing/2014/main" id="{925F9C1C-6D23-7C00-E7EE-94572B0824B6}"/>
                </a:ext>
              </a:extLst>
            </p:cNvPr>
            <p:cNvSpPr/>
            <p:nvPr/>
          </p:nvSpPr>
          <p:spPr bwMode="auto">
            <a:xfrm>
              <a:off x="6370949" y="3083006"/>
              <a:ext cx="443328" cy="137830"/>
            </a:xfrm>
            <a:custGeom>
              <a:avLst/>
              <a:gdLst>
                <a:gd name="T0" fmla="*/ 32 w 337"/>
                <a:gd name="T1" fmla="*/ 18 h 104"/>
                <a:gd name="T2" fmla="*/ 208 w 337"/>
                <a:gd name="T3" fmla="*/ 18 h 104"/>
                <a:gd name="T4" fmla="*/ 316 w 337"/>
                <a:gd name="T5" fmla="*/ 50 h 104"/>
                <a:gd name="T6" fmla="*/ 108 w 337"/>
                <a:gd name="T7" fmla="*/ 104 h 104"/>
                <a:gd name="T8" fmla="*/ 0 w 337"/>
                <a:gd name="T9" fmla="*/ 104 h 104"/>
                <a:gd name="T10" fmla="*/ 32 w 337"/>
                <a:gd name="T11" fmla="*/ 18 h 104"/>
              </a:gdLst>
              <a:ahLst/>
              <a:cxnLst>
                <a:cxn ang="0">
                  <a:pos x="T0" y="T1"/>
                </a:cxn>
                <a:cxn ang="0">
                  <a:pos x="T2" y="T3"/>
                </a:cxn>
                <a:cxn ang="0">
                  <a:pos x="T4" y="T5"/>
                </a:cxn>
                <a:cxn ang="0">
                  <a:pos x="T6" y="T7"/>
                </a:cxn>
                <a:cxn ang="0">
                  <a:pos x="T8" y="T9"/>
                </a:cxn>
                <a:cxn ang="0">
                  <a:pos x="T10" y="T11"/>
                </a:cxn>
              </a:cxnLst>
              <a:rect l="0" t="0" r="r" b="b"/>
              <a:pathLst>
                <a:path w="337" h="104">
                  <a:moveTo>
                    <a:pt x="32" y="18"/>
                  </a:moveTo>
                  <a:cubicBezTo>
                    <a:pt x="32" y="18"/>
                    <a:pt x="183" y="36"/>
                    <a:pt x="208" y="18"/>
                  </a:cubicBezTo>
                  <a:cubicBezTo>
                    <a:pt x="233" y="0"/>
                    <a:pt x="337" y="0"/>
                    <a:pt x="316" y="50"/>
                  </a:cubicBezTo>
                  <a:cubicBezTo>
                    <a:pt x="294" y="100"/>
                    <a:pt x="108" y="104"/>
                    <a:pt x="108" y="104"/>
                  </a:cubicBezTo>
                  <a:cubicBezTo>
                    <a:pt x="0" y="104"/>
                    <a:pt x="0" y="104"/>
                    <a:pt x="0" y="104"/>
                  </a:cubicBezTo>
                  <a:lnTo>
                    <a:pt x="32" y="18"/>
                  </a:lnTo>
                  <a:close/>
                </a:path>
              </a:pathLst>
            </a:custGeom>
            <a:solidFill>
              <a:srgbClr val="FFC1C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7" name="îṥḷïḍè">
              <a:extLst>
                <a:ext uri="{FF2B5EF4-FFF2-40B4-BE49-F238E27FC236}">
                  <a16:creationId xmlns:a16="http://schemas.microsoft.com/office/drawing/2014/main" id="{43C8A696-0F9C-2348-6934-DDBDFD5391C1}"/>
                </a:ext>
              </a:extLst>
            </p:cNvPr>
            <p:cNvSpPr/>
            <p:nvPr/>
          </p:nvSpPr>
          <p:spPr bwMode="auto">
            <a:xfrm>
              <a:off x="5845208" y="2601313"/>
              <a:ext cx="662150" cy="660729"/>
            </a:xfrm>
            <a:custGeom>
              <a:avLst/>
              <a:gdLst>
                <a:gd name="T0" fmla="*/ 111 w 502"/>
                <a:gd name="T1" fmla="*/ 0 h 502"/>
                <a:gd name="T2" fmla="*/ 86 w 502"/>
                <a:gd name="T3" fmla="*/ 0 h 502"/>
                <a:gd name="T4" fmla="*/ 43 w 502"/>
                <a:gd name="T5" fmla="*/ 169 h 502"/>
                <a:gd name="T6" fmla="*/ 183 w 502"/>
                <a:gd name="T7" fmla="*/ 466 h 502"/>
                <a:gd name="T8" fmla="*/ 416 w 502"/>
                <a:gd name="T9" fmla="*/ 498 h 502"/>
                <a:gd name="T10" fmla="*/ 470 w 502"/>
                <a:gd name="T11" fmla="*/ 384 h 502"/>
                <a:gd name="T12" fmla="*/ 201 w 502"/>
                <a:gd name="T13" fmla="*/ 326 h 502"/>
                <a:gd name="T14" fmla="*/ 111 w 502"/>
                <a:gd name="T15" fmla="*/ 0 h 5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2" h="502">
                  <a:moveTo>
                    <a:pt x="111" y="0"/>
                  </a:moveTo>
                  <a:cubicBezTo>
                    <a:pt x="86" y="0"/>
                    <a:pt x="86" y="0"/>
                    <a:pt x="86" y="0"/>
                  </a:cubicBezTo>
                  <a:cubicBezTo>
                    <a:pt x="86" y="0"/>
                    <a:pt x="36" y="11"/>
                    <a:pt x="43" y="169"/>
                  </a:cubicBezTo>
                  <a:cubicBezTo>
                    <a:pt x="51" y="326"/>
                    <a:pt x="0" y="430"/>
                    <a:pt x="183" y="466"/>
                  </a:cubicBezTo>
                  <a:cubicBezTo>
                    <a:pt x="366" y="502"/>
                    <a:pt x="416" y="498"/>
                    <a:pt x="416" y="498"/>
                  </a:cubicBezTo>
                  <a:cubicBezTo>
                    <a:pt x="416" y="498"/>
                    <a:pt x="502" y="398"/>
                    <a:pt x="470" y="384"/>
                  </a:cubicBezTo>
                  <a:cubicBezTo>
                    <a:pt x="438" y="369"/>
                    <a:pt x="208" y="330"/>
                    <a:pt x="201" y="326"/>
                  </a:cubicBezTo>
                  <a:cubicBezTo>
                    <a:pt x="194" y="323"/>
                    <a:pt x="111" y="0"/>
                    <a:pt x="111" y="0"/>
                  </a:cubicBezTo>
                  <a:close/>
                </a:path>
              </a:pathLst>
            </a:cu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8" name="ïṡļíḋê">
              <a:extLst>
                <a:ext uri="{FF2B5EF4-FFF2-40B4-BE49-F238E27FC236}">
                  <a16:creationId xmlns:a16="http://schemas.microsoft.com/office/drawing/2014/main" id="{E243C510-B02E-4250-4A10-E6589BA81327}"/>
                </a:ext>
              </a:extLst>
            </p:cNvPr>
            <p:cNvSpPr/>
            <p:nvPr/>
          </p:nvSpPr>
          <p:spPr bwMode="auto">
            <a:xfrm>
              <a:off x="6322637" y="2383913"/>
              <a:ext cx="291289" cy="316866"/>
            </a:xfrm>
            <a:custGeom>
              <a:avLst/>
              <a:gdLst>
                <a:gd name="T0" fmla="*/ 221 w 221"/>
                <a:gd name="T1" fmla="*/ 236 h 240"/>
                <a:gd name="T2" fmla="*/ 108 w 221"/>
                <a:gd name="T3" fmla="*/ 0 h 240"/>
                <a:gd name="T4" fmla="*/ 43 w 221"/>
                <a:gd name="T5" fmla="*/ 58 h 240"/>
                <a:gd name="T6" fmla="*/ 144 w 221"/>
                <a:gd name="T7" fmla="*/ 179 h 240"/>
                <a:gd name="T8" fmla="*/ 162 w 221"/>
                <a:gd name="T9" fmla="*/ 240 h 240"/>
                <a:gd name="T10" fmla="*/ 221 w 221"/>
                <a:gd name="T11" fmla="*/ 236 h 240"/>
              </a:gdLst>
              <a:ahLst/>
              <a:cxnLst>
                <a:cxn ang="0">
                  <a:pos x="T0" y="T1"/>
                </a:cxn>
                <a:cxn ang="0">
                  <a:pos x="T2" y="T3"/>
                </a:cxn>
                <a:cxn ang="0">
                  <a:pos x="T4" y="T5"/>
                </a:cxn>
                <a:cxn ang="0">
                  <a:pos x="T6" y="T7"/>
                </a:cxn>
                <a:cxn ang="0">
                  <a:pos x="T8" y="T9"/>
                </a:cxn>
                <a:cxn ang="0">
                  <a:pos x="T10" y="T11"/>
                </a:cxn>
              </a:cxnLst>
              <a:rect l="0" t="0" r="r" b="b"/>
              <a:pathLst>
                <a:path w="221" h="240">
                  <a:moveTo>
                    <a:pt x="221" y="236"/>
                  </a:moveTo>
                  <a:cubicBezTo>
                    <a:pt x="221" y="236"/>
                    <a:pt x="158" y="0"/>
                    <a:pt x="108" y="0"/>
                  </a:cubicBezTo>
                  <a:cubicBezTo>
                    <a:pt x="58" y="0"/>
                    <a:pt x="0" y="11"/>
                    <a:pt x="43" y="58"/>
                  </a:cubicBezTo>
                  <a:cubicBezTo>
                    <a:pt x="86" y="104"/>
                    <a:pt x="140" y="154"/>
                    <a:pt x="144" y="179"/>
                  </a:cubicBezTo>
                  <a:cubicBezTo>
                    <a:pt x="147" y="205"/>
                    <a:pt x="162" y="240"/>
                    <a:pt x="162" y="240"/>
                  </a:cubicBezTo>
                  <a:lnTo>
                    <a:pt x="221" y="236"/>
                  </a:lnTo>
                  <a:close/>
                </a:path>
              </a:pathLst>
            </a:custGeom>
            <a:solidFill>
              <a:srgbClr val="FFC1C7"/>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99" name="ïsliḓé">
              <a:extLst>
                <a:ext uri="{FF2B5EF4-FFF2-40B4-BE49-F238E27FC236}">
                  <a16:creationId xmlns:a16="http://schemas.microsoft.com/office/drawing/2014/main" id="{8E4472A6-5694-F36B-64CF-B3B751B05AFB}"/>
                </a:ext>
              </a:extLst>
            </p:cNvPr>
            <p:cNvSpPr/>
            <p:nvPr/>
          </p:nvSpPr>
          <p:spPr bwMode="auto">
            <a:xfrm>
              <a:off x="6498832" y="2656730"/>
              <a:ext cx="211718" cy="471746"/>
            </a:xfrm>
            <a:custGeom>
              <a:avLst/>
              <a:gdLst>
                <a:gd name="T0" fmla="*/ 0 w 161"/>
                <a:gd name="T1" fmla="*/ 12 h 358"/>
                <a:gd name="T2" fmla="*/ 105 w 161"/>
                <a:gd name="T3" fmla="*/ 16 h 358"/>
                <a:gd name="T4" fmla="*/ 147 w 161"/>
                <a:gd name="T5" fmla="*/ 207 h 358"/>
                <a:gd name="T6" fmla="*/ 118 w 161"/>
                <a:gd name="T7" fmla="*/ 354 h 358"/>
                <a:gd name="T8" fmla="*/ 29 w 161"/>
                <a:gd name="T9" fmla="*/ 279 h 358"/>
                <a:gd name="T10" fmla="*/ 0 w 161"/>
                <a:gd name="T11" fmla="*/ 12 h 358"/>
              </a:gdLst>
              <a:ahLst/>
              <a:cxnLst>
                <a:cxn ang="0">
                  <a:pos x="T0" y="T1"/>
                </a:cxn>
                <a:cxn ang="0">
                  <a:pos x="T2" y="T3"/>
                </a:cxn>
                <a:cxn ang="0">
                  <a:pos x="T4" y="T5"/>
                </a:cxn>
                <a:cxn ang="0">
                  <a:pos x="T6" y="T7"/>
                </a:cxn>
                <a:cxn ang="0">
                  <a:pos x="T8" y="T9"/>
                </a:cxn>
                <a:cxn ang="0">
                  <a:pos x="T10" y="T11"/>
                </a:cxn>
              </a:cxnLst>
              <a:rect l="0" t="0" r="r" b="b"/>
              <a:pathLst>
                <a:path w="161" h="358">
                  <a:moveTo>
                    <a:pt x="0" y="12"/>
                  </a:moveTo>
                  <a:cubicBezTo>
                    <a:pt x="0" y="12"/>
                    <a:pt x="99" y="0"/>
                    <a:pt x="105" y="16"/>
                  </a:cubicBezTo>
                  <a:cubicBezTo>
                    <a:pt x="111" y="32"/>
                    <a:pt x="136" y="187"/>
                    <a:pt x="147" y="207"/>
                  </a:cubicBezTo>
                  <a:cubicBezTo>
                    <a:pt x="158" y="227"/>
                    <a:pt x="161" y="350"/>
                    <a:pt x="118" y="354"/>
                  </a:cubicBezTo>
                  <a:cubicBezTo>
                    <a:pt x="75" y="358"/>
                    <a:pt x="18" y="314"/>
                    <a:pt x="29" y="279"/>
                  </a:cubicBezTo>
                  <a:cubicBezTo>
                    <a:pt x="39" y="243"/>
                    <a:pt x="0" y="12"/>
                    <a:pt x="0" y="12"/>
                  </a:cubicBezTo>
                  <a:close/>
                </a:path>
              </a:pathLst>
            </a:custGeom>
            <a:solidFill>
              <a:srgbClr val="033159"/>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0" name="ïś1iďé">
              <a:extLst>
                <a:ext uri="{FF2B5EF4-FFF2-40B4-BE49-F238E27FC236}">
                  <a16:creationId xmlns:a16="http://schemas.microsoft.com/office/drawing/2014/main" id="{5C4A877B-6FE0-B50E-DC1A-DECE11D8756F}"/>
                </a:ext>
              </a:extLst>
            </p:cNvPr>
            <p:cNvSpPr/>
            <p:nvPr/>
          </p:nvSpPr>
          <p:spPr bwMode="auto">
            <a:xfrm>
              <a:off x="6051241" y="1919271"/>
              <a:ext cx="339601" cy="339601"/>
            </a:xfrm>
            <a:prstGeom prst="ellipse">
              <a:avLst/>
            </a:prstGeom>
            <a:solidFill>
              <a:srgbClr val="2F2E4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1" name="ïślîḑê">
              <a:extLst>
                <a:ext uri="{FF2B5EF4-FFF2-40B4-BE49-F238E27FC236}">
                  <a16:creationId xmlns:a16="http://schemas.microsoft.com/office/drawing/2014/main" id="{3202D09C-38A1-1BC1-F542-13C923A4BABD}"/>
                </a:ext>
              </a:extLst>
            </p:cNvPr>
            <p:cNvSpPr/>
            <p:nvPr/>
          </p:nvSpPr>
          <p:spPr bwMode="auto">
            <a:xfrm>
              <a:off x="5201529" y="3158315"/>
              <a:ext cx="1705106" cy="852553"/>
            </a:xfrm>
            <a:custGeom>
              <a:avLst/>
              <a:gdLst>
                <a:gd name="T0" fmla="*/ 1293 w 1293"/>
                <a:gd name="T1" fmla="*/ 647 h 647"/>
                <a:gd name="T2" fmla="*/ 638 w 1293"/>
                <a:gd name="T3" fmla="*/ 433 h 647"/>
                <a:gd name="T4" fmla="*/ 0 w 1293"/>
                <a:gd name="T5" fmla="*/ 0 h 647"/>
              </a:gdLst>
              <a:ahLst/>
              <a:cxnLst>
                <a:cxn ang="0">
                  <a:pos x="T0" y="T1"/>
                </a:cxn>
                <a:cxn ang="0">
                  <a:pos x="T2" y="T3"/>
                </a:cxn>
                <a:cxn ang="0">
                  <a:pos x="T4" y="T5"/>
                </a:cxn>
              </a:cxnLst>
              <a:rect l="0" t="0" r="r" b="b"/>
              <a:pathLst>
                <a:path w="1293" h="647">
                  <a:moveTo>
                    <a:pt x="1293" y="647"/>
                  </a:moveTo>
                  <a:cubicBezTo>
                    <a:pt x="1093" y="614"/>
                    <a:pt x="867" y="542"/>
                    <a:pt x="638" y="433"/>
                  </a:cubicBezTo>
                  <a:cubicBezTo>
                    <a:pt x="378" y="308"/>
                    <a:pt x="157" y="155"/>
                    <a:pt x="0" y="0"/>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2" name="íṧľiḍè">
              <a:extLst>
                <a:ext uri="{FF2B5EF4-FFF2-40B4-BE49-F238E27FC236}">
                  <a16:creationId xmlns:a16="http://schemas.microsoft.com/office/drawing/2014/main" id="{187C2963-CD1E-7972-1250-F62D1C1707C0}"/>
                </a:ext>
              </a:extLst>
            </p:cNvPr>
            <p:cNvSpPr/>
            <p:nvPr/>
          </p:nvSpPr>
          <p:spPr bwMode="auto">
            <a:xfrm>
              <a:off x="5201529" y="3418344"/>
              <a:ext cx="635153" cy="399279"/>
            </a:xfrm>
            <a:custGeom>
              <a:avLst/>
              <a:gdLst>
                <a:gd name="T0" fmla="*/ 481 w 481"/>
                <a:gd name="T1" fmla="*/ 303 h 303"/>
                <a:gd name="T2" fmla="*/ 0 w 481"/>
                <a:gd name="T3" fmla="*/ 0 h 303"/>
              </a:gdLst>
              <a:ahLst/>
              <a:cxnLst>
                <a:cxn ang="0">
                  <a:pos x="T0" y="T1"/>
                </a:cxn>
                <a:cxn ang="0">
                  <a:pos x="T2" y="T3"/>
                </a:cxn>
              </a:cxnLst>
              <a:rect l="0" t="0" r="r" b="b"/>
              <a:pathLst>
                <a:path w="481" h="303">
                  <a:moveTo>
                    <a:pt x="481" y="303"/>
                  </a:moveTo>
                  <a:cubicBezTo>
                    <a:pt x="302" y="210"/>
                    <a:pt x="140" y="107"/>
                    <a:pt x="0" y="0"/>
                  </a:cubicBezTo>
                </a:path>
              </a:pathLst>
            </a:cu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5" name="ïśḻîḓé">
              <a:extLst>
                <a:ext uri="{FF2B5EF4-FFF2-40B4-BE49-F238E27FC236}">
                  <a16:creationId xmlns:a16="http://schemas.microsoft.com/office/drawing/2014/main" id="{AECDD280-10C7-3DE0-47A5-149165D77648}"/>
                </a:ext>
              </a:extLst>
            </p:cNvPr>
            <p:cNvSpPr/>
            <p:nvPr/>
          </p:nvSpPr>
          <p:spPr bwMode="auto">
            <a:xfrm>
              <a:off x="7939646" y="2481956"/>
              <a:ext cx="329654" cy="329654"/>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6" name="íŝḷiďe">
              <a:extLst>
                <a:ext uri="{FF2B5EF4-FFF2-40B4-BE49-F238E27FC236}">
                  <a16:creationId xmlns:a16="http://schemas.microsoft.com/office/drawing/2014/main" id="{48CC9358-78B1-AA86-933B-01B7B62C76B5}"/>
                </a:ext>
              </a:extLst>
            </p:cNvPr>
            <p:cNvSpPr/>
            <p:nvPr/>
          </p:nvSpPr>
          <p:spPr bwMode="auto">
            <a:xfrm>
              <a:off x="7979432" y="2415173"/>
              <a:ext cx="329654" cy="328233"/>
            </a:xfrm>
            <a:prstGeom prst="ellipse">
              <a:avLst/>
            </a:pr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sp>
          <p:nvSpPr>
            <p:cNvPr id="107" name="ïsḷïdè">
              <a:extLst>
                <a:ext uri="{FF2B5EF4-FFF2-40B4-BE49-F238E27FC236}">
                  <a16:creationId xmlns:a16="http://schemas.microsoft.com/office/drawing/2014/main" id="{00EB0BC3-8893-06AF-4A64-749B68ADD8FF}"/>
                </a:ext>
              </a:extLst>
            </p:cNvPr>
            <p:cNvSpPr/>
            <p:nvPr/>
          </p:nvSpPr>
          <p:spPr bwMode="auto">
            <a:xfrm>
              <a:off x="4861930" y="4124542"/>
              <a:ext cx="473167" cy="473167"/>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a:endParaRPr/>
            </a:p>
          </p:txBody>
        </p:sp>
        <p:sp>
          <p:nvSpPr>
            <p:cNvPr id="108" name="íŝḷïḑê">
              <a:extLst>
                <a:ext uri="{FF2B5EF4-FFF2-40B4-BE49-F238E27FC236}">
                  <a16:creationId xmlns:a16="http://schemas.microsoft.com/office/drawing/2014/main" id="{82BBC84F-3BB3-C178-504A-429C5BE3AC1A}"/>
                </a:ext>
              </a:extLst>
            </p:cNvPr>
            <p:cNvSpPr/>
            <p:nvPr/>
          </p:nvSpPr>
          <p:spPr bwMode="auto">
            <a:xfrm>
              <a:off x="4917345" y="4027919"/>
              <a:ext cx="473167" cy="473167"/>
            </a:xfrm>
            <a:prstGeom prst="ellipse">
              <a:avLst/>
            </a:prstGeom>
            <a:noFill/>
            <a:ln w="6350" cap="flat">
              <a:solidFill>
                <a:srgbClr val="2F2E41"/>
              </a:solidFill>
              <a:prstDash val="solid"/>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a:p>
          </p:txBody>
        </p:sp>
      </p:grpSp>
      <p:sp>
        <p:nvSpPr>
          <p:cNvPr id="109" name="矩形 108">
            <a:extLst>
              <a:ext uri="{FF2B5EF4-FFF2-40B4-BE49-F238E27FC236}">
                <a16:creationId xmlns:a16="http://schemas.microsoft.com/office/drawing/2014/main" id="{6964EA30-E613-7F16-44DA-BEEBB6705C19}"/>
              </a:ext>
            </a:extLst>
          </p:cNvPr>
          <p:cNvSpPr/>
          <p:nvPr/>
        </p:nvSpPr>
        <p:spPr>
          <a:xfrm>
            <a:off x="10269283" y="3322256"/>
            <a:ext cx="68601" cy="84839"/>
          </a:xfrm>
          <a:prstGeom prst="rect">
            <a:avLst/>
          </a:prstGeom>
          <a:solidFill>
            <a:srgbClr val="0331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5740400" y="2366975"/>
            <a:ext cx="5778500" cy="1927272"/>
          </a:xfrm>
        </p:spPr>
        <p:txBody>
          <a:bodyPr/>
          <a:lstStyle/>
          <a:p>
            <a:r>
              <a:rPr lang="zh-CN" altLang="en-US" dirty="0">
                <a:solidFill>
                  <a:schemeClr val="bg1"/>
                </a:solidFill>
                <a:latin typeface="微软雅黑" panose="020B0503020204020204" pitchFamily="34" charset="-122"/>
                <a:ea typeface="微软雅黑" panose="020B0503020204020204" pitchFamily="34" charset="-122"/>
              </a:rPr>
              <a:t>中国医美市场分析</a:t>
            </a:r>
          </a:p>
        </p:txBody>
      </p:sp>
      <p:sp>
        <p:nvSpPr>
          <p:cNvPr id="25" name="文本占位符 24"/>
          <p:cNvSpPr>
            <a:spLocks noGrp="1"/>
          </p:cNvSpPr>
          <p:nvPr>
            <p:ph type="body" sz="quarter" idx="1"/>
          </p:nvPr>
        </p:nvSpPr>
        <p:spPr>
          <a:xfrm>
            <a:off x="5740400" y="914400"/>
            <a:ext cx="5778500" cy="1452575"/>
          </a:xfrm>
        </p:spPr>
        <p:txBody>
          <a:bodyPr>
            <a:normAutofit/>
          </a:bodyPr>
          <a:lstStyle/>
          <a:p>
            <a:r>
              <a:rPr lang="en-US" altLang="zh-CN" sz="7200" b="0" i="1" dirty="0">
                <a:solidFill>
                  <a:schemeClr val="bg1"/>
                </a:solidFill>
              </a:rPr>
              <a:t>01/</a:t>
            </a:r>
            <a:endParaRPr lang="en-US" sz="7200" b="0" i="1" dirty="0">
              <a:solidFill>
                <a:schemeClr val="bg1"/>
              </a:solidFill>
            </a:endParaRPr>
          </a:p>
        </p:txBody>
      </p:sp>
      <p:sp>
        <p:nvSpPr>
          <p:cNvPr id="3" name="文本框 2">
            <a:extLst>
              <a:ext uri="{FF2B5EF4-FFF2-40B4-BE49-F238E27FC236}">
                <a16:creationId xmlns:a16="http://schemas.microsoft.com/office/drawing/2014/main" id="{34BBCBF5-5964-EB6A-5EF7-7E325574D9BD}"/>
              </a:ext>
            </a:extLst>
          </p:cNvPr>
          <p:cNvSpPr txBox="1"/>
          <p:nvPr/>
        </p:nvSpPr>
        <p:spPr>
          <a:xfrm>
            <a:off x="5867400" y="3186360"/>
            <a:ext cx="4724400" cy="98488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中国医美行业现状</a:t>
            </a:r>
            <a:endParaRPr lang="en-US" altLang="zh-CN" sz="2400" dirty="0">
              <a:solidFill>
                <a:schemeClr val="bg1"/>
              </a:solidFill>
              <a:latin typeface="微软雅黑" panose="020B0503020204020204" pitchFamily="34" charset="-122"/>
              <a:ea typeface="微软雅黑" panose="020B0503020204020204" pitchFamily="34" charset="-122"/>
            </a:endParaRPr>
          </a:p>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中国医美行业趋势</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49037-0889-5A7E-3228-2859384E07F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082E6178-A467-7221-38D3-E538492440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07" imgH="307" progId="TCLayout.ActiveDocument.1">
                  <p:embed/>
                </p:oleObj>
              </mc:Choice>
              <mc:Fallback>
                <p:oleObj name="think-cell 幻灯片" r:id="rId3" imgW="307" imgH="307" progId="TCLayout.ActiveDocument.1">
                  <p:embed/>
                  <p:pic>
                    <p:nvPicPr>
                      <p:cNvPr id="7" name="think-cell data - do not delete" hidden="1">
                        <a:extLst>
                          <a:ext uri="{FF2B5EF4-FFF2-40B4-BE49-F238E27FC236}">
                            <a16:creationId xmlns:a16="http://schemas.microsoft.com/office/drawing/2014/main" id="{7CED3885-DE0D-D2AF-2981-71897B34555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C09B7916-21F3-BB75-4AE6-E3FF812F620F}"/>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受益于技术发展与消费复苏，中国医疗美容市场快速发展，华东地区潜力有望加速释放</a:t>
            </a:r>
            <a:endParaRPr lang="en-US" altLang="zh-CN" sz="2000" b="1" dirty="0">
              <a:latin typeface="微软雅黑" panose="020B0503020204020204" pitchFamily="34" charset="-122"/>
              <a:ea typeface="微软雅黑" panose="020B0503020204020204" pitchFamily="34" charset="-122"/>
            </a:endParaRPr>
          </a:p>
          <a:p>
            <a:pPr>
              <a:lnSpc>
                <a:spcPct val="120000"/>
              </a:lnSpc>
            </a:pPr>
            <a:r>
              <a:rPr lang="zh-CN" altLang="en-US" sz="2000" b="1" dirty="0">
                <a:latin typeface="微软雅黑" panose="020B0503020204020204" pitchFamily="34" charset="-122"/>
                <a:ea typeface="微软雅黑" panose="020B0503020204020204" pitchFamily="34" charset="-122"/>
              </a:rPr>
              <a:t>市面医美产品的质量水平参差不齐，其扫码验真服务可有效帮助求美者鉴别药械资质</a:t>
            </a:r>
          </a:p>
        </p:txBody>
      </p:sp>
      <p:sp>
        <p:nvSpPr>
          <p:cNvPr id="3" name="矩形 2">
            <a:extLst>
              <a:ext uri="{FF2B5EF4-FFF2-40B4-BE49-F238E27FC236}">
                <a16:creationId xmlns:a16="http://schemas.microsoft.com/office/drawing/2014/main" id="{6CACC870-20A2-3CDD-466A-0F3F6C47AA05}"/>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4987DD47-B534-2E32-93DB-B25B7E5E9AD7}"/>
              </a:ext>
            </a:extLst>
          </p:cNvPr>
          <p:cNvPicPr>
            <a:picLocks noChangeAspect="1"/>
          </p:cNvPicPr>
          <p:nvPr/>
        </p:nvPicPr>
        <p:blipFill>
          <a:blip r:embed="rId5"/>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074D3FCC-698A-6F3A-3C51-5C0732F17C79}"/>
              </a:ext>
            </a:extLst>
          </p:cNvPr>
          <p:cNvSpPr/>
          <p:nvPr/>
        </p:nvSpPr>
        <p:spPr>
          <a:xfrm>
            <a:off x="228601"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C62991F-16F4-0DFB-0268-F32942749E88}"/>
              </a:ext>
            </a:extLst>
          </p:cNvPr>
          <p:cNvSpPr txBox="1"/>
          <p:nvPr/>
        </p:nvSpPr>
        <p:spPr>
          <a:xfrm>
            <a:off x="304801"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中国医美市场快速扩张，以经济较为发达的华东地区为例。医美消费属于可选消费，江浙沪人均可支配收入显著高于皖闽赣鲁，居民医美消费需求旺盛，医美机构数量庞大；随着皖闽赣鲁经济不断向好，医美需求仍有释放的空间。</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1" name="矩形: 圆角 10">
            <a:extLst>
              <a:ext uri="{FF2B5EF4-FFF2-40B4-BE49-F238E27FC236}">
                <a16:creationId xmlns:a16="http://schemas.microsoft.com/office/drawing/2014/main" id="{DA22066A-347D-E7DF-FECF-D764545499B3}"/>
              </a:ext>
            </a:extLst>
          </p:cNvPr>
          <p:cNvSpPr/>
          <p:nvPr/>
        </p:nvSpPr>
        <p:spPr>
          <a:xfrm>
            <a:off x="369525" y="1997212"/>
            <a:ext cx="5421675" cy="183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DE59A7EA-4622-B16C-EFD4-341BAD7EB936}"/>
              </a:ext>
            </a:extLst>
          </p:cNvPr>
          <p:cNvSpPr txBox="1"/>
          <p:nvPr/>
        </p:nvSpPr>
        <p:spPr>
          <a:xfrm>
            <a:off x="467505" y="2124741"/>
            <a:ext cx="144022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年中国华东各地区居民人均可支配收入情况</a:t>
            </a:r>
          </a:p>
        </p:txBody>
      </p:sp>
      <p:sp>
        <p:nvSpPr>
          <p:cNvPr id="20" name="矩形: 圆角 19">
            <a:extLst>
              <a:ext uri="{FF2B5EF4-FFF2-40B4-BE49-F238E27FC236}">
                <a16:creationId xmlns:a16="http://schemas.microsoft.com/office/drawing/2014/main" id="{C47FDB36-C3D4-C962-FC8C-40EE233788FB}"/>
              </a:ext>
            </a:extLst>
          </p:cNvPr>
          <p:cNvSpPr/>
          <p:nvPr/>
        </p:nvSpPr>
        <p:spPr>
          <a:xfrm>
            <a:off x="369525" y="3951375"/>
            <a:ext cx="5421674" cy="21862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8" name="图表 27">
            <a:extLst>
              <a:ext uri="{FF2B5EF4-FFF2-40B4-BE49-F238E27FC236}">
                <a16:creationId xmlns:a16="http://schemas.microsoft.com/office/drawing/2014/main" id="{9ADB642F-B899-8D78-B13C-6DC87605EB65}"/>
              </a:ext>
            </a:extLst>
          </p:cNvPr>
          <p:cNvGraphicFramePr/>
          <p:nvPr>
            <p:extLst>
              <p:ext uri="{D42A27DB-BD31-4B8C-83A1-F6EECF244321}">
                <p14:modId xmlns:p14="http://schemas.microsoft.com/office/powerpoint/2010/main" val="4192092680"/>
              </p:ext>
            </p:extLst>
          </p:nvPr>
        </p:nvGraphicFramePr>
        <p:xfrm>
          <a:off x="1838579" y="4032421"/>
          <a:ext cx="3798000" cy="1825200"/>
        </p:xfrm>
        <a:graphic>
          <a:graphicData uri="http://schemas.openxmlformats.org/drawingml/2006/chart">
            <c:chart xmlns:c="http://schemas.openxmlformats.org/drawingml/2006/chart" xmlns:r="http://schemas.openxmlformats.org/officeDocument/2006/relationships" r:id="rId6"/>
          </a:graphicData>
        </a:graphic>
      </p:graphicFrame>
      <p:sp>
        <p:nvSpPr>
          <p:cNvPr id="29" name="文本框 28">
            <a:extLst>
              <a:ext uri="{FF2B5EF4-FFF2-40B4-BE49-F238E27FC236}">
                <a16:creationId xmlns:a16="http://schemas.microsoft.com/office/drawing/2014/main" id="{FD9DCB43-C21A-C9AC-4E9F-23A4A324E6B4}"/>
              </a:ext>
            </a:extLst>
          </p:cNvPr>
          <p:cNvSpPr txBox="1"/>
          <p:nvPr/>
        </p:nvSpPr>
        <p:spPr>
          <a:xfrm>
            <a:off x="644626" y="3342125"/>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单位：元</a:t>
            </a:r>
          </a:p>
        </p:txBody>
      </p:sp>
      <p:sp>
        <p:nvSpPr>
          <p:cNvPr id="31" name="文本框 30">
            <a:extLst>
              <a:ext uri="{FF2B5EF4-FFF2-40B4-BE49-F238E27FC236}">
                <a16:creationId xmlns:a16="http://schemas.microsoft.com/office/drawing/2014/main" id="{D914D935-F036-2C1C-FB99-ED6BB3B5BD6B}"/>
              </a:ext>
            </a:extLst>
          </p:cNvPr>
          <p:cNvSpPr txBox="1"/>
          <p:nvPr/>
        </p:nvSpPr>
        <p:spPr>
          <a:xfrm>
            <a:off x="467505" y="4058594"/>
            <a:ext cx="1420417" cy="890693"/>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年中国华东各地区医美机构数量情况</a:t>
            </a:r>
          </a:p>
        </p:txBody>
      </p:sp>
      <p:sp>
        <p:nvSpPr>
          <p:cNvPr id="32" name="文本框 31">
            <a:extLst>
              <a:ext uri="{FF2B5EF4-FFF2-40B4-BE49-F238E27FC236}">
                <a16:creationId xmlns:a16="http://schemas.microsoft.com/office/drawing/2014/main" id="{6CCBED21-5B23-A636-787B-4E6F3DC9E84C}"/>
              </a:ext>
            </a:extLst>
          </p:cNvPr>
          <p:cNvSpPr txBox="1"/>
          <p:nvPr/>
        </p:nvSpPr>
        <p:spPr>
          <a:xfrm>
            <a:off x="644626" y="4993545"/>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单位：个</a:t>
            </a:r>
            <a:endParaRPr lang="en-US" altLang="zh-CN" sz="1000" b="1" dirty="0">
              <a:latin typeface="微软雅黑" panose="020B0503020204020204" pitchFamily="34" charset="-122"/>
              <a:ea typeface="微软雅黑" panose="020B0503020204020204" pitchFamily="34" charset="-122"/>
            </a:endParaRPr>
          </a:p>
        </p:txBody>
      </p:sp>
      <p:sp>
        <p:nvSpPr>
          <p:cNvPr id="33" name="文本框 32">
            <a:extLst>
              <a:ext uri="{FF2B5EF4-FFF2-40B4-BE49-F238E27FC236}">
                <a16:creationId xmlns:a16="http://schemas.microsoft.com/office/drawing/2014/main" id="{D3A5BDBF-30B5-9FD3-020E-7FA1B9F7E2FE}"/>
              </a:ext>
            </a:extLst>
          </p:cNvPr>
          <p:cNvSpPr txBox="1"/>
          <p:nvPr/>
        </p:nvSpPr>
        <p:spPr>
          <a:xfrm>
            <a:off x="634321" y="5867400"/>
            <a:ext cx="5080679"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注：统计机构含对应地区的美容专科机构、诊疗科室含整形外科、皮肤科或医疗美容科的综合医疗机构</a:t>
            </a:r>
            <a:endParaRPr lang="en-US" altLang="zh-CN" sz="850" dirty="0">
              <a:latin typeface="微软雅黑" panose="020B0503020204020204" pitchFamily="34" charset="-122"/>
              <a:ea typeface="微软雅黑" panose="020B0503020204020204" pitchFamily="34" charset="-122"/>
            </a:endParaRPr>
          </a:p>
        </p:txBody>
      </p:sp>
      <p:sp>
        <p:nvSpPr>
          <p:cNvPr id="35" name="矩形 34">
            <a:extLst>
              <a:ext uri="{FF2B5EF4-FFF2-40B4-BE49-F238E27FC236}">
                <a16:creationId xmlns:a16="http://schemas.microsoft.com/office/drawing/2014/main" id="{A9B52E91-7445-F2A5-D344-9CD0FFC5CC6A}"/>
              </a:ext>
            </a:extLst>
          </p:cNvPr>
          <p:cNvSpPr/>
          <p:nvPr/>
        </p:nvSpPr>
        <p:spPr>
          <a:xfrm>
            <a:off x="6241743"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E5C05A05-9D4D-50CC-FFC8-4E477998FB5C}"/>
              </a:ext>
            </a:extLst>
          </p:cNvPr>
          <p:cNvSpPr txBox="1"/>
          <p:nvPr/>
        </p:nvSpPr>
        <p:spPr>
          <a:xfrm>
            <a:off x="6317943"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随着医美服务机构数量增加，假货、水货横行等突出问题逐步暴露，市面流通的医美针剂正品率仅</a:t>
            </a:r>
            <a:r>
              <a:rPr lang="en-US" altLang="zh-CN" sz="1200" dirty="0">
                <a:solidFill>
                  <a:schemeClr val="bg1"/>
                </a:solidFill>
                <a:latin typeface="微软雅黑" panose="020B0503020204020204" pitchFamily="34" charset="-122"/>
                <a:ea typeface="微软雅黑" panose="020B0503020204020204" pitchFamily="34" charset="-122"/>
              </a:rPr>
              <a:t>35%</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消费者因缺少医美专业知识而难辨真假，求美者对正品的认知亟需提升，医美产品的扫码验真功能是最为有效的解决途径。</a:t>
            </a:r>
          </a:p>
        </p:txBody>
      </p:sp>
      <p:sp>
        <p:nvSpPr>
          <p:cNvPr id="37" name="矩形 36">
            <a:extLst>
              <a:ext uri="{FF2B5EF4-FFF2-40B4-BE49-F238E27FC236}">
                <a16:creationId xmlns:a16="http://schemas.microsoft.com/office/drawing/2014/main" id="{B5702F14-DC8F-7147-2927-9670923A4136}"/>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9289CC28-BEA2-8EAA-4B7A-DDF1810E4DFF}"/>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数据来源：国家卫健委，弗若斯特沙利文</a:t>
            </a:r>
          </a:p>
        </p:txBody>
      </p:sp>
      <p:sp>
        <p:nvSpPr>
          <p:cNvPr id="4" name="灯片编号占位符 3">
            <a:extLst>
              <a:ext uri="{FF2B5EF4-FFF2-40B4-BE49-F238E27FC236}">
                <a16:creationId xmlns:a16="http://schemas.microsoft.com/office/drawing/2014/main" id="{A6426316-8D92-B6CE-5B7D-82DBB1EA22AA}"/>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4</a:t>
            </a:fld>
            <a:endParaRPr lang="en-US" altLang="zh-CN" spc="-5" dirty="0"/>
          </a:p>
        </p:txBody>
      </p:sp>
      <p:graphicFrame>
        <p:nvGraphicFramePr>
          <p:cNvPr id="5" name="图表 4">
            <a:extLst>
              <a:ext uri="{FF2B5EF4-FFF2-40B4-BE49-F238E27FC236}">
                <a16:creationId xmlns:a16="http://schemas.microsoft.com/office/drawing/2014/main" id="{39E3CF00-FC73-E30E-2D87-113D3495E5F0}"/>
              </a:ext>
            </a:extLst>
          </p:cNvPr>
          <p:cNvGraphicFramePr/>
          <p:nvPr>
            <p:extLst>
              <p:ext uri="{D42A27DB-BD31-4B8C-83A1-F6EECF244321}">
                <p14:modId xmlns:p14="http://schemas.microsoft.com/office/powerpoint/2010/main" val="993141592"/>
              </p:ext>
            </p:extLst>
          </p:nvPr>
        </p:nvGraphicFramePr>
        <p:xfrm>
          <a:off x="1838246" y="2044404"/>
          <a:ext cx="3798665" cy="1741615"/>
        </p:xfrm>
        <a:graphic>
          <a:graphicData uri="http://schemas.openxmlformats.org/drawingml/2006/chart">
            <c:chart xmlns:c="http://schemas.openxmlformats.org/drawingml/2006/chart" xmlns:r="http://schemas.openxmlformats.org/officeDocument/2006/relationships" r:id="rId7"/>
          </a:graphicData>
        </a:graphic>
      </p:graphicFrame>
      <p:sp>
        <p:nvSpPr>
          <p:cNvPr id="8" name="矩形: 圆角 7">
            <a:extLst>
              <a:ext uri="{FF2B5EF4-FFF2-40B4-BE49-F238E27FC236}">
                <a16:creationId xmlns:a16="http://schemas.microsoft.com/office/drawing/2014/main" id="{8C47B456-FC34-F6F5-DB4C-BC4F031F9F89}"/>
              </a:ext>
            </a:extLst>
          </p:cNvPr>
          <p:cNvSpPr/>
          <p:nvPr/>
        </p:nvSpPr>
        <p:spPr>
          <a:xfrm>
            <a:off x="6386536" y="1997213"/>
            <a:ext cx="5421675" cy="12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id="{FEB174A6-3169-2BFA-DCF0-B21F01B8B72D}"/>
              </a:ext>
            </a:extLst>
          </p:cNvPr>
          <p:cNvSpPr txBox="1"/>
          <p:nvPr/>
        </p:nvSpPr>
        <p:spPr>
          <a:xfrm>
            <a:off x="6484516" y="2124741"/>
            <a:ext cx="1897484" cy="613694"/>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年中国市面流通的医美针剂品质构成</a:t>
            </a:r>
          </a:p>
        </p:txBody>
      </p:sp>
      <p:sp>
        <p:nvSpPr>
          <p:cNvPr id="14" name="文本框 13">
            <a:extLst>
              <a:ext uri="{FF2B5EF4-FFF2-40B4-BE49-F238E27FC236}">
                <a16:creationId xmlns:a16="http://schemas.microsoft.com/office/drawing/2014/main" id="{6EC42184-D00D-54B8-6D4A-D2C91638B6C3}"/>
              </a:ext>
            </a:extLst>
          </p:cNvPr>
          <p:cNvSpPr txBox="1"/>
          <p:nvPr/>
        </p:nvSpPr>
        <p:spPr>
          <a:xfrm>
            <a:off x="6664654" y="2824891"/>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930B712E-791A-E824-B4EF-BD3DCCE280A6}"/>
              </a:ext>
            </a:extLst>
          </p:cNvPr>
          <p:cNvSpPr txBox="1"/>
          <p:nvPr/>
        </p:nvSpPr>
        <p:spPr>
          <a:xfrm>
            <a:off x="6317943" y="617029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数据来源：专家访谈，弗若斯特沙利文</a:t>
            </a:r>
          </a:p>
        </p:txBody>
      </p:sp>
      <p:graphicFrame>
        <p:nvGraphicFramePr>
          <p:cNvPr id="22" name="图表 21">
            <a:extLst>
              <a:ext uri="{FF2B5EF4-FFF2-40B4-BE49-F238E27FC236}">
                <a16:creationId xmlns:a16="http://schemas.microsoft.com/office/drawing/2014/main" id="{2826830E-7D72-677A-AB7C-CF97E9E12327}"/>
              </a:ext>
            </a:extLst>
          </p:cNvPr>
          <p:cNvGraphicFramePr/>
          <p:nvPr>
            <p:extLst>
              <p:ext uri="{D42A27DB-BD31-4B8C-83A1-F6EECF244321}">
                <p14:modId xmlns:p14="http://schemas.microsoft.com/office/powerpoint/2010/main" val="3582518647"/>
              </p:ext>
            </p:extLst>
          </p:nvPr>
        </p:nvGraphicFramePr>
        <p:xfrm>
          <a:off x="8154676" y="1904496"/>
          <a:ext cx="3541322" cy="1335881"/>
        </p:xfrm>
        <a:graphic>
          <a:graphicData uri="http://schemas.openxmlformats.org/drawingml/2006/chart">
            <c:chart xmlns:c="http://schemas.openxmlformats.org/drawingml/2006/chart" xmlns:r="http://schemas.openxmlformats.org/officeDocument/2006/relationships" r:id="rId8"/>
          </a:graphicData>
        </a:graphic>
      </p:graphicFrame>
      <p:sp>
        <p:nvSpPr>
          <p:cNvPr id="27" name="矩形: 圆角 26">
            <a:extLst>
              <a:ext uri="{FF2B5EF4-FFF2-40B4-BE49-F238E27FC236}">
                <a16:creationId xmlns:a16="http://schemas.microsoft.com/office/drawing/2014/main" id="{9ED954C3-1F2D-F3C8-E461-467A40F7D81F}"/>
              </a:ext>
            </a:extLst>
          </p:cNvPr>
          <p:cNvSpPr/>
          <p:nvPr/>
        </p:nvSpPr>
        <p:spPr>
          <a:xfrm>
            <a:off x="6381750" y="3421622"/>
            <a:ext cx="5421675" cy="12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id="{56F8F488-441F-4BFF-2A05-5ED48D340F3F}"/>
              </a:ext>
            </a:extLst>
          </p:cNvPr>
          <p:cNvSpPr txBox="1"/>
          <p:nvPr/>
        </p:nvSpPr>
        <p:spPr>
          <a:xfrm>
            <a:off x="6479730" y="3549150"/>
            <a:ext cx="2054670" cy="613694"/>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年中国合规医美场所的医美针剂品质构成</a:t>
            </a:r>
          </a:p>
        </p:txBody>
      </p:sp>
      <p:sp>
        <p:nvSpPr>
          <p:cNvPr id="38" name="文本框 37">
            <a:extLst>
              <a:ext uri="{FF2B5EF4-FFF2-40B4-BE49-F238E27FC236}">
                <a16:creationId xmlns:a16="http://schemas.microsoft.com/office/drawing/2014/main" id="{977EC42A-6773-BD27-3924-A63F6B8AD3D1}"/>
              </a:ext>
            </a:extLst>
          </p:cNvPr>
          <p:cNvSpPr txBox="1"/>
          <p:nvPr/>
        </p:nvSpPr>
        <p:spPr>
          <a:xfrm>
            <a:off x="6659868" y="4249300"/>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40" name="矩形: 圆角 39">
            <a:extLst>
              <a:ext uri="{FF2B5EF4-FFF2-40B4-BE49-F238E27FC236}">
                <a16:creationId xmlns:a16="http://schemas.microsoft.com/office/drawing/2014/main" id="{1829D4C7-3085-F4A4-23C5-273AADF566BC}"/>
              </a:ext>
            </a:extLst>
          </p:cNvPr>
          <p:cNvSpPr/>
          <p:nvPr/>
        </p:nvSpPr>
        <p:spPr>
          <a:xfrm>
            <a:off x="6381750" y="4841585"/>
            <a:ext cx="5421675" cy="1296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a:extLst>
              <a:ext uri="{FF2B5EF4-FFF2-40B4-BE49-F238E27FC236}">
                <a16:creationId xmlns:a16="http://schemas.microsoft.com/office/drawing/2014/main" id="{A2F17C94-FBDC-E02A-3272-9A86D648496A}"/>
              </a:ext>
            </a:extLst>
          </p:cNvPr>
          <p:cNvSpPr txBox="1"/>
          <p:nvPr/>
        </p:nvSpPr>
        <p:spPr>
          <a:xfrm>
            <a:off x="6479730" y="4969113"/>
            <a:ext cx="2054670" cy="613694"/>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年中国非法医美场所的医美针剂品质构成</a:t>
            </a:r>
          </a:p>
        </p:txBody>
      </p:sp>
      <p:sp>
        <p:nvSpPr>
          <p:cNvPr id="42" name="文本框 41">
            <a:extLst>
              <a:ext uri="{FF2B5EF4-FFF2-40B4-BE49-F238E27FC236}">
                <a16:creationId xmlns:a16="http://schemas.microsoft.com/office/drawing/2014/main" id="{B7B96246-EC20-0071-CF4A-23C0DC540AA4}"/>
              </a:ext>
            </a:extLst>
          </p:cNvPr>
          <p:cNvSpPr txBox="1"/>
          <p:nvPr/>
        </p:nvSpPr>
        <p:spPr>
          <a:xfrm>
            <a:off x="6659868" y="5669263"/>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graphicFrame>
        <p:nvGraphicFramePr>
          <p:cNvPr id="44" name="图表 43">
            <a:extLst>
              <a:ext uri="{FF2B5EF4-FFF2-40B4-BE49-F238E27FC236}">
                <a16:creationId xmlns:a16="http://schemas.microsoft.com/office/drawing/2014/main" id="{405F6779-FEBF-7D96-FE15-C574F4649178}"/>
              </a:ext>
            </a:extLst>
          </p:cNvPr>
          <p:cNvGraphicFramePr/>
          <p:nvPr>
            <p:extLst>
              <p:ext uri="{D42A27DB-BD31-4B8C-83A1-F6EECF244321}">
                <p14:modId xmlns:p14="http://schemas.microsoft.com/office/powerpoint/2010/main" val="2988067994"/>
              </p:ext>
            </p:extLst>
          </p:nvPr>
        </p:nvGraphicFramePr>
        <p:xfrm>
          <a:off x="8154219" y="3372853"/>
          <a:ext cx="3541322" cy="133588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图表 44">
            <a:extLst>
              <a:ext uri="{FF2B5EF4-FFF2-40B4-BE49-F238E27FC236}">
                <a16:creationId xmlns:a16="http://schemas.microsoft.com/office/drawing/2014/main" id="{E44686D3-DF7C-5489-B168-15D3E7F9C742}"/>
              </a:ext>
            </a:extLst>
          </p:cNvPr>
          <p:cNvGraphicFramePr/>
          <p:nvPr>
            <p:extLst>
              <p:ext uri="{D42A27DB-BD31-4B8C-83A1-F6EECF244321}">
                <p14:modId xmlns:p14="http://schemas.microsoft.com/office/powerpoint/2010/main" val="2509591433"/>
              </p:ext>
            </p:extLst>
          </p:nvPr>
        </p:nvGraphicFramePr>
        <p:xfrm>
          <a:off x="8154219" y="4745123"/>
          <a:ext cx="3541322" cy="133588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184650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CED3885-DE0D-D2AF-2981-71897B345553}"/>
              </a:ext>
            </a:extLst>
          </p:cNvPr>
          <p:cNvGraphicFramePr>
            <a:graphicFrameLocks noChangeAspect="1"/>
          </p:cNvGraphicFramePr>
          <p:nvPr>
            <p:custDataLst>
              <p:tags r:id="rId1"/>
            </p:custDataLst>
            <p:extLst>
              <p:ext uri="{D42A27DB-BD31-4B8C-83A1-F6EECF244321}">
                <p14:modId xmlns:p14="http://schemas.microsoft.com/office/powerpoint/2010/main" val="541447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5F7336DB-2245-A254-60B9-F8AD1D32544B}"/>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医美产品“一物一码可溯源”逐步实现，扫码验真功能通过提高机构违规成本而促进行业合规</a:t>
            </a:r>
            <a:endParaRPr lang="en-US" altLang="zh-CN" sz="2000" b="1" dirty="0">
              <a:latin typeface="微软雅黑" panose="020B0503020204020204" pitchFamily="34" charset="-122"/>
              <a:ea typeface="微软雅黑" panose="020B0503020204020204" pitchFamily="34" charset="-122"/>
            </a:endParaRPr>
          </a:p>
          <a:p>
            <a:pPr>
              <a:lnSpc>
                <a:spcPct val="120000"/>
              </a:lnSpc>
            </a:pPr>
            <a:r>
              <a:rPr lang="zh-CN" altLang="en-US" sz="2000" b="1" dirty="0">
                <a:latin typeface="微软雅黑" panose="020B0503020204020204" pitchFamily="34" charset="-122"/>
                <a:ea typeface="微软雅黑" panose="020B0503020204020204" pitchFamily="34" charset="-122"/>
              </a:rPr>
              <a:t>建立严选正品价值理念、帮助求美者提高审美能力的医疗美容机构将引领行业有序发展</a:t>
            </a:r>
          </a:p>
        </p:txBody>
      </p:sp>
      <p:pic>
        <p:nvPicPr>
          <p:cNvPr id="6" name="图片 5">
            <a:extLst>
              <a:ext uri="{FF2B5EF4-FFF2-40B4-BE49-F238E27FC236}">
                <a16:creationId xmlns:a16="http://schemas.microsoft.com/office/drawing/2014/main" id="{D7D6D76B-DD0C-2BC6-DE3E-3C11CA9F6DD0}"/>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5C6E2421-2B50-3836-9C39-A607076F6A11}"/>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B6F521E7-9BD3-FF75-BA51-ED55E8704E70}"/>
              </a:ext>
            </a:extLst>
          </p:cNvPr>
          <p:cNvSpPr/>
          <p:nvPr/>
        </p:nvSpPr>
        <p:spPr>
          <a:xfrm>
            <a:off x="6241743"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5A3532EE-4AB3-B2D7-1108-2FB799161213}"/>
              </a:ext>
            </a:extLst>
          </p:cNvPr>
          <p:cNvSpPr txBox="1"/>
          <p:nvPr/>
        </p:nvSpPr>
        <p:spPr>
          <a:xfrm>
            <a:off x="6317943"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医美机构在消费教育引导方面可发挥重要作用。首先，机构应帮助求美者提高对美的鉴赏力，倡导求美者树立正确的消费观；其次，机构应向求美者宣传普及专业知识，提高求美者对医美产品的分辨能力。</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7" name="矩形 36">
            <a:extLst>
              <a:ext uri="{FF2B5EF4-FFF2-40B4-BE49-F238E27FC236}">
                <a16:creationId xmlns:a16="http://schemas.microsoft.com/office/drawing/2014/main" id="{9C6DF42B-5DE1-4729-1D79-9D3DDA429B89}"/>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229FCF6B-0CE1-10E0-053C-271BBED1D60F}"/>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数据来源：中国医美，弗若斯特沙利文</a:t>
            </a:r>
          </a:p>
        </p:txBody>
      </p:sp>
      <p:grpSp>
        <p:nvGrpSpPr>
          <p:cNvPr id="46" name="组合 45">
            <a:extLst>
              <a:ext uri="{FF2B5EF4-FFF2-40B4-BE49-F238E27FC236}">
                <a16:creationId xmlns:a16="http://schemas.microsoft.com/office/drawing/2014/main" id="{03DE2BC2-04AF-D15B-0344-EE22EF389BC1}"/>
              </a:ext>
            </a:extLst>
          </p:cNvPr>
          <p:cNvGrpSpPr/>
          <p:nvPr/>
        </p:nvGrpSpPr>
        <p:grpSpPr>
          <a:xfrm>
            <a:off x="6476999" y="2063260"/>
            <a:ext cx="5280096" cy="4122047"/>
            <a:chOff x="6476999" y="2063260"/>
            <a:chExt cx="5280096" cy="4122047"/>
          </a:xfrm>
        </p:grpSpPr>
        <p:grpSp>
          <p:nvGrpSpPr>
            <p:cNvPr id="31" name="组合 30">
              <a:extLst>
                <a:ext uri="{FF2B5EF4-FFF2-40B4-BE49-F238E27FC236}">
                  <a16:creationId xmlns:a16="http://schemas.microsoft.com/office/drawing/2014/main" id="{612EC374-A0AD-07D1-EDE2-D3F08DFE6B2D}"/>
                </a:ext>
              </a:extLst>
            </p:cNvPr>
            <p:cNvGrpSpPr/>
            <p:nvPr/>
          </p:nvGrpSpPr>
          <p:grpSpPr>
            <a:xfrm>
              <a:off x="6476999" y="2063260"/>
              <a:ext cx="5280096" cy="4122047"/>
              <a:chOff x="906693" y="1130300"/>
              <a:chExt cx="10369763" cy="4626073"/>
            </a:xfrm>
          </p:grpSpPr>
          <p:grpSp>
            <p:nvGrpSpPr>
              <p:cNvPr id="32" name="组合 31">
                <a:extLst>
                  <a:ext uri="{FF2B5EF4-FFF2-40B4-BE49-F238E27FC236}">
                    <a16:creationId xmlns:a16="http://schemas.microsoft.com/office/drawing/2014/main" id="{8005D736-FF62-DFE1-E813-69C665ABBAE8}"/>
                  </a:ext>
                </a:extLst>
              </p:cNvPr>
              <p:cNvGrpSpPr/>
              <p:nvPr/>
            </p:nvGrpSpPr>
            <p:grpSpPr>
              <a:xfrm>
                <a:off x="906693" y="1134521"/>
                <a:ext cx="4224108" cy="4613408"/>
                <a:chOff x="906693" y="1134521"/>
                <a:chExt cx="4224108" cy="4613408"/>
              </a:xfrm>
            </p:grpSpPr>
            <p:sp>
              <p:nvSpPr>
                <p:cNvPr id="42" name="ComponentBackground1">
                  <a:extLst>
                    <a:ext uri="{FF2B5EF4-FFF2-40B4-BE49-F238E27FC236}">
                      <a16:creationId xmlns:a16="http://schemas.microsoft.com/office/drawing/2014/main" id="{137DF501-A5F9-F695-30CC-63045633E06D}"/>
                    </a:ext>
                  </a:extLst>
                </p:cNvPr>
                <p:cNvSpPr/>
                <p:nvPr/>
              </p:nvSpPr>
              <p:spPr>
                <a:xfrm>
                  <a:off x="906693" y="1921956"/>
                  <a:ext cx="4211407" cy="3825973"/>
                </a:xfrm>
                <a:prstGeom prst="roundRect">
                  <a:avLst>
                    <a:gd name="adj" fmla="val 8000"/>
                  </a:avLst>
                </a:prstGeom>
                <a:gradFill flip="none" rotWithShape="1">
                  <a:gsLst>
                    <a:gs pos="0">
                      <a:schemeClr val="accent1">
                        <a:alpha val="16000"/>
                      </a:schemeClr>
                    </a:gs>
                    <a:gs pos="65000">
                      <a:srgbClr val="FFFFFF">
                        <a:alpha val="1000"/>
                      </a:srgbClr>
                    </a:gs>
                  </a:gsLst>
                  <a:lin ang="16200000" scaled="1"/>
                  <a:tileRect/>
                </a:gradFill>
                <a:ln w="12700">
                  <a:solidFill>
                    <a:schemeClr val="bg1"/>
                  </a:solidFill>
                </a:ln>
                <a:effectLst>
                  <a:outerShdw blurRad="381000" dist="50800" dir="54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43" name="Shape1">
                  <a:extLst>
                    <a:ext uri="{FF2B5EF4-FFF2-40B4-BE49-F238E27FC236}">
                      <a16:creationId xmlns:a16="http://schemas.microsoft.com/office/drawing/2014/main" id="{4E0C4AE4-8B38-4565-8A5F-0380E0D33CA6}"/>
                    </a:ext>
                  </a:extLst>
                </p:cNvPr>
                <p:cNvSpPr/>
                <p:nvPr/>
              </p:nvSpPr>
              <p:spPr>
                <a:xfrm>
                  <a:off x="906695" y="1134521"/>
                  <a:ext cx="4224106" cy="910179"/>
                </a:xfrm>
                <a:prstGeom prst="roundRect">
                  <a:avLst/>
                </a:prstGeom>
                <a:solidFill>
                  <a:srgbClr val="0A528E"/>
                </a:solidFill>
                <a:ln>
                  <a:noFill/>
                </a:ln>
                <a:effectLst>
                  <a:outerShdw blurRad="50800" dist="38100" dir="2700000" algn="tl"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endParaRPr lang="zh-CN" altLang="en-US" b="1">
                    <a:latin typeface="微软雅黑" panose="020B0503020204020204" pitchFamily="34" charset="-122"/>
                    <a:ea typeface="微软雅黑" panose="020B0503020204020204" pitchFamily="34" charset="-122"/>
                  </a:endParaRPr>
                </a:p>
              </p:txBody>
            </p:sp>
            <p:sp>
              <p:nvSpPr>
                <p:cNvPr id="44" name="Bullet1">
                  <a:extLst>
                    <a:ext uri="{FF2B5EF4-FFF2-40B4-BE49-F238E27FC236}">
                      <a16:creationId xmlns:a16="http://schemas.microsoft.com/office/drawing/2014/main" id="{405704D2-3375-5202-FA16-0A264922CAFA}"/>
                    </a:ext>
                  </a:extLst>
                </p:cNvPr>
                <p:cNvSpPr txBox="1"/>
                <p:nvPr/>
              </p:nvSpPr>
              <p:spPr>
                <a:xfrm>
                  <a:off x="906693" y="1223581"/>
                  <a:ext cx="4200107" cy="719277"/>
                </a:xfrm>
                <a:prstGeom prst="rect">
                  <a:avLst/>
                </a:prstGeom>
                <a:noFill/>
              </p:spPr>
              <p:txBody>
                <a:bodyPr wrap="square" anchor="ctr">
                  <a:normAutofit/>
                </a:bodyPr>
                <a:lstStyle/>
                <a:p>
                  <a:pPr algn="ct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求美者应树立正确的审美观、价值观、消费观</a:t>
                  </a:r>
                </a:p>
              </p:txBody>
            </p:sp>
            <p:sp>
              <p:nvSpPr>
                <p:cNvPr id="48" name="Text1">
                  <a:extLst>
                    <a:ext uri="{FF2B5EF4-FFF2-40B4-BE49-F238E27FC236}">
                      <a16:creationId xmlns:a16="http://schemas.microsoft.com/office/drawing/2014/main" id="{912A0B7C-4854-CF41-1E36-4B103E174A94}"/>
                    </a:ext>
                  </a:extLst>
                </p:cNvPr>
                <p:cNvSpPr>
                  <a:spLocks/>
                </p:cNvSpPr>
                <p:nvPr/>
              </p:nvSpPr>
              <p:spPr>
                <a:xfrm>
                  <a:off x="919392" y="2156426"/>
                  <a:ext cx="4211407" cy="34668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rmAutofit lnSpcReduction="10000"/>
                </a:bodyPr>
                <a:lstStyle/>
                <a:p>
                  <a:pPr marL="171450" indent="-171450">
                    <a:lnSpc>
                      <a:spcPct val="150000"/>
                    </a:lnSpc>
                    <a:spcBef>
                      <a:spcPts val="300"/>
                    </a:spcBef>
                    <a:spcAft>
                      <a:spcPts val="300"/>
                    </a:spcAft>
                    <a:buFont typeface="Wingdings" panose="05000000000000000000" pitchFamily="2" charset="2"/>
                    <a:buChar char="ü"/>
                  </a:pPr>
                  <a:r>
                    <a:rPr kumimoji="1"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机构应</a:t>
                  </a:r>
                  <a:r>
                    <a:rPr kumimoji="1" lang="zh-CN" altLang="en-US" sz="12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帮助求美者提高对美的鉴赏力与领悟力</a:t>
                  </a:r>
                  <a:r>
                    <a:rPr kumimoji="1"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，培养健康的审美趣味，拒绝将容貌与人生价值捆绑，防止过度医美；</a:t>
                  </a:r>
                  <a:endParaRPr kumimoji="1" lang="en-US" altLang="zh-CN"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a:p>
                  <a:pPr marL="171450" indent="-171450">
                    <a:lnSpc>
                      <a:spcPct val="150000"/>
                    </a:lnSpc>
                    <a:spcBef>
                      <a:spcPts val="300"/>
                    </a:spcBef>
                    <a:spcAft>
                      <a:spcPts val="300"/>
                    </a:spcAft>
                    <a:buFont typeface="Wingdings" panose="05000000000000000000" pitchFamily="2" charset="2"/>
                    <a:buChar char="ü"/>
                  </a:pPr>
                  <a:r>
                    <a:rPr kumimoji="1"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机构应</a:t>
                  </a:r>
                  <a:r>
                    <a:rPr kumimoji="1" lang="zh-CN" altLang="en-US" sz="12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倡导树立正确的消费观，充分认识医美的不确定性与风险性</a:t>
                  </a:r>
                  <a:r>
                    <a:rPr kumimoji="1"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，根据求美者自身实际需要，谨慎做出医美消费选择，防止盲从、跟风与攀比消费</a:t>
                  </a:r>
                  <a:endParaRPr kumimoji="1" lang="en-US" altLang="zh-CN"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3" name="组合 32">
                <a:extLst>
                  <a:ext uri="{FF2B5EF4-FFF2-40B4-BE49-F238E27FC236}">
                    <a16:creationId xmlns:a16="http://schemas.microsoft.com/office/drawing/2014/main" id="{B770E467-75F7-ECE8-72E4-7F9F9E14291A}"/>
                  </a:ext>
                </a:extLst>
              </p:cNvPr>
              <p:cNvGrpSpPr/>
              <p:nvPr/>
            </p:nvGrpSpPr>
            <p:grpSpPr>
              <a:xfrm>
                <a:off x="7048498" y="1130300"/>
                <a:ext cx="4227958" cy="4626073"/>
                <a:chOff x="7048498" y="1130300"/>
                <a:chExt cx="4227958" cy="4626073"/>
              </a:xfrm>
            </p:grpSpPr>
            <p:sp>
              <p:nvSpPr>
                <p:cNvPr id="39" name="ComponentBackground2">
                  <a:extLst>
                    <a:ext uri="{FF2B5EF4-FFF2-40B4-BE49-F238E27FC236}">
                      <a16:creationId xmlns:a16="http://schemas.microsoft.com/office/drawing/2014/main" id="{03E291D1-F05F-44B2-8EBE-29C01EB8F1EC}"/>
                    </a:ext>
                  </a:extLst>
                </p:cNvPr>
                <p:cNvSpPr/>
                <p:nvPr/>
              </p:nvSpPr>
              <p:spPr>
                <a:xfrm>
                  <a:off x="7061199" y="1930399"/>
                  <a:ext cx="4213818" cy="3825974"/>
                </a:xfrm>
                <a:prstGeom prst="roundRect">
                  <a:avLst>
                    <a:gd name="adj" fmla="val 8000"/>
                  </a:avLst>
                </a:prstGeom>
                <a:gradFill flip="none" rotWithShape="1">
                  <a:gsLst>
                    <a:gs pos="0">
                      <a:srgbClr val="4F81BD">
                        <a:alpha val="39000"/>
                      </a:srgbClr>
                    </a:gs>
                    <a:gs pos="65000">
                      <a:srgbClr val="FFFFFF">
                        <a:alpha val="1000"/>
                      </a:srgbClr>
                    </a:gs>
                  </a:gsLst>
                  <a:lin ang="16200000" scaled="1"/>
                  <a:tileRect/>
                </a:gradFill>
                <a:ln w="12700">
                  <a:solidFill>
                    <a:schemeClr val="bg1"/>
                  </a:solidFill>
                </a:ln>
                <a:effectLst>
                  <a:outerShdw blurRad="381000" dist="50800" dir="5400000" algn="ctr" rotWithShape="0">
                    <a:schemeClr val="tx1">
                      <a:alpha val="1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40" name="Shape2">
                  <a:extLst>
                    <a:ext uri="{FF2B5EF4-FFF2-40B4-BE49-F238E27FC236}">
                      <a16:creationId xmlns:a16="http://schemas.microsoft.com/office/drawing/2014/main" id="{0275BCB0-24D6-CB24-FFAF-2D0F26ADB21A}"/>
                    </a:ext>
                  </a:extLst>
                </p:cNvPr>
                <p:cNvSpPr/>
                <p:nvPr/>
              </p:nvSpPr>
              <p:spPr>
                <a:xfrm>
                  <a:off x="7048498" y="1130300"/>
                  <a:ext cx="4227958" cy="910179"/>
                </a:xfrm>
                <a:prstGeom prst="roundRect">
                  <a:avLst/>
                </a:prstGeom>
                <a:solidFill>
                  <a:srgbClr val="4F81BD"/>
                </a:solidFill>
                <a:ln>
                  <a:noFill/>
                </a:ln>
                <a:effectLst>
                  <a:outerShdw blurRad="50800" dist="381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rmAutofit/>
                </a:bodyPr>
                <a:lstStyle/>
                <a:p>
                  <a:pPr algn="ctr">
                    <a:lnSpc>
                      <a:spcPct val="120000"/>
                    </a:lnSpc>
                  </a:pPr>
                  <a:endParaRPr lang="zh-CN" altLang="en-US" b="1">
                    <a:latin typeface="微软雅黑" panose="020B0503020204020204" pitchFamily="34" charset="-122"/>
                    <a:ea typeface="微软雅黑" panose="020B0503020204020204" pitchFamily="34" charset="-122"/>
                  </a:endParaRPr>
                </a:p>
              </p:txBody>
            </p:sp>
          </p:grpSp>
          <p:sp>
            <p:nvSpPr>
              <p:cNvPr id="38" name="Title">
                <a:extLst>
                  <a:ext uri="{FF2B5EF4-FFF2-40B4-BE49-F238E27FC236}">
                    <a16:creationId xmlns:a16="http://schemas.microsoft.com/office/drawing/2014/main" id="{5CB72791-BC3A-209B-CAD3-C2C719D104F9}"/>
                  </a:ext>
                </a:extLst>
              </p:cNvPr>
              <p:cNvSpPr/>
              <p:nvPr/>
            </p:nvSpPr>
            <p:spPr>
              <a:xfrm>
                <a:off x="5106801" y="2416194"/>
                <a:ext cx="1954545" cy="2413000"/>
              </a:xfrm>
              <a:prstGeom prst="hexagon">
                <a:avLst/>
              </a:prstGeom>
              <a:gradFill>
                <a:gsLst>
                  <a:gs pos="0">
                    <a:srgbClr val="0A528E"/>
                  </a:gs>
                  <a:gs pos="50000">
                    <a:srgbClr val="4F81BD"/>
                  </a:gs>
                  <a:gs pos="100000">
                    <a:srgbClr val="0A528E"/>
                  </a:gs>
                </a:gsLst>
                <a:lin ang="13500000" scaled="1"/>
              </a:gradFill>
              <a:ln>
                <a:noFill/>
              </a:ln>
              <a:effectLst>
                <a:outerShdw blurRad="50800" dist="38100" dir="2700000" algn="tl"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lnSpc>
                    <a:spcPct val="120000"/>
                  </a:lnSpc>
                </a:pPr>
                <a:r>
                  <a:rPr lang="zh-CN" altLang="en-US" sz="1600" b="1" dirty="0">
                    <a:latin typeface="微软雅黑" panose="020B0503020204020204" pitchFamily="34" charset="-122"/>
                    <a:ea typeface="微软雅黑" panose="020B0503020204020204" pitchFamily="34" charset="-122"/>
                  </a:rPr>
                  <a:t>注重消费教育引导</a:t>
                </a:r>
              </a:p>
            </p:txBody>
          </p:sp>
        </p:grpSp>
        <p:sp>
          <p:nvSpPr>
            <p:cNvPr id="45" name="Bullet1">
              <a:extLst>
                <a:ext uri="{FF2B5EF4-FFF2-40B4-BE49-F238E27FC236}">
                  <a16:creationId xmlns:a16="http://schemas.microsoft.com/office/drawing/2014/main" id="{6DD31BDA-0B50-C173-0DC0-4BA412C4EF36}"/>
                </a:ext>
              </a:extLst>
            </p:cNvPr>
            <p:cNvSpPr txBox="1"/>
            <p:nvPr/>
          </p:nvSpPr>
          <p:spPr>
            <a:xfrm>
              <a:off x="9622984" y="2144324"/>
              <a:ext cx="2111816" cy="640909"/>
            </a:xfrm>
            <a:prstGeom prst="rect">
              <a:avLst/>
            </a:prstGeom>
            <a:noFill/>
          </p:spPr>
          <p:txBody>
            <a:bodyPr wrap="square" anchor="ctr">
              <a:normAutofit/>
            </a:bodyPr>
            <a:lstStyle/>
            <a:p>
              <a:pPr algn="ct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提高求美者自我保护</a:t>
              </a:r>
            </a:p>
            <a:p>
              <a:pPr algn="ctr">
                <a:lnSpc>
                  <a:spcPct val="120000"/>
                </a:lnSpc>
              </a:pPr>
              <a:r>
                <a:rPr lang="zh-CN" altLang="en-US" sz="1400" b="1" dirty="0">
                  <a:solidFill>
                    <a:srgbClr val="FFFFFF"/>
                  </a:solidFill>
                  <a:latin typeface="微软雅黑" panose="020B0503020204020204" pitchFamily="34" charset="-122"/>
                  <a:ea typeface="微软雅黑" panose="020B0503020204020204" pitchFamily="34" charset="-122"/>
                </a:rPr>
                <a:t>能力</a:t>
              </a:r>
            </a:p>
          </p:txBody>
        </p:sp>
      </p:grpSp>
      <p:sp>
        <p:nvSpPr>
          <p:cNvPr id="47" name="Text1">
            <a:extLst>
              <a:ext uri="{FF2B5EF4-FFF2-40B4-BE49-F238E27FC236}">
                <a16:creationId xmlns:a16="http://schemas.microsoft.com/office/drawing/2014/main" id="{DF0169B0-B7EB-6955-8B1C-8710D58AE0DB}"/>
              </a:ext>
            </a:extLst>
          </p:cNvPr>
          <p:cNvSpPr>
            <a:spLocks/>
          </p:cNvSpPr>
          <p:nvPr/>
        </p:nvSpPr>
        <p:spPr>
          <a:xfrm>
            <a:off x="9604295" y="2973825"/>
            <a:ext cx="2144372" cy="32114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rmAutofit/>
          </a:bodyPr>
          <a:lstStyle/>
          <a:p>
            <a:pPr marL="171450" indent="-171450">
              <a:lnSpc>
                <a:spcPct val="150000"/>
              </a:lnSpc>
              <a:spcBef>
                <a:spcPts val="300"/>
              </a:spcBef>
              <a:spcAft>
                <a:spcPts val="300"/>
              </a:spcAft>
              <a:buFont typeface="Wingdings" panose="05000000000000000000" pitchFamily="2" charset="2"/>
              <a:buChar char="ü"/>
            </a:pPr>
            <a:r>
              <a:rPr kumimoji="1"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随着法治化进程的推进，消费者权益保护意识不断增强，但自我保护能力尚有不足。</a:t>
            </a:r>
            <a:r>
              <a:rPr kumimoji="1" lang="zh-CN" altLang="en-US" sz="1200" b="1"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机构应针对性、持续性地开展消费教育，结合热门医美消费项目向重点医美消费人群宣传普及医疗美容专业知识</a:t>
            </a:r>
            <a:r>
              <a:rPr kumimoji="1" lang="zh-CN" altLang="en-US"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rPr>
              <a:t>，提高求美者分辨医疗美容产品的能力</a:t>
            </a:r>
            <a:endParaRPr kumimoji="1" lang="en-US" altLang="zh-CN" sz="1200" dirty="0">
              <a:solidFill>
                <a:schemeClr val="tx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 name="灯片编号占位符 3">
            <a:extLst>
              <a:ext uri="{FF2B5EF4-FFF2-40B4-BE49-F238E27FC236}">
                <a16:creationId xmlns:a16="http://schemas.microsoft.com/office/drawing/2014/main" id="{18131E49-3923-1579-F0AC-8F85DCFBB048}"/>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5</a:t>
            </a:fld>
            <a:endParaRPr lang="en-US" altLang="zh-CN" spc="-5" dirty="0"/>
          </a:p>
        </p:txBody>
      </p:sp>
      <p:pic>
        <p:nvPicPr>
          <p:cNvPr id="8" name="图片 7">
            <a:extLst>
              <a:ext uri="{FF2B5EF4-FFF2-40B4-BE49-F238E27FC236}">
                <a16:creationId xmlns:a16="http://schemas.microsoft.com/office/drawing/2014/main" id="{B8F77432-5C56-4A8D-4333-519D64F8E24F}"/>
              </a:ext>
            </a:extLst>
          </p:cNvPr>
          <p:cNvPicPr>
            <a:picLocks noChangeAspect="1"/>
          </p:cNvPicPr>
          <p:nvPr/>
        </p:nvPicPr>
        <p:blipFill>
          <a:blip r:embed="rId7"/>
          <a:stretch>
            <a:fillRect/>
          </a:stretch>
        </p:blipFill>
        <p:spPr>
          <a:xfrm>
            <a:off x="485222" y="2514227"/>
            <a:ext cx="1935071" cy="3645784"/>
          </a:xfrm>
          <a:prstGeom prst="rect">
            <a:avLst/>
          </a:prstGeom>
          <a:ln>
            <a:solidFill>
              <a:schemeClr val="tx1"/>
            </a:solidFill>
          </a:ln>
        </p:spPr>
      </p:pic>
      <p:sp>
        <p:nvSpPr>
          <p:cNvPr id="11" name="文本框 10">
            <a:extLst>
              <a:ext uri="{FF2B5EF4-FFF2-40B4-BE49-F238E27FC236}">
                <a16:creationId xmlns:a16="http://schemas.microsoft.com/office/drawing/2014/main" id="{06B23335-4F38-11D9-1BD8-EF4F811CA101}"/>
              </a:ext>
            </a:extLst>
          </p:cNvPr>
          <p:cNvSpPr txBox="1"/>
          <p:nvPr/>
        </p:nvSpPr>
        <p:spPr>
          <a:xfrm>
            <a:off x="289495" y="2177905"/>
            <a:ext cx="2453705"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中国医美平台扫码验真服务</a:t>
            </a:r>
          </a:p>
        </p:txBody>
      </p:sp>
      <p:graphicFrame>
        <p:nvGraphicFramePr>
          <p:cNvPr id="19" name="图表 18">
            <a:extLst>
              <a:ext uri="{FF2B5EF4-FFF2-40B4-BE49-F238E27FC236}">
                <a16:creationId xmlns:a16="http://schemas.microsoft.com/office/drawing/2014/main" id="{85EBBC36-6172-F52B-9702-E66B4C0EDA29}"/>
              </a:ext>
            </a:extLst>
          </p:cNvPr>
          <p:cNvGraphicFramePr/>
          <p:nvPr>
            <p:extLst>
              <p:ext uri="{D42A27DB-BD31-4B8C-83A1-F6EECF244321}">
                <p14:modId xmlns:p14="http://schemas.microsoft.com/office/powerpoint/2010/main" val="583285229"/>
              </p:ext>
            </p:extLst>
          </p:nvPr>
        </p:nvGraphicFramePr>
        <p:xfrm>
          <a:off x="2543121" y="2546127"/>
          <a:ext cx="2135951" cy="1306135"/>
        </p:xfrm>
        <a:graphic>
          <a:graphicData uri="http://schemas.openxmlformats.org/drawingml/2006/chart">
            <c:chart xmlns:c="http://schemas.openxmlformats.org/drawingml/2006/chart" xmlns:r="http://schemas.openxmlformats.org/officeDocument/2006/relationships" r:id="rId8"/>
          </a:graphicData>
        </a:graphic>
      </p:graphicFrame>
      <p:sp>
        <p:nvSpPr>
          <p:cNvPr id="21" name="文本框 20">
            <a:extLst>
              <a:ext uri="{FF2B5EF4-FFF2-40B4-BE49-F238E27FC236}">
                <a16:creationId xmlns:a16="http://schemas.microsoft.com/office/drawing/2014/main" id="{00FE33DE-5274-DA42-B28E-51D2B93C59D3}"/>
              </a:ext>
            </a:extLst>
          </p:cNvPr>
          <p:cNvSpPr txBox="1"/>
          <p:nvPr/>
        </p:nvSpPr>
        <p:spPr>
          <a:xfrm>
            <a:off x="2689089" y="2177905"/>
            <a:ext cx="2453705"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Ø"/>
            </a:pPr>
            <a:r>
              <a:rPr lang="zh-CN" altLang="en-US" sz="1200" b="1" dirty="0">
                <a:latin typeface="微软雅黑" panose="020B0503020204020204" pitchFamily="34" charset="-122"/>
                <a:ea typeface="微软雅黑" panose="020B0503020204020204" pitchFamily="34" charset="-122"/>
              </a:rPr>
              <a:t>年轻用户更重视医美产品验真</a:t>
            </a:r>
          </a:p>
        </p:txBody>
      </p:sp>
      <p:sp>
        <p:nvSpPr>
          <p:cNvPr id="22" name="文本框 21">
            <a:extLst>
              <a:ext uri="{FF2B5EF4-FFF2-40B4-BE49-F238E27FC236}">
                <a16:creationId xmlns:a16="http://schemas.microsoft.com/office/drawing/2014/main" id="{0C0FEF00-92E8-6E7E-68F6-2BE594C15D99}"/>
              </a:ext>
            </a:extLst>
          </p:cNvPr>
          <p:cNvSpPr txBox="1"/>
          <p:nvPr/>
        </p:nvSpPr>
        <p:spPr>
          <a:xfrm>
            <a:off x="3769974" y="2700634"/>
            <a:ext cx="1820709" cy="461665"/>
          </a:xfrm>
          <a:prstGeom prst="wedgeRectCallout">
            <a:avLst>
              <a:gd name="adj1" fmla="val -41794"/>
              <a:gd name="adj2" fmla="val 90437"/>
            </a:avLst>
          </a:prstGeom>
          <a:solidFill>
            <a:srgbClr val="145389"/>
          </a:solidFill>
          <a:ln w="12700">
            <a:solidFill>
              <a:schemeClr val="tx1"/>
            </a:solidFill>
          </a:ln>
        </p:spPr>
        <p:txBody>
          <a:bodyPr wrap="square">
            <a:spAutoFit/>
          </a:bodyPr>
          <a:lstStyle/>
          <a:p>
            <a:pPr algn="ctr">
              <a:buClr>
                <a:srgbClr val="145389"/>
              </a:buClr>
            </a:pPr>
            <a:r>
              <a:rPr lang="en-US" altLang="zh-CN" sz="1200" b="1" dirty="0">
                <a:solidFill>
                  <a:schemeClr val="bg1"/>
                </a:solidFill>
                <a:latin typeface="微软雅黑" panose="020B0503020204020204" pitchFamily="34" charset="-122"/>
                <a:ea typeface="微软雅黑" panose="020B0503020204020204" pitchFamily="34" charset="-122"/>
              </a:rPr>
              <a:t>25-35</a:t>
            </a:r>
            <a:r>
              <a:rPr lang="zh-CN" altLang="en-US" sz="1200" b="1" dirty="0">
                <a:solidFill>
                  <a:schemeClr val="bg1"/>
                </a:solidFill>
                <a:latin typeface="微软雅黑" panose="020B0503020204020204" pitchFamily="34" charset="-122"/>
                <a:ea typeface="微软雅黑" panose="020B0503020204020204" pitchFamily="34" charset="-122"/>
              </a:rPr>
              <a:t>岁医美产品线上平台验真用户超</a:t>
            </a:r>
            <a:r>
              <a:rPr lang="en-US" altLang="zh-CN" sz="1200" b="1" dirty="0">
                <a:solidFill>
                  <a:schemeClr val="bg1"/>
                </a:solidFill>
                <a:latin typeface="微软雅黑" panose="020B0503020204020204" pitchFamily="34" charset="-122"/>
                <a:ea typeface="微软雅黑" panose="020B0503020204020204" pitchFamily="34" charset="-122"/>
              </a:rPr>
              <a:t>55%</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文本框 22">
            <a:extLst>
              <a:ext uri="{FF2B5EF4-FFF2-40B4-BE49-F238E27FC236}">
                <a16:creationId xmlns:a16="http://schemas.microsoft.com/office/drawing/2014/main" id="{48EA13B9-2E12-60B9-F955-E27BEA22D534}"/>
              </a:ext>
            </a:extLst>
          </p:cNvPr>
          <p:cNvSpPr txBox="1"/>
          <p:nvPr/>
        </p:nvSpPr>
        <p:spPr>
          <a:xfrm>
            <a:off x="2689089" y="3810000"/>
            <a:ext cx="3178311" cy="461665"/>
          </a:xfrm>
          <a:prstGeom prst="rect">
            <a:avLst/>
          </a:prstGeom>
          <a:noFill/>
        </p:spPr>
        <p:txBody>
          <a:bodyPr wrap="square">
            <a:spAutoFit/>
          </a:bodyPr>
          <a:lstStyle/>
          <a:p>
            <a:pPr marL="244800" indent="-244800">
              <a:buClr>
                <a:srgbClr val="145389"/>
              </a:buClr>
              <a:buFont typeface="Wingdings" panose="05000000000000000000" pitchFamily="2" charset="2"/>
              <a:buChar char="Ø"/>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年医美产品线上平台验真量最高的</a:t>
            </a:r>
            <a:r>
              <a:rPr lang="en-US" altLang="zh-CN" sz="1200" b="1" dirty="0">
                <a:latin typeface="微软雅黑" panose="020B0503020204020204" pitchFamily="34" charset="-122"/>
                <a:ea typeface="微软雅黑" panose="020B0503020204020204" pitchFamily="34" charset="-122"/>
              </a:rPr>
              <a:t>10</a:t>
            </a:r>
            <a:r>
              <a:rPr lang="zh-CN" altLang="en-US" sz="1200" b="1" dirty="0">
                <a:latin typeface="微软雅黑" panose="020B0503020204020204" pitchFamily="34" charset="-122"/>
                <a:ea typeface="微软雅黑" panose="020B0503020204020204" pitchFamily="34" charset="-122"/>
              </a:rPr>
              <a:t>座城市</a:t>
            </a:r>
          </a:p>
        </p:txBody>
      </p:sp>
      <p:graphicFrame>
        <p:nvGraphicFramePr>
          <p:cNvPr id="49" name="图表 48">
            <a:extLst>
              <a:ext uri="{FF2B5EF4-FFF2-40B4-BE49-F238E27FC236}">
                <a16:creationId xmlns:a16="http://schemas.microsoft.com/office/drawing/2014/main" id="{178E9D22-7FD9-FE5C-121C-3A04902636FF}"/>
              </a:ext>
            </a:extLst>
          </p:cNvPr>
          <p:cNvGraphicFramePr/>
          <p:nvPr>
            <p:extLst>
              <p:ext uri="{D42A27DB-BD31-4B8C-83A1-F6EECF244321}">
                <p14:modId xmlns:p14="http://schemas.microsoft.com/office/powerpoint/2010/main" val="3034734282"/>
              </p:ext>
            </p:extLst>
          </p:nvPr>
        </p:nvGraphicFramePr>
        <p:xfrm>
          <a:off x="2795102" y="4285284"/>
          <a:ext cx="3072299" cy="2039316"/>
        </p:xfrm>
        <a:graphic>
          <a:graphicData uri="http://schemas.openxmlformats.org/drawingml/2006/chart">
            <c:chart xmlns:c="http://schemas.openxmlformats.org/drawingml/2006/chart" xmlns:r="http://schemas.openxmlformats.org/officeDocument/2006/relationships" r:id="rId9"/>
          </a:graphicData>
        </a:graphic>
      </p:graphicFrame>
      <p:sp>
        <p:nvSpPr>
          <p:cNvPr id="3" name="矩形 2">
            <a:extLst>
              <a:ext uri="{FF2B5EF4-FFF2-40B4-BE49-F238E27FC236}">
                <a16:creationId xmlns:a16="http://schemas.microsoft.com/office/drawing/2014/main" id="{9950823F-C221-7CB6-9F01-E0AEE742A73B}"/>
              </a:ext>
            </a:extLst>
          </p:cNvPr>
          <p:cNvSpPr/>
          <p:nvPr/>
        </p:nvSpPr>
        <p:spPr>
          <a:xfrm>
            <a:off x="228601" y="959362"/>
            <a:ext cx="5723640" cy="1187016"/>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35AEC307-58DC-3847-3C26-9F326147AF8D}"/>
              </a:ext>
            </a:extLst>
          </p:cNvPr>
          <p:cNvSpPr txBox="1"/>
          <p:nvPr/>
        </p:nvSpPr>
        <p:spPr>
          <a:xfrm>
            <a:off x="304801" y="1017425"/>
            <a:ext cx="5562600" cy="1029193"/>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中国医美是由中整协创建的公益性平台，求美者可查询医美机构信息和医美产品扫码验真，数据显示年轻求美者更重视医美产品验真，且验真量最高的城市包括上海、深圳、成都、济南和厦门。</a:t>
            </a:r>
            <a:r>
              <a:rPr lang="zh-CN" altLang="en-US" sz="1200" b="1" dirty="0">
                <a:solidFill>
                  <a:schemeClr val="bg1"/>
                </a:solidFill>
                <a:latin typeface="微软雅黑" panose="020B0503020204020204" pitchFamily="34" charset="-122"/>
                <a:ea typeface="微软雅黑" panose="020B0503020204020204" pitchFamily="34" charset="-122"/>
              </a:rPr>
              <a:t>医美药械正品溯源体系不断完善，行业权威协会持续助力“扫码验真”向“正品溯源”升级。</a:t>
            </a:r>
          </a:p>
        </p:txBody>
      </p:sp>
    </p:spTree>
    <p:extLst>
      <p:ext uri="{BB962C8B-B14F-4D97-AF65-F5344CB8AC3E}">
        <p14:creationId xmlns:p14="http://schemas.microsoft.com/office/powerpoint/2010/main" val="2051754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ADEB2-52E7-FEC3-67FC-0D7499CA62E8}"/>
            </a:ext>
          </a:extLst>
        </p:cNvPr>
        <p:cNvGrpSpPr/>
        <p:nvPr/>
      </p:nvGrpSpPr>
      <p:grpSpPr>
        <a:xfrm>
          <a:off x="0" y="0"/>
          <a:ext cx="0" cy="0"/>
          <a:chOff x="0" y="0"/>
          <a:chExt cx="0" cy="0"/>
        </a:xfrm>
      </p:grpSpPr>
      <p:sp>
        <p:nvSpPr>
          <p:cNvPr id="5" name="标题 4">
            <a:extLst>
              <a:ext uri="{FF2B5EF4-FFF2-40B4-BE49-F238E27FC236}">
                <a16:creationId xmlns:a16="http://schemas.microsoft.com/office/drawing/2014/main" id="{547FD934-1E52-C00F-1ECD-FF0FEBAAD2E9}"/>
              </a:ext>
            </a:extLst>
          </p:cNvPr>
          <p:cNvSpPr>
            <a:spLocks noGrp="1"/>
          </p:cNvSpPr>
          <p:nvPr>
            <p:ph type="title"/>
          </p:nvPr>
        </p:nvSpPr>
        <p:spPr>
          <a:xfrm>
            <a:off x="5740400" y="2366975"/>
            <a:ext cx="5778500" cy="1927272"/>
          </a:xfrm>
        </p:spPr>
        <p:txBody>
          <a:bodyPr/>
          <a:lstStyle/>
          <a:p>
            <a:r>
              <a:rPr lang="zh-CN" altLang="en-US" dirty="0">
                <a:solidFill>
                  <a:schemeClr val="bg1"/>
                </a:solidFill>
                <a:latin typeface="微软雅黑" panose="020B0503020204020204" pitchFamily="34" charset="-122"/>
                <a:ea typeface="微软雅黑" panose="020B0503020204020204" pitchFamily="34" charset="-122"/>
              </a:rPr>
              <a:t>福建注射医美产品格局分析</a:t>
            </a:r>
          </a:p>
        </p:txBody>
      </p:sp>
      <p:sp>
        <p:nvSpPr>
          <p:cNvPr id="25" name="文本占位符 24">
            <a:extLst>
              <a:ext uri="{FF2B5EF4-FFF2-40B4-BE49-F238E27FC236}">
                <a16:creationId xmlns:a16="http://schemas.microsoft.com/office/drawing/2014/main" id="{EF6DF576-50A7-8CC1-06FA-7891FCE8FCF9}"/>
              </a:ext>
            </a:extLst>
          </p:cNvPr>
          <p:cNvSpPr>
            <a:spLocks noGrp="1"/>
          </p:cNvSpPr>
          <p:nvPr>
            <p:ph type="body" sz="quarter" idx="1"/>
          </p:nvPr>
        </p:nvSpPr>
        <p:spPr>
          <a:xfrm>
            <a:off x="5740400" y="914400"/>
            <a:ext cx="5778500" cy="1452575"/>
          </a:xfrm>
        </p:spPr>
        <p:txBody>
          <a:bodyPr>
            <a:normAutofit/>
          </a:bodyPr>
          <a:lstStyle/>
          <a:p>
            <a:r>
              <a:rPr lang="en-US" altLang="zh-CN" sz="7200" b="0" i="1" dirty="0">
                <a:solidFill>
                  <a:schemeClr val="bg1"/>
                </a:solidFill>
              </a:rPr>
              <a:t>02/</a:t>
            </a:r>
            <a:endParaRPr lang="en-US" sz="7200" b="0" i="1" dirty="0">
              <a:solidFill>
                <a:schemeClr val="bg1"/>
              </a:solidFill>
            </a:endParaRPr>
          </a:p>
        </p:txBody>
      </p:sp>
      <p:sp>
        <p:nvSpPr>
          <p:cNvPr id="3" name="文本框 2">
            <a:extLst>
              <a:ext uri="{FF2B5EF4-FFF2-40B4-BE49-F238E27FC236}">
                <a16:creationId xmlns:a16="http://schemas.microsoft.com/office/drawing/2014/main" id="{7E501C90-6410-210F-475B-048160B93A7B}"/>
              </a:ext>
            </a:extLst>
          </p:cNvPr>
          <p:cNvSpPr txBox="1"/>
          <p:nvPr/>
        </p:nvSpPr>
        <p:spPr>
          <a:xfrm>
            <a:off x="5867400" y="3186360"/>
            <a:ext cx="4724400" cy="255454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乔雅登产品格局分析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薇旖美产品格局分析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艾维岚产品格局分析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伊妍仕产品格局分析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a:p>
            <a:pPr marL="285750" indent="-285750">
              <a:spcBef>
                <a:spcPts val="600"/>
              </a:spcBef>
              <a:spcAft>
                <a:spcPts val="600"/>
              </a:spcAft>
              <a:buFont typeface="Arial" panose="020B0604020202020204" pitchFamily="34" charset="0"/>
              <a:buChar char="•"/>
            </a:pPr>
            <a:r>
              <a:rPr lang="zh-CN" altLang="en-US" sz="2400" dirty="0">
                <a:solidFill>
                  <a:schemeClr val="bg1"/>
                </a:solidFill>
                <a:latin typeface="微软雅黑" panose="020B0503020204020204" pitchFamily="34" charset="-122"/>
                <a:ea typeface="微软雅黑" panose="020B0503020204020204" pitchFamily="34" charset="-122"/>
              </a:rPr>
              <a:t>瑞蓝</a:t>
            </a:r>
            <a:r>
              <a:rPr lang="en-US" altLang="zh-CN" sz="2400" dirty="0">
                <a:solidFill>
                  <a:schemeClr val="bg1"/>
                </a:solidFill>
                <a:latin typeface="微软雅黑" panose="020B0503020204020204" pitchFamily="34" charset="-122"/>
                <a:ea typeface="微软雅黑" panose="020B0503020204020204" pitchFamily="34" charset="-122"/>
              </a:rPr>
              <a:t>·</a:t>
            </a:r>
            <a:r>
              <a:rPr lang="zh-CN" altLang="en-US" sz="2400" dirty="0">
                <a:solidFill>
                  <a:schemeClr val="bg1"/>
                </a:solidFill>
                <a:latin typeface="微软雅黑" panose="020B0503020204020204" pitchFamily="34" charset="-122"/>
                <a:ea typeface="微软雅黑" panose="020B0503020204020204" pitchFamily="34" charset="-122"/>
              </a:rPr>
              <a:t>唯瑅产品格局分析</a:t>
            </a:r>
            <a:endParaRPr lang="en-US" altLang="zh-CN" sz="2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6996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243AC-155B-2BA1-F270-F6D75DA07F6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4644F3E-4FC7-9C5B-F942-DBC3DFA2F7DA}"/>
              </a:ext>
            </a:extLst>
          </p:cNvPr>
          <p:cNvGraphicFramePr>
            <a:graphicFrameLocks noChangeAspect="1"/>
          </p:cNvGraphicFramePr>
          <p:nvPr>
            <p:custDataLst>
              <p:tags r:id="rId1"/>
            </p:custDataLst>
            <p:extLst>
              <p:ext uri="{D42A27DB-BD31-4B8C-83A1-F6EECF244321}">
                <p14:modId xmlns:p14="http://schemas.microsoft.com/office/powerpoint/2010/main" val="3480373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D4644F3E-4FC7-9C5B-F942-DBC3DFA2F7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4C60BE14-270D-42A9-4A47-864457B20C05}"/>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乔雅登是中国广受欢迎的进口玻尿酸注射剂品牌，福建区域正品认证机构达</a:t>
            </a:r>
            <a:r>
              <a:rPr lang="en-US" altLang="zh-CN" sz="2000" b="1" dirty="0">
                <a:latin typeface="微软雅黑" panose="020B0503020204020204" pitchFamily="34" charset="-122"/>
                <a:ea typeface="微软雅黑" panose="020B0503020204020204" pitchFamily="34" charset="-122"/>
              </a:rPr>
              <a:t>70</a:t>
            </a:r>
            <a:r>
              <a:rPr lang="zh-CN" altLang="en-US" sz="2000" b="1" dirty="0">
                <a:latin typeface="微软雅黑" panose="020B0503020204020204" pitchFamily="34" charset="-122"/>
                <a:ea typeface="微软雅黑" panose="020B0503020204020204" pitchFamily="34" charset="-122"/>
              </a:rPr>
              <a:t>家</a:t>
            </a:r>
            <a:endParaRPr lang="en-US" altLang="zh-CN" sz="2000" b="1" dirty="0">
              <a:latin typeface="微软雅黑" panose="020B0503020204020204" pitchFamily="34" charset="-122"/>
              <a:ea typeface="微软雅黑" panose="020B0503020204020204" pitchFamily="34" charset="-122"/>
            </a:endParaRPr>
          </a:p>
          <a:p>
            <a:pPr>
              <a:lnSpc>
                <a:spcPct val="120000"/>
              </a:lnSpc>
            </a:pPr>
            <a:r>
              <a:rPr lang="zh-CN" altLang="en-US" sz="2000" b="1" dirty="0">
                <a:latin typeface="微软雅黑" panose="020B0503020204020204" pitchFamily="34" charset="-122"/>
                <a:ea typeface="微软雅黑" panose="020B0503020204020204" pitchFamily="34" charset="-122"/>
              </a:rPr>
              <a:t>消费者对玻尿酸认知度和接受度高，福建市场竞争激烈，头部品牌具有一定的影响力</a:t>
            </a:r>
          </a:p>
        </p:txBody>
      </p:sp>
      <p:sp>
        <p:nvSpPr>
          <p:cNvPr id="3" name="矩形 2">
            <a:extLst>
              <a:ext uri="{FF2B5EF4-FFF2-40B4-BE49-F238E27FC236}">
                <a16:creationId xmlns:a16="http://schemas.microsoft.com/office/drawing/2014/main" id="{938445F3-7224-25E4-FEA1-49539C18CE21}"/>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92AB57B6-C132-E488-5F00-D1994C081FD8}"/>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9ACA6055-5C77-0123-2094-B67411704DAD}"/>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44214535-60EF-FE5B-AF7C-A927EB7F9E7A}"/>
              </a:ext>
            </a:extLst>
          </p:cNvPr>
          <p:cNvSpPr txBox="1"/>
          <p:nvPr/>
        </p:nvSpPr>
        <p:spPr>
          <a:xfrm>
            <a:off x="304801" y="1017425"/>
            <a:ext cx="5486399"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乔雅登是国内最受欢迎的进口玻尿酸注射剂品牌之一，由国际知名医美公司艾尔建美学生产，产品线包括乔雅登</a:t>
            </a:r>
            <a:r>
              <a:rPr lang="en-US" altLang="zh-CN" sz="1200" dirty="0">
                <a:solidFill>
                  <a:schemeClr val="bg1"/>
                </a:solidFill>
                <a:latin typeface="微软雅黑" panose="020B0503020204020204" pitchFamily="34" charset="-122"/>
                <a:ea typeface="微软雅黑" panose="020B0503020204020204" pitchFamily="34" charset="-122"/>
              </a:rPr>
              <a:t>U</a:t>
            </a:r>
            <a:r>
              <a:rPr lang="zh-CN" altLang="en-US" sz="1200" dirty="0">
                <a:solidFill>
                  <a:schemeClr val="bg1"/>
                </a:solidFill>
                <a:latin typeface="微软雅黑" panose="020B0503020204020204" pitchFamily="34" charset="-122"/>
                <a:ea typeface="微软雅黑" panose="020B0503020204020204" pitchFamily="34" charset="-122"/>
              </a:rPr>
              <a:t>系列与乔雅登</a:t>
            </a:r>
            <a:r>
              <a:rPr lang="en-US" altLang="zh-CN" sz="1200" dirty="0">
                <a:solidFill>
                  <a:schemeClr val="bg1"/>
                </a:solidFill>
                <a:latin typeface="微软雅黑" panose="020B0503020204020204" pitchFamily="34" charset="-122"/>
                <a:ea typeface="微软雅黑" panose="020B0503020204020204" pitchFamily="34" charset="-122"/>
              </a:rPr>
              <a:t>V</a:t>
            </a:r>
            <a:r>
              <a:rPr lang="zh-CN" altLang="en-US" sz="1200" dirty="0">
                <a:solidFill>
                  <a:schemeClr val="bg1"/>
                </a:solidFill>
                <a:latin typeface="微软雅黑" panose="020B0503020204020204" pitchFamily="34" charset="-122"/>
                <a:ea typeface="微软雅黑" panose="020B0503020204020204" pitchFamily="34" charset="-122"/>
              </a:rPr>
              <a:t>系列，后者部分添加利多卡因可减轻注射时疼痛，</a:t>
            </a:r>
            <a:r>
              <a:rPr lang="zh-CN" altLang="en-US" sz="1200" b="1" dirty="0">
                <a:solidFill>
                  <a:schemeClr val="bg1"/>
                </a:solidFill>
                <a:latin typeface="微软雅黑" panose="020B0503020204020204" pitchFamily="34" charset="-122"/>
                <a:ea typeface="微软雅黑" panose="020B0503020204020204" pitchFamily="34" charset="-122"/>
              </a:rPr>
              <a:t>不同产品对应不同的适应症以满足不同求美者的需求。</a:t>
            </a:r>
          </a:p>
        </p:txBody>
      </p:sp>
      <p:sp>
        <p:nvSpPr>
          <p:cNvPr id="37" name="矩形 36">
            <a:extLst>
              <a:ext uri="{FF2B5EF4-FFF2-40B4-BE49-F238E27FC236}">
                <a16:creationId xmlns:a16="http://schemas.microsoft.com/office/drawing/2014/main" id="{57F80BDA-5522-352F-99A5-3DA1D2D0532A}"/>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08AF49DF-74EB-F02B-7724-D9DE94FBD5EE}"/>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数据来源：国家药监局，艾尔建官网，弗若斯特沙利文</a:t>
            </a:r>
          </a:p>
        </p:txBody>
      </p:sp>
      <p:graphicFrame>
        <p:nvGraphicFramePr>
          <p:cNvPr id="8" name="表格 7">
            <a:extLst>
              <a:ext uri="{FF2B5EF4-FFF2-40B4-BE49-F238E27FC236}">
                <a16:creationId xmlns:a16="http://schemas.microsoft.com/office/drawing/2014/main" id="{10976551-AF54-D4F2-F553-5DEF3F2FA6AB}"/>
              </a:ext>
            </a:extLst>
          </p:cNvPr>
          <p:cNvGraphicFramePr>
            <a:graphicFrameLocks noGrp="1"/>
          </p:cNvGraphicFramePr>
          <p:nvPr>
            <p:extLst>
              <p:ext uri="{D42A27DB-BD31-4B8C-83A1-F6EECF244321}">
                <p14:modId xmlns:p14="http://schemas.microsoft.com/office/powerpoint/2010/main" val="4172487764"/>
              </p:ext>
            </p:extLst>
          </p:nvPr>
        </p:nvGraphicFramePr>
        <p:xfrm>
          <a:off x="378042" y="2206812"/>
          <a:ext cx="5424757" cy="2050650"/>
        </p:xfrm>
        <a:graphic>
          <a:graphicData uri="http://schemas.openxmlformats.org/drawingml/2006/table">
            <a:tbl>
              <a:tblPr firstRow="1" bandRow="1">
                <a:tableStyleId>{69012ECD-51FC-41F1-AA8D-1B2483CD663E}</a:tableStyleId>
              </a:tblPr>
              <a:tblGrid>
                <a:gridCol w="764958">
                  <a:extLst>
                    <a:ext uri="{9D8B030D-6E8A-4147-A177-3AD203B41FA5}">
                      <a16:colId xmlns:a16="http://schemas.microsoft.com/office/drawing/2014/main" val="2500983502"/>
                    </a:ext>
                  </a:extLst>
                </a:gridCol>
                <a:gridCol w="609600">
                  <a:extLst>
                    <a:ext uri="{9D8B030D-6E8A-4147-A177-3AD203B41FA5}">
                      <a16:colId xmlns:a16="http://schemas.microsoft.com/office/drawing/2014/main" val="1292056873"/>
                    </a:ext>
                  </a:extLst>
                </a:gridCol>
                <a:gridCol w="4050199">
                  <a:extLst>
                    <a:ext uri="{9D8B030D-6E8A-4147-A177-3AD203B41FA5}">
                      <a16:colId xmlns:a16="http://schemas.microsoft.com/office/drawing/2014/main" val="1672312075"/>
                    </a:ext>
                  </a:extLst>
                </a:gridCol>
              </a:tblGrid>
              <a:tr h="238972">
                <a:tc>
                  <a:txBody>
                    <a:bodyPr/>
                    <a:lstStyle/>
                    <a:p>
                      <a:pPr algn="ctr"/>
                      <a:r>
                        <a:rPr lang="zh-CN" altLang="en-US" sz="900" dirty="0">
                          <a:latin typeface="微软雅黑" panose="020B0503020204020204" pitchFamily="34" charset="-122"/>
                          <a:ea typeface="微软雅黑" panose="020B0503020204020204" pitchFamily="34" charset="-122"/>
                        </a:rPr>
                        <a:t>产品名称</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图样</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zh-CN" altLang="en-US" sz="900" dirty="0">
                          <a:latin typeface="微软雅黑" panose="020B0503020204020204" pitchFamily="34" charset="-122"/>
                          <a:ea typeface="微软雅黑" panose="020B0503020204020204" pitchFamily="34" charset="-122"/>
                        </a:rPr>
                        <a:t>适应症</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4064822649"/>
                  </a:ext>
                </a:extLst>
              </a:tr>
              <a:tr h="271211">
                <a:tc>
                  <a:txBody>
                    <a:bodyPr/>
                    <a:lstStyle/>
                    <a:p>
                      <a:pPr algn="ctr"/>
                      <a:r>
                        <a:rPr lang="zh-CN" altLang="en-US" sz="900" dirty="0">
                          <a:latin typeface="微软雅黑" panose="020B0503020204020204" pitchFamily="34" charset="-122"/>
                          <a:ea typeface="微软雅黑" panose="020B0503020204020204" pitchFamily="34" charset="-122"/>
                        </a:rPr>
                        <a:t>乔雅登雅致</a:t>
                      </a:r>
                      <a:endParaRPr lang="en-US" altLang="zh-CN"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20000"/>
                        </a:lnSpc>
                      </a:pPr>
                      <a:endParaRPr lang="zh-CN" altLang="en-US"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nSpc>
                          <a:spcPct val="120000"/>
                        </a:lnSpc>
                      </a:pPr>
                      <a:r>
                        <a:rPr lang="zh-CN" altLang="en-US" sz="900" b="0" dirty="0">
                          <a:latin typeface="微软雅黑" panose="020B0503020204020204" pitchFamily="34" charset="-122"/>
                          <a:ea typeface="微软雅黑" panose="020B0503020204020204" pitchFamily="34" charset="-122"/>
                        </a:rPr>
                        <a:t>用于注射到面部真皮组织的中层到深层部位，以纠正中度鼻唇沟皱纹</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4254995047"/>
                  </a:ext>
                </a:extLst>
              </a:tr>
              <a:tr h="271211">
                <a:tc>
                  <a:txBody>
                    <a:bodyPr/>
                    <a:lstStyle/>
                    <a:p>
                      <a:pPr algn="ctr"/>
                      <a:r>
                        <a:rPr lang="zh-CN" altLang="en-US" sz="900" dirty="0">
                          <a:latin typeface="微软雅黑" panose="020B0503020204020204" pitchFamily="34" charset="-122"/>
                          <a:ea typeface="微软雅黑" panose="020B0503020204020204" pitchFamily="34" charset="-122"/>
                        </a:rPr>
                        <a:t>乔雅登极致</a:t>
                      </a:r>
                      <a:endParaRPr lang="en-US" altLang="zh-CN"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20000"/>
                        </a:lnSpc>
                      </a:pPr>
                      <a:endParaRPr lang="zh-CN" altLang="en-US"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nSpc>
                          <a:spcPct val="120000"/>
                        </a:lnSpc>
                      </a:pPr>
                      <a:r>
                        <a:rPr lang="zh-CN" altLang="en-US" sz="900" b="0" dirty="0">
                          <a:latin typeface="微软雅黑" panose="020B0503020204020204" pitchFamily="34" charset="-122"/>
                          <a:ea typeface="微软雅黑" panose="020B0503020204020204" pitchFamily="34" charset="-122"/>
                        </a:rPr>
                        <a:t>用于注射到面部真皮组织的中层到深层部位，以纠正重度鼻唇沟皱纹</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3125346325"/>
                  </a:ext>
                </a:extLst>
              </a:tr>
              <a:tr h="271211">
                <a:tc>
                  <a:txBody>
                    <a:bodyPr/>
                    <a:lstStyle/>
                    <a:p>
                      <a:pPr algn="ctr"/>
                      <a:r>
                        <a:rPr lang="zh-CN" altLang="en-US" sz="900" dirty="0">
                          <a:latin typeface="微软雅黑" panose="020B0503020204020204" pitchFamily="34" charset="-122"/>
                          <a:ea typeface="微软雅黑" panose="020B0503020204020204" pitchFamily="34" charset="-122"/>
                        </a:rPr>
                        <a:t>乔雅登丰颜</a:t>
                      </a:r>
                      <a:endParaRPr lang="en-US" altLang="zh-CN"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20000"/>
                        </a:lnSpc>
                      </a:pPr>
                      <a:endParaRPr lang="zh-CN" altLang="en-US"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nSpc>
                          <a:spcPct val="120000"/>
                        </a:lnSpc>
                      </a:pPr>
                      <a:r>
                        <a:rPr lang="zh-CN" altLang="en-US" sz="900" b="0" dirty="0">
                          <a:latin typeface="微软雅黑" panose="020B0503020204020204" pitchFamily="34" charset="-122"/>
                          <a:ea typeface="微软雅黑" panose="020B0503020204020204" pitchFamily="34" charset="-122"/>
                        </a:rPr>
                        <a:t>用于面颊部深层（皮下和</a:t>
                      </a:r>
                      <a:r>
                        <a:rPr lang="en-US" altLang="zh-CN" sz="900" b="0" dirty="0">
                          <a:latin typeface="微软雅黑" panose="020B0503020204020204" pitchFamily="34" charset="-122"/>
                          <a:ea typeface="微软雅黑" panose="020B0503020204020204" pitchFamily="34" charset="-122"/>
                        </a:rPr>
                        <a:t>/</a:t>
                      </a:r>
                      <a:r>
                        <a:rPr lang="zh-CN" altLang="en-US" sz="900" b="0" dirty="0">
                          <a:latin typeface="微软雅黑" panose="020B0503020204020204" pitchFamily="34" charset="-122"/>
                          <a:ea typeface="微软雅黑" panose="020B0503020204020204" pitchFamily="34" charset="-122"/>
                        </a:rPr>
                        <a:t>或骨膜上）注射，以重塑面部容积</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1335064030"/>
                  </a:ext>
                </a:extLst>
              </a:tr>
              <a:tr h="271211">
                <a:tc>
                  <a:txBody>
                    <a:bodyPr/>
                    <a:lstStyle/>
                    <a:p>
                      <a:pPr algn="ctr"/>
                      <a:r>
                        <a:rPr lang="zh-CN" altLang="en-US" sz="900" dirty="0">
                          <a:latin typeface="微软雅黑" panose="020B0503020204020204" pitchFamily="34" charset="-122"/>
                          <a:ea typeface="微软雅黑" panose="020B0503020204020204" pitchFamily="34" charset="-122"/>
                        </a:rPr>
                        <a:t>乔雅登缇颜</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20000"/>
                        </a:lnSpc>
                      </a:pPr>
                      <a:endParaRPr lang="zh-CN" altLang="en-US"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nSpc>
                          <a:spcPct val="120000"/>
                        </a:lnSpc>
                      </a:pPr>
                      <a:r>
                        <a:rPr lang="zh-CN" altLang="en-US" sz="900" b="0" dirty="0">
                          <a:latin typeface="微软雅黑" panose="020B0503020204020204" pitchFamily="34" charset="-122"/>
                          <a:ea typeface="微软雅黑" panose="020B0503020204020204" pitchFamily="34" charset="-122"/>
                        </a:rPr>
                        <a:t>用于注射到真皮深层部位，以纠正中重度鼻唇沟皱纹</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3040533847"/>
                  </a:ext>
                </a:extLst>
              </a:tr>
              <a:tr h="455623">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900" dirty="0">
                          <a:latin typeface="微软雅黑" panose="020B0503020204020204" pitchFamily="34" charset="-122"/>
                          <a:ea typeface="微软雅黑" panose="020B0503020204020204" pitchFamily="34" charset="-122"/>
                        </a:rPr>
                        <a:t>乔雅登质颜</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20000"/>
                        </a:lnSpc>
                      </a:pPr>
                      <a:endParaRPr lang="zh-CN" altLang="en-US"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nSpc>
                          <a:spcPct val="120000"/>
                        </a:lnSpc>
                      </a:pPr>
                      <a:r>
                        <a:rPr lang="zh-CN" altLang="en-US" sz="900" b="0" dirty="0">
                          <a:latin typeface="微软雅黑" panose="020B0503020204020204" pitchFamily="34" charset="-122"/>
                          <a:ea typeface="微软雅黑" panose="020B0503020204020204" pitchFamily="34" charset="-122"/>
                        </a:rPr>
                        <a:t>通过注射至唇红体和唇红缘的唇粘膜、真皮浅层或中层，以矫正唇部不对称、轮廓畸形和容积缺损等结构缺陷</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3134402083"/>
                  </a:ext>
                </a:extLst>
              </a:tr>
              <a:tr h="27121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900" dirty="0">
                          <a:latin typeface="微软雅黑" panose="020B0503020204020204" pitchFamily="34" charset="-122"/>
                          <a:ea typeface="微软雅黑" panose="020B0503020204020204" pitchFamily="34" charset="-122"/>
                        </a:rPr>
                        <a:t>乔雅登朔颜</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gn="ctr">
                        <a:lnSpc>
                          <a:spcPct val="120000"/>
                        </a:lnSpc>
                      </a:pPr>
                      <a:endParaRPr lang="zh-CN" altLang="en-US" sz="900" dirty="0">
                        <a:latin typeface="微软雅黑" panose="020B0503020204020204" pitchFamily="34" charset="-122"/>
                        <a:ea typeface="微软雅黑" panose="020B0503020204020204" pitchFamily="34" charset="-122"/>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tc>
                  <a:txBody>
                    <a:bodyPr/>
                    <a:lstStyle/>
                    <a:p>
                      <a:pPr>
                        <a:lnSpc>
                          <a:spcPct val="120000"/>
                        </a:lnSpc>
                      </a:pPr>
                      <a:r>
                        <a:rPr lang="zh-CN" altLang="en-US" sz="900" b="0" dirty="0">
                          <a:latin typeface="微软雅黑" panose="020B0503020204020204" pitchFamily="34" charset="-122"/>
                          <a:ea typeface="微软雅黑" panose="020B0503020204020204" pitchFamily="34" charset="-122"/>
                        </a:rPr>
                        <a:t>用于面部骨膜上注射，以改善中度下颌后缩患者的下颌轮廓</a:t>
                      </a: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chemeClr val="bg1"/>
                    </a:solidFill>
                  </a:tcPr>
                </a:tc>
                <a:extLst>
                  <a:ext uri="{0D108BD9-81ED-4DB2-BD59-A6C34878D82A}">
                    <a16:rowId xmlns:a16="http://schemas.microsoft.com/office/drawing/2014/main" val="4224188022"/>
                  </a:ext>
                </a:extLst>
              </a:tr>
            </a:tbl>
          </a:graphicData>
        </a:graphic>
      </p:graphicFrame>
      <p:sp>
        <p:nvSpPr>
          <p:cNvPr id="55" name="文本框 54">
            <a:extLst>
              <a:ext uri="{FF2B5EF4-FFF2-40B4-BE49-F238E27FC236}">
                <a16:creationId xmlns:a16="http://schemas.microsoft.com/office/drawing/2014/main" id="{D6C86982-6A97-A185-868C-6D5B80985451}"/>
              </a:ext>
            </a:extLst>
          </p:cNvPr>
          <p:cNvSpPr txBox="1"/>
          <p:nvPr/>
        </p:nvSpPr>
        <p:spPr>
          <a:xfrm>
            <a:off x="289495" y="1887791"/>
            <a:ext cx="4571999"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乔雅登正品介绍</a:t>
            </a:r>
          </a:p>
        </p:txBody>
      </p:sp>
      <p:sp>
        <p:nvSpPr>
          <p:cNvPr id="35" name="矩形 34">
            <a:extLst>
              <a:ext uri="{FF2B5EF4-FFF2-40B4-BE49-F238E27FC236}">
                <a16:creationId xmlns:a16="http://schemas.microsoft.com/office/drawing/2014/main" id="{BA685E89-9E00-43C0-7922-E06A4E41E66D}"/>
              </a:ext>
            </a:extLst>
          </p:cNvPr>
          <p:cNvSpPr/>
          <p:nvPr/>
        </p:nvSpPr>
        <p:spPr>
          <a:xfrm>
            <a:off x="6241743" y="959364"/>
            <a:ext cx="5723640" cy="946742"/>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ED63E120-E795-68AD-FA27-D44F6DE37CEB}"/>
              </a:ext>
            </a:extLst>
          </p:cNvPr>
          <p:cNvSpPr txBox="1"/>
          <p:nvPr/>
        </p:nvSpPr>
        <p:spPr>
          <a:xfrm>
            <a:off x="6317943"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从福建区域乔雅登的竞争格局看：厦门原肌美塑占福建省市场的份额为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18%</a:t>
            </a:r>
            <a:r>
              <a:rPr lang="zh-CN" altLang="en-US" sz="1200" dirty="0">
                <a:solidFill>
                  <a:schemeClr val="bg1"/>
                </a:solidFill>
                <a:latin typeface="微软雅黑" panose="020B0503020204020204" pitchFamily="34" charset="-122"/>
                <a:ea typeface="微软雅黑" panose="020B0503020204020204" pitchFamily="34" charset="-122"/>
              </a:rPr>
              <a:t>，占厦门市市场的份额为</a:t>
            </a:r>
            <a:r>
              <a:rPr lang="en-US" altLang="zh-CN" sz="1200" dirty="0">
                <a:solidFill>
                  <a:schemeClr val="bg1"/>
                </a:solidFill>
                <a:latin typeface="微软雅黑" panose="020B0503020204020204" pitchFamily="34" charset="-122"/>
                <a:ea typeface="微软雅黑" panose="020B0503020204020204" pitchFamily="34" charset="-122"/>
              </a:rPr>
              <a:t>33%</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消费者对玻尿酸认知度和接受度更高，提供相关注射服务的医美机构众多，充分竞争，头部品牌具有一定的影响力。</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2" name="灯片编号占位符 11">
            <a:extLst>
              <a:ext uri="{FF2B5EF4-FFF2-40B4-BE49-F238E27FC236}">
                <a16:creationId xmlns:a16="http://schemas.microsoft.com/office/drawing/2014/main" id="{2EF87D5D-1426-5D94-755D-71268486252E}"/>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7</a:t>
            </a:fld>
            <a:endParaRPr lang="en-US" altLang="zh-CN" spc="-5" dirty="0"/>
          </a:p>
        </p:txBody>
      </p:sp>
      <p:sp>
        <p:nvSpPr>
          <p:cNvPr id="26" name="矩形: 圆角 25">
            <a:extLst>
              <a:ext uri="{FF2B5EF4-FFF2-40B4-BE49-F238E27FC236}">
                <a16:creationId xmlns:a16="http://schemas.microsoft.com/office/drawing/2014/main" id="{3FC60CBA-1F08-B127-ADA3-5E119C157D91}"/>
              </a:ext>
            </a:extLst>
          </p:cNvPr>
          <p:cNvSpPr/>
          <p:nvPr/>
        </p:nvSpPr>
        <p:spPr>
          <a:xfrm>
            <a:off x="381124" y="4310280"/>
            <a:ext cx="5421675" cy="1810533"/>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3B06DA84-6B22-8ED3-0075-A2351E0FF040}"/>
              </a:ext>
            </a:extLst>
          </p:cNvPr>
          <p:cNvSpPr txBox="1"/>
          <p:nvPr/>
        </p:nvSpPr>
        <p:spPr>
          <a:xfrm>
            <a:off x="479104" y="4437808"/>
            <a:ext cx="144022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年福建省乔雅登官方认证的医美机构分布</a:t>
            </a:r>
          </a:p>
        </p:txBody>
      </p:sp>
      <p:sp>
        <p:nvSpPr>
          <p:cNvPr id="28" name="文本框 27">
            <a:extLst>
              <a:ext uri="{FF2B5EF4-FFF2-40B4-BE49-F238E27FC236}">
                <a16:creationId xmlns:a16="http://schemas.microsoft.com/office/drawing/2014/main" id="{5DA50ED2-F320-8F44-1E61-CB4AB96E9602}"/>
              </a:ext>
            </a:extLst>
          </p:cNvPr>
          <p:cNvSpPr txBox="1"/>
          <p:nvPr/>
        </p:nvSpPr>
        <p:spPr>
          <a:xfrm>
            <a:off x="656225" y="5655192"/>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15" name="图表 14">
            <a:extLst>
              <a:ext uri="{FF2B5EF4-FFF2-40B4-BE49-F238E27FC236}">
                <a16:creationId xmlns:a16="http://schemas.microsoft.com/office/drawing/2014/main" id="{9D30A505-4A9E-93DC-2752-E995C46FB101}"/>
              </a:ext>
            </a:extLst>
          </p:cNvPr>
          <p:cNvGraphicFramePr/>
          <p:nvPr>
            <p:extLst>
              <p:ext uri="{D42A27DB-BD31-4B8C-83A1-F6EECF244321}">
                <p14:modId xmlns:p14="http://schemas.microsoft.com/office/powerpoint/2010/main" val="1362155938"/>
              </p:ext>
            </p:extLst>
          </p:nvPr>
        </p:nvGraphicFramePr>
        <p:xfrm>
          <a:off x="1872762" y="4295613"/>
          <a:ext cx="3798000" cy="1825200"/>
        </p:xfrm>
        <a:graphic>
          <a:graphicData uri="http://schemas.openxmlformats.org/drawingml/2006/chart">
            <c:chart xmlns:c="http://schemas.openxmlformats.org/drawingml/2006/chart" xmlns:r="http://schemas.openxmlformats.org/officeDocument/2006/relationships" r:id="rId7"/>
          </a:graphicData>
        </a:graphic>
      </p:graphicFrame>
      <p:sp>
        <p:nvSpPr>
          <p:cNvPr id="31" name="矩形: 圆角 30">
            <a:extLst>
              <a:ext uri="{FF2B5EF4-FFF2-40B4-BE49-F238E27FC236}">
                <a16:creationId xmlns:a16="http://schemas.microsoft.com/office/drawing/2014/main" id="{839BB624-5C61-36BC-E541-1E43045E00A7}"/>
              </a:ext>
            </a:extLst>
          </p:cNvPr>
          <p:cNvSpPr/>
          <p:nvPr/>
        </p:nvSpPr>
        <p:spPr>
          <a:xfrm>
            <a:off x="6386536" y="1997213"/>
            <a:ext cx="5421675" cy="1980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a:extLst>
              <a:ext uri="{FF2B5EF4-FFF2-40B4-BE49-F238E27FC236}">
                <a16:creationId xmlns:a16="http://schemas.microsoft.com/office/drawing/2014/main" id="{614684DA-E9CB-764E-C028-168E9EB68EEE}"/>
              </a:ext>
            </a:extLst>
          </p:cNvPr>
          <p:cNvSpPr txBox="1"/>
          <p:nvPr/>
        </p:nvSpPr>
        <p:spPr>
          <a:xfrm>
            <a:off x="6484515" y="2124741"/>
            <a:ext cx="1602733"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年福建省医美机构乔雅登产品进货量的份额构成</a:t>
            </a:r>
          </a:p>
        </p:txBody>
      </p:sp>
      <p:sp>
        <p:nvSpPr>
          <p:cNvPr id="33" name="矩形: 圆角 32">
            <a:extLst>
              <a:ext uri="{FF2B5EF4-FFF2-40B4-BE49-F238E27FC236}">
                <a16:creationId xmlns:a16="http://schemas.microsoft.com/office/drawing/2014/main" id="{886F78DF-AF9A-96E1-281E-EBE4E15F73AE}"/>
              </a:ext>
            </a:extLst>
          </p:cNvPr>
          <p:cNvSpPr/>
          <p:nvPr/>
        </p:nvSpPr>
        <p:spPr>
          <a:xfrm>
            <a:off x="6386536" y="4085337"/>
            <a:ext cx="5421674" cy="203547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DE1C3A3F-7F2A-4DDC-E33A-07951990FB9B}"/>
              </a:ext>
            </a:extLst>
          </p:cNvPr>
          <p:cNvSpPr txBox="1"/>
          <p:nvPr/>
        </p:nvSpPr>
        <p:spPr>
          <a:xfrm>
            <a:off x="6661637" y="3342125"/>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39" name="文本框 38">
            <a:extLst>
              <a:ext uri="{FF2B5EF4-FFF2-40B4-BE49-F238E27FC236}">
                <a16:creationId xmlns:a16="http://schemas.microsoft.com/office/drawing/2014/main" id="{FD436C28-3103-9EEC-D785-A79BF184E71B}"/>
              </a:ext>
            </a:extLst>
          </p:cNvPr>
          <p:cNvSpPr txBox="1"/>
          <p:nvPr/>
        </p:nvSpPr>
        <p:spPr>
          <a:xfrm>
            <a:off x="6484516" y="4192556"/>
            <a:ext cx="158069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年厦门市医美机构乔雅登产品进货量的份额构成</a:t>
            </a:r>
          </a:p>
        </p:txBody>
      </p:sp>
      <p:sp>
        <p:nvSpPr>
          <p:cNvPr id="40" name="文本框 39">
            <a:extLst>
              <a:ext uri="{FF2B5EF4-FFF2-40B4-BE49-F238E27FC236}">
                <a16:creationId xmlns:a16="http://schemas.microsoft.com/office/drawing/2014/main" id="{7B11B611-82B7-31A1-E12F-76E437A7C36B}"/>
              </a:ext>
            </a:extLst>
          </p:cNvPr>
          <p:cNvSpPr txBox="1"/>
          <p:nvPr/>
        </p:nvSpPr>
        <p:spPr>
          <a:xfrm>
            <a:off x="6661637" y="5413064"/>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20" name="图表 19">
            <a:extLst>
              <a:ext uri="{FF2B5EF4-FFF2-40B4-BE49-F238E27FC236}">
                <a16:creationId xmlns:a16="http://schemas.microsoft.com/office/drawing/2014/main" id="{3DBD5C55-CEDC-30B9-27BB-48337F280279}"/>
              </a:ext>
            </a:extLst>
          </p:cNvPr>
          <p:cNvGraphicFramePr/>
          <p:nvPr>
            <p:extLst>
              <p:ext uri="{D42A27DB-BD31-4B8C-83A1-F6EECF244321}">
                <p14:modId xmlns:p14="http://schemas.microsoft.com/office/powerpoint/2010/main" val="3595398085"/>
              </p:ext>
            </p:extLst>
          </p:nvPr>
        </p:nvGraphicFramePr>
        <p:xfrm>
          <a:off x="7906645" y="2121235"/>
          <a:ext cx="3672000" cy="1879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3" name="图表 22">
            <a:extLst>
              <a:ext uri="{FF2B5EF4-FFF2-40B4-BE49-F238E27FC236}">
                <a16:creationId xmlns:a16="http://schemas.microsoft.com/office/drawing/2014/main" id="{8B15443D-5186-B713-B12E-C4AEDB9193B5}"/>
              </a:ext>
            </a:extLst>
          </p:cNvPr>
          <p:cNvGraphicFramePr/>
          <p:nvPr>
            <p:extLst>
              <p:ext uri="{D42A27DB-BD31-4B8C-83A1-F6EECF244321}">
                <p14:modId xmlns:p14="http://schemas.microsoft.com/office/powerpoint/2010/main" val="1224632541"/>
              </p:ext>
            </p:extLst>
          </p:nvPr>
        </p:nvGraphicFramePr>
        <p:xfrm>
          <a:off x="7912064" y="4176133"/>
          <a:ext cx="3672000" cy="1879200"/>
        </p:xfrm>
        <a:graphic>
          <a:graphicData uri="http://schemas.openxmlformats.org/drawingml/2006/chart">
            <c:chart xmlns:c="http://schemas.openxmlformats.org/drawingml/2006/chart" xmlns:r="http://schemas.openxmlformats.org/officeDocument/2006/relationships" r:id="rId9"/>
          </a:graphicData>
        </a:graphic>
      </p:graphicFrame>
      <p:sp>
        <p:nvSpPr>
          <p:cNvPr id="4" name="文本框 3">
            <a:extLst>
              <a:ext uri="{FF2B5EF4-FFF2-40B4-BE49-F238E27FC236}">
                <a16:creationId xmlns:a16="http://schemas.microsoft.com/office/drawing/2014/main" id="{C3349505-876D-7DEF-7F71-8E3C80F72B9A}"/>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pic>
        <p:nvPicPr>
          <p:cNvPr id="13" name="图片 12">
            <a:extLst>
              <a:ext uri="{FF2B5EF4-FFF2-40B4-BE49-F238E27FC236}">
                <a16:creationId xmlns:a16="http://schemas.microsoft.com/office/drawing/2014/main" id="{E0F4D6A3-D1B0-6DB7-3548-47AA1C56F94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97514" y="2454995"/>
            <a:ext cx="522401" cy="287085"/>
          </a:xfrm>
          <a:prstGeom prst="rect">
            <a:avLst/>
          </a:prstGeom>
        </p:spPr>
      </p:pic>
      <p:pic>
        <p:nvPicPr>
          <p:cNvPr id="16" name="图片 15">
            <a:extLst>
              <a:ext uri="{FF2B5EF4-FFF2-40B4-BE49-F238E27FC236}">
                <a16:creationId xmlns:a16="http://schemas.microsoft.com/office/drawing/2014/main" id="{DF78AA6A-9FA6-B8DD-7337-BFECB2372D4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212256" y="2727989"/>
            <a:ext cx="493301" cy="269391"/>
          </a:xfrm>
          <a:prstGeom prst="rect">
            <a:avLst/>
          </a:prstGeom>
        </p:spPr>
      </p:pic>
      <p:pic>
        <p:nvPicPr>
          <p:cNvPr id="18" name="图片 17">
            <a:extLst>
              <a:ext uri="{FF2B5EF4-FFF2-40B4-BE49-F238E27FC236}">
                <a16:creationId xmlns:a16="http://schemas.microsoft.com/office/drawing/2014/main" id="{C9BC0D17-E233-6FCB-6D0B-84F5B982FC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97736" y="2993831"/>
            <a:ext cx="493301" cy="287085"/>
          </a:xfrm>
          <a:prstGeom prst="rect">
            <a:avLst/>
          </a:prstGeom>
        </p:spPr>
      </p:pic>
      <p:pic>
        <p:nvPicPr>
          <p:cNvPr id="21" name="图片 20">
            <a:extLst>
              <a:ext uri="{FF2B5EF4-FFF2-40B4-BE49-F238E27FC236}">
                <a16:creationId xmlns:a16="http://schemas.microsoft.com/office/drawing/2014/main" id="{8F9689DA-61E7-F1B1-F410-37A48C421299}"/>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197515" y="3280917"/>
            <a:ext cx="493522" cy="258850"/>
          </a:xfrm>
          <a:prstGeom prst="rect">
            <a:avLst/>
          </a:prstGeom>
        </p:spPr>
      </p:pic>
      <p:pic>
        <p:nvPicPr>
          <p:cNvPr id="29" name="图片 28">
            <a:extLst>
              <a:ext uri="{FF2B5EF4-FFF2-40B4-BE49-F238E27FC236}">
                <a16:creationId xmlns:a16="http://schemas.microsoft.com/office/drawing/2014/main" id="{B82D940B-6ED7-102B-D65F-6DF5AE186B8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12257" y="3624510"/>
            <a:ext cx="450000" cy="267273"/>
          </a:xfrm>
          <a:prstGeom prst="rect">
            <a:avLst/>
          </a:prstGeom>
        </p:spPr>
      </p:pic>
      <p:pic>
        <p:nvPicPr>
          <p:cNvPr id="30" name="图片 29">
            <a:extLst>
              <a:ext uri="{FF2B5EF4-FFF2-40B4-BE49-F238E27FC236}">
                <a16:creationId xmlns:a16="http://schemas.microsoft.com/office/drawing/2014/main" id="{6388BD55-B8B7-F5AA-20F3-67AEA29D1E1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78171" y="3965997"/>
            <a:ext cx="532209" cy="297977"/>
          </a:xfrm>
          <a:prstGeom prst="rect">
            <a:avLst/>
          </a:prstGeom>
        </p:spPr>
      </p:pic>
    </p:spTree>
    <p:extLst>
      <p:ext uri="{BB962C8B-B14F-4D97-AF65-F5344CB8AC3E}">
        <p14:creationId xmlns:p14="http://schemas.microsoft.com/office/powerpoint/2010/main" val="3912628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02CA5F-A380-4FB0-1212-8325402622B8}"/>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9610284-0F96-C5E6-EC7F-75A58B44900D}"/>
              </a:ext>
            </a:extLst>
          </p:cNvPr>
          <p:cNvGraphicFramePr>
            <a:graphicFrameLocks noChangeAspect="1"/>
          </p:cNvGraphicFramePr>
          <p:nvPr>
            <p:custDataLst>
              <p:tags r:id="rId1"/>
            </p:custDataLst>
            <p:extLst>
              <p:ext uri="{D42A27DB-BD31-4B8C-83A1-F6EECF244321}">
                <p14:modId xmlns:p14="http://schemas.microsoft.com/office/powerpoint/2010/main" val="1236997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D4644F3E-4FC7-9C5B-F942-DBC3DFA2F7D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F5D88AE9-A728-8B74-1BA2-F7DB407A38E7}"/>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薇旖美是关注度较高的国产胶原蛋白注射剂品牌，福建区域正品认证机构达</a:t>
            </a:r>
            <a:r>
              <a:rPr lang="en-US" altLang="zh-CN" sz="2000" b="1" dirty="0">
                <a:latin typeface="微软雅黑" panose="020B0503020204020204" pitchFamily="34" charset="-122"/>
                <a:ea typeface="微软雅黑" panose="020B0503020204020204" pitchFamily="34" charset="-122"/>
              </a:rPr>
              <a:t>71</a:t>
            </a:r>
            <a:r>
              <a:rPr lang="zh-CN" altLang="en-US" sz="2000" b="1" dirty="0">
                <a:latin typeface="微软雅黑" panose="020B0503020204020204" pitchFamily="34" charset="-122"/>
                <a:ea typeface="微软雅黑" panose="020B0503020204020204" pitchFamily="34" charset="-122"/>
              </a:rPr>
              <a:t>家</a:t>
            </a:r>
            <a:endParaRPr lang="en-US" altLang="zh-CN" sz="2000" b="1" dirty="0">
              <a:latin typeface="微软雅黑" panose="020B0503020204020204" pitchFamily="34" charset="-122"/>
              <a:ea typeface="微软雅黑" panose="020B0503020204020204" pitchFamily="34" charset="-122"/>
            </a:endParaRPr>
          </a:p>
          <a:p>
            <a:pPr>
              <a:lnSpc>
                <a:spcPct val="120000"/>
              </a:lnSpc>
            </a:pPr>
            <a:r>
              <a:rPr lang="zh-CN" altLang="en-US" sz="2000" b="1" dirty="0">
                <a:latin typeface="微软雅黑" panose="020B0503020204020204" pitchFamily="34" charset="-122"/>
                <a:ea typeface="微软雅黑" panose="020B0503020204020204" pitchFamily="34" charset="-122"/>
              </a:rPr>
              <a:t>胶原蛋白相关医美服务定价较高，福建市场的销售集中在当地知名度较高的医美品牌</a:t>
            </a:r>
          </a:p>
        </p:txBody>
      </p:sp>
      <p:sp>
        <p:nvSpPr>
          <p:cNvPr id="3" name="矩形 2">
            <a:extLst>
              <a:ext uri="{FF2B5EF4-FFF2-40B4-BE49-F238E27FC236}">
                <a16:creationId xmlns:a16="http://schemas.microsoft.com/office/drawing/2014/main" id="{72C8CAB8-6C07-D4AB-3CF0-41806C5DBB9A}"/>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486AAD47-93AD-4851-2AD4-2D988A97A2DB}"/>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9668AA12-5B19-B1C8-B8BF-B2433AEAD488}"/>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01F6D36C-7AAF-EE11-D7F0-B22D4104B6F2}"/>
              </a:ext>
            </a:extLst>
          </p:cNvPr>
          <p:cNvSpPr txBox="1"/>
          <p:nvPr/>
        </p:nvSpPr>
        <p:spPr>
          <a:xfrm>
            <a:off x="304801"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薇旖美是中国自主研制的首款重组人源化胶原蛋白医疗器械，由知名胶原蛋白公司锦波生物生产，</a:t>
            </a:r>
            <a:r>
              <a:rPr lang="zh-CN" altLang="en-US" sz="1200" b="1" dirty="0">
                <a:solidFill>
                  <a:schemeClr val="bg1"/>
                </a:solidFill>
                <a:latin typeface="微软雅黑" panose="020B0503020204020204" pitchFamily="34" charset="-122"/>
                <a:ea typeface="微软雅黑" panose="020B0503020204020204" pitchFamily="34" charset="-122"/>
              </a:rPr>
              <a:t>正品属于重组胶原作为无源植入物的应用产品，按照第三类医疗器械管理。</a:t>
            </a:r>
            <a:r>
              <a:rPr lang="zh-CN" altLang="en-US" sz="1200" dirty="0">
                <a:solidFill>
                  <a:schemeClr val="bg1"/>
                </a:solidFill>
                <a:latin typeface="微软雅黑" panose="020B0503020204020204" pitchFamily="34" charset="-122"/>
                <a:ea typeface="微软雅黑" panose="020B0503020204020204" pitchFamily="34" charset="-122"/>
              </a:rPr>
              <a:t>该品是抗衰新星，也是玻尿酸注射剂的良好替代，广受市场关注。</a:t>
            </a:r>
          </a:p>
        </p:txBody>
      </p:sp>
      <p:sp>
        <p:nvSpPr>
          <p:cNvPr id="37" name="矩形 36">
            <a:extLst>
              <a:ext uri="{FF2B5EF4-FFF2-40B4-BE49-F238E27FC236}">
                <a16:creationId xmlns:a16="http://schemas.microsoft.com/office/drawing/2014/main" id="{B9635F38-23AD-00A4-5D21-5BC233D55D14}"/>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AC120EE8-5158-8584-D2D1-6CDD1116BD73}"/>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数据来源：国家药监局，锦波生物官网，弗若斯特沙利文</a:t>
            </a:r>
          </a:p>
        </p:txBody>
      </p:sp>
      <p:graphicFrame>
        <p:nvGraphicFramePr>
          <p:cNvPr id="14" name="表格 13">
            <a:extLst>
              <a:ext uri="{FF2B5EF4-FFF2-40B4-BE49-F238E27FC236}">
                <a16:creationId xmlns:a16="http://schemas.microsoft.com/office/drawing/2014/main" id="{45AA43D9-E95F-88A4-766C-4A1156B0F18B}"/>
              </a:ext>
            </a:extLst>
          </p:cNvPr>
          <p:cNvGraphicFramePr>
            <a:graphicFrameLocks noGrp="1"/>
          </p:cNvGraphicFramePr>
          <p:nvPr>
            <p:extLst>
              <p:ext uri="{D42A27DB-BD31-4B8C-83A1-F6EECF244321}">
                <p14:modId xmlns:p14="http://schemas.microsoft.com/office/powerpoint/2010/main" val="2288953717"/>
              </p:ext>
            </p:extLst>
          </p:nvPr>
        </p:nvGraphicFramePr>
        <p:xfrm>
          <a:off x="380183" y="2209799"/>
          <a:ext cx="5424830" cy="1157902"/>
        </p:xfrm>
        <a:graphic>
          <a:graphicData uri="http://schemas.openxmlformats.org/drawingml/2006/table">
            <a:tbl>
              <a:tblPr firstRow="1" bandRow="1">
                <a:tableStyleId>{5C22544A-7EE6-4342-B048-85BDC9FD1C3A}</a:tableStyleId>
              </a:tblPr>
              <a:tblGrid>
                <a:gridCol w="936279">
                  <a:extLst>
                    <a:ext uri="{9D8B030D-6E8A-4147-A177-3AD203B41FA5}">
                      <a16:colId xmlns:a16="http://schemas.microsoft.com/office/drawing/2014/main" val="3628031171"/>
                    </a:ext>
                  </a:extLst>
                </a:gridCol>
                <a:gridCol w="785750">
                  <a:extLst>
                    <a:ext uri="{9D8B030D-6E8A-4147-A177-3AD203B41FA5}">
                      <a16:colId xmlns:a16="http://schemas.microsoft.com/office/drawing/2014/main" val="3267518696"/>
                    </a:ext>
                  </a:extLst>
                </a:gridCol>
                <a:gridCol w="1807224">
                  <a:extLst>
                    <a:ext uri="{9D8B030D-6E8A-4147-A177-3AD203B41FA5}">
                      <a16:colId xmlns:a16="http://schemas.microsoft.com/office/drawing/2014/main" val="3996907655"/>
                    </a:ext>
                  </a:extLst>
                </a:gridCol>
                <a:gridCol w="1895577">
                  <a:extLst>
                    <a:ext uri="{9D8B030D-6E8A-4147-A177-3AD203B41FA5}">
                      <a16:colId xmlns:a16="http://schemas.microsoft.com/office/drawing/2014/main" val="716175345"/>
                    </a:ext>
                  </a:extLst>
                </a:gridCol>
              </a:tblGrid>
              <a:tr h="261866">
                <a:tc>
                  <a:txBody>
                    <a:bodyPr/>
                    <a:lstStyle/>
                    <a:p>
                      <a:pPr algn="ctr"/>
                      <a:r>
                        <a:rPr lang="zh-CN" altLang="en-US" sz="1050" dirty="0">
                          <a:latin typeface="微软雅黑" panose="020B0503020204020204" pitchFamily="34" charset="-122"/>
                          <a:ea typeface="微软雅黑" panose="020B0503020204020204" pitchFamily="34" charset="-122"/>
                        </a:rPr>
                        <a:t>产品名称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050" dirty="0">
                          <a:latin typeface="微软雅黑" panose="020B0503020204020204" pitchFamily="34" charset="-122"/>
                          <a:ea typeface="微软雅黑" panose="020B0503020204020204" pitchFamily="34" charset="-122"/>
                        </a:rPr>
                        <a:t>管理类别</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050" dirty="0">
                          <a:latin typeface="微软雅黑" panose="020B0503020204020204" pitchFamily="34" charset="-122"/>
                          <a:ea typeface="微软雅黑" panose="020B0503020204020204" pitchFamily="34" charset="-122"/>
                        </a:rPr>
                        <a:t>正品图样</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050" dirty="0">
                          <a:latin typeface="微软雅黑" panose="020B0503020204020204" pitchFamily="34" charset="-122"/>
                          <a:ea typeface="微软雅黑" panose="020B0503020204020204" pitchFamily="34" charset="-122"/>
                        </a:rPr>
                        <a:t>适应症</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82374474"/>
                  </a:ext>
                </a:extLst>
              </a:tr>
              <a:tr h="896036">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薇旖美</a:t>
                      </a:r>
                      <a:r>
                        <a:rPr lang="en-US" altLang="zh-CN" sz="1100" dirty="0">
                          <a:latin typeface="微软雅黑" panose="020B0503020204020204" pitchFamily="34" charset="-122"/>
                          <a:ea typeface="微软雅黑" panose="020B0503020204020204" pitchFamily="34" charset="-122"/>
                        </a:rPr>
                        <a:t>-</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重组</a:t>
                      </a:r>
                      <a:r>
                        <a:rPr lang="en-US" altLang="zh-CN" sz="1100" dirty="0">
                          <a:latin typeface="微软雅黑" panose="020B0503020204020204" pitchFamily="34" charset="-122"/>
                          <a:ea typeface="微软雅黑" panose="020B0503020204020204" pitchFamily="34" charset="-122"/>
                        </a:rPr>
                        <a:t>Ⅲ</a:t>
                      </a:r>
                      <a:r>
                        <a:rPr lang="zh-CN" altLang="en-US" sz="1100" dirty="0">
                          <a:latin typeface="微软雅黑" panose="020B0503020204020204" pitchFamily="34" charset="-122"/>
                          <a:ea typeface="微软雅黑" panose="020B0503020204020204" pitchFamily="34" charset="-122"/>
                        </a:rPr>
                        <a:t>型人源化胶原蛋白冻干纤维</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zh-CN" altLang="en-US" sz="1100" b="1" dirty="0">
                          <a:latin typeface="微软雅黑" panose="020B0503020204020204" pitchFamily="34" charset="-122"/>
                          <a:ea typeface="微软雅黑" panose="020B0503020204020204" pitchFamily="34" charset="-122"/>
                        </a:rPr>
                        <a:t>第三类</a:t>
                      </a:r>
                      <a:endParaRPr lang="en-US" altLang="zh-CN" sz="1100" b="1" dirty="0">
                        <a:latin typeface="微软雅黑" panose="020B0503020204020204" pitchFamily="34" charset="-122"/>
                        <a:ea typeface="微软雅黑" panose="020B0503020204020204" pitchFamily="34" charset="-122"/>
                      </a:endParaRPr>
                    </a:p>
                    <a:p>
                      <a:pPr algn="ctr"/>
                      <a:r>
                        <a:rPr lang="zh-CN" altLang="en-US" sz="1100" b="1" dirty="0">
                          <a:latin typeface="微软雅黑" panose="020B0503020204020204" pitchFamily="34" charset="-122"/>
                          <a:ea typeface="微软雅黑" panose="020B0503020204020204" pitchFamily="34" charset="-122"/>
                        </a:rPr>
                        <a:t>医疗器械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zh-CN" altLang="en-US" sz="1100" dirty="0">
                          <a:latin typeface="微软雅黑" panose="020B0503020204020204" pitchFamily="34" charset="-122"/>
                          <a:ea typeface="微软雅黑" panose="020B0503020204020204" pitchFamily="34" charset="-122"/>
                        </a:rPr>
                        <a:t>用于面部真皮组织填充以纠正</a:t>
                      </a:r>
                      <a:r>
                        <a:rPr lang="zh-CN" altLang="en-US" sz="1100" b="0" dirty="0">
                          <a:latin typeface="微软雅黑" panose="020B0503020204020204" pitchFamily="34" charset="-122"/>
                          <a:ea typeface="微软雅黑" panose="020B0503020204020204" pitchFamily="34" charset="-122"/>
                        </a:rPr>
                        <a:t>额部动力性皱纹</a:t>
                      </a:r>
                      <a:r>
                        <a:rPr lang="zh-CN" altLang="en-US" sz="1100" dirty="0">
                          <a:latin typeface="微软雅黑" panose="020B0503020204020204" pitchFamily="34" charset="-122"/>
                          <a:ea typeface="微软雅黑" panose="020B0503020204020204" pitchFamily="34" charset="-122"/>
                        </a:rPr>
                        <a:t>（包括眉间纹、额头纹和鱼尾纹）</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35930940"/>
                  </a:ext>
                </a:extLst>
              </a:tr>
            </a:tbl>
          </a:graphicData>
        </a:graphic>
      </p:graphicFrame>
      <p:pic>
        <p:nvPicPr>
          <p:cNvPr id="19" name="图片 18">
            <a:extLst>
              <a:ext uri="{FF2B5EF4-FFF2-40B4-BE49-F238E27FC236}">
                <a16:creationId xmlns:a16="http://schemas.microsoft.com/office/drawing/2014/main" id="{CF10B1C0-0ECD-63CC-08B9-CB80101A85A4}"/>
              </a:ext>
            </a:extLst>
          </p:cNvPr>
          <p:cNvPicPr>
            <a:picLocks noChangeAspect="1"/>
          </p:cNvPicPr>
          <p:nvPr/>
        </p:nvPicPr>
        <p:blipFill>
          <a:blip r:embed="rId7"/>
          <a:stretch>
            <a:fillRect/>
          </a:stretch>
        </p:blipFill>
        <p:spPr>
          <a:xfrm>
            <a:off x="2517215" y="2510400"/>
            <a:ext cx="1087654" cy="841000"/>
          </a:xfrm>
          <a:prstGeom prst="rect">
            <a:avLst/>
          </a:prstGeom>
        </p:spPr>
      </p:pic>
      <p:sp>
        <p:nvSpPr>
          <p:cNvPr id="24" name="灯片编号占位符 23">
            <a:extLst>
              <a:ext uri="{FF2B5EF4-FFF2-40B4-BE49-F238E27FC236}">
                <a16:creationId xmlns:a16="http://schemas.microsoft.com/office/drawing/2014/main" id="{4C8F163D-0CFD-6E7B-DA84-D33504824909}"/>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8</a:t>
            </a:fld>
            <a:endParaRPr lang="en-US" altLang="zh-CN" spc="-5" dirty="0"/>
          </a:p>
        </p:txBody>
      </p:sp>
      <p:sp>
        <p:nvSpPr>
          <p:cNvPr id="8" name="文本框 7">
            <a:extLst>
              <a:ext uri="{FF2B5EF4-FFF2-40B4-BE49-F238E27FC236}">
                <a16:creationId xmlns:a16="http://schemas.microsoft.com/office/drawing/2014/main" id="{6067D2FF-F2D1-5B91-7762-4ED9E8971A4C}"/>
              </a:ext>
            </a:extLst>
          </p:cNvPr>
          <p:cNvSpPr txBox="1"/>
          <p:nvPr/>
        </p:nvSpPr>
        <p:spPr>
          <a:xfrm>
            <a:off x="289495" y="1887791"/>
            <a:ext cx="4571999"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薇旖美正品介绍</a:t>
            </a:r>
          </a:p>
        </p:txBody>
      </p:sp>
      <p:sp>
        <p:nvSpPr>
          <p:cNvPr id="35" name="矩形 34">
            <a:extLst>
              <a:ext uri="{FF2B5EF4-FFF2-40B4-BE49-F238E27FC236}">
                <a16:creationId xmlns:a16="http://schemas.microsoft.com/office/drawing/2014/main" id="{DE15AD17-0577-9F77-77DF-11C4E207AFB3}"/>
              </a:ext>
            </a:extLst>
          </p:cNvPr>
          <p:cNvSpPr/>
          <p:nvPr/>
        </p:nvSpPr>
        <p:spPr>
          <a:xfrm>
            <a:off x="6241743" y="959360"/>
            <a:ext cx="5723640" cy="1180800"/>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C2EED1BA-C90D-B218-BE23-71FD7D1C8D45}"/>
              </a:ext>
            </a:extLst>
          </p:cNvPr>
          <p:cNvSpPr txBox="1"/>
          <p:nvPr/>
        </p:nvSpPr>
        <p:spPr>
          <a:xfrm>
            <a:off x="6317943" y="1017425"/>
            <a:ext cx="5562600" cy="1029193"/>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从福建区域薇旖美的竞争格局看：厦门原肌美塑占福建省市场的份额为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34%</a:t>
            </a:r>
            <a:r>
              <a:rPr lang="zh-CN" altLang="en-US" sz="1200" dirty="0">
                <a:solidFill>
                  <a:schemeClr val="bg1"/>
                </a:solidFill>
                <a:latin typeface="微软雅黑" panose="020B0503020204020204" pitchFamily="34" charset="-122"/>
                <a:ea typeface="微软雅黑" panose="020B0503020204020204" pitchFamily="34" charset="-122"/>
              </a:rPr>
              <a:t>，占厦门市的份额为</a:t>
            </a:r>
            <a:r>
              <a:rPr lang="en-US" altLang="zh-CN" sz="1200" dirty="0">
                <a:solidFill>
                  <a:schemeClr val="bg1"/>
                </a:solidFill>
                <a:latin typeface="微软雅黑" panose="020B0503020204020204" pitchFamily="34" charset="-122"/>
                <a:ea typeface="微软雅黑" panose="020B0503020204020204" pitchFamily="34" charset="-122"/>
              </a:rPr>
              <a:t>57%</a:t>
            </a:r>
            <a:r>
              <a:rPr lang="zh-CN" altLang="en-US" sz="1200" dirty="0">
                <a:solidFill>
                  <a:schemeClr val="bg1"/>
                </a:solidFill>
                <a:latin typeface="微软雅黑" panose="020B0503020204020204" pitchFamily="34" charset="-122"/>
                <a:ea typeface="微软雅黑" panose="020B0503020204020204" pitchFamily="34" charset="-122"/>
              </a:rPr>
              <a:t>；福州原肌美塑占福建省市场的份额为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6%</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胶原蛋白商业化程度较低，相关医美服务定价较高，消费者倾向于在当地知名度高的医美品牌消费，市场较为集中。</a:t>
            </a:r>
          </a:p>
        </p:txBody>
      </p:sp>
      <p:sp>
        <p:nvSpPr>
          <p:cNvPr id="27" name="矩形: 圆角 26">
            <a:extLst>
              <a:ext uri="{FF2B5EF4-FFF2-40B4-BE49-F238E27FC236}">
                <a16:creationId xmlns:a16="http://schemas.microsoft.com/office/drawing/2014/main" id="{0358A2FC-F1F0-2010-6315-2F9CCEE82629}"/>
              </a:ext>
            </a:extLst>
          </p:cNvPr>
          <p:cNvSpPr/>
          <p:nvPr/>
        </p:nvSpPr>
        <p:spPr>
          <a:xfrm>
            <a:off x="6396284" y="2241985"/>
            <a:ext cx="5421675"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6D22DA41-9822-8726-C6AF-D6BBA38717D1}"/>
              </a:ext>
            </a:extLst>
          </p:cNvPr>
          <p:cNvSpPr txBox="1"/>
          <p:nvPr/>
        </p:nvSpPr>
        <p:spPr>
          <a:xfrm>
            <a:off x="6494263" y="2369513"/>
            <a:ext cx="157876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年福建省医美机构薇旖美产品进货量的份额构成</a:t>
            </a:r>
          </a:p>
        </p:txBody>
      </p:sp>
      <p:sp>
        <p:nvSpPr>
          <p:cNvPr id="30" name="矩形: 圆角 29">
            <a:extLst>
              <a:ext uri="{FF2B5EF4-FFF2-40B4-BE49-F238E27FC236}">
                <a16:creationId xmlns:a16="http://schemas.microsoft.com/office/drawing/2014/main" id="{14342D4A-31D0-2190-C491-346B95D7C080}"/>
              </a:ext>
            </a:extLst>
          </p:cNvPr>
          <p:cNvSpPr/>
          <p:nvPr/>
        </p:nvSpPr>
        <p:spPr>
          <a:xfrm>
            <a:off x="6400460" y="4221204"/>
            <a:ext cx="5421674"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9688E7F1-CBC6-4463-4686-7F7670DE8C2F}"/>
              </a:ext>
            </a:extLst>
          </p:cNvPr>
          <p:cNvSpPr txBox="1"/>
          <p:nvPr/>
        </p:nvSpPr>
        <p:spPr>
          <a:xfrm>
            <a:off x="6671385" y="3586897"/>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a16="http://schemas.microsoft.com/office/drawing/2014/main" id="{38BF4CD6-60F4-ABF7-8F4D-967229FA4741}"/>
              </a:ext>
            </a:extLst>
          </p:cNvPr>
          <p:cNvSpPr txBox="1"/>
          <p:nvPr/>
        </p:nvSpPr>
        <p:spPr>
          <a:xfrm>
            <a:off x="6498440" y="4328423"/>
            <a:ext cx="1578759"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年厦门市医美机构薇旖美产品进货量的份额构成</a:t>
            </a:r>
          </a:p>
        </p:txBody>
      </p:sp>
      <p:sp>
        <p:nvSpPr>
          <p:cNvPr id="33" name="文本框 32">
            <a:extLst>
              <a:ext uri="{FF2B5EF4-FFF2-40B4-BE49-F238E27FC236}">
                <a16:creationId xmlns:a16="http://schemas.microsoft.com/office/drawing/2014/main" id="{35F6CB36-3682-7361-20CD-6A15F12AAD85}"/>
              </a:ext>
            </a:extLst>
          </p:cNvPr>
          <p:cNvSpPr txBox="1"/>
          <p:nvPr/>
        </p:nvSpPr>
        <p:spPr>
          <a:xfrm>
            <a:off x="6675561" y="5548931"/>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11" name="图表 10">
            <a:extLst>
              <a:ext uri="{FF2B5EF4-FFF2-40B4-BE49-F238E27FC236}">
                <a16:creationId xmlns:a16="http://schemas.microsoft.com/office/drawing/2014/main" id="{CB97BEA0-8578-4201-FB59-9108C676A689}"/>
              </a:ext>
            </a:extLst>
          </p:cNvPr>
          <p:cNvGraphicFramePr/>
          <p:nvPr>
            <p:extLst>
              <p:ext uri="{D42A27DB-BD31-4B8C-83A1-F6EECF244321}">
                <p14:modId xmlns:p14="http://schemas.microsoft.com/office/powerpoint/2010/main" val="2217103600"/>
              </p:ext>
            </p:extLst>
          </p:nvPr>
        </p:nvGraphicFramePr>
        <p:xfrm>
          <a:off x="7937640" y="2228753"/>
          <a:ext cx="3672000" cy="18792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2" name="图表 11">
            <a:extLst>
              <a:ext uri="{FF2B5EF4-FFF2-40B4-BE49-F238E27FC236}">
                <a16:creationId xmlns:a16="http://schemas.microsoft.com/office/drawing/2014/main" id="{97653798-FC33-C9D0-F5D8-20127A63D440}"/>
              </a:ext>
            </a:extLst>
          </p:cNvPr>
          <p:cNvGraphicFramePr/>
          <p:nvPr>
            <p:extLst>
              <p:ext uri="{D42A27DB-BD31-4B8C-83A1-F6EECF244321}">
                <p14:modId xmlns:p14="http://schemas.microsoft.com/office/powerpoint/2010/main" val="3223424186"/>
              </p:ext>
            </p:extLst>
          </p:nvPr>
        </p:nvGraphicFramePr>
        <p:xfrm>
          <a:off x="7937640" y="4257251"/>
          <a:ext cx="3672000" cy="1879200"/>
        </p:xfrm>
        <a:graphic>
          <a:graphicData uri="http://schemas.openxmlformats.org/drawingml/2006/chart">
            <c:chart xmlns:c="http://schemas.openxmlformats.org/drawingml/2006/chart" xmlns:r="http://schemas.openxmlformats.org/officeDocument/2006/relationships" r:id="rId9"/>
          </a:graphicData>
        </a:graphic>
      </p:graphicFrame>
      <p:sp>
        <p:nvSpPr>
          <p:cNvPr id="38" name="矩形: 圆角 37">
            <a:extLst>
              <a:ext uri="{FF2B5EF4-FFF2-40B4-BE49-F238E27FC236}">
                <a16:creationId xmlns:a16="http://schemas.microsoft.com/office/drawing/2014/main" id="{A41633F8-061E-8A84-4300-C936D1746EE1}"/>
              </a:ext>
            </a:extLst>
          </p:cNvPr>
          <p:cNvSpPr/>
          <p:nvPr/>
        </p:nvSpPr>
        <p:spPr>
          <a:xfrm>
            <a:off x="375263" y="3490301"/>
            <a:ext cx="5421675" cy="260290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a:extLst>
              <a:ext uri="{FF2B5EF4-FFF2-40B4-BE49-F238E27FC236}">
                <a16:creationId xmlns:a16="http://schemas.microsoft.com/office/drawing/2014/main" id="{8E98A5FA-88B4-45F1-F72D-F3C78BFE8FAF}"/>
              </a:ext>
            </a:extLst>
          </p:cNvPr>
          <p:cNvSpPr txBox="1"/>
          <p:nvPr/>
        </p:nvSpPr>
        <p:spPr>
          <a:xfrm>
            <a:off x="473243" y="3617828"/>
            <a:ext cx="144022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年福建省薇旖美官方认证的医美机构分布</a:t>
            </a:r>
          </a:p>
        </p:txBody>
      </p:sp>
      <p:sp>
        <p:nvSpPr>
          <p:cNvPr id="40" name="文本框 39">
            <a:extLst>
              <a:ext uri="{FF2B5EF4-FFF2-40B4-BE49-F238E27FC236}">
                <a16:creationId xmlns:a16="http://schemas.microsoft.com/office/drawing/2014/main" id="{CAE2A169-F51F-3DC2-200F-4E0142106FF2}"/>
              </a:ext>
            </a:extLst>
          </p:cNvPr>
          <p:cNvSpPr txBox="1"/>
          <p:nvPr/>
        </p:nvSpPr>
        <p:spPr>
          <a:xfrm>
            <a:off x="650364" y="4835212"/>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25" name="图表 24">
            <a:extLst>
              <a:ext uri="{FF2B5EF4-FFF2-40B4-BE49-F238E27FC236}">
                <a16:creationId xmlns:a16="http://schemas.microsoft.com/office/drawing/2014/main" id="{8E4BB3B5-702F-FC8A-E8D9-CF0A22C66CF1}"/>
              </a:ext>
            </a:extLst>
          </p:cNvPr>
          <p:cNvGraphicFramePr/>
          <p:nvPr>
            <p:extLst>
              <p:ext uri="{D42A27DB-BD31-4B8C-83A1-F6EECF244321}">
                <p14:modId xmlns:p14="http://schemas.microsoft.com/office/powerpoint/2010/main" val="2305105926"/>
              </p:ext>
            </p:extLst>
          </p:nvPr>
        </p:nvGraphicFramePr>
        <p:xfrm>
          <a:off x="1832844" y="3540350"/>
          <a:ext cx="3798000" cy="2596101"/>
        </p:xfrm>
        <a:graphic>
          <a:graphicData uri="http://schemas.openxmlformats.org/drawingml/2006/chart">
            <c:chart xmlns:c="http://schemas.openxmlformats.org/drawingml/2006/chart" xmlns:r="http://schemas.openxmlformats.org/officeDocument/2006/relationships" r:id="rId10"/>
          </a:graphicData>
        </a:graphic>
      </p:graphicFrame>
      <p:sp>
        <p:nvSpPr>
          <p:cNvPr id="4" name="文本框 3">
            <a:extLst>
              <a:ext uri="{FF2B5EF4-FFF2-40B4-BE49-F238E27FC236}">
                <a16:creationId xmlns:a16="http://schemas.microsoft.com/office/drawing/2014/main" id="{37EB909E-C60D-9303-8299-0EB8EEBA2FB8}"/>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spTree>
    <p:extLst>
      <p:ext uri="{BB962C8B-B14F-4D97-AF65-F5344CB8AC3E}">
        <p14:creationId xmlns:p14="http://schemas.microsoft.com/office/powerpoint/2010/main" val="872003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CF6C32-01EA-DB1E-75ED-BA98F2779AB5}"/>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97C23C9A-0F6A-6640-E36F-87B36EFADC93}"/>
              </a:ext>
            </a:extLst>
          </p:cNvPr>
          <p:cNvGraphicFramePr>
            <a:graphicFrameLocks noChangeAspect="1"/>
          </p:cNvGraphicFramePr>
          <p:nvPr>
            <p:custDataLst>
              <p:tags r:id="rId1"/>
            </p:custDataLst>
            <p:extLst>
              <p:ext uri="{D42A27DB-BD31-4B8C-83A1-F6EECF244321}">
                <p14:modId xmlns:p14="http://schemas.microsoft.com/office/powerpoint/2010/main" val="1301559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07" imgH="307" progId="TCLayout.ActiveDocument.1">
                  <p:embed/>
                </p:oleObj>
              </mc:Choice>
              <mc:Fallback>
                <p:oleObj name="think-cell 幻灯片" r:id="rId4" imgW="307" imgH="307" progId="TCLayout.ActiveDocument.1">
                  <p:embed/>
                  <p:pic>
                    <p:nvPicPr>
                      <p:cNvPr id="7" name="think-cell data - do not delete" hidden="1">
                        <a:extLst>
                          <a:ext uri="{FF2B5EF4-FFF2-40B4-BE49-F238E27FC236}">
                            <a16:creationId xmlns:a16="http://schemas.microsoft.com/office/drawing/2014/main" id="{19610284-0F96-C5E6-EC7F-75A58B44900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文本框 1">
            <a:extLst>
              <a:ext uri="{FF2B5EF4-FFF2-40B4-BE49-F238E27FC236}">
                <a16:creationId xmlns:a16="http://schemas.microsoft.com/office/drawing/2014/main" id="{16C20CD4-F2B2-BF86-BFA5-F1C8FBC067AD}"/>
              </a:ext>
            </a:extLst>
          </p:cNvPr>
          <p:cNvSpPr txBox="1"/>
          <p:nvPr/>
        </p:nvSpPr>
        <p:spPr>
          <a:xfrm>
            <a:off x="257175" y="43037"/>
            <a:ext cx="11708208" cy="799706"/>
          </a:xfrm>
          <a:prstGeom prst="rect">
            <a:avLst/>
          </a:prstGeom>
          <a:noFill/>
        </p:spPr>
        <p:txBody>
          <a:bodyPr wrap="square" rtlCol="0">
            <a:spAutoFit/>
          </a:bodyPr>
          <a:lstStyle/>
          <a:p>
            <a:pPr>
              <a:lnSpc>
                <a:spcPct val="120000"/>
              </a:lnSpc>
            </a:pPr>
            <a:r>
              <a:rPr lang="zh-CN" altLang="en-US" sz="2000" b="1" dirty="0">
                <a:latin typeface="微软雅黑" panose="020B0503020204020204" pitchFamily="34" charset="-122"/>
                <a:ea typeface="微软雅黑" panose="020B0503020204020204" pitchFamily="34" charset="-122"/>
              </a:rPr>
              <a:t>艾维岚“童颜针”属于饱受市场关注的再生医美针剂，福建区域正品认证机构达</a:t>
            </a:r>
            <a:r>
              <a:rPr lang="en-US" altLang="zh-CN" sz="2000" b="1" dirty="0">
                <a:latin typeface="微软雅黑" panose="020B0503020204020204" pitchFamily="34" charset="-122"/>
                <a:ea typeface="微软雅黑" panose="020B0503020204020204" pitchFamily="34" charset="-122"/>
              </a:rPr>
              <a:t>65</a:t>
            </a:r>
            <a:r>
              <a:rPr lang="zh-CN" altLang="en-US" sz="2000" b="1" dirty="0">
                <a:latin typeface="微软雅黑" panose="020B0503020204020204" pitchFamily="34" charset="-122"/>
                <a:ea typeface="微软雅黑" panose="020B0503020204020204" pitchFamily="34" charset="-122"/>
              </a:rPr>
              <a:t>家</a:t>
            </a:r>
            <a:endParaRPr lang="en-US" altLang="zh-CN" sz="2000" b="1" dirty="0">
              <a:latin typeface="微软雅黑" panose="020B0503020204020204" pitchFamily="34" charset="-122"/>
              <a:ea typeface="微软雅黑" panose="020B0503020204020204" pitchFamily="34" charset="-122"/>
            </a:endParaRPr>
          </a:p>
          <a:p>
            <a:pPr>
              <a:lnSpc>
                <a:spcPct val="120000"/>
              </a:lnSpc>
            </a:pPr>
            <a:r>
              <a:rPr lang="zh-CN" altLang="en-US" sz="2000" b="1" dirty="0">
                <a:latin typeface="微软雅黑" panose="020B0503020204020204" pitchFamily="34" charset="-122"/>
                <a:ea typeface="微软雅黑" panose="020B0503020204020204" pitchFamily="34" charset="-122"/>
              </a:rPr>
              <a:t>受益于艾维岚本土生产的背景，福建区域实现销售的医美机构较多，市场适度竞争</a:t>
            </a:r>
          </a:p>
        </p:txBody>
      </p:sp>
      <p:sp>
        <p:nvSpPr>
          <p:cNvPr id="3" name="矩形 2">
            <a:extLst>
              <a:ext uri="{FF2B5EF4-FFF2-40B4-BE49-F238E27FC236}">
                <a16:creationId xmlns:a16="http://schemas.microsoft.com/office/drawing/2014/main" id="{E56E5ACC-BBE8-7817-3CCA-4F2562DCE881}"/>
              </a:ext>
            </a:extLst>
          </p:cNvPr>
          <p:cNvSpPr/>
          <p:nvPr/>
        </p:nvSpPr>
        <p:spPr>
          <a:xfrm>
            <a:off x="228601" y="959362"/>
            <a:ext cx="5723640" cy="946743"/>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D9A1AA70-8AB6-8DAC-5F50-E08CEDA1F502}"/>
              </a:ext>
            </a:extLst>
          </p:cNvPr>
          <p:cNvPicPr>
            <a:picLocks noChangeAspect="1"/>
          </p:cNvPicPr>
          <p:nvPr/>
        </p:nvPicPr>
        <p:blipFill>
          <a:blip r:embed="rId6"/>
          <a:stretch>
            <a:fillRect/>
          </a:stretch>
        </p:blipFill>
        <p:spPr>
          <a:xfrm>
            <a:off x="10516484" y="5924353"/>
            <a:ext cx="1590675" cy="533400"/>
          </a:xfrm>
          <a:prstGeom prst="rect">
            <a:avLst/>
          </a:prstGeom>
        </p:spPr>
      </p:pic>
      <p:sp>
        <p:nvSpPr>
          <p:cNvPr id="9" name="矩形 8">
            <a:extLst>
              <a:ext uri="{FF2B5EF4-FFF2-40B4-BE49-F238E27FC236}">
                <a16:creationId xmlns:a16="http://schemas.microsoft.com/office/drawing/2014/main" id="{FE95EC65-53BE-8B88-BF68-9BF02A2B4347}"/>
              </a:ext>
            </a:extLst>
          </p:cNvPr>
          <p:cNvSpPr/>
          <p:nvPr/>
        </p:nvSpPr>
        <p:spPr>
          <a:xfrm>
            <a:off x="228601" y="1906106"/>
            <a:ext cx="5723640" cy="4494694"/>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62F21BA-8958-AFD4-BACF-9169DCD13B37}"/>
              </a:ext>
            </a:extLst>
          </p:cNvPr>
          <p:cNvSpPr txBox="1"/>
          <p:nvPr/>
        </p:nvSpPr>
        <p:spPr>
          <a:xfrm>
            <a:off x="304801" y="1017425"/>
            <a:ext cx="5562600" cy="789127"/>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艾维岚“童颜针”是一款聚乳酸面部填充剂，由长春圣博玛公司生产。聚乳酸是新型生物可降解材料，安全性高，填充效果极佳，且本土化生产便于机构布局销售。</a:t>
            </a:r>
            <a:r>
              <a:rPr lang="zh-CN" altLang="en-US" sz="1200" b="1" dirty="0">
                <a:solidFill>
                  <a:schemeClr val="bg1"/>
                </a:solidFill>
                <a:latin typeface="微软雅黑" panose="020B0503020204020204" pitchFamily="34" charset="-122"/>
                <a:ea typeface="微软雅黑" panose="020B0503020204020204" pitchFamily="34" charset="-122"/>
              </a:rPr>
              <a:t>在福建区域，艾维岚正品认证已覆盖</a:t>
            </a:r>
            <a:r>
              <a:rPr lang="en-US" altLang="zh-CN" sz="1200" b="1" dirty="0">
                <a:solidFill>
                  <a:schemeClr val="bg1"/>
                </a:solidFill>
                <a:latin typeface="微软雅黑" panose="020B0503020204020204" pitchFamily="34" charset="-122"/>
                <a:ea typeface="微软雅黑" panose="020B0503020204020204" pitchFamily="34" charset="-122"/>
              </a:rPr>
              <a:t>6</a:t>
            </a:r>
            <a:r>
              <a:rPr lang="zh-CN" altLang="en-US" sz="1200" b="1" dirty="0">
                <a:solidFill>
                  <a:schemeClr val="bg1"/>
                </a:solidFill>
                <a:latin typeface="微软雅黑" panose="020B0503020204020204" pitchFamily="34" charset="-122"/>
                <a:ea typeface="微软雅黑" panose="020B0503020204020204" pitchFamily="34" charset="-122"/>
              </a:rPr>
              <a:t>座城市，机构集中在厦门市与福州市。</a:t>
            </a:r>
          </a:p>
        </p:txBody>
      </p:sp>
      <p:sp>
        <p:nvSpPr>
          <p:cNvPr id="37" name="矩形 36">
            <a:extLst>
              <a:ext uri="{FF2B5EF4-FFF2-40B4-BE49-F238E27FC236}">
                <a16:creationId xmlns:a16="http://schemas.microsoft.com/office/drawing/2014/main" id="{B0AD717B-CB61-C975-57F4-692523A775D1}"/>
              </a:ext>
            </a:extLst>
          </p:cNvPr>
          <p:cNvSpPr/>
          <p:nvPr/>
        </p:nvSpPr>
        <p:spPr>
          <a:xfrm>
            <a:off x="6241743" y="1906105"/>
            <a:ext cx="5723640" cy="4494695"/>
          </a:xfrm>
          <a:prstGeom prst="rect">
            <a:avLst/>
          </a:prstGeom>
          <a:gradFill flip="none" rotWithShape="1">
            <a:gsLst>
              <a:gs pos="0">
                <a:srgbClr val="92B6D0">
                  <a:tint val="66000"/>
                  <a:satMod val="160000"/>
                </a:srgbClr>
              </a:gs>
              <a:gs pos="50000">
                <a:srgbClr val="92B6D0">
                  <a:tint val="44500"/>
                  <a:satMod val="160000"/>
                </a:srgbClr>
              </a:gs>
              <a:gs pos="100000">
                <a:srgbClr val="92B6D0">
                  <a:tint val="23500"/>
                  <a:satMod val="160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文本框 168">
            <a:extLst>
              <a:ext uri="{FF2B5EF4-FFF2-40B4-BE49-F238E27FC236}">
                <a16:creationId xmlns:a16="http://schemas.microsoft.com/office/drawing/2014/main" id="{D8280787-E003-1B64-12B3-0A4ABD060152}"/>
              </a:ext>
            </a:extLst>
          </p:cNvPr>
          <p:cNvSpPr txBox="1"/>
          <p:nvPr/>
        </p:nvSpPr>
        <p:spPr>
          <a:xfrm>
            <a:off x="304801"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数据来源：国家药监局，艾维岚官网，弗若斯特沙利文</a:t>
            </a:r>
          </a:p>
        </p:txBody>
      </p:sp>
      <p:graphicFrame>
        <p:nvGraphicFramePr>
          <p:cNvPr id="14" name="表格 13">
            <a:extLst>
              <a:ext uri="{FF2B5EF4-FFF2-40B4-BE49-F238E27FC236}">
                <a16:creationId xmlns:a16="http://schemas.microsoft.com/office/drawing/2014/main" id="{42C8BC5D-F5A9-CA00-18EF-AE236E98DD22}"/>
              </a:ext>
            </a:extLst>
          </p:cNvPr>
          <p:cNvGraphicFramePr>
            <a:graphicFrameLocks noGrp="1"/>
          </p:cNvGraphicFramePr>
          <p:nvPr>
            <p:extLst>
              <p:ext uri="{D42A27DB-BD31-4B8C-83A1-F6EECF244321}">
                <p14:modId xmlns:p14="http://schemas.microsoft.com/office/powerpoint/2010/main" val="1853301738"/>
              </p:ext>
            </p:extLst>
          </p:nvPr>
        </p:nvGraphicFramePr>
        <p:xfrm>
          <a:off x="377378" y="2205250"/>
          <a:ext cx="5425199" cy="1320003"/>
        </p:xfrm>
        <a:graphic>
          <a:graphicData uri="http://schemas.openxmlformats.org/drawingml/2006/table">
            <a:tbl>
              <a:tblPr firstRow="1" bandRow="1">
                <a:tableStyleId>{5C22544A-7EE6-4342-B048-85BDC9FD1C3A}</a:tableStyleId>
              </a:tblPr>
              <a:tblGrid>
                <a:gridCol w="931013">
                  <a:extLst>
                    <a:ext uri="{9D8B030D-6E8A-4147-A177-3AD203B41FA5}">
                      <a16:colId xmlns:a16="http://schemas.microsoft.com/office/drawing/2014/main" val="3628031171"/>
                    </a:ext>
                  </a:extLst>
                </a:gridCol>
                <a:gridCol w="781330">
                  <a:extLst>
                    <a:ext uri="{9D8B030D-6E8A-4147-A177-3AD203B41FA5}">
                      <a16:colId xmlns:a16="http://schemas.microsoft.com/office/drawing/2014/main" val="3267518696"/>
                    </a:ext>
                  </a:extLst>
                </a:gridCol>
                <a:gridCol w="1797059">
                  <a:extLst>
                    <a:ext uri="{9D8B030D-6E8A-4147-A177-3AD203B41FA5}">
                      <a16:colId xmlns:a16="http://schemas.microsoft.com/office/drawing/2014/main" val="3996907655"/>
                    </a:ext>
                  </a:extLst>
                </a:gridCol>
                <a:gridCol w="1915797">
                  <a:extLst>
                    <a:ext uri="{9D8B030D-6E8A-4147-A177-3AD203B41FA5}">
                      <a16:colId xmlns:a16="http://schemas.microsoft.com/office/drawing/2014/main" val="716175345"/>
                    </a:ext>
                  </a:extLst>
                </a:gridCol>
              </a:tblGrid>
              <a:tr h="286532">
                <a:tc>
                  <a:txBody>
                    <a:bodyPr/>
                    <a:lstStyle/>
                    <a:p>
                      <a:pPr algn="ctr"/>
                      <a:r>
                        <a:rPr lang="zh-CN" altLang="en-US" sz="1100" dirty="0">
                          <a:latin typeface="微软雅黑" panose="020B0503020204020204" pitchFamily="34" charset="-122"/>
                          <a:ea typeface="微软雅黑" panose="020B0503020204020204" pitchFamily="34" charset="-122"/>
                        </a:rPr>
                        <a:t>产品名称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管理类别</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正品图样</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zh-CN" altLang="en-US" sz="1100" dirty="0">
                          <a:latin typeface="微软雅黑" panose="020B0503020204020204" pitchFamily="34" charset="-122"/>
                          <a:ea typeface="微软雅黑" panose="020B0503020204020204" pitchFamily="34" charset="-122"/>
                        </a:rPr>
                        <a:t>适应症</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82374474"/>
                  </a:ext>
                </a:extLst>
              </a:tr>
              <a:tr h="1033471">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艾维岚</a:t>
                      </a:r>
                      <a:r>
                        <a:rPr lang="en-US" altLang="zh-CN" sz="1100" dirty="0">
                          <a:latin typeface="微软雅黑" panose="020B0503020204020204" pitchFamily="34" charset="-122"/>
                          <a:ea typeface="微软雅黑" panose="020B0503020204020204" pitchFamily="34" charset="-122"/>
                        </a:rPr>
                        <a:t>-</a:t>
                      </a:r>
                    </a:p>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sz="1100" dirty="0">
                          <a:latin typeface="微软雅黑" panose="020B0503020204020204" pitchFamily="34" charset="-122"/>
                          <a:ea typeface="微软雅黑" panose="020B0503020204020204" pitchFamily="34" charset="-122"/>
                        </a:rPr>
                        <a:t>聚乳酸面部填充剂</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zh-CN" altLang="en-US" sz="1100" b="1" dirty="0">
                          <a:latin typeface="微软雅黑" panose="020B0503020204020204" pitchFamily="34" charset="-122"/>
                          <a:ea typeface="微软雅黑" panose="020B0503020204020204" pitchFamily="34" charset="-122"/>
                        </a:rPr>
                        <a:t>第三类</a:t>
                      </a:r>
                      <a:endParaRPr lang="en-US" altLang="zh-CN" sz="1100" b="1" dirty="0">
                        <a:latin typeface="微软雅黑" panose="020B0503020204020204" pitchFamily="34" charset="-122"/>
                        <a:ea typeface="微软雅黑" panose="020B0503020204020204" pitchFamily="34" charset="-122"/>
                      </a:endParaRPr>
                    </a:p>
                    <a:p>
                      <a:pPr algn="ctr"/>
                      <a:r>
                        <a:rPr lang="zh-CN" altLang="en-US" sz="1100" b="1" dirty="0">
                          <a:latin typeface="微软雅黑" panose="020B0503020204020204" pitchFamily="34" charset="-122"/>
                          <a:ea typeface="微软雅黑" panose="020B0503020204020204" pitchFamily="34" charset="-122"/>
                        </a:rPr>
                        <a:t>医疗器械</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endParaRPr lang="zh-CN" altLang="en-US" sz="11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zh-CN" altLang="en-US" sz="1100" dirty="0">
                          <a:latin typeface="微软雅黑" panose="020B0503020204020204" pitchFamily="34" charset="-122"/>
                          <a:ea typeface="微软雅黑" panose="020B0503020204020204" pitchFamily="34" charset="-122"/>
                        </a:rPr>
                        <a:t>适用于注射到真皮深层，以纠正中重度鼻唇沟皱纹</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135930940"/>
                  </a:ext>
                </a:extLst>
              </a:tr>
            </a:tbl>
          </a:graphicData>
        </a:graphic>
      </p:graphicFrame>
      <p:pic>
        <p:nvPicPr>
          <p:cNvPr id="24" name="图片 23">
            <a:extLst>
              <a:ext uri="{FF2B5EF4-FFF2-40B4-BE49-F238E27FC236}">
                <a16:creationId xmlns:a16="http://schemas.microsoft.com/office/drawing/2014/main" id="{3A620B7C-3C2B-153D-9C71-C21A4EFBFFF6}"/>
              </a:ext>
            </a:extLst>
          </p:cNvPr>
          <p:cNvPicPr>
            <a:picLocks noChangeAspect="1"/>
          </p:cNvPicPr>
          <p:nvPr/>
        </p:nvPicPr>
        <p:blipFill>
          <a:blip r:embed="rId7"/>
          <a:stretch>
            <a:fillRect/>
          </a:stretch>
        </p:blipFill>
        <p:spPr>
          <a:xfrm>
            <a:off x="2438400" y="2499416"/>
            <a:ext cx="1066800" cy="961893"/>
          </a:xfrm>
          <a:prstGeom prst="rect">
            <a:avLst/>
          </a:prstGeom>
        </p:spPr>
      </p:pic>
      <p:sp>
        <p:nvSpPr>
          <p:cNvPr id="35" name="矩形 34">
            <a:extLst>
              <a:ext uri="{FF2B5EF4-FFF2-40B4-BE49-F238E27FC236}">
                <a16:creationId xmlns:a16="http://schemas.microsoft.com/office/drawing/2014/main" id="{A3EBC7CA-F625-1635-4B3D-99A49C31E5ED}"/>
              </a:ext>
            </a:extLst>
          </p:cNvPr>
          <p:cNvSpPr/>
          <p:nvPr/>
        </p:nvSpPr>
        <p:spPr>
          <a:xfrm>
            <a:off x="6241743" y="959361"/>
            <a:ext cx="5723640" cy="1175130"/>
          </a:xfrm>
          <a:prstGeom prst="rect">
            <a:avLst/>
          </a:prstGeom>
          <a:gradFill flip="none" rotWithShape="1">
            <a:gsLst>
              <a:gs pos="0">
                <a:srgbClr val="145389">
                  <a:shade val="30000"/>
                  <a:satMod val="115000"/>
                </a:srgbClr>
              </a:gs>
              <a:gs pos="12000">
                <a:srgbClr val="145389">
                  <a:shade val="67500"/>
                  <a:satMod val="115000"/>
                </a:srgbClr>
              </a:gs>
              <a:gs pos="100000">
                <a:srgbClr val="145389">
                  <a:shade val="100000"/>
                  <a:satMod val="115000"/>
                </a:srgbClr>
              </a:gs>
            </a:gsLst>
            <a:lin ang="162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BADF3DDC-6D9F-73BE-C42E-C3D8C9B5846F}"/>
              </a:ext>
            </a:extLst>
          </p:cNvPr>
          <p:cNvSpPr txBox="1"/>
          <p:nvPr/>
        </p:nvSpPr>
        <p:spPr>
          <a:xfrm>
            <a:off x="6317943" y="1017425"/>
            <a:ext cx="5562600" cy="1029193"/>
          </a:xfrm>
          <a:prstGeom prst="rect">
            <a:avLst/>
          </a:prstGeom>
          <a:noFill/>
        </p:spPr>
        <p:txBody>
          <a:bodyPr wrap="square" rtlCol="0">
            <a:spAutoFit/>
          </a:bodyPr>
          <a:lstStyle/>
          <a:p>
            <a:pPr algn="just">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从福建区域艾维岚的竞争格局看：厦门原肌美塑占福建省市场的份额为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20%</a:t>
            </a:r>
            <a:r>
              <a:rPr lang="zh-CN" altLang="en-US" sz="1200" dirty="0">
                <a:solidFill>
                  <a:schemeClr val="bg1"/>
                </a:solidFill>
                <a:latin typeface="微软雅黑" panose="020B0503020204020204" pitchFamily="34" charset="-122"/>
                <a:ea typeface="微软雅黑" panose="020B0503020204020204" pitchFamily="34" charset="-122"/>
              </a:rPr>
              <a:t>，占厦门市的份额为</a:t>
            </a:r>
            <a:r>
              <a:rPr lang="en-US" altLang="zh-CN" sz="1200" dirty="0">
                <a:solidFill>
                  <a:schemeClr val="bg1"/>
                </a:solidFill>
                <a:latin typeface="微软雅黑" panose="020B0503020204020204" pitchFamily="34" charset="-122"/>
                <a:ea typeface="微软雅黑" panose="020B0503020204020204" pitchFamily="34" charset="-122"/>
              </a:rPr>
              <a:t>27%</a:t>
            </a:r>
            <a:r>
              <a:rPr lang="zh-CN" altLang="en-US" sz="1200" dirty="0">
                <a:solidFill>
                  <a:schemeClr val="bg1"/>
                </a:solidFill>
                <a:latin typeface="微软雅黑" panose="020B0503020204020204" pitchFamily="34" charset="-122"/>
                <a:ea typeface="微软雅黑" panose="020B0503020204020204" pitchFamily="34" charset="-122"/>
              </a:rPr>
              <a:t>；福州原肌美塑占福建省市场的份额为</a:t>
            </a:r>
            <a:r>
              <a:rPr lang="en-US" altLang="zh-CN" sz="1200" dirty="0">
                <a:solidFill>
                  <a:schemeClr val="bg1"/>
                </a:solidFill>
                <a:latin typeface="微软雅黑" panose="020B0503020204020204" pitchFamily="34" charset="-122"/>
                <a:ea typeface="微软雅黑" panose="020B0503020204020204" pitchFamily="34" charset="-122"/>
              </a:rPr>
              <a:t>7%</a:t>
            </a:r>
            <a:r>
              <a:rPr lang="zh-CN" altLang="en-US" sz="1200" dirty="0">
                <a:solidFill>
                  <a:schemeClr val="bg1"/>
                </a:solidFill>
                <a:latin typeface="微软雅黑" panose="020B0503020204020204" pitchFamily="34" charset="-122"/>
                <a:ea typeface="微软雅黑" panose="020B0503020204020204" pitchFamily="34" charset="-122"/>
              </a:rPr>
              <a:t>。</a:t>
            </a:r>
            <a:r>
              <a:rPr lang="zh-CN" altLang="en-US" sz="1200" b="1" dirty="0">
                <a:solidFill>
                  <a:schemeClr val="bg1"/>
                </a:solidFill>
                <a:latin typeface="微软雅黑" panose="020B0503020204020204" pitchFamily="34" charset="-122"/>
                <a:ea typeface="微软雅黑" panose="020B0503020204020204" pitchFamily="34" charset="-122"/>
              </a:rPr>
              <a:t>聚乳酸填充在中国的应用尚处于起步阶段，消费普及度仍有提升空间，但得益于艾维岚本土生产的推动，福建区域提供相关服务的医美机构较多，形成适度竞争的市场环境。</a:t>
            </a:r>
          </a:p>
        </p:txBody>
      </p:sp>
      <p:sp>
        <p:nvSpPr>
          <p:cNvPr id="11" name="灯片编号占位符 10">
            <a:extLst>
              <a:ext uri="{FF2B5EF4-FFF2-40B4-BE49-F238E27FC236}">
                <a16:creationId xmlns:a16="http://schemas.microsoft.com/office/drawing/2014/main" id="{3BAFA170-F302-46DA-020E-728C37FD0CE4}"/>
              </a:ext>
            </a:extLst>
          </p:cNvPr>
          <p:cNvSpPr>
            <a:spLocks noGrp="1"/>
          </p:cNvSpPr>
          <p:nvPr>
            <p:ph type="sldNum" sz="quarter" idx="7"/>
          </p:nvPr>
        </p:nvSpPr>
        <p:spPr/>
        <p:txBody>
          <a:bodyPr/>
          <a:lstStyle/>
          <a:p>
            <a:pPr marL="38100">
              <a:lnSpc>
                <a:spcPts val="1105"/>
              </a:lnSpc>
            </a:pPr>
            <a:fld id="{81D60167-4931-47E6-BA6A-407CBD079E47}" type="slidenum">
              <a:rPr lang="en-US" altLang="zh-CN" spc="-5" smtClean="0"/>
              <a:t>9</a:t>
            </a:fld>
            <a:endParaRPr lang="en-US" altLang="zh-CN" spc="-5" dirty="0"/>
          </a:p>
        </p:txBody>
      </p:sp>
      <p:sp>
        <p:nvSpPr>
          <p:cNvPr id="8" name="文本框 7">
            <a:extLst>
              <a:ext uri="{FF2B5EF4-FFF2-40B4-BE49-F238E27FC236}">
                <a16:creationId xmlns:a16="http://schemas.microsoft.com/office/drawing/2014/main" id="{3EB68AF7-6A43-8777-5100-F1C04A7DE744}"/>
              </a:ext>
            </a:extLst>
          </p:cNvPr>
          <p:cNvSpPr txBox="1"/>
          <p:nvPr/>
        </p:nvSpPr>
        <p:spPr>
          <a:xfrm>
            <a:off x="289495" y="1887791"/>
            <a:ext cx="4571999" cy="336695"/>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zh-CN" altLang="en-US" sz="1200" b="1" dirty="0">
                <a:latin typeface="微软雅黑" panose="020B0503020204020204" pitchFamily="34" charset="-122"/>
                <a:ea typeface="微软雅黑" panose="020B0503020204020204" pitchFamily="34" charset="-122"/>
              </a:rPr>
              <a:t>艾维岚正品介绍</a:t>
            </a:r>
          </a:p>
        </p:txBody>
      </p:sp>
      <p:sp>
        <p:nvSpPr>
          <p:cNvPr id="15" name="矩形: 圆角 14">
            <a:extLst>
              <a:ext uri="{FF2B5EF4-FFF2-40B4-BE49-F238E27FC236}">
                <a16:creationId xmlns:a16="http://schemas.microsoft.com/office/drawing/2014/main" id="{3893BC68-82B6-1ABA-F5AD-D6F406580BF7}"/>
              </a:ext>
            </a:extLst>
          </p:cNvPr>
          <p:cNvSpPr/>
          <p:nvPr/>
        </p:nvSpPr>
        <p:spPr>
          <a:xfrm>
            <a:off x="377378" y="3614423"/>
            <a:ext cx="5421675" cy="2478781"/>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id="{D61FACE2-B707-AF29-4842-87A89A73E0A1}"/>
              </a:ext>
            </a:extLst>
          </p:cNvPr>
          <p:cNvSpPr txBox="1"/>
          <p:nvPr/>
        </p:nvSpPr>
        <p:spPr>
          <a:xfrm>
            <a:off x="475358" y="3741951"/>
            <a:ext cx="1440224"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年福建省艾维岚官方认证的医美机构分布</a:t>
            </a:r>
          </a:p>
        </p:txBody>
      </p:sp>
      <p:sp>
        <p:nvSpPr>
          <p:cNvPr id="18" name="文本框 17">
            <a:extLst>
              <a:ext uri="{FF2B5EF4-FFF2-40B4-BE49-F238E27FC236}">
                <a16:creationId xmlns:a16="http://schemas.microsoft.com/office/drawing/2014/main" id="{B54221DA-1DCA-A949-C9F6-A1DE91758C6C}"/>
              </a:ext>
            </a:extLst>
          </p:cNvPr>
          <p:cNvSpPr txBox="1"/>
          <p:nvPr/>
        </p:nvSpPr>
        <p:spPr>
          <a:xfrm>
            <a:off x="652479" y="4959335"/>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单位：家</a:t>
            </a:r>
          </a:p>
        </p:txBody>
      </p:sp>
      <p:graphicFrame>
        <p:nvGraphicFramePr>
          <p:cNvPr id="26" name="图表 25">
            <a:extLst>
              <a:ext uri="{FF2B5EF4-FFF2-40B4-BE49-F238E27FC236}">
                <a16:creationId xmlns:a16="http://schemas.microsoft.com/office/drawing/2014/main" id="{BF3E2183-4682-C4CF-E8A9-A6B7A4FC1038}"/>
              </a:ext>
            </a:extLst>
          </p:cNvPr>
          <p:cNvGraphicFramePr/>
          <p:nvPr>
            <p:extLst>
              <p:ext uri="{D42A27DB-BD31-4B8C-83A1-F6EECF244321}">
                <p14:modId xmlns:p14="http://schemas.microsoft.com/office/powerpoint/2010/main" val="1819405538"/>
              </p:ext>
            </p:extLst>
          </p:nvPr>
        </p:nvGraphicFramePr>
        <p:xfrm>
          <a:off x="1870060" y="3571315"/>
          <a:ext cx="3798000" cy="2595600"/>
        </p:xfrm>
        <a:graphic>
          <a:graphicData uri="http://schemas.openxmlformats.org/drawingml/2006/chart">
            <c:chart xmlns:c="http://schemas.openxmlformats.org/drawingml/2006/chart" xmlns:r="http://schemas.openxmlformats.org/officeDocument/2006/relationships" r:id="rId8"/>
          </a:graphicData>
        </a:graphic>
      </p:graphicFrame>
      <p:sp>
        <p:nvSpPr>
          <p:cNvPr id="20" name="矩形: 圆角 19">
            <a:extLst>
              <a:ext uri="{FF2B5EF4-FFF2-40B4-BE49-F238E27FC236}">
                <a16:creationId xmlns:a16="http://schemas.microsoft.com/office/drawing/2014/main" id="{CE01A95C-6447-A847-A016-A633127F9FEA}"/>
              </a:ext>
            </a:extLst>
          </p:cNvPr>
          <p:cNvSpPr/>
          <p:nvPr/>
        </p:nvSpPr>
        <p:spPr>
          <a:xfrm>
            <a:off x="6396284" y="2241985"/>
            <a:ext cx="5421675"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03A673D6-F6A2-3D09-5534-A66E433F8084}"/>
              </a:ext>
            </a:extLst>
          </p:cNvPr>
          <p:cNvSpPr txBox="1"/>
          <p:nvPr/>
        </p:nvSpPr>
        <p:spPr>
          <a:xfrm>
            <a:off x="6494263" y="2369513"/>
            <a:ext cx="1578761"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年福建省医美机构艾维岚产品进货量的份额构成</a:t>
            </a:r>
          </a:p>
        </p:txBody>
      </p:sp>
      <p:sp>
        <p:nvSpPr>
          <p:cNvPr id="22" name="矩形: 圆角 21">
            <a:extLst>
              <a:ext uri="{FF2B5EF4-FFF2-40B4-BE49-F238E27FC236}">
                <a16:creationId xmlns:a16="http://schemas.microsoft.com/office/drawing/2014/main" id="{72B473E3-46CB-D0D3-E50B-0824603BCE9E}"/>
              </a:ext>
            </a:extLst>
          </p:cNvPr>
          <p:cNvSpPr/>
          <p:nvPr/>
        </p:nvSpPr>
        <p:spPr>
          <a:xfrm>
            <a:off x="6400460" y="4221204"/>
            <a:ext cx="5421674" cy="187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BE3D31B3-F9DF-5357-B71F-5CBA11198299}"/>
              </a:ext>
            </a:extLst>
          </p:cNvPr>
          <p:cNvSpPr txBox="1"/>
          <p:nvPr/>
        </p:nvSpPr>
        <p:spPr>
          <a:xfrm>
            <a:off x="6671385" y="3586897"/>
            <a:ext cx="1084501" cy="272415"/>
          </a:xfrm>
          <a:prstGeom prst="roundRect">
            <a:avLst/>
          </a:prstGeom>
          <a:solidFill>
            <a:srgbClr val="D9D9D9"/>
          </a:solidFill>
        </p:spPr>
        <p:txBody>
          <a:bodyPr wrap="square" rtlCol="0">
            <a:spAutoFit/>
          </a:bodyPr>
          <a:lstStyle/>
          <a:p>
            <a:pPr algn="ct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endParaRPr lang="zh-CN" altLang="en-US" sz="1000" b="1"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6F1A48DD-32C3-A33E-6C72-D9063078EA78}"/>
              </a:ext>
            </a:extLst>
          </p:cNvPr>
          <p:cNvSpPr txBox="1"/>
          <p:nvPr/>
        </p:nvSpPr>
        <p:spPr>
          <a:xfrm>
            <a:off x="6498440" y="4328423"/>
            <a:ext cx="1578759" cy="1167692"/>
          </a:xfrm>
          <a:prstGeom prst="rect">
            <a:avLst/>
          </a:prstGeom>
          <a:noFill/>
        </p:spPr>
        <p:txBody>
          <a:bodyPr wrap="square">
            <a:spAutoFit/>
          </a:bodyPr>
          <a:lstStyle/>
          <a:p>
            <a:pPr marL="244800" indent="-244800">
              <a:lnSpc>
                <a:spcPct val="150000"/>
              </a:lnSpc>
              <a:buClr>
                <a:srgbClr val="145389"/>
              </a:buClr>
              <a:buFont typeface="Wingdings" panose="05000000000000000000" pitchFamily="2" charset="2"/>
              <a:buChar char="u"/>
            </a:pPr>
            <a:r>
              <a:rPr lang="en-US" altLang="zh-CN" sz="1200" b="1" dirty="0">
                <a:latin typeface="微软雅黑" panose="020B0503020204020204" pitchFamily="34" charset="-122"/>
                <a:ea typeface="微软雅黑" panose="020B0503020204020204" pitchFamily="34" charset="-122"/>
              </a:rPr>
              <a:t>2024</a:t>
            </a:r>
            <a:r>
              <a:rPr lang="zh-CN" altLang="en-US" sz="1200" b="1" dirty="0">
                <a:latin typeface="微软雅黑" panose="020B0503020204020204" pitchFamily="34" charset="-122"/>
                <a:ea typeface="微软雅黑" panose="020B0503020204020204" pitchFamily="34" charset="-122"/>
              </a:rPr>
              <a:t>年厦门市医美机构艾维岚产品进货量的份额构成</a:t>
            </a:r>
          </a:p>
        </p:txBody>
      </p:sp>
      <p:sp>
        <p:nvSpPr>
          <p:cNvPr id="28" name="文本框 27">
            <a:extLst>
              <a:ext uri="{FF2B5EF4-FFF2-40B4-BE49-F238E27FC236}">
                <a16:creationId xmlns:a16="http://schemas.microsoft.com/office/drawing/2014/main" id="{7442DB11-0B1B-C20E-5E4A-AF047F83E811}"/>
              </a:ext>
            </a:extLst>
          </p:cNvPr>
          <p:cNvSpPr txBox="1"/>
          <p:nvPr/>
        </p:nvSpPr>
        <p:spPr>
          <a:xfrm>
            <a:off x="6675561" y="5548931"/>
            <a:ext cx="1084501" cy="301927"/>
          </a:xfrm>
          <a:prstGeom prst="roundRect">
            <a:avLst/>
          </a:prstGeom>
          <a:solidFill>
            <a:srgbClr val="D9D9D9"/>
          </a:solidFill>
        </p:spPr>
        <p:txBody>
          <a:bodyPr wrap="square" rtlCol="0">
            <a:spAutoFit/>
          </a:bodyPr>
          <a:lstStyle/>
          <a:p>
            <a:pPr algn="ctr">
              <a:lnSpc>
                <a:spcPct val="130000"/>
              </a:lnSpc>
            </a:pPr>
            <a:r>
              <a:rPr lang="zh-CN" altLang="en-US" sz="1000" b="1" dirty="0">
                <a:latin typeface="微软雅黑" panose="020B0503020204020204" pitchFamily="34" charset="-122"/>
                <a:ea typeface="微软雅黑" panose="020B0503020204020204" pitchFamily="34" charset="-122"/>
              </a:rPr>
              <a:t>单位：</a:t>
            </a:r>
            <a:r>
              <a:rPr lang="en-US" altLang="zh-CN" sz="1000" b="1" dirty="0">
                <a:latin typeface="微软雅黑" panose="020B0503020204020204" pitchFamily="34" charset="-122"/>
                <a:ea typeface="微软雅黑" panose="020B0503020204020204" pitchFamily="34" charset="-122"/>
              </a:rPr>
              <a:t>%</a:t>
            </a:r>
          </a:p>
        </p:txBody>
      </p:sp>
      <p:graphicFrame>
        <p:nvGraphicFramePr>
          <p:cNvPr id="12" name="图表 11">
            <a:extLst>
              <a:ext uri="{FF2B5EF4-FFF2-40B4-BE49-F238E27FC236}">
                <a16:creationId xmlns:a16="http://schemas.microsoft.com/office/drawing/2014/main" id="{E5F31A0D-077F-77F3-EF8A-88EFF303E4EB}"/>
              </a:ext>
            </a:extLst>
          </p:cNvPr>
          <p:cNvGraphicFramePr/>
          <p:nvPr>
            <p:extLst>
              <p:ext uri="{D42A27DB-BD31-4B8C-83A1-F6EECF244321}">
                <p14:modId xmlns:p14="http://schemas.microsoft.com/office/powerpoint/2010/main" val="1732693488"/>
              </p:ext>
            </p:extLst>
          </p:nvPr>
        </p:nvGraphicFramePr>
        <p:xfrm>
          <a:off x="7915313" y="2245624"/>
          <a:ext cx="3672000" cy="1879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图表 12">
            <a:extLst>
              <a:ext uri="{FF2B5EF4-FFF2-40B4-BE49-F238E27FC236}">
                <a16:creationId xmlns:a16="http://schemas.microsoft.com/office/drawing/2014/main" id="{1B742E86-2E53-8478-045C-D5BB0E7B1026}"/>
              </a:ext>
            </a:extLst>
          </p:cNvPr>
          <p:cNvGraphicFramePr/>
          <p:nvPr>
            <p:extLst>
              <p:ext uri="{D42A27DB-BD31-4B8C-83A1-F6EECF244321}">
                <p14:modId xmlns:p14="http://schemas.microsoft.com/office/powerpoint/2010/main" val="2370220595"/>
              </p:ext>
            </p:extLst>
          </p:nvPr>
        </p:nvGraphicFramePr>
        <p:xfrm>
          <a:off x="7909317" y="4232043"/>
          <a:ext cx="3672000" cy="1879200"/>
        </p:xfrm>
        <a:graphic>
          <a:graphicData uri="http://schemas.openxmlformats.org/drawingml/2006/chart">
            <c:chart xmlns:c="http://schemas.openxmlformats.org/drawingml/2006/chart" xmlns:r="http://schemas.openxmlformats.org/officeDocument/2006/relationships" r:id="rId10"/>
          </a:graphicData>
        </a:graphic>
      </p:graphicFrame>
      <p:sp>
        <p:nvSpPr>
          <p:cNvPr id="4" name="文本框 3">
            <a:extLst>
              <a:ext uri="{FF2B5EF4-FFF2-40B4-BE49-F238E27FC236}">
                <a16:creationId xmlns:a16="http://schemas.microsoft.com/office/drawing/2014/main" id="{9249AAC3-7121-2A36-E3EB-080D2E41D8A0}"/>
              </a:ext>
            </a:extLst>
          </p:cNvPr>
          <p:cNvSpPr txBox="1"/>
          <p:nvPr/>
        </p:nvSpPr>
        <p:spPr>
          <a:xfrm>
            <a:off x="6312208" y="6173629"/>
            <a:ext cx="3439105" cy="223138"/>
          </a:xfrm>
          <a:prstGeom prst="rect">
            <a:avLst/>
          </a:prstGeom>
          <a:noFill/>
        </p:spPr>
        <p:txBody>
          <a:bodyPr wrap="square" rtlCol="0">
            <a:spAutoFit/>
          </a:bodyPr>
          <a:lstStyle/>
          <a:p>
            <a:r>
              <a:rPr lang="zh-CN" altLang="en-US" sz="850" dirty="0">
                <a:latin typeface="微软雅黑" panose="020B0503020204020204" pitchFamily="34" charset="-122"/>
                <a:ea typeface="微软雅黑" panose="020B0503020204020204" pitchFamily="34" charset="-122"/>
              </a:rPr>
              <a:t>数据来源：正品厂商，弗若斯特沙利文</a:t>
            </a:r>
          </a:p>
        </p:txBody>
      </p:sp>
    </p:spTree>
    <p:extLst>
      <p:ext uri="{BB962C8B-B14F-4D97-AF65-F5344CB8AC3E}">
        <p14:creationId xmlns:p14="http://schemas.microsoft.com/office/powerpoint/2010/main" val="23977714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5362</TotalTime>
  <Words>4078</Words>
  <Application>Microsoft Office PowerPoint</Application>
  <PresentationFormat>宽屏</PresentationFormat>
  <Paragraphs>295</Paragraphs>
  <Slides>16</Slides>
  <Notes>10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4" baseType="lpstr">
      <vt:lpstr>等线</vt:lpstr>
      <vt:lpstr>微软雅黑</vt:lpstr>
      <vt:lpstr>Arial</vt:lpstr>
      <vt:lpstr>Arial Narrow</vt:lpstr>
      <vt:lpstr>Calibri</vt:lpstr>
      <vt:lpstr>Wingdings</vt:lpstr>
      <vt:lpstr>Office Theme</vt:lpstr>
      <vt:lpstr>think-cell 幻灯片</vt:lpstr>
      <vt:lpstr>2024年</vt:lpstr>
      <vt:lpstr>PowerPoint 演示文稿</vt:lpstr>
      <vt:lpstr>中国医美市场分析</vt:lpstr>
      <vt:lpstr>PowerPoint 演示文稿</vt:lpstr>
      <vt:lpstr>PowerPoint 演示文稿</vt:lpstr>
      <vt:lpstr>福建注射医美产品格局分析</vt:lpstr>
      <vt:lpstr>PowerPoint 演示文稿</vt:lpstr>
      <vt:lpstr>PowerPoint 演示文稿</vt:lpstr>
      <vt:lpstr>PowerPoint 演示文稿</vt:lpstr>
      <vt:lpstr>PowerPoint 演示文稿</vt:lpstr>
      <vt:lpstr>PowerPoint 演示文稿</vt:lpstr>
      <vt:lpstr>福建光电医美产品格局分析</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997382348@qq.com</dc:creator>
  <cp:lastModifiedBy>钟琪</cp:lastModifiedBy>
  <cp:revision>191</cp:revision>
  <dcterms:created xsi:type="dcterms:W3CDTF">2025-01-07T06:35:57Z</dcterms:created>
  <dcterms:modified xsi:type="dcterms:W3CDTF">2025-02-10T02:25:50Z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2024-01-29T00:00:00Z</vt:filetime>
  </property>
  <property fmtid="{D5CDD505-2E9C-101B-9397-08002B2CF9AE}" pid="3" name="Creator">
    <vt:lpwstr>Microsoft® PowerPoint® 适用于 Microsoft 365</vt:lpwstr>
  </property>
  <property fmtid="{D5CDD505-2E9C-101B-9397-08002B2CF9AE}" pid="4" name="LastSaved">
    <vt:filetime>2025-01-07T00:00:00Z</vt:filetime>
  </property>
</Properties>
</file>