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734" r:id="rId2"/>
    <p:sldMasterId id="2147483750" r:id="rId3"/>
  </p:sldMasterIdLst>
  <p:notesMasterIdLst>
    <p:notesMasterId r:id="rId26"/>
  </p:notesMasterIdLst>
  <p:handoutMasterIdLst>
    <p:handoutMasterId r:id="rId27"/>
  </p:handoutMasterIdLst>
  <p:sldIdLst>
    <p:sldId id="3804" r:id="rId4"/>
    <p:sldId id="9329" r:id="rId5"/>
    <p:sldId id="9330" r:id="rId6"/>
    <p:sldId id="9331" r:id="rId7"/>
    <p:sldId id="9332" r:id="rId8"/>
    <p:sldId id="9333" r:id="rId9"/>
    <p:sldId id="9334" r:id="rId10"/>
    <p:sldId id="9335" r:id="rId11"/>
    <p:sldId id="9336" r:id="rId12"/>
    <p:sldId id="9337" r:id="rId13"/>
    <p:sldId id="9338" r:id="rId14"/>
    <p:sldId id="9339" r:id="rId15"/>
    <p:sldId id="9340" r:id="rId16"/>
    <p:sldId id="9341" r:id="rId17"/>
    <p:sldId id="9342" r:id="rId18"/>
    <p:sldId id="9343" r:id="rId19"/>
    <p:sldId id="9344" r:id="rId20"/>
    <p:sldId id="9345" r:id="rId21"/>
    <p:sldId id="9346" r:id="rId22"/>
    <p:sldId id="9347" r:id="rId23"/>
    <p:sldId id="9348" r:id="rId24"/>
    <p:sldId id="9349" r:id="rId25"/>
  </p:sldIdLst>
  <p:sldSz cx="6858000" cy="9906000" type="A4"/>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AF0214-0364-284D-9522-44F853F5D258}">
          <p14:sldIdLst>
            <p14:sldId id="3804"/>
          </p14:sldIdLst>
        </p14:section>
        <p14:section name="01" id="{52E1B364-9101-D848-AF5E-EED9B949498A}">
          <p14:sldIdLst>
            <p14:sldId id="9329"/>
            <p14:sldId id="9330"/>
            <p14:sldId id="9331"/>
            <p14:sldId id="9332"/>
            <p14:sldId id="9333"/>
            <p14:sldId id="9334"/>
            <p14:sldId id="9335"/>
            <p14:sldId id="9336"/>
            <p14:sldId id="9337"/>
            <p14:sldId id="9338"/>
            <p14:sldId id="9339"/>
            <p14:sldId id="9340"/>
            <p14:sldId id="9341"/>
            <p14:sldId id="9342"/>
            <p14:sldId id="9343"/>
            <p14:sldId id="9344"/>
            <p14:sldId id="9345"/>
            <p14:sldId id="9346"/>
            <p14:sldId id="9347"/>
            <p14:sldId id="9348"/>
            <p14:sldId id="9349"/>
          </p14:sldIdLst>
        </p14:section>
        <p14:section name="02" id="{0F7F3C39-4FEA-584C-96DA-5C599FE876AB}">
          <p14:sldIdLst/>
        </p14:section>
      </p14:sectionLst>
    </p:ext>
    <p:ext uri="{EFAFB233-063F-42B5-8137-9DF3F51BA10A}">
      <p15:sldGuideLst xmlns:p15="http://schemas.microsoft.com/office/powerpoint/2012/main">
        <p15:guide id="1" orient="horz" pos="398" userDrawn="1">
          <p15:clr>
            <a:srgbClr val="A4A3A4"/>
          </p15:clr>
        </p15:guide>
        <p15:guide id="2" pos="143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 Chunkit" initials="WC" lastIdx="2" clrIdx="0">
    <p:extLst>
      <p:ext uri="{19B8F6BF-5375-455C-9EA6-DF929625EA0E}">
        <p15:presenceInfo xmlns:p15="http://schemas.microsoft.com/office/powerpoint/2012/main" userId="d2c93667a43ee7fb" providerId="Windows Live"/>
      </p:ext>
    </p:extLst>
  </p:cmAuthor>
  <p:cmAuthor id="2" name="xie_kl" initials="x"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A4CE"/>
    <a:srgbClr val="E1BFF0"/>
    <a:srgbClr val="8597B1"/>
    <a:srgbClr val="DCD6C4"/>
    <a:srgbClr val="8C797C"/>
    <a:srgbClr val="6D6565"/>
    <a:srgbClr val="6E6565"/>
    <a:srgbClr val="967F83"/>
    <a:srgbClr val="948989"/>
    <a:srgbClr val="5A4A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autoAdjust="0"/>
    <p:restoredTop sz="90761" autoAdjust="0"/>
  </p:normalViewPr>
  <p:slideViewPr>
    <p:cSldViewPr showGuides="1">
      <p:cViewPr>
        <p:scale>
          <a:sx n="169" d="100"/>
          <a:sy n="169" d="100"/>
        </p:scale>
        <p:origin x="-296" y="-5808"/>
      </p:cViewPr>
      <p:guideLst>
        <p:guide orient="horz" pos="398"/>
        <p:guide pos="1434"/>
      </p:guideLst>
    </p:cSldViewPr>
  </p:slideViewPr>
  <p:outlineViewPr>
    <p:cViewPr>
      <p:scale>
        <a:sx n="33" d="100"/>
        <a:sy n="33" d="100"/>
      </p:scale>
      <p:origin x="0" y="-504"/>
    </p:cViewPr>
  </p:outlineViewPr>
  <p:notesTextViewPr>
    <p:cViewPr>
      <p:scale>
        <a:sx n="1" d="1"/>
        <a:sy n="1" d="1"/>
      </p:scale>
      <p:origin x="0" y="0"/>
    </p:cViewPr>
  </p:notesTextViewPr>
  <p:sorterViewPr>
    <p:cViewPr>
      <p:scale>
        <a:sx n="1" d="1"/>
        <a:sy n="1" d="1"/>
      </p:scale>
      <p:origin x="0" y="0"/>
    </p:cViewPr>
  </p:sorterViewPr>
  <p:notesViewPr>
    <p:cSldViewPr showGuides="1">
      <p:cViewPr varScale="1">
        <p:scale>
          <a:sx n="104" d="100"/>
          <a:sy n="104" d="100"/>
        </p:scale>
        <p:origin x="4968"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evaJ\Desktop\&#36328;&#22269;&#20225;&#19994;&#22312;&#21326;&#30740;&#31350;&#25968;&#25454;&#22270;&#24213;&#3129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90000"/>
              </a:schemeClr>
            </a:solidFill>
            <a:ln w="9525" cap="flat" cmpd="sng" algn="ctr">
              <a:solidFill>
                <a:schemeClr val="accent5">
                  <a:lumMod val="90000"/>
                </a:schemeClr>
              </a:solidFill>
              <a:prstDash val="solid"/>
              <a:miter lim="800000"/>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lumMod val="20000"/>
                        <a:lumOff val="80000"/>
                      </a:schemeClr>
                    </a:solidFill>
                    <a:latin typeface="STKaiti" panose="02010600040101010101" pitchFamily="2" charset="-122"/>
                    <a:ea typeface="STKaiti" panose="02010600040101010101" pitchFamily="2" charset="-122"/>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Sheet1!$A$1:$C$1</c:f>
              <c:strCache>
                <c:ptCount val="3"/>
                <c:pt idx="0">
                  <c:v>2021年</c:v>
                </c:pt>
                <c:pt idx="1">
                  <c:v>2022年</c:v>
                </c:pt>
                <c:pt idx="2">
                  <c:v>2023年</c:v>
                </c:pt>
              </c:strCache>
            </c:strRef>
          </c:cat>
          <c:val>
            <c:numRef>
              <c:f>Sheet1!$A$2:$C$2</c:f>
              <c:numCache>
                <c:formatCode>General</c:formatCode>
                <c:ptCount val="3"/>
                <c:pt idx="0">
                  <c:v>47647</c:v>
                </c:pt>
                <c:pt idx="1">
                  <c:v>38497</c:v>
                </c:pt>
                <c:pt idx="2">
                  <c:v>53766</c:v>
                </c:pt>
              </c:numCache>
            </c:numRef>
          </c:val>
          <c:extLst>
            <c:ext xmlns:c16="http://schemas.microsoft.com/office/drawing/2014/chart" uri="{C3380CC4-5D6E-409C-BE32-E72D297353CC}">
              <c16:uniqueId val="{00000000-C5C8-7A4B-9671-4986108A9B7F}"/>
            </c:ext>
          </c:extLst>
        </c:ser>
        <c:dLbls>
          <c:showLegendKey val="0"/>
          <c:showVal val="0"/>
          <c:showCatName val="0"/>
          <c:showSerName val="0"/>
          <c:showPercent val="0"/>
          <c:showBubbleSize val="0"/>
        </c:dLbls>
        <c:gapWidth val="219"/>
        <c:overlap val="-27"/>
        <c:axId val="1685834671"/>
        <c:axId val="1685901631"/>
      </c:barChart>
      <c:catAx>
        <c:axId val="1685834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4">
                    <a:lumMod val="40000"/>
                    <a:lumOff val="60000"/>
                  </a:schemeClr>
                </a:solidFill>
                <a:latin typeface="STKaiti" panose="02010600040101010101" pitchFamily="2" charset="-122"/>
                <a:ea typeface="STKaiti" panose="02010600040101010101" pitchFamily="2" charset="-122"/>
                <a:cs typeface="+mn-cs"/>
              </a:defRPr>
            </a:pPr>
            <a:endParaRPr lang="en-US"/>
          </a:p>
        </c:txPr>
        <c:crossAx val="1685901631"/>
        <c:crosses val="autoZero"/>
        <c:auto val="1"/>
        <c:lblAlgn val="ctr"/>
        <c:lblOffset val="100"/>
        <c:noMultiLvlLbl val="0"/>
      </c:catAx>
      <c:valAx>
        <c:axId val="1685901631"/>
        <c:scaling>
          <c:orientation val="minMax"/>
        </c:scaling>
        <c:delete val="1"/>
        <c:axPos val="l"/>
        <c:numFmt formatCode="#,##0" sourceLinked="0"/>
        <c:majorTickMark val="none"/>
        <c:minorTickMark val="none"/>
        <c:tickLblPos val="nextTo"/>
        <c:crossAx val="1685834671"/>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STKaiti" panose="02010600040101010101" pitchFamily="2" charset="-122"/>
          <a:ea typeface="STKaiti" panose="02010600040101010101" pitchFamily="2" charset="-122"/>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Sheet1!$C$39</c:f>
              <c:strCache>
                <c:ptCount val="1"/>
                <c:pt idx="0">
                  <c:v>高技术服务业</c:v>
                </c:pt>
              </c:strCache>
            </c:strRef>
          </c:tx>
          <c:spPr>
            <a:solidFill>
              <a:schemeClr val="accent3">
                <a:lumMod val="50000"/>
              </a:schemeClr>
            </a:solidFill>
            <a:ln>
              <a:noFill/>
            </a:ln>
            <a:effectLst/>
          </c:spPr>
          <c:invertIfNegative val="0"/>
          <c:val>
            <c:numRef>
              <c:f>Sheet1!$D$39</c:f>
              <c:numCache>
                <c:formatCode>0.0%</c:formatCode>
                <c:ptCount val="1"/>
                <c:pt idx="0">
                  <c:v>0.26300000000000001</c:v>
                </c:pt>
              </c:numCache>
            </c:numRef>
          </c:val>
          <c:extLst>
            <c:ext xmlns:c16="http://schemas.microsoft.com/office/drawing/2014/chart" uri="{C3380CC4-5D6E-409C-BE32-E72D297353CC}">
              <c16:uniqueId val="{00000000-C31C-D348-9958-76CDCCE961F4}"/>
            </c:ext>
          </c:extLst>
        </c:ser>
        <c:ser>
          <c:idx val="1"/>
          <c:order val="1"/>
          <c:tx>
            <c:strRef>
              <c:f>Sheet1!$C$40</c:f>
              <c:strCache>
                <c:ptCount val="1"/>
                <c:pt idx="0">
                  <c:v>高技术制造业</c:v>
                </c:pt>
              </c:strCache>
            </c:strRef>
          </c:tx>
          <c:spPr>
            <a:solidFill>
              <a:schemeClr val="accent1">
                <a:lumMod val="60000"/>
                <a:lumOff val="40000"/>
              </a:schemeClr>
            </a:solidFill>
            <a:ln>
              <a:noFill/>
            </a:ln>
            <a:effectLst/>
          </c:spPr>
          <c:invertIfNegative val="0"/>
          <c:val>
            <c:numRef>
              <c:f>Sheet1!$D$40</c:f>
              <c:numCache>
                <c:formatCode>0.0%</c:formatCode>
                <c:ptCount val="1"/>
                <c:pt idx="0">
                  <c:v>0.111</c:v>
                </c:pt>
              </c:numCache>
            </c:numRef>
          </c:val>
          <c:extLst>
            <c:ext xmlns:c16="http://schemas.microsoft.com/office/drawing/2014/chart" uri="{C3380CC4-5D6E-409C-BE32-E72D297353CC}">
              <c16:uniqueId val="{00000001-C31C-D348-9958-76CDCCE961F4}"/>
            </c:ext>
          </c:extLst>
        </c:ser>
        <c:dLbls>
          <c:showLegendKey val="0"/>
          <c:showVal val="0"/>
          <c:showCatName val="0"/>
          <c:showSerName val="0"/>
          <c:showPercent val="0"/>
          <c:showBubbleSize val="0"/>
        </c:dLbls>
        <c:gapWidth val="150"/>
        <c:overlap val="100"/>
        <c:axId val="1736669888"/>
        <c:axId val="1737012000"/>
      </c:barChart>
      <c:catAx>
        <c:axId val="1736669888"/>
        <c:scaling>
          <c:orientation val="minMax"/>
        </c:scaling>
        <c:delete val="1"/>
        <c:axPos val="b"/>
        <c:majorTickMark val="none"/>
        <c:minorTickMark val="none"/>
        <c:tickLblPos val="nextTo"/>
        <c:crossAx val="1737012000"/>
        <c:crosses val="autoZero"/>
        <c:auto val="1"/>
        <c:lblAlgn val="ctr"/>
        <c:lblOffset val="100"/>
        <c:noMultiLvlLbl val="0"/>
      </c:catAx>
      <c:valAx>
        <c:axId val="1737012000"/>
        <c:scaling>
          <c:orientation val="minMax"/>
          <c:max val="1"/>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4">
                    <a:lumMod val="60000"/>
                    <a:lumOff val="40000"/>
                  </a:schemeClr>
                </a:solidFill>
                <a:latin typeface="STKaiti" panose="02010600040101010101" pitchFamily="2" charset="-122"/>
                <a:ea typeface="STKaiti" panose="02010600040101010101" pitchFamily="2" charset="-122"/>
                <a:cs typeface="+mn-cs"/>
              </a:defRPr>
            </a:pPr>
            <a:endParaRPr lang="en-US"/>
          </a:p>
        </c:txPr>
        <c:crossAx val="1736669888"/>
        <c:crosses val="autoZero"/>
        <c:crossBetween val="between"/>
      </c:valAx>
      <c:spPr>
        <a:noFill/>
        <a:ln>
          <a:noFill/>
        </a:ln>
        <a:effectLst/>
      </c:spPr>
    </c:plotArea>
    <c:legend>
      <c:legendPos val="b"/>
      <c:layout>
        <c:manualLayout>
          <c:xMode val="edge"/>
          <c:yMode val="edge"/>
          <c:x val="0"/>
          <c:y val="0.77514748942966627"/>
          <c:w val="1"/>
          <c:h val="0.185542631099995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4">
                  <a:lumMod val="60000"/>
                  <a:lumOff val="40000"/>
                </a:schemeClr>
              </a:solidFill>
              <a:latin typeface="STKaiti" panose="02010600040101010101" pitchFamily="2" charset="-122"/>
              <a:ea typeface="STKaiti" panose="02010600040101010101" pitchFamily="2" charset="-122"/>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21052631578946"/>
          <c:y val="3.326935380678183E-2"/>
          <c:w val="0.63157894736842102"/>
          <c:h val="0.93346129238643638"/>
        </c:manualLayout>
      </c:layout>
      <c:barChart>
        <c:barDir val="bar"/>
        <c:grouping val="stacked"/>
        <c:varyColors val="0"/>
        <c:ser>
          <c:idx val="0"/>
          <c:order val="0"/>
          <c:spPr>
            <a:solidFill>
              <a:schemeClr val="accent2"/>
            </a:solidFill>
            <a:ln>
              <a:noFill/>
            </a:ln>
          </c:spPr>
          <c:invertIfNegative val="0"/>
          <c:dLbls>
            <c:dLbl>
              <c:idx val="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FCE-4D44-BECE-5C6817617D92}"/>
                </c:ext>
              </c:extLst>
            </c:dLbl>
            <c:dLbl>
              <c:idx val="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FCE-4D44-BECE-5C6817617D92}"/>
                </c:ext>
              </c:extLst>
            </c:dLbl>
            <c:dLbl>
              <c:idx val="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FCE-4D44-BECE-5C6817617D92}"/>
                </c:ext>
              </c:extLst>
            </c:dLbl>
            <c:dLbl>
              <c:idx val="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FCE-4D44-BECE-5C6817617D92}"/>
                </c:ext>
              </c:extLst>
            </c:dLbl>
            <c:dLbl>
              <c:idx val="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FCE-4D44-BECE-5C6817617D92}"/>
                </c:ext>
              </c:extLst>
            </c:dLbl>
            <c:dLbl>
              <c:idx val="5"/>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FCE-4D44-BECE-5C6817617D92}"/>
                </c:ext>
              </c:extLst>
            </c:dLbl>
            <c:dLbl>
              <c:idx val="6"/>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FCE-4D44-BECE-5C6817617D92}"/>
                </c:ext>
              </c:extLst>
            </c:dLbl>
            <c:dLbl>
              <c:idx val="7"/>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FCE-4D44-BECE-5C6817617D92}"/>
                </c:ext>
              </c:extLst>
            </c:dLbl>
            <c:dLbl>
              <c:idx val="8"/>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FCE-4D44-BECE-5C6817617D92}"/>
                </c:ext>
              </c:extLst>
            </c:dLbl>
            <c:dLbl>
              <c:idx val="1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FCE-4D44-BECE-5C6817617D92}"/>
                </c:ext>
              </c:extLst>
            </c:dLbl>
            <c:dLbl>
              <c:idx val="1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FCE-4D44-BECE-5C6817617D92}"/>
                </c:ext>
              </c:extLst>
            </c:dLbl>
            <c:dLbl>
              <c:idx val="1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FCE-4D44-BECE-5C6817617D92}"/>
                </c:ext>
              </c:extLst>
            </c:dLbl>
            <c:dLbl>
              <c:idx val="1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FCE-4D44-BECE-5C6817617D92}"/>
                </c:ext>
              </c:extLst>
            </c:dLbl>
            <c:dLbl>
              <c:idx val="1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FCE-4D44-BECE-5C6817617D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20</c:v>
                </c:pt>
                <c:pt idx="1">
                  <c:v>70</c:v>
                </c:pt>
                <c:pt idx="2">
                  <c:v>40</c:v>
                </c:pt>
                <c:pt idx="3">
                  <c:v>70</c:v>
                </c:pt>
                <c:pt idx="4">
                  <c:v>30</c:v>
                </c:pt>
                <c:pt idx="5">
                  <c:v>50</c:v>
                </c:pt>
                <c:pt idx="6">
                  <c:v>50</c:v>
                </c:pt>
                <c:pt idx="7">
                  <c:v>70</c:v>
                </c:pt>
                <c:pt idx="8">
                  <c:v>20</c:v>
                </c:pt>
                <c:pt idx="9">
                  <c:v>15</c:v>
                </c:pt>
                <c:pt idx="10">
                  <c:v>30</c:v>
                </c:pt>
                <c:pt idx="11">
                  <c:v>20</c:v>
                </c:pt>
                <c:pt idx="12">
                  <c:v>40</c:v>
                </c:pt>
                <c:pt idx="13">
                  <c:v>90</c:v>
                </c:pt>
                <c:pt idx="14">
                  <c:v>50</c:v>
                </c:pt>
              </c:numCache>
            </c:numRef>
          </c:val>
          <c:extLst>
            <c:ext xmlns:c16="http://schemas.microsoft.com/office/drawing/2014/chart" uri="{C3380CC4-5D6E-409C-BE32-E72D297353CC}">
              <c16:uniqueId val="{0000000E-9FCE-4D44-BECE-5C6817617D92}"/>
            </c:ext>
          </c:extLst>
        </c:ser>
        <c:ser>
          <c:idx val="1"/>
          <c:order val="1"/>
          <c:spPr>
            <a:solidFill>
              <a:srgbClr val="00B050"/>
            </a:solidFill>
            <a:ln>
              <a:noFill/>
            </a:ln>
          </c:spPr>
          <c:invertIfNegative val="0"/>
          <c:dLbls>
            <c:dLbl>
              <c:idx val="0"/>
              <c:layout>
                <c:manualLayout>
                  <c:x val="0.12315789473684211"/>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FCE-4D44-BECE-5C6817617D92}"/>
                </c:ext>
              </c:extLst>
            </c:dLbl>
            <c:dLbl>
              <c:idx val="1"/>
              <c:layout>
                <c:manualLayout>
                  <c:x val="7.052631578947368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9FCE-4D44-BECE-5C6817617D92}"/>
                </c:ext>
              </c:extLst>
            </c:dLbl>
            <c:dLbl>
              <c:idx val="2"/>
              <c:layout>
                <c:manualLayout>
                  <c:x val="0.11368421052631579"/>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9FCE-4D44-BECE-5C6817617D92}"/>
                </c:ext>
              </c:extLst>
            </c:dLbl>
            <c:dLbl>
              <c:idx val="3"/>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FCE-4D44-BECE-5C6817617D92}"/>
                </c:ext>
              </c:extLst>
            </c:dLbl>
            <c:dLbl>
              <c:idx val="4"/>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9FCE-4D44-BECE-5C6817617D92}"/>
                </c:ext>
              </c:extLst>
            </c:dLbl>
            <c:dLbl>
              <c:idx val="5"/>
              <c:layout>
                <c:manualLayout>
                  <c:x val="0.10736842105263159"/>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9FCE-4D44-BECE-5C6817617D92}"/>
                </c:ext>
              </c:extLst>
            </c:dLbl>
            <c:dLbl>
              <c:idx val="6"/>
              <c:layout>
                <c:manualLayout>
                  <c:x val="8.631578947368420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9FCE-4D44-BECE-5C6817617D92}"/>
                </c:ext>
              </c:extLst>
            </c:dLbl>
            <c:dLbl>
              <c:idx val="7"/>
              <c:layout>
                <c:manualLayout>
                  <c:x val="0.0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9FCE-4D44-BECE-5C6817617D92}"/>
                </c:ext>
              </c:extLst>
            </c:dLbl>
            <c:dLbl>
              <c:idx val="8"/>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9FCE-4D44-BECE-5C6817617D92}"/>
                </c:ext>
              </c:extLst>
            </c:dLbl>
            <c:dLbl>
              <c:idx val="9"/>
              <c:layout>
                <c:manualLayout>
                  <c:x val="7.0526315789473687E-2"/>
                  <c:y val="-1.471529110684581E-2"/>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9FCE-4D44-BECE-5C6817617D92}"/>
                </c:ext>
              </c:extLst>
            </c:dLbl>
            <c:dLbl>
              <c:idx val="10"/>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9FCE-4D44-BECE-5C6817617D92}"/>
                </c:ext>
              </c:extLst>
            </c:dLbl>
            <c:dLbl>
              <c:idx val="11"/>
              <c:layout>
                <c:manualLayout>
                  <c:x val="8.631578947368420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9FCE-4D44-BECE-5C6817617D92}"/>
                </c:ext>
              </c:extLst>
            </c:dLbl>
            <c:dLbl>
              <c:idx val="12"/>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9FCE-4D44-BECE-5C6817617D92}"/>
                </c:ext>
              </c:extLst>
            </c:dLbl>
            <c:dLbl>
              <c:idx val="13"/>
              <c:layout>
                <c:manualLayout>
                  <c:x val="6.421052631578946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9FCE-4D44-BECE-5C6817617D92}"/>
                </c:ext>
              </c:extLst>
            </c:dLbl>
            <c:dLbl>
              <c:idx val="14"/>
              <c:layout>
                <c:manualLayout>
                  <c:x val="7.052631578947368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9FCE-4D44-BECE-5C6817617D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14.999999999999996</c:v>
                </c:pt>
                <c:pt idx="1">
                  <c:v>3.0000000000000027</c:v>
                </c:pt>
                <c:pt idx="2">
                  <c:v>12</c:v>
                </c:pt>
                <c:pt idx="3">
                  <c:v>5.0000000000000044</c:v>
                </c:pt>
                <c:pt idx="4">
                  <c:v>4.9999999999999991</c:v>
                </c:pt>
                <c:pt idx="5">
                  <c:v>9.9999999999999982</c:v>
                </c:pt>
                <c:pt idx="6">
                  <c:v>7.9999999999999964</c:v>
                </c:pt>
                <c:pt idx="7">
                  <c:v>6.0000000000000053</c:v>
                </c:pt>
                <c:pt idx="8">
                  <c:v>4.9999999999999991</c:v>
                </c:pt>
                <c:pt idx="9">
                  <c:v>3</c:v>
                </c:pt>
                <c:pt idx="10">
                  <c:v>4.9999999999999991</c:v>
                </c:pt>
                <c:pt idx="11">
                  <c:v>8.0000000000000018</c:v>
                </c:pt>
                <c:pt idx="12">
                  <c:v>4.9999999999999991</c:v>
                </c:pt>
                <c:pt idx="13">
                  <c:v>1.0000000000000009</c:v>
                </c:pt>
                <c:pt idx="14">
                  <c:v>3.0000000000000027</c:v>
                </c:pt>
              </c:numCache>
            </c:numRef>
          </c:val>
          <c:extLst>
            <c:ext xmlns:c16="http://schemas.microsoft.com/office/drawing/2014/chart" uri="{C3380CC4-5D6E-409C-BE32-E72D297353CC}">
              <c16:uniqueId val="{0000001E-9FCE-4D44-BECE-5C6817617D92}"/>
            </c:ext>
          </c:extLst>
        </c:ser>
        <c:dLbls>
          <c:showLegendKey val="0"/>
          <c:showVal val="0"/>
          <c:showCatName val="0"/>
          <c:showSerName val="0"/>
          <c:showPercent val="0"/>
          <c:showBubbleSize val="0"/>
        </c:dLbls>
        <c:gapWidth val="80"/>
        <c:overlap val="100"/>
        <c:axId val="1430832464"/>
        <c:axId val="1"/>
      </c:barChart>
      <c:catAx>
        <c:axId val="1430832464"/>
        <c:scaling>
          <c:orientation val="maxMin"/>
        </c:scaling>
        <c:delete val="1"/>
        <c:axPos val="l"/>
        <c:majorTickMark val="out"/>
        <c:minorTickMark val="none"/>
        <c:tickLblPos val="nextTo"/>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1430832464"/>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26315789473685"/>
          <c:y val="3.326935380678183E-2"/>
          <c:w val="0.63052631578947371"/>
          <c:h val="0.93346129238643638"/>
        </c:manualLayout>
      </c:layout>
      <c:barChart>
        <c:barDir val="bar"/>
        <c:grouping val="stacked"/>
        <c:varyColors val="0"/>
        <c:ser>
          <c:idx val="0"/>
          <c:order val="0"/>
          <c:spPr>
            <a:solidFill>
              <a:schemeClr val="accent2"/>
            </a:solidFill>
            <a:ln>
              <a:noFill/>
            </a:ln>
          </c:spPr>
          <c:invertIfNegative val="0"/>
          <c:dLbls>
            <c:dLbl>
              <c:idx val="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ADF-4411-9675-91CDF2607B95}"/>
                </c:ext>
              </c:extLst>
            </c:dLbl>
            <c:dLbl>
              <c:idx val="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ADF-4411-9675-91CDF2607B95}"/>
                </c:ext>
              </c:extLst>
            </c:dLbl>
            <c:dLbl>
              <c:idx val="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ADF-4411-9675-91CDF2607B95}"/>
                </c:ext>
              </c:extLst>
            </c:dLbl>
            <c:dLbl>
              <c:idx val="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ADF-4411-9675-91CDF2607B95}"/>
                </c:ext>
              </c:extLst>
            </c:dLbl>
            <c:dLbl>
              <c:idx val="5"/>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ADF-4411-9675-91CDF2607B95}"/>
                </c:ext>
              </c:extLst>
            </c:dLbl>
            <c:dLbl>
              <c:idx val="6"/>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ADF-4411-9675-91CDF2607B95}"/>
                </c:ext>
              </c:extLst>
            </c:dLbl>
            <c:dLbl>
              <c:idx val="7"/>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ADF-4411-9675-91CDF2607B95}"/>
                </c:ext>
              </c:extLst>
            </c:dLbl>
            <c:dLbl>
              <c:idx val="1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ADF-4411-9675-91CDF2607B95}"/>
                </c:ext>
              </c:extLst>
            </c:dLbl>
            <c:dLbl>
              <c:idx val="1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ADF-4411-9675-91CDF2607B95}"/>
                </c:ext>
              </c:extLst>
            </c:dLbl>
            <c:dLbl>
              <c:idx val="1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ADF-4411-9675-91CDF2607B95}"/>
                </c:ext>
              </c:extLst>
            </c:dLbl>
            <c:dLbl>
              <c:idx val="13"/>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ADF-4411-9675-91CDF2607B95}"/>
                </c:ext>
              </c:extLst>
            </c:dLbl>
            <c:dLbl>
              <c:idx val="1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FADF-4411-9675-91CDF2607B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10</c:v>
                </c:pt>
                <c:pt idx="1">
                  <c:v>60</c:v>
                </c:pt>
                <c:pt idx="2">
                  <c:v>30</c:v>
                </c:pt>
                <c:pt idx="3">
                  <c:v>40</c:v>
                </c:pt>
                <c:pt idx="4">
                  <c:v>20</c:v>
                </c:pt>
                <c:pt idx="5">
                  <c:v>40</c:v>
                </c:pt>
                <c:pt idx="6">
                  <c:v>40</c:v>
                </c:pt>
                <c:pt idx="7">
                  <c:v>60</c:v>
                </c:pt>
                <c:pt idx="8">
                  <c:v>10</c:v>
                </c:pt>
                <c:pt idx="9">
                  <c:v>5</c:v>
                </c:pt>
                <c:pt idx="10">
                  <c:v>20</c:v>
                </c:pt>
                <c:pt idx="11">
                  <c:v>20</c:v>
                </c:pt>
                <c:pt idx="12">
                  <c:v>20</c:v>
                </c:pt>
                <c:pt idx="13">
                  <c:v>80</c:v>
                </c:pt>
                <c:pt idx="14">
                  <c:v>30</c:v>
                </c:pt>
              </c:numCache>
            </c:numRef>
          </c:val>
          <c:extLst>
            <c:ext xmlns:c16="http://schemas.microsoft.com/office/drawing/2014/chart" uri="{C3380CC4-5D6E-409C-BE32-E72D297353CC}">
              <c16:uniqueId val="{0000000C-FADF-4411-9675-91CDF2607B95}"/>
            </c:ext>
          </c:extLst>
        </c:ser>
        <c:ser>
          <c:idx val="1"/>
          <c:order val="1"/>
          <c:spPr>
            <a:solidFill>
              <a:srgbClr val="00B050"/>
            </a:solidFill>
            <a:ln>
              <a:noFill/>
            </a:ln>
          </c:spPr>
          <c:invertIfNegative val="0"/>
          <c:dLbls>
            <c:dLbl>
              <c:idx val="0"/>
              <c:layout>
                <c:manualLayout>
                  <c:x val="7.6842105263157892E-2"/>
                  <c:y val="-1.5035188739603326E-2"/>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FADF-4411-9675-91CDF2607B95}"/>
                </c:ext>
              </c:extLst>
            </c:dLbl>
            <c:dLbl>
              <c:idx val="1"/>
              <c:layout>
                <c:manualLayout>
                  <c:x val="7.052631578947368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FADF-4411-9675-91CDF2607B95}"/>
                </c:ext>
              </c:extLst>
            </c:dLbl>
            <c:dLbl>
              <c:idx val="2"/>
              <c:layout>
                <c:manualLayout>
                  <c:x val="8.631578947368420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FADF-4411-9675-91CDF2607B95}"/>
                </c:ext>
              </c:extLst>
            </c:dLbl>
            <c:dLbl>
              <c:idx val="3"/>
              <c:layout>
                <c:manualLayout>
                  <c:x val="0.12315789473684211"/>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FADF-4411-9675-91CDF2607B95}"/>
                </c:ext>
              </c:extLst>
            </c:dLbl>
            <c:dLbl>
              <c:idx val="4"/>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FADF-4411-9675-91CDF2607B95}"/>
                </c:ext>
              </c:extLst>
            </c:dLbl>
            <c:dLbl>
              <c:idx val="5"/>
              <c:layout>
                <c:manualLayout>
                  <c:x val="0.1168421052631579"/>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FADF-4411-9675-91CDF2607B95}"/>
                </c:ext>
              </c:extLst>
            </c:dLbl>
            <c:dLbl>
              <c:idx val="6"/>
              <c:layout>
                <c:manualLayout>
                  <c:x val="0.10736842105263159"/>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FADF-4411-9675-91CDF2607B95}"/>
                </c:ext>
              </c:extLst>
            </c:dLbl>
            <c:dLbl>
              <c:idx val="7"/>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FADF-4411-9675-91CDF2607B95}"/>
                </c:ext>
              </c:extLst>
            </c:dLbl>
            <c:dLbl>
              <c:idx val="8"/>
              <c:layout>
                <c:manualLayout>
                  <c:x val="7.5789473684210532E-2"/>
                  <c:y val="-1.5035188739603326E-2"/>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FADF-4411-9675-91CDF2607B95}"/>
                </c:ext>
              </c:extLst>
            </c:dLbl>
            <c:dLbl>
              <c:idx val="9"/>
              <c:layout>
                <c:manualLayout>
                  <c:x val="0.08"/>
                  <c:y val="-1.471529110684581E-2"/>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FADF-4411-9675-91CDF2607B95}"/>
                </c:ext>
              </c:extLst>
            </c:dLbl>
            <c:dLbl>
              <c:idx val="10"/>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FADF-4411-9675-91CDF2607B95}"/>
                </c:ext>
              </c:extLst>
            </c:dLbl>
            <c:dLbl>
              <c:idx val="11"/>
              <c:layout>
                <c:manualLayout>
                  <c:x val="8.631578947368420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FADF-4411-9675-91CDF2607B95}"/>
                </c:ext>
              </c:extLst>
            </c:dLbl>
            <c:dLbl>
              <c:idx val="12"/>
              <c:layout>
                <c:manualLayout>
                  <c:x val="0.0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FADF-4411-9675-91CDF2607B95}"/>
                </c:ext>
              </c:extLst>
            </c:dLbl>
            <c:dLbl>
              <c:idx val="13"/>
              <c:layout>
                <c:manualLayout>
                  <c:x val="7.052631578947368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FADF-4411-9675-91CDF2607B95}"/>
                </c:ext>
              </c:extLst>
            </c:dLbl>
            <c:dLbl>
              <c:idx val="14"/>
              <c:layout>
                <c:manualLayout>
                  <c:x val="7.684210526315789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FADF-4411-9675-91CDF2607B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5.0000000000000018</c:v>
                </c:pt>
                <c:pt idx="1">
                  <c:v>3.0000000000000027</c:v>
                </c:pt>
                <c:pt idx="2">
                  <c:v>8.0000000000000018</c:v>
                </c:pt>
                <c:pt idx="3">
                  <c:v>15.000000000000002</c:v>
                </c:pt>
                <c:pt idx="4">
                  <c:v>4.9999999999999991</c:v>
                </c:pt>
                <c:pt idx="5">
                  <c:v>13</c:v>
                </c:pt>
                <c:pt idx="6">
                  <c:v>9.9999999999999982</c:v>
                </c:pt>
                <c:pt idx="7">
                  <c:v>5.0000000000000044</c:v>
                </c:pt>
                <c:pt idx="8">
                  <c:v>3</c:v>
                </c:pt>
                <c:pt idx="9">
                  <c:v>2.0000000000000004</c:v>
                </c:pt>
                <c:pt idx="10">
                  <c:v>4.9999999999999991</c:v>
                </c:pt>
                <c:pt idx="11">
                  <c:v>8.0000000000000018</c:v>
                </c:pt>
                <c:pt idx="12">
                  <c:v>6</c:v>
                </c:pt>
                <c:pt idx="13">
                  <c:v>3.0000000000000027</c:v>
                </c:pt>
                <c:pt idx="14">
                  <c:v>4.9999999999999991</c:v>
                </c:pt>
              </c:numCache>
            </c:numRef>
          </c:val>
          <c:extLst>
            <c:ext xmlns:c16="http://schemas.microsoft.com/office/drawing/2014/chart" uri="{C3380CC4-5D6E-409C-BE32-E72D297353CC}">
              <c16:uniqueId val="{0000001C-FADF-4411-9675-91CDF2607B95}"/>
            </c:ext>
          </c:extLst>
        </c:ser>
        <c:dLbls>
          <c:showLegendKey val="0"/>
          <c:showVal val="0"/>
          <c:showCatName val="0"/>
          <c:showSerName val="0"/>
          <c:showPercent val="0"/>
          <c:showBubbleSize val="0"/>
        </c:dLbls>
        <c:gapWidth val="80"/>
        <c:overlap val="100"/>
        <c:axId val="1901840128"/>
        <c:axId val="1"/>
      </c:barChart>
      <c:catAx>
        <c:axId val="1901840128"/>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1901840128"/>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21052631578946"/>
          <c:y val="3.326935380678183E-2"/>
          <c:w val="0.63157894736842102"/>
          <c:h val="0.93346129238643638"/>
        </c:manualLayout>
      </c:layout>
      <c:barChart>
        <c:barDir val="bar"/>
        <c:grouping val="stacked"/>
        <c:varyColors val="0"/>
        <c:ser>
          <c:idx val="0"/>
          <c:order val="0"/>
          <c:spPr>
            <a:solidFill>
              <a:schemeClr val="accent2"/>
            </a:solidFill>
            <a:ln>
              <a:noFill/>
            </a:ln>
          </c:spPr>
          <c:invertIfNegative val="0"/>
          <c:dLbls>
            <c:dLbl>
              <c:idx val="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FD7-49B0-B632-EAE383B16017}"/>
                </c:ext>
              </c:extLst>
            </c:dLbl>
            <c:dLbl>
              <c:idx val="1"/>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FD7-49B0-B632-EAE383B16017}"/>
                </c:ext>
              </c:extLst>
            </c:dLbl>
            <c:dLbl>
              <c:idx val="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FD7-49B0-B632-EAE383B16017}"/>
                </c:ext>
              </c:extLst>
            </c:dLbl>
            <c:dLbl>
              <c:idx val="3"/>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FD7-49B0-B632-EAE383B16017}"/>
                </c:ext>
              </c:extLst>
            </c:dLbl>
            <c:dLbl>
              <c:idx val="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FD7-49B0-B632-EAE383B16017}"/>
                </c:ext>
              </c:extLst>
            </c:dLbl>
            <c:dLbl>
              <c:idx val="5"/>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FD7-49B0-B632-EAE383B16017}"/>
                </c:ext>
              </c:extLst>
            </c:dLbl>
            <c:dLbl>
              <c:idx val="6"/>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FD7-49B0-B632-EAE383B16017}"/>
                </c:ext>
              </c:extLst>
            </c:dLbl>
            <c:dLbl>
              <c:idx val="7"/>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FD7-49B0-B632-EAE383B16017}"/>
                </c:ext>
              </c:extLst>
            </c:dLbl>
            <c:dLbl>
              <c:idx val="8"/>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FD7-49B0-B632-EAE383B16017}"/>
                </c:ext>
              </c:extLst>
            </c:dLbl>
            <c:dLbl>
              <c:idx val="1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FD7-49B0-B632-EAE383B16017}"/>
                </c:ext>
              </c:extLst>
            </c:dLbl>
            <c:dLbl>
              <c:idx val="1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FD7-49B0-B632-EAE383B16017}"/>
                </c:ext>
              </c:extLst>
            </c:dLbl>
            <c:dLbl>
              <c:idx val="13"/>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FD7-49B0-B632-EAE383B16017}"/>
                </c:ext>
              </c:extLst>
            </c:dLbl>
            <c:dLbl>
              <c:idx val="1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FD7-49B0-B632-EAE383B160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40</c:v>
                </c:pt>
                <c:pt idx="1">
                  <c:v>80</c:v>
                </c:pt>
                <c:pt idx="2">
                  <c:v>50</c:v>
                </c:pt>
                <c:pt idx="3">
                  <c:v>80</c:v>
                </c:pt>
                <c:pt idx="4">
                  <c:v>60</c:v>
                </c:pt>
                <c:pt idx="5">
                  <c:v>70</c:v>
                </c:pt>
                <c:pt idx="6">
                  <c:v>70</c:v>
                </c:pt>
                <c:pt idx="7">
                  <c:v>80</c:v>
                </c:pt>
                <c:pt idx="8">
                  <c:v>30</c:v>
                </c:pt>
                <c:pt idx="10">
                  <c:v>60</c:v>
                </c:pt>
                <c:pt idx="12">
                  <c:v>60</c:v>
                </c:pt>
                <c:pt idx="13">
                  <c:v>90</c:v>
                </c:pt>
                <c:pt idx="14">
                  <c:v>60</c:v>
                </c:pt>
              </c:numCache>
            </c:numRef>
          </c:val>
          <c:extLst>
            <c:ext xmlns:c16="http://schemas.microsoft.com/office/drawing/2014/chart" uri="{C3380CC4-5D6E-409C-BE32-E72D297353CC}">
              <c16:uniqueId val="{0000000D-2FD7-49B0-B632-EAE383B16017}"/>
            </c:ext>
          </c:extLst>
        </c:ser>
        <c:ser>
          <c:idx val="1"/>
          <c:order val="1"/>
          <c:spPr>
            <a:solidFill>
              <a:srgbClr val="00B050"/>
            </a:solidFill>
            <a:ln>
              <a:noFill/>
            </a:ln>
          </c:spPr>
          <c:invertIfNegative val="0"/>
          <c:dLbls>
            <c:dLbl>
              <c:idx val="0"/>
              <c:layout>
                <c:manualLayout>
                  <c:x val="7.894736842105262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FD7-49B0-B632-EAE383B16017}"/>
                </c:ext>
              </c:extLst>
            </c:dLbl>
            <c:dLbl>
              <c:idx val="1"/>
              <c:layout>
                <c:manualLayout>
                  <c:x val="6.736842105263157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2FD7-49B0-B632-EAE383B16017}"/>
                </c:ext>
              </c:extLst>
            </c:dLbl>
            <c:dLbl>
              <c:idx val="2"/>
              <c:layout>
                <c:manualLayout>
                  <c:x val="0.11789473684210526"/>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2FD7-49B0-B632-EAE383B16017}"/>
                </c:ext>
              </c:extLst>
            </c:dLbl>
            <c:dLbl>
              <c:idx val="3"/>
              <c:layout>
                <c:manualLayout>
                  <c:x val="7.157894736842104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2FD7-49B0-B632-EAE383B16017}"/>
                </c:ext>
              </c:extLst>
            </c:dLbl>
            <c:dLbl>
              <c:idx val="4"/>
              <c:layout>
                <c:manualLayout>
                  <c:x val="0.1273684210526315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2FD7-49B0-B632-EAE383B16017}"/>
                </c:ext>
              </c:extLst>
            </c:dLbl>
            <c:dLbl>
              <c:idx val="5"/>
              <c:layout>
                <c:manualLayout>
                  <c:x val="8.5263157894736846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2FD7-49B0-B632-EAE383B16017}"/>
                </c:ext>
              </c:extLst>
            </c:dLbl>
            <c:dLbl>
              <c:idx val="6"/>
              <c:layout>
                <c:manualLayout>
                  <c:x val="0.1105263157894736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2FD7-49B0-B632-EAE383B16017}"/>
                </c:ext>
              </c:extLst>
            </c:dLbl>
            <c:dLbl>
              <c:idx val="7"/>
              <c:layout>
                <c:manualLayout>
                  <c:x val="7.157894736842104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2FD7-49B0-B632-EAE383B16017}"/>
                </c:ext>
              </c:extLst>
            </c:dLbl>
            <c:dLbl>
              <c:idx val="8"/>
              <c:layout>
                <c:manualLayout>
                  <c:x val="7.894736842105262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2FD7-49B0-B632-EAE383B16017}"/>
                </c:ext>
              </c:extLst>
            </c:dLbl>
            <c:dLbl>
              <c:idx val="10"/>
              <c:layout>
                <c:manualLayout>
                  <c:x val="0.14526315789473684"/>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2FD7-49B0-B632-EAE383B16017}"/>
                </c:ext>
              </c:extLst>
            </c:dLbl>
            <c:dLbl>
              <c:idx val="12"/>
              <c:layout>
                <c:manualLayout>
                  <c:x val="8.842105263157894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2FD7-49B0-B632-EAE383B16017}"/>
                </c:ext>
              </c:extLst>
            </c:dLbl>
            <c:dLbl>
              <c:idx val="13"/>
              <c:layout>
                <c:manualLayout>
                  <c:x val="6.526315789473684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2FD7-49B0-B632-EAE383B16017}"/>
                </c:ext>
              </c:extLst>
            </c:dLbl>
            <c:dLbl>
              <c:idx val="14"/>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2FD7-49B0-B632-EAE383B160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4.9999999999999991</c:v>
                </c:pt>
                <c:pt idx="1">
                  <c:v>2.0000000000000018</c:v>
                </c:pt>
                <c:pt idx="2">
                  <c:v>12</c:v>
                </c:pt>
                <c:pt idx="3">
                  <c:v>3.0000000000000027</c:v>
                </c:pt>
                <c:pt idx="4">
                  <c:v>15.000000000000002</c:v>
                </c:pt>
                <c:pt idx="5">
                  <c:v>7.0000000000000062</c:v>
                </c:pt>
                <c:pt idx="6">
                  <c:v>9.9999999999999982</c:v>
                </c:pt>
                <c:pt idx="7">
                  <c:v>3.0000000000000027</c:v>
                </c:pt>
                <c:pt idx="8">
                  <c:v>4.9999999999999991</c:v>
                </c:pt>
                <c:pt idx="10">
                  <c:v>20.000000000000007</c:v>
                </c:pt>
                <c:pt idx="12">
                  <c:v>7.9999999999999964</c:v>
                </c:pt>
                <c:pt idx="13">
                  <c:v>1.0000000000000009</c:v>
                </c:pt>
                <c:pt idx="14">
                  <c:v>5.0000000000000044</c:v>
                </c:pt>
              </c:numCache>
            </c:numRef>
          </c:val>
          <c:extLst>
            <c:ext xmlns:c16="http://schemas.microsoft.com/office/drawing/2014/chart" uri="{C3380CC4-5D6E-409C-BE32-E72D297353CC}">
              <c16:uniqueId val="{0000001B-2FD7-49B0-B632-EAE383B16017}"/>
            </c:ext>
          </c:extLst>
        </c:ser>
        <c:dLbls>
          <c:showLegendKey val="0"/>
          <c:showVal val="0"/>
          <c:showCatName val="0"/>
          <c:showSerName val="0"/>
          <c:showPercent val="0"/>
          <c:showBubbleSize val="0"/>
        </c:dLbls>
        <c:gapWidth val="80"/>
        <c:overlap val="100"/>
        <c:axId val="1387713008"/>
        <c:axId val="1"/>
      </c:barChart>
      <c:catAx>
        <c:axId val="1387713008"/>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1"/>
          <c:min val="0"/>
        </c:scaling>
        <c:delete val="1"/>
        <c:axPos val="t"/>
        <c:numFmt formatCode="General" sourceLinked="1"/>
        <c:majorTickMark val="out"/>
        <c:minorTickMark val="none"/>
        <c:tickLblPos val="nextTo"/>
        <c:crossAx val="138771300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26315789473685"/>
          <c:y val="3.326935380678183E-2"/>
          <c:w val="0.63052631578947371"/>
          <c:h val="0.93346129238643638"/>
        </c:manualLayout>
      </c:layout>
      <c:barChart>
        <c:barDir val="bar"/>
        <c:grouping val="stacked"/>
        <c:varyColors val="0"/>
        <c:ser>
          <c:idx val="0"/>
          <c:order val="0"/>
          <c:spPr>
            <a:solidFill>
              <a:schemeClr val="accent2"/>
            </a:solidFill>
            <a:ln>
              <a:noFill/>
            </a:ln>
          </c:spPr>
          <c:invertIfNegative val="0"/>
          <c:dLbls>
            <c:dLbl>
              <c:idx val="0"/>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C06-4BF6-8A8B-8646228D261B}"/>
                </c:ext>
              </c:extLst>
            </c:dLbl>
            <c:dLbl>
              <c:idx val="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C06-4BF6-8A8B-8646228D261B}"/>
                </c:ext>
              </c:extLst>
            </c:dLbl>
            <c:dLbl>
              <c:idx val="2"/>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C06-4BF6-8A8B-8646228D261B}"/>
                </c:ext>
              </c:extLst>
            </c:dLbl>
            <c:dLbl>
              <c:idx val="3"/>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C06-4BF6-8A8B-8646228D261B}"/>
                </c:ext>
              </c:extLst>
            </c:dLbl>
            <c:dLbl>
              <c:idx val="4"/>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C06-4BF6-8A8B-8646228D261B}"/>
                </c:ext>
              </c:extLst>
            </c:dLbl>
            <c:dLbl>
              <c:idx val="5"/>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C06-4BF6-8A8B-8646228D261B}"/>
                </c:ext>
              </c:extLst>
            </c:dLbl>
            <c:dLbl>
              <c:idx val="6"/>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C06-4BF6-8A8B-8646228D261B}"/>
                </c:ext>
              </c:extLst>
            </c:dLbl>
            <c:dLbl>
              <c:idx val="7"/>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C06-4BF6-8A8B-8646228D261B}"/>
                </c:ext>
              </c:extLst>
            </c:dLbl>
            <c:dLbl>
              <c:idx val="10"/>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C06-4BF6-8A8B-8646228D261B}"/>
                </c:ext>
              </c:extLst>
            </c:dLbl>
            <c:dLbl>
              <c:idx val="1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06-4BF6-8A8B-8646228D261B}"/>
                </c:ext>
              </c:extLst>
            </c:dLbl>
            <c:dLbl>
              <c:idx val="1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C06-4BF6-8A8B-8646228D261B}"/>
                </c:ext>
              </c:extLst>
            </c:dLbl>
            <c:dLbl>
              <c:idx val="14"/>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C06-4BF6-8A8B-8646228D26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50</c:v>
                </c:pt>
                <c:pt idx="1">
                  <c:v>80</c:v>
                </c:pt>
                <c:pt idx="2">
                  <c:v>40</c:v>
                </c:pt>
                <c:pt idx="3">
                  <c:v>70</c:v>
                </c:pt>
                <c:pt idx="4">
                  <c:v>50</c:v>
                </c:pt>
                <c:pt idx="5">
                  <c:v>60</c:v>
                </c:pt>
                <c:pt idx="6">
                  <c:v>60</c:v>
                </c:pt>
                <c:pt idx="7">
                  <c:v>80</c:v>
                </c:pt>
                <c:pt idx="10">
                  <c:v>40</c:v>
                </c:pt>
                <c:pt idx="12">
                  <c:v>30</c:v>
                </c:pt>
                <c:pt idx="13">
                  <c:v>90</c:v>
                </c:pt>
                <c:pt idx="14">
                  <c:v>50</c:v>
                </c:pt>
              </c:numCache>
            </c:numRef>
          </c:val>
          <c:extLst>
            <c:ext xmlns:c16="http://schemas.microsoft.com/office/drawing/2014/chart" uri="{C3380CC4-5D6E-409C-BE32-E72D297353CC}">
              <c16:uniqueId val="{0000000C-8C06-4BF6-8A8B-8646228D261B}"/>
            </c:ext>
          </c:extLst>
        </c:ser>
        <c:ser>
          <c:idx val="1"/>
          <c:order val="1"/>
          <c:spPr>
            <a:solidFill>
              <a:srgbClr val="00B050"/>
            </a:solidFill>
            <a:ln>
              <a:noFill/>
            </a:ln>
          </c:spPr>
          <c:invertIfNegative val="0"/>
          <c:dLbls>
            <c:dLbl>
              <c:idx val="0"/>
              <c:layout>
                <c:manualLayout>
                  <c:x val="7.157894736842104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C06-4BF6-8A8B-8646228D261B}"/>
                </c:ext>
              </c:extLst>
            </c:dLbl>
            <c:dLbl>
              <c:idx val="1"/>
              <c:layout>
                <c:manualLayout>
                  <c:x val="6.842105263157895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8C06-4BF6-8A8B-8646228D261B}"/>
                </c:ext>
              </c:extLst>
            </c:dLbl>
            <c:dLbl>
              <c:idx val="2"/>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8C06-4BF6-8A8B-8646228D261B}"/>
                </c:ext>
              </c:extLst>
            </c:dLbl>
            <c:dLbl>
              <c:idx val="3"/>
              <c:layout>
                <c:manualLayout>
                  <c:x val="0.1168421052631579"/>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8C06-4BF6-8A8B-8646228D261B}"/>
                </c:ext>
              </c:extLst>
            </c:dLbl>
            <c:dLbl>
              <c:idx val="4"/>
              <c:layout>
                <c:manualLayout>
                  <c:x val="7.157894736842104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8C06-4BF6-8A8B-8646228D261B}"/>
                </c:ext>
              </c:extLst>
            </c:dLbl>
            <c:dLbl>
              <c:idx val="5"/>
              <c:layout>
                <c:manualLayout>
                  <c:x val="0.14526315789473684"/>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8C06-4BF6-8A8B-8646228D261B}"/>
                </c:ext>
              </c:extLst>
            </c:dLbl>
            <c:dLbl>
              <c:idx val="6"/>
              <c:layout>
                <c:manualLayout>
                  <c:x val="0.1273684210526315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8C06-4BF6-8A8B-8646228D261B}"/>
                </c:ext>
              </c:extLst>
            </c:dLbl>
            <c:dLbl>
              <c:idx val="7"/>
              <c:layout>
                <c:manualLayout>
                  <c:x val="8.9473684210526316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8C06-4BF6-8A8B-8646228D261B}"/>
                </c:ext>
              </c:extLst>
            </c:dLbl>
            <c:dLbl>
              <c:idx val="10"/>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8C06-4BF6-8A8B-8646228D261B}"/>
                </c:ext>
              </c:extLst>
            </c:dLbl>
            <c:dLbl>
              <c:idx val="12"/>
              <c:layout>
                <c:manualLayout>
                  <c:x val="7.8947368421052627E-2"/>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8C06-4BF6-8A8B-8646228D261B}"/>
                </c:ext>
              </c:extLst>
            </c:dLbl>
            <c:dLbl>
              <c:idx val="13"/>
              <c:layout>
                <c:manualLayout>
                  <c:x val="6.421052631578946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8C06-4BF6-8A8B-8646228D261B}"/>
                </c:ext>
              </c:extLst>
            </c:dLbl>
            <c:dLbl>
              <c:idx val="14"/>
              <c:layout>
                <c:manualLayout>
                  <c:x val="8.5263157894736846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8C06-4BF6-8A8B-8646228D26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3.0000000000000027</c:v>
                </c:pt>
                <c:pt idx="1">
                  <c:v>2.0000000000000018</c:v>
                </c:pt>
                <c:pt idx="2">
                  <c:v>4.9999999999999991</c:v>
                </c:pt>
                <c:pt idx="3">
                  <c:v>12</c:v>
                </c:pt>
                <c:pt idx="4">
                  <c:v>3.0000000000000027</c:v>
                </c:pt>
                <c:pt idx="5">
                  <c:v>20.000000000000007</c:v>
                </c:pt>
                <c:pt idx="6">
                  <c:v>15.000000000000002</c:v>
                </c:pt>
                <c:pt idx="7">
                  <c:v>7.9999999999999964</c:v>
                </c:pt>
                <c:pt idx="10">
                  <c:v>4.9999999999999991</c:v>
                </c:pt>
                <c:pt idx="12">
                  <c:v>4.9999999999999991</c:v>
                </c:pt>
                <c:pt idx="13">
                  <c:v>1.0000000000000009</c:v>
                </c:pt>
                <c:pt idx="14">
                  <c:v>7.0000000000000062</c:v>
                </c:pt>
              </c:numCache>
            </c:numRef>
          </c:val>
          <c:extLst>
            <c:ext xmlns:c16="http://schemas.microsoft.com/office/drawing/2014/chart" uri="{C3380CC4-5D6E-409C-BE32-E72D297353CC}">
              <c16:uniqueId val="{00000019-8C06-4BF6-8A8B-8646228D261B}"/>
            </c:ext>
          </c:extLst>
        </c:ser>
        <c:dLbls>
          <c:showLegendKey val="0"/>
          <c:showVal val="0"/>
          <c:showCatName val="0"/>
          <c:showSerName val="0"/>
          <c:showPercent val="0"/>
          <c:showBubbleSize val="0"/>
        </c:dLbls>
        <c:gapWidth val="80"/>
        <c:overlap val="100"/>
        <c:axId val="1472175184"/>
        <c:axId val="1"/>
      </c:barChart>
      <c:catAx>
        <c:axId val="147217518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1"/>
          <c:min val="0"/>
        </c:scaling>
        <c:delete val="1"/>
        <c:axPos val="t"/>
        <c:numFmt formatCode="General" sourceLinked="1"/>
        <c:majorTickMark val="out"/>
        <c:minorTickMark val="none"/>
        <c:tickLblPos val="nextTo"/>
        <c:crossAx val="1472175184"/>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26315789473685"/>
          <c:y val="3.326935380678183E-2"/>
          <c:w val="0.63052631578947371"/>
          <c:h val="0.93346129238643638"/>
        </c:manualLayout>
      </c:layout>
      <c:barChart>
        <c:barDir val="bar"/>
        <c:grouping val="stacked"/>
        <c:varyColors val="0"/>
        <c:ser>
          <c:idx val="0"/>
          <c:order val="0"/>
          <c:spPr>
            <a:solidFill>
              <a:schemeClr val="accent2"/>
            </a:solidFill>
            <a:ln>
              <a:noFill/>
            </a:ln>
          </c:spPr>
          <c:invertIfNegative val="0"/>
          <c:dLbls>
            <c:dLbl>
              <c:idx val="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653-4A28-9017-520323BBA79C}"/>
                </c:ext>
              </c:extLst>
            </c:dLbl>
            <c:dLbl>
              <c:idx val="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653-4A28-9017-520323BBA79C}"/>
                </c:ext>
              </c:extLst>
            </c:dLbl>
            <c:dLbl>
              <c:idx val="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653-4A28-9017-520323BBA79C}"/>
                </c:ext>
              </c:extLst>
            </c:dLbl>
            <c:dLbl>
              <c:idx val="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653-4A28-9017-520323BBA79C}"/>
                </c:ext>
              </c:extLst>
            </c:dLbl>
            <c:dLbl>
              <c:idx val="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653-4A28-9017-520323BBA79C}"/>
                </c:ext>
              </c:extLst>
            </c:dLbl>
            <c:dLbl>
              <c:idx val="5"/>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653-4A28-9017-520323BBA79C}"/>
                </c:ext>
              </c:extLst>
            </c:dLbl>
            <c:dLbl>
              <c:idx val="6"/>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653-4A28-9017-520323BBA79C}"/>
                </c:ext>
              </c:extLst>
            </c:dLbl>
            <c:dLbl>
              <c:idx val="7"/>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653-4A28-9017-520323BBA79C}"/>
                </c:ext>
              </c:extLst>
            </c:dLbl>
            <c:dLbl>
              <c:idx val="8"/>
              <c:layout>
                <c:manualLayout>
                  <c:x val="-1.0526315789473684E-3"/>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653-4A28-9017-520323BBA79C}"/>
                </c:ext>
              </c:extLst>
            </c:dLbl>
            <c:dLbl>
              <c:idx val="10"/>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653-4A28-9017-520323BBA79C}"/>
                </c:ext>
              </c:extLst>
            </c:dLbl>
            <c:dLbl>
              <c:idx val="11"/>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653-4A28-9017-520323BBA79C}"/>
                </c:ext>
              </c:extLst>
            </c:dLbl>
            <c:dLbl>
              <c:idx val="12"/>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653-4A28-9017-520323BBA79C}"/>
                </c:ext>
              </c:extLst>
            </c:dLbl>
            <c:dLbl>
              <c:idx val="13"/>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653-4A28-9017-520323BBA79C}"/>
                </c:ext>
              </c:extLst>
            </c:dLbl>
            <c:dLbl>
              <c:idx val="14"/>
              <c:layout>
                <c:manualLayout>
                  <c:x val="0"/>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653-4A28-9017-520323BBA7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15</c:v>
                </c:pt>
                <c:pt idx="1">
                  <c:v>70</c:v>
                </c:pt>
                <c:pt idx="2">
                  <c:v>50</c:v>
                </c:pt>
                <c:pt idx="3">
                  <c:v>80</c:v>
                </c:pt>
                <c:pt idx="4">
                  <c:v>30</c:v>
                </c:pt>
                <c:pt idx="5">
                  <c:v>45</c:v>
                </c:pt>
                <c:pt idx="6">
                  <c:v>50</c:v>
                </c:pt>
                <c:pt idx="7">
                  <c:v>60</c:v>
                </c:pt>
                <c:pt idx="8">
                  <c:v>20</c:v>
                </c:pt>
                <c:pt idx="9">
                  <c:v>10</c:v>
                </c:pt>
                <c:pt idx="10">
                  <c:v>30</c:v>
                </c:pt>
                <c:pt idx="11">
                  <c:v>30</c:v>
                </c:pt>
                <c:pt idx="12">
                  <c:v>40</c:v>
                </c:pt>
                <c:pt idx="13">
                  <c:v>90</c:v>
                </c:pt>
                <c:pt idx="14">
                  <c:v>40</c:v>
                </c:pt>
              </c:numCache>
            </c:numRef>
          </c:val>
          <c:extLst>
            <c:ext xmlns:c16="http://schemas.microsoft.com/office/drawing/2014/chart" uri="{C3380CC4-5D6E-409C-BE32-E72D297353CC}">
              <c16:uniqueId val="{0000000E-D653-4A28-9017-520323BBA79C}"/>
            </c:ext>
          </c:extLst>
        </c:ser>
        <c:ser>
          <c:idx val="1"/>
          <c:order val="1"/>
          <c:spPr>
            <a:solidFill>
              <a:srgbClr val="00B050"/>
            </a:solidFill>
            <a:ln>
              <a:noFill/>
            </a:ln>
          </c:spPr>
          <c:invertIfNegative val="0"/>
          <c:dLbls>
            <c:dLbl>
              <c:idx val="0"/>
              <c:layout>
                <c:manualLayout>
                  <c:x val="6.8421052631578952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D653-4A28-9017-520323BBA79C}"/>
                </c:ext>
              </c:extLst>
            </c:dLbl>
            <c:dLbl>
              <c:idx val="1"/>
              <c:layout>
                <c:manualLayout>
                  <c:x val="7.052631578947368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653-4A28-9017-520323BBA79C}"/>
                </c:ext>
              </c:extLst>
            </c:dLbl>
            <c:dLbl>
              <c:idx val="2"/>
              <c:layout>
                <c:manualLayout>
                  <c:x val="7.894736842105262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D653-4A28-9017-520323BBA79C}"/>
                </c:ext>
              </c:extLst>
            </c:dLbl>
            <c:dLbl>
              <c:idx val="3"/>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D653-4A28-9017-520323BBA79C}"/>
                </c:ext>
              </c:extLst>
            </c:dLbl>
            <c:dLbl>
              <c:idx val="4"/>
              <c:layout>
                <c:manualLayout>
                  <c:x val="8.210526315789473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D653-4A28-9017-520323BBA79C}"/>
                </c:ext>
              </c:extLst>
            </c:dLbl>
            <c:dLbl>
              <c:idx val="5"/>
              <c:layout>
                <c:manualLayout>
                  <c:x val="0.1105263157894736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D653-4A28-9017-520323BBA79C}"/>
                </c:ext>
              </c:extLst>
            </c:dLbl>
            <c:dLbl>
              <c:idx val="6"/>
              <c:layout>
                <c:manualLayout>
                  <c:x val="8.9473684210526316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D653-4A28-9017-520323BBA79C}"/>
                </c:ext>
              </c:extLst>
            </c:dLbl>
            <c:dLbl>
              <c:idx val="7"/>
              <c:layout>
                <c:manualLayout>
                  <c:x val="7.894736842105262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D653-4A28-9017-520323BBA79C}"/>
                </c:ext>
              </c:extLst>
            </c:dLbl>
            <c:dLbl>
              <c:idx val="8"/>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D653-4A28-9017-520323BBA79C}"/>
                </c:ext>
              </c:extLst>
            </c:dLbl>
            <c:dLbl>
              <c:idx val="9"/>
              <c:layout>
                <c:manualLayout>
                  <c:x val="7.2631578947368422E-2"/>
                  <c:y val="-1.471529110684581E-2"/>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D653-4A28-9017-520323BBA79C}"/>
                </c:ext>
              </c:extLst>
            </c:dLbl>
            <c:dLbl>
              <c:idx val="10"/>
              <c:layout>
                <c:manualLayout>
                  <c:x val="7.157894736842104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D653-4A28-9017-520323BBA79C}"/>
                </c:ext>
              </c:extLst>
            </c:dLbl>
            <c:dLbl>
              <c:idx val="11"/>
              <c:layout>
                <c:manualLayout>
                  <c:x val="0.12736842105263158"/>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D653-4A28-9017-520323BBA79C}"/>
                </c:ext>
              </c:extLst>
            </c:dLbl>
            <c:dLbl>
              <c:idx val="12"/>
              <c:layout>
                <c:manualLayout>
                  <c:x val="8.9473684210526316E-2"/>
                  <c:y val="6.3979526551503517E-4"/>
                </c:manualLayout>
              </c:layout>
              <c:numFmt formatCode="#,##0&quot;%&quot;;&quot;-&quot;#,##0&quot;%&quot;" sourceLinked="0"/>
              <c:spPr>
                <a:noFill/>
                <a:ln>
                  <a:noFill/>
                </a:ln>
              </c:spPr>
              <c:txPr>
                <a:bodyPr wrap="none"/>
                <a:lstStyle/>
                <a:p>
                  <a:pPr>
                    <a:defRPr sz="700" b="1" kern="1200">
                      <a:solidFill>
                        <a:schemeClr val="tx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D653-4A28-9017-520323BBA79C}"/>
                </c:ext>
              </c:extLst>
            </c:dLbl>
            <c:dLbl>
              <c:idx val="13"/>
              <c:layout>
                <c:manualLayout>
                  <c:x val="6.4210526315789468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D653-4A28-9017-520323BBA79C}"/>
                </c:ext>
              </c:extLst>
            </c:dLbl>
            <c:dLbl>
              <c:idx val="14"/>
              <c:layout>
                <c:manualLayout>
                  <c:x val="7.7894736842105267E-2"/>
                  <c:y val="6.3979526551503517E-4"/>
                </c:manualLayout>
              </c:layout>
              <c:numFmt formatCode="#,##0&quot;%&quot;;&quot;-&quot;#,##0&quot;%&quot;" sourceLinked="0"/>
              <c:spPr>
                <a:noFill/>
                <a:ln>
                  <a:noFill/>
                </a:ln>
              </c:spPr>
              <c:txPr>
                <a:bodyPr wrap="none"/>
                <a:lstStyle/>
                <a:p>
                  <a:pPr>
                    <a:defRPr sz="700" b="1" kern="1200">
                      <a:solidFill>
                        <a:schemeClr val="bg1"/>
                      </a:solidFill>
                      <a:latin typeface="+mn-lt"/>
                      <a:ea typeface="等线"/>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D653-4A28-9017-520323BBA7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Sheet1!$A$2:$O$2</c:f>
              <c:numCache>
                <c:formatCode>General</c:formatCode>
                <c:ptCount val="15"/>
                <c:pt idx="0">
                  <c:v>1.9999999999999991</c:v>
                </c:pt>
                <c:pt idx="1">
                  <c:v>3.0000000000000027</c:v>
                </c:pt>
                <c:pt idx="2">
                  <c:v>5.0000000000000044</c:v>
                </c:pt>
                <c:pt idx="3">
                  <c:v>5.0000000000000044</c:v>
                </c:pt>
                <c:pt idx="4">
                  <c:v>6</c:v>
                </c:pt>
                <c:pt idx="5">
                  <c:v>10.000000000000004</c:v>
                </c:pt>
                <c:pt idx="6">
                  <c:v>7.9999999999999964</c:v>
                </c:pt>
                <c:pt idx="7">
                  <c:v>5.0000000000000044</c:v>
                </c:pt>
                <c:pt idx="8">
                  <c:v>4.9999999999999991</c:v>
                </c:pt>
                <c:pt idx="9">
                  <c:v>3</c:v>
                </c:pt>
                <c:pt idx="10">
                  <c:v>2.9999999999999973</c:v>
                </c:pt>
                <c:pt idx="11">
                  <c:v>14.999999999999996</c:v>
                </c:pt>
                <c:pt idx="12">
                  <c:v>8.0000000000000018</c:v>
                </c:pt>
                <c:pt idx="13">
                  <c:v>1.0000000000000009</c:v>
                </c:pt>
                <c:pt idx="14">
                  <c:v>4.9999999999999991</c:v>
                </c:pt>
              </c:numCache>
            </c:numRef>
          </c:val>
          <c:extLst>
            <c:ext xmlns:c16="http://schemas.microsoft.com/office/drawing/2014/chart" uri="{C3380CC4-5D6E-409C-BE32-E72D297353CC}">
              <c16:uniqueId val="{0000001E-D653-4A28-9017-520323BBA79C}"/>
            </c:ext>
          </c:extLst>
        </c:ser>
        <c:dLbls>
          <c:showLegendKey val="0"/>
          <c:showVal val="0"/>
          <c:showCatName val="0"/>
          <c:showSerName val="0"/>
          <c:showPercent val="0"/>
          <c:showBubbleSize val="0"/>
        </c:dLbls>
        <c:gapWidth val="80"/>
        <c:overlap val="100"/>
        <c:axId val="1387715408"/>
        <c:axId val="1"/>
      </c:barChart>
      <c:catAx>
        <c:axId val="1387715408"/>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1"/>
          <c:min val="0"/>
        </c:scaling>
        <c:delete val="1"/>
        <c:axPos val="t"/>
        <c:numFmt formatCode="General" sourceLinked="1"/>
        <c:majorTickMark val="out"/>
        <c:minorTickMark val="none"/>
        <c:tickLblPos val="nextTo"/>
        <c:crossAx val="1387715408"/>
        <c:crosses val="min"/>
        <c:crossBetween val="between"/>
      </c:valAx>
    </c:plotArea>
    <c:plotVisOnly val="0"/>
    <c:dispBlanksAs val="gap"/>
    <c:showDLblsOverMax val="1"/>
  </c:chart>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Sheet1!$A$21:$H$21</cx:f>
        <cx:lvl ptCount="8">
          <cx:pt idx="0">新加坡</cx:pt>
          <cx:pt idx="1">韩国</cx:pt>
          <cx:pt idx="2">日本</cx:pt>
          <cx:pt idx="3">美国</cx:pt>
          <cx:pt idx="4">英国</cx:pt>
          <cx:pt idx="5">德国</cx:pt>
          <cx:pt idx="6">法国</cx:pt>
          <cx:pt idx="7">阿联酋</cx:pt>
        </cx:lvl>
      </cx:strDim>
      <cx:numDim type="size">
        <cx:f dir="row">Sheet1!$A$23:$H$23</cx:f>
        <cx:lvl ptCount="8" formatCode="0%">
          <cx:pt idx="0">0.19555081923538031</cx:pt>
          <cx:pt idx="1">0.24350606100972425</cx:pt>
          <cx:pt idx="2">0.11828959637671507</cx:pt>
          <cx:pt idx="3">0.25576128946316773</cx:pt>
          <cx:pt idx="4">0.079392566937524972</cx:pt>
          <cx:pt idx="5">0.059411216198215003</cx:pt>
          <cx:pt idx="6">0.038497402424403887</cx:pt>
          <cx:pt idx="7">0.0095910483548687885</cx:pt>
        </cx:lvl>
      </cx:numDim>
    </cx:data>
  </cx:chartData>
  <cx:chart>
    <cx:plotArea>
      <cx:plotAreaRegion>
        <cx:series layoutId="treemap" uniqueId="{DBFC2B40-3409-2F47-9D78-56EEAC6348D5}">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1E02614-F565-49BF-AE5D-95179F5D55BE}"/>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4" name="页脚占位符 3">
            <a:extLst>
              <a:ext uri="{FF2B5EF4-FFF2-40B4-BE49-F238E27FC236}">
                <a16:creationId xmlns:a16="http://schemas.microsoft.com/office/drawing/2014/main" id="{22CC49F0-15EF-4082-B00A-3CE51BBAAA51}"/>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DA31B17-A92E-4F07-9194-4364D07C0B07}"/>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4C6FF319-90BB-4FEE-8D4D-9D1A14E8B440}" type="slidenum">
              <a:rPr lang="zh-CN" altLang="en-US" smtClean="0"/>
              <a:t>‹#›</a:t>
            </a:fld>
            <a:endParaRPr lang="zh-CN" altLang="en-US"/>
          </a:p>
        </p:txBody>
      </p:sp>
    </p:spTree>
    <p:extLst>
      <p:ext uri="{BB962C8B-B14F-4D97-AF65-F5344CB8AC3E}">
        <p14:creationId xmlns:p14="http://schemas.microsoft.com/office/powerpoint/2010/main" val="2517343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FADE2DF2-CB05-4CF7-92BF-A917A1B0DF6F}" type="datetimeFigureOut">
              <a:rPr lang="zh-CN" altLang="en-US" smtClean="0"/>
              <a:t>2025/9/2</a:t>
            </a:fld>
            <a:endParaRPr lang="zh-CN" altLang="en-US"/>
          </a:p>
        </p:txBody>
      </p:sp>
      <p:sp>
        <p:nvSpPr>
          <p:cNvPr id="4" name="幻灯片图像占位符 3"/>
          <p:cNvSpPr>
            <a:spLocks noGrp="1" noRot="1" noChangeAspect="1"/>
          </p:cNvSpPr>
          <p:nvPr>
            <p:ph type="sldImg" idx="2"/>
          </p:nvPr>
        </p:nvSpPr>
        <p:spPr>
          <a:xfrm>
            <a:off x="2239963" y="1241425"/>
            <a:ext cx="2319337" cy="335121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8AF2B88-21E2-456E-B54A-373868E7318A}" type="slidenum">
              <a:rPr lang="zh-CN" altLang="en-US" smtClean="0"/>
              <a:t>‹#›</a:t>
            </a:fld>
            <a:endParaRPr lang="zh-CN" altLang="en-US"/>
          </a:p>
        </p:txBody>
      </p:sp>
    </p:spTree>
    <p:extLst>
      <p:ext uri="{BB962C8B-B14F-4D97-AF65-F5344CB8AC3E}">
        <p14:creationId xmlns:p14="http://schemas.microsoft.com/office/powerpoint/2010/main" val="3421042078"/>
      </p:ext>
    </p:extLst>
  </p:cSld>
  <p:clrMap bg1="lt1" tx1="dk1" bg2="lt2" tx2="dk2" accent1="accent1" accent2="accent2" accent3="accent3" accent4="accent4" accent5="accent5" accent6="accent6" hlink="hlink" folHlink="folHlink"/>
  <p:notesStyle>
    <a:lvl1pPr marL="0" algn="l" defTabSz="452628" rtl="0" eaLnBrk="1" latinLnBrk="0" hangingPunct="1">
      <a:defRPr sz="594" kern="1200">
        <a:solidFill>
          <a:schemeClr val="tx1"/>
        </a:solidFill>
        <a:latin typeface="+mn-lt"/>
        <a:ea typeface="+mn-ea"/>
        <a:cs typeface="+mn-cs"/>
      </a:defRPr>
    </a:lvl1pPr>
    <a:lvl2pPr marL="226314" algn="l" defTabSz="452628" rtl="0" eaLnBrk="1" latinLnBrk="0" hangingPunct="1">
      <a:defRPr sz="594" kern="1200">
        <a:solidFill>
          <a:schemeClr val="tx1"/>
        </a:solidFill>
        <a:latin typeface="+mn-lt"/>
        <a:ea typeface="+mn-ea"/>
        <a:cs typeface="+mn-cs"/>
      </a:defRPr>
    </a:lvl2pPr>
    <a:lvl3pPr marL="452628" algn="l" defTabSz="452628" rtl="0" eaLnBrk="1" latinLnBrk="0" hangingPunct="1">
      <a:defRPr sz="594" kern="1200">
        <a:solidFill>
          <a:schemeClr val="tx1"/>
        </a:solidFill>
        <a:latin typeface="+mn-lt"/>
        <a:ea typeface="+mn-ea"/>
        <a:cs typeface="+mn-cs"/>
      </a:defRPr>
    </a:lvl3pPr>
    <a:lvl4pPr marL="678942" algn="l" defTabSz="452628" rtl="0" eaLnBrk="1" latinLnBrk="0" hangingPunct="1">
      <a:defRPr sz="594" kern="1200">
        <a:solidFill>
          <a:schemeClr val="tx1"/>
        </a:solidFill>
        <a:latin typeface="+mn-lt"/>
        <a:ea typeface="+mn-ea"/>
        <a:cs typeface="+mn-cs"/>
      </a:defRPr>
    </a:lvl4pPr>
    <a:lvl5pPr marL="905256" algn="l" defTabSz="452628" rtl="0" eaLnBrk="1" latinLnBrk="0" hangingPunct="1">
      <a:defRPr sz="594" kern="1200">
        <a:solidFill>
          <a:schemeClr val="tx1"/>
        </a:solidFill>
        <a:latin typeface="+mn-lt"/>
        <a:ea typeface="+mn-ea"/>
        <a:cs typeface="+mn-cs"/>
      </a:defRPr>
    </a:lvl5pPr>
    <a:lvl6pPr marL="1131570" algn="l" defTabSz="452628" rtl="0" eaLnBrk="1" latinLnBrk="0" hangingPunct="1">
      <a:defRPr sz="594" kern="1200">
        <a:solidFill>
          <a:schemeClr val="tx1"/>
        </a:solidFill>
        <a:latin typeface="+mn-lt"/>
        <a:ea typeface="+mn-ea"/>
        <a:cs typeface="+mn-cs"/>
      </a:defRPr>
    </a:lvl6pPr>
    <a:lvl7pPr marL="1357884" algn="l" defTabSz="452628" rtl="0" eaLnBrk="1" latinLnBrk="0" hangingPunct="1">
      <a:defRPr sz="594" kern="1200">
        <a:solidFill>
          <a:schemeClr val="tx1"/>
        </a:solidFill>
        <a:latin typeface="+mn-lt"/>
        <a:ea typeface="+mn-ea"/>
        <a:cs typeface="+mn-cs"/>
      </a:defRPr>
    </a:lvl7pPr>
    <a:lvl8pPr marL="1584198" algn="l" defTabSz="452628" rtl="0" eaLnBrk="1" latinLnBrk="0" hangingPunct="1">
      <a:defRPr sz="594" kern="1200">
        <a:solidFill>
          <a:schemeClr val="tx1"/>
        </a:solidFill>
        <a:latin typeface="+mn-lt"/>
        <a:ea typeface="+mn-ea"/>
        <a:cs typeface="+mn-cs"/>
      </a:defRPr>
    </a:lvl8pPr>
    <a:lvl9pPr marL="1810512" algn="l" defTabSz="452628" rtl="0" eaLnBrk="1" latinLnBrk="0" hangingPunct="1">
      <a:defRPr sz="59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604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3A51-34D6-0791-98B9-D2E76B10A1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DE57BD-8221-6529-FBDE-19A0030655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6A185A-317B-2FEC-1584-517582202C5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D2B1140-F31D-F1F4-E0E7-54F701923E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27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45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118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344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17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33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76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AF2B88-21E2-456E-B54A-373868E731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43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目录、名词解释、方法论及法律声明">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624911"/>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3120">
          <p15:clr>
            <a:srgbClr val="FBAE40"/>
          </p15:clr>
        </p15:guide>
        <p15:guide id="4" orient="horz" pos="217">
          <p15:clr>
            <a:srgbClr val="FBAE40"/>
          </p15:clr>
        </p15:guide>
        <p15:guide id="5" orient="horz" pos="6240">
          <p15:clr>
            <a:srgbClr val="FBAE40"/>
          </p15:clr>
        </p15:guide>
        <p15:guide id="6" orient="horz">
          <p15:clr>
            <a:srgbClr val="FBAE40"/>
          </p15:clr>
        </p15:guide>
        <p15:guide id="7">
          <p15:clr>
            <a:srgbClr val="FBAE40"/>
          </p15:clr>
        </p15:guide>
        <p15:guide id="8" pos="43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97912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907106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46542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18768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312106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992224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目录、名词解释、方法论及法律声明">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222763"/>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3120">
          <p15:clr>
            <a:srgbClr val="FBAE40"/>
          </p15:clr>
        </p15:guide>
        <p15:guide id="4" orient="horz" pos="217">
          <p15:clr>
            <a:srgbClr val="FBAE40"/>
          </p15:clr>
        </p15:guide>
        <p15:guide id="5" orient="horz" pos="6240">
          <p15:clr>
            <a:srgbClr val="FBAE40"/>
          </p15:clr>
        </p15:guide>
        <p15:guide id="6" orient="horz">
          <p15:clr>
            <a:srgbClr val="FBAE40"/>
          </p15:clr>
        </p15:guide>
        <p15:guide id="7">
          <p15:clr>
            <a:srgbClr val="FBAE40"/>
          </p15:clr>
        </p15:guide>
        <p15:guide id="8"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摘要及过渡页">
    <p:spTree>
      <p:nvGrpSpPr>
        <p:cNvPr id="1" name=""/>
        <p:cNvGrpSpPr/>
        <p:nvPr/>
      </p:nvGrpSpPr>
      <p:grpSpPr>
        <a:xfrm>
          <a:off x="0" y="0"/>
          <a:ext cx="0" cy="0"/>
          <a:chOff x="0" y="0"/>
          <a:chExt cx="0" cy="0"/>
        </a:xfrm>
      </p:grpSpPr>
      <p:sp>
        <p:nvSpPr>
          <p:cNvPr id="32" name="矩形 5">
            <a:extLst>
              <a:ext uri="{FF2B5EF4-FFF2-40B4-BE49-F238E27FC236}">
                <a16:creationId xmlns:a16="http://schemas.microsoft.com/office/drawing/2014/main" id="{1DC28346-1B24-F048-A70E-67659F6416DF}"/>
              </a:ext>
            </a:extLst>
          </p:cNvPr>
          <p:cNvSpPr/>
          <p:nvPr userDrawn="1"/>
        </p:nvSpPr>
        <p:spPr>
          <a:xfrm>
            <a:off x="5255340" y="1"/>
            <a:ext cx="1605336" cy="9905999"/>
          </a:xfrm>
          <a:prstGeom prst="rect">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5A301392-4DF0-3743-9681-750FE94AE278}"/>
              </a:ext>
            </a:extLst>
          </p:cNvPr>
          <p:cNvGrpSpPr/>
          <p:nvPr userDrawn="1"/>
        </p:nvGrpSpPr>
        <p:grpSpPr>
          <a:xfrm>
            <a:off x="996068" y="9129717"/>
            <a:ext cx="3585060" cy="503806"/>
            <a:chOff x="836712" y="9188576"/>
            <a:chExt cx="3096344" cy="435127"/>
          </a:xfrm>
        </p:grpSpPr>
        <p:pic>
          <p:nvPicPr>
            <p:cNvPr id="22" name="Picture 21">
              <a:extLst>
                <a:ext uri="{FF2B5EF4-FFF2-40B4-BE49-F238E27FC236}">
                  <a16:creationId xmlns:a16="http://schemas.microsoft.com/office/drawing/2014/main" id="{8DD31DF3-B79B-8245-9116-52C65CFB0428}"/>
                </a:ext>
              </a:extLst>
            </p:cNvPr>
            <p:cNvPicPr>
              <a:picLocks noChangeAspect="1"/>
            </p:cNvPicPr>
            <p:nvPr userDrawn="1"/>
          </p:nvPicPr>
          <p:blipFill>
            <a:blip r:embed="rId2">
              <a:lum bright="100000"/>
            </a:blip>
            <a:stretch>
              <a:fillRect/>
            </a:stretch>
          </p:blipFill>
          <p:spPr>
            <a:xfrm>
              <a:off x="2446273" y="9188576"/>
              <a:ext cx="1486783" cy="366309"/>
            </a:xfrm>
            <a:prstGeom prst="rect">
              <a:avLst/>
            </a:prstGeom>
          </p:spPr>
        </p:pic>
        <p:pic>
          <p:nvPicPr>
            <p:cNvPr id="27" name="Picture 26">
              <a:extLst>
                <a:ext uri="{FF2B5EF4-FFF2-40B4-BE49-F238E27FC236}">
                  <a16:creationId xmlns:a16="http://schemas.microsoft.com/office/drawing/2014/main" id="{F283BE14-DB7B-8247-B629-5A4F6486615E}"/>
                </a:ext>
              </a:extLst>
            </p:cNvPr>
            <p:cNvPicPr>
              <a:picLocks noChangeAspect="1"/>
            </p:cNvPicPr>
            <p:nvPr userDrawn="1"/>
          </p:nvPicPr>
          <p:blipFill>
            <a:blip r:embed="rId3"/>
            <a:stretch>
              <a:fillRect/>
            </a:stretch>
          </p:blipFill>
          <p:spPr>
            <a:xfrm>
              <a:off x="836712" y="9256214"/>
              <a:ext cx="926071" cy="367489"/>
            </a:xfrm>
            <a:prstGeom prst="rect">
              <a:avLst/>
            </a:prstGeom>
          </p:spPr>
        </p:pic>
      </p:grpSp>
      <p:pic>
        <p:nvPicPr>
          <p:cNvPr id="37" name="Picture 36">
            <a:extLst>
              <a:ext uri="{FF2B5EF4-FFF2-40B4-BE49-F238E27FC236}">
                <a16:creationId xmlns:a16="http://schemas.microsoft.com/office/drawing/2014/main" id="{002690BC-6028-1149-8D73-D9147BD1B65F}"/>
              </a:ext>
            </a:extLst>
          </p:cNvPr>
          <p:cNvPicPr>
            <a:picLocks noChangeAspect="1"/>
          </p:cNvPicPr>
          <p:nvPr userDrawn="1"/>
        </p:nvPicPr>
        <p:blipFill>
          <a:blip r:embed="rId2"/>
          <a:stretch>
            <a:fillRect/>
          </a:stretch>
        </p:blipFill>
        <p:spPr>
          <a:xfrm>
            <a:off x="7919107" y="5775576"/>
            <a:ext cx="1794298" cy="442073"/>
          </a:xfrm>
          <a:prstGeom prst="rect">
            <a:avLst/>
          </a:prstGeom>
        </p:spPr>
      </p:pic>
      <p:pic>
        <p:nvPicPr>
          <p:cNvPr id="38" name="Picture 37">
            <a:extLst>
              <a:ext uri="{FF2B5EF4-FFF2-40B4-BE49-F238E27FC236}">
                <a16:creationId xmlns:a16="http://schemas.microsoft.com/office/drawing/2014/main" id="{B7577E2F-10DC-C94B-AAA8-AD252A119B05}"/>
              </a:ext>
            </a:extLst>
          </p:cNvPr>
          <p:cNvPicPr>
            <a:picLocks noChangeAspect="1"/>
          </p:cNvPicPr>
          <p:nvPr userDrawn="1"/>
        </p:nvPicPr>
        <p:blipFill>
          <a:blip r:embed="rId4"/>
          <a:stretch>
            <a:fillRect/>
          </a:stretch>
        </p:blipFill>
        <p:spPr>
          <a:xfrm>
            <a:off x="7798909" y="4016896"/>
            <a:ext cx="1605335" cy="637039"/>
          </a:xfrm>
          <a:prstGeom prst="rect">
            <a:avLst/>
          </a:prstGeom>
        </p:spPr>
      </p:pic>
      <p:sp>
        <p:nvSpPr>
          <p:cNvPr id="33" name="矩形 5">
            <a:extLst>
              <a:ext uri="{FF2B5EF4-FFF2-40B4-BE49-F238E27FC236}">
                <a16:creationId xmlns:a16="http://schemas.microsoft.com/office/drawing/2014/main" id="{3DB3E128-C32D-2B46-9C86-51C577C7D271}"/>
              </a:ext>
            </a:extLst>
          </p:cNvPr>
          <p:cNvSpPr/>
          <p:nvPr userDrawn="1"/>
        </p:nvSpPr>
        <p:spPr>
          <a:xfrm>
            <a:off x="2" y="1"/>
            <a:ext cx="5517230"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571918"/>
      </p:ext>
    </p:extLst>
  </p:cSld>
  <p:clrMapOvr>
    <a:masterClrMapping/>
  </p:clrMapOvr>
  <p:extLst>
    <p:ext uri="{DCECCB84-F9BA-43D5-87BE-67443E8EF086}">
      <p15:sldGuideLst xmlns:p15="http://schemas.microsoft.com/office/powerpoint/2012/main">
        <p15:guide id="1" pos="210">
          <p15:clr>
            <a:srgbClr val="FBAE40"/>
          </p15:clr>
        </p15:guide>
        <p15:guide id="2" orient="horz" pos="217">
          <p15:clr>
            <a:srgbClr val="FBAE40"/>
          </p15:clr>
        </p15:guide>
        <p15:guide id="3" pos="4080">
          <p15:clr>
            <a:srgbClr val="FBAE40"/>
          </p15:clr>
        </p15:guide>
        <p15:guide id="4" orient="horz" pos="6023">
          <p15:clr>
            <a:srgbClr val="FBAE40"/>
          </p15:clr>
        </p15:guide>
        <p15:guide id="5" orient="horz" pos="57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0628C594-CFF3-7847-A51B-A1D03608B361}"/>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3" name="矩形 5">
            <a:extLst>
              <a:ext uri="{FF2B5EF4-FFF2-40B4-BE49-F238E27FC236}">
                <a16:creationId xmlns:a16="http://schemas.microsoft.com/office/drawing/2014/main" id="{57818DD3-F3D0-1440-808E-D7BF45509798}"/>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7" name="Picture 16">
            <a:extLst>
              <a:ext uri="{FF2B5EF4-FFF2-40B4-BE49-F238E27FC236}">
                <a16:creationId xmlns:a16="http://schemas.microsoft.com/office/drawing/2014/main" id="{3D26FA66-8F0A-264A-9219-63DAD71F8563}"/>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8" name="Picture 17">
            <a:extLst>
              <a:ext uri="{FF2B5EF4-FFF2-40B4-BE49-F238E27FC236}">
                <a16:creationId xmlns:a16="http://schemas.microsoft.com/office/drawing/2014/main" id="{AC17382E-AE21-084D-9AFE-9ABE9B12250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sp>
        <p:nvSpPr>
          <p:cNvPr id="34" name="Slide Number Placeholder 33">
            <a:extLst>
              <a:ext uri="{FF2B5EF4-FFF2-40B4-BE49-F238E27FC236}">
                <a16:creationId xmlns:a16="http://schemas.microsoft.com/office/drawing/2014/main" id="{ED52BCF6-98E2-0A4C-A529-714433A436C5}"/>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 name="Group 1">
            <a:extLst>
              <a:ext uri="{FF2B5EF4-FFF2-40B4-BE49-F238E27FC236}">
                <a16:creationId xmlns:a16="http://schemas.microsoft.com/office/drawing/2014/main" id="{CFFE985E-A918-BF4B-A658-6DF78005E620}"/>
              </a:ext>
            </a:extLst>
          </p:cNvPr>
          <p:cNvGrpSpPr/>
          <p:nvPr userDrawn="1"/>
        </p:nvGrpSpPr>
        <p:grpSpPr>
          <a:xfrm>
            <a:off x="1101582" y="9273018"/>
            <a:ext cx="1136404" cy="359859"/>
            <a:chOff x="1524849" y="8008291"/>
            <a:chExt cx="1136404" cy="359859"/>
          </a:xfrm>
        </p:grpSpPr>
        <p:sp>
          <p:nvSpPr>
            <p:cNvPr id="9" name="文本框 25">
              <a:extLst>
                <a:ext uri="{FF2B5EF4-FFF2-40B4-BE49-F238E27FC236}">
                  <a16:creationId xmlns:a16="http://schemas.microsoft.com/office/drawing/2014/main" id="{17F0D7B2-5370-F14E-B58F-17B5207B7D2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0" name="iconfont-11253-5322182">
              <a:extLst>
                <a:ext uri="{FF2B5EF4-FFF2-40B4-BE49-F238E27FC236}">
                  <a16:creationId xmlns:a16="http://schemas.microsoft.com/office/drawing/2014/main" id="{419AB544-7EE3-AC40-8F98-4D271A86A002}"/>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27">
              <a:extLst>
                <a:ext uri="{FF2B5EF4-FFF2-40B4-BE49-F238E27FC236}">
                  <a16:creationId xmlns:a16="http://schemas.microsoft.com/office/drawing/2014/main" id="{789A38C0-ADB8-654E-BE91-8EF53E26F4FB}"/>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CC6881C8-5158-344C-B927-CEEBF722BE28}"/>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74874"/>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6023">
          <p15:clr>
            <a:srgbClr val="FBAE40"/>
          </p15:clr>
        </p15:guide>
        <p15:guide id="4" orient="horz" pos="217">
          <p15:clr>
            <a:srgbClr val="FBAE40"/>
          </p15:clr>
        </p15:guide>
        <p15:guide id="5" orient="horz" pos="5842">
          <p15:clr>
            <a:srgbClr val="FBAE40"/>
          </p15:clr>
        </p15:guide>
        <p15:guide id="6" orient="horz" pos="330">
          <p15:clr>
            <a:srgbClr val="FBAE40"/>
          </p15:clr>
        </p15:guide>
        <p15:guide id="7" pos="1480">
          <p15:clr>
            <a:srgbClr val="FBAE40"/>
          </p15:clr>
        </p15:guide>
        <p15:guide id="8" orient="horz" pos="1396">
          <p15:clr>
            <a:srgbClr val="FBAE40"/>
          </p15:clr>
        </p15:guide>
        <p15:guide id="9" orient="horz" pos="5660">
          <p15:clr>
            <a:srgbClr val="FBAE40"/>
          </p15:clr>
        </p15:guide>
        <p15:guide id="10" orient="horz" pos="1124">
          <p15:clr>
            <a:srgbClr val="FBAE40"/>
          </p15:clr>
        </p15:guide>
        <p15:guide id="11" orient="horz" pos="580">
          <p15:clr>
            <a:srgbClr val="FBAE40"/>
          </p15:clr>
        </p15:guide>
        <p15:guide id="12" orient="horz" pos="12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
        <p:nvSpPr>
          <p:cNvPr id="26" name="矩形 5">
            <a:extLst>
              <a:ext uri="{FF2B5EF4-FFF2-40B4-BE49-F238E27FC236}">
                <a16:creationId xmlns:a16="http://schemas.microsoft.com/office/drawing/2014/main" id="{2D625C43-D588-6149-B0A2-B452677B3B2F}"/>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2340705" cy="276999"/>
          </a:xfrm>
          <a:prstGeom prst="rect">
            <a:avLst/>
          </a:prstGeom>
        </p:spPr>
        <p:txBody>
          <a:bodyPr wrap="none">
            <a:spAutoFit/>
          </a:bodyPr>
          <a:lstStyle/>
          <a:p>
            <a:r>
              <a:rPr lang="en-US" altLang="zh-CN" sz="1200" b="1" kern="100">
                <a:solidFill>
                  <a:schemeClr val="tx1">
                    <a:lumMod val="50000"/>
                    <a:lumOff val="50000"/>
                  </a:schemeClr>
                </a:solidFill>
                <a:latin typeface="等线" panose="02010600030101010101" pitchFamily="2" charset="-122"/>
                <a:ea typeface="+mn-ea"/>
                <a:cs typeface="+mn-ea"/>
                <a:sym typeface="+mn-lt"/>
              </a:rPr>
              <a:t>Frost &amp; Sullivan Market Insight</a:t>
            </a:r>
            <a:endParaRPr lang="zh-CN" altLang="zh-CN" sz="1200" b="1" kern="100">
              <a:solidFill>
                <a:schemeClr val="tx1">
                  <a:lumMod val="50000"/>
                  <a:lumOff val="50000"/>
                </a:schemeClr>
              </a:solidFill>
              <a:latin typeface="等线" panose="02010600030101010101" pitchFamily="2" charset="-122"/>
              <a:ea typeface="+mn-ea"/>
              <a:cs typeface="+mn-ea"/>
              <a:sym typeface="+mn-lt"/>
            </a:endParaRPr>
          </a:p>
        </p:txBody>
      </p:sp>
      <p:sp>
        <p:nvSpPr>
          <p:cNvPr id="3" name="TextBox 2">
            <a:extLst>
              <a:ext uri="{FF2B5EF4-FFF2-40B4-BE49-F238E27FC236}">
                <a16:creationId xmlns:a16="http://schemas.microsoft.com/office/drawing/2014/main" id="{6B3C9A84-B543-AD4C-A93F-C03232BD1FEB}"/>
              </a:ext>
            </a:extLst>
          </p:cNvPr>
          <p:cNvSpPr txBox="1"/>
          <p:nvPr userDrawn="1"/>
        </p:nvSpPr>
        <p:spPr>
          <a:xfrm>
            <a:off x="4140485" y="1602769"/>
            <a:ext cx="184731" cy="246221"/>
          </a:xfrm>
          <a:prstGeom prst="rect">
            <a:avLst/>
          </a:prstGeom>
          <a:noFill/>
        </p:spPr>
        <p:txBody>
          <a:bodyPr wrap="none" rtlCol="0">
            <a:spAutoFit/>
          </a:bodyPr>
          <a:lstStyle/>
          <a:p>
            <a:pPr algn="l"/>
            <a:endParaRPr lang="en-CN" sz="1000">
              <a:latin typeface="DengXian" panose="02010600030101010101" pitchFamily="2" charset="-122"/>
              <a:ea typeface="DengXian" panose="02010600030101010101" pitchFamily="2" charset="-122"/>
            </a:endParaRPr>
          </a:p>
        </p:txBody>
      </p:sp>
      <p:pic>
        <p:nvPicPr>
          <p:cNvPr id="14" name="Picture 13">
            <a:extLst>
              <a:ext uri="{FF2B5EF4-FFF2-40B4-BE49-F238E27FC236}">
                <a16:creationId xmlns:a16="http://schemas.microsoft.com/office/drawing/2014/main" id="{19155906-3E6D-E44C-A72B-A2D07E793195}"/>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7" name="Picture 16">
            <a:extLst>
              <a:ext uri="{FF2B5EF4-FFF2-40B4-BE49-F238E27FC236}">
                <a16:creationId xmlns:a16="http://schemas.microsoft.com/office/drawing/2014/main" id="{BEBA3A76-0B11-984C-88CD-475F6BEDC5D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8" name="Slide Number Placeholder 33">
            <a:extLst>
              <a:ext uri="{FF2B5EF4-FFF2-40B4-BE49-F238E27FC236}">
                <a16:creationId xmlns:a16="http://schemas.microsoft.com/office/drawing/2014/main" id="{CA91012D-1706-014E-8108-32A24AEAD766}"/>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5" name="Group 24">
            <a:extLst>
              <a:ext uri="{FF2B5EF4-FFF2-40B4-BE49-F238E27FC236}">
                <a16:creationId xmlns:a16="http://schemas.microsoft.com/office/drawing/2014/main" id="{F4870802-D44D-C84B-A738-F0AD902D32B4}"/>
              </a:ext>
            </a:extLst>
          </p:cNvPr>
          <p:cNvGrpSpPr/>
          <p:nvPr userDrawn="1"/>
        </p:nvGrpSpPr>
        <p:grpSpPr>
          <a:xfrm>
            <a:off x="1101582" y="9273018"/>
            <a:ext cx="1136404" cy="359859"/>
            <a:chOff x="1524849" y="8008291"/>
            <a:chExt cx="1136404" cy="359859"/>
          </a:xfrm>
        </p:grpSpPr>
        <p:sp>
          <p:nvSpPr>
            <p:cNvPr id="27" name="文本框 25">
              <a:extLst>
                <a:ext uri="{FF2B5EF4-FFF2-40B4-BE49-F238E27FC236}">
                  <a16:creationId xmlns:a16="http://schemas.microsoft.com/office/drawing/2014/main" id="{D3B2547B-1B20-324C-A503-57A748832F86}"/>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8" name="iconfont-11253-5322182">
              <a:extLst>
                <a:ext uri="{FF2B5EF4-FFF2-40B4-BE49-F238E27FC236}">
                  <a16:creationId xmlns:a16="http://schemas.microsoft.com/office/drawing/2014/main" id="{0021A97F-7C0C-ED40-9022-9C160761C515}"/>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文本框 27">
              <a:extLst>
                <a:ext uri="{FF2B5EF4-FFF2-40B4-BE49-F238E27FC236}">
                  <a16:creationId xmlns:a16="http://schemas.microsoft.com/office/drawing/2014/main" id="{AEBA763A-4887-4C43-A1A2-F9B401C5346C}"/>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31" name="iconfont-11868-5667965">
              <a:extLst>
                <a:ext uri="{FF2B5EF4-FFF2-40B4-BE49-F238E27FC236}">
                  <a16:creationId xmlns:a16="http://schemas.microsoft.com/office/drawing/2014/main" id="{4B194B46-1A6A-ED40-9ABA-32498830265B}"/>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4787898"/>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6023">
          <p15:clr>
            <a:srgbClr val="FBAE40"/>
          </p15:clr>
        </p15:guide>
        <p15:guide id="4" orient="horz" pos="217">
          <p15:clr>
            <a:srgbClr val="FBAE40"/>
          </p15:clr>
        </p15:guide>
        <p15:guide id="5" orient="horz" pos="5842">
          <p15:clr>
            <a:srgbClr val="FBAE40"/>
          </p15:clr>
        </p15:guide>
        <p15:guide id="6" orient="horz" pos="3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摘要及过渡页">
    <p:spTree>
      <p:nvGrpSpPr>
        <p:cNvPr id="1" name=""/>
        <p:cNvGrpSpPr/>
        <p:nvPr/>
      </p:nvGrpSpPr>
      <p:grpSpPr>
        <a:xfrm>
          <a:off x="0" y="0"/>
          <a:ext cx="0" cy="0"/>
          <a:chOff x="0" y="0"/>
          <a:chExt cx="0" cy="0"/>
        </a:xfrm>
      </p:grpSpPr>
      <p:sp>
        <p:nvSpPr>
          <p:cNvPr id="32" name="矩形 5">
            <a:extLst>
              <a:ext uri="{FF2B5EF4-FFF2-40B4-BE49-F238E27FC236}">
                <a16:creationId xmlns:a16="http://schemas.microsoft.com/office/drawing/2014/main" id="{1DC28346-1B24-F048-A70E-67659F6416DF}"/>
              </a:ext>
            </a:extLst>
          </p:cNvPr>
          <p:cNvSpPr/>
          <p:nvPr userDrawn="1"/>
        </p:nvSpPr>
        <p:spPr>
          <a:xfrm>
            <a:off x="5255340" y="1"/>
            <a:ext cx="1605336" cy="9905999"/>
          </a:xfrm>
          <a:prstGeom prst="rect">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5A301392-4DF0-3743-9681-750FE94AE278}"/>
              </a:ext>
            </a:extLst>
          </p:cNvPr>
          <p:cNvGrpSpPr/>
          <p:nvPr userDrawn="1"/>
        </p:nvGrpSpPr>
        <p:grpSpPr>
          <a:xfrm>
            <a:off x="996068" y="9129717"/>
            <a:ext cx="3585060" cy="503806"/>
            <a:chOff x="836712" y="9188576"/>
            <a:chExt cx="3096344" cy="435127"/>
          </a:xfrm>
        </p:grpSpPr>
        <p:pic>
          <p:nvPicPr>
            <p:cNvPr id="22" name="Picture 21">
              <a:extLst>
                <a:ext uri="{FF2B5EF4-FFF2-40B4-BE49-F238E27FC236}">
                  <a16:creationId xmlns:a16="http://schemas.microsoft.com/office/drawing/2014/main" id="{8DD31DF3-B79B-8245-9116-52C65CFB0428}"/>
                </a:ext>
              </a:extLst>
            </p:cNvPr>
            <p:cNvPicPr>
              <a:picLocks noChangeAspect="1"/>
            </p:cNvPicPr>
            <p:nvPr userDrawn="1"/>
          </p:nvPicPr>
          <p:blipFill>
            <a:blip r:embed="rId2">
              <a:lum bright="100000"/>
            </a:blip>
            <a:stretch>
              <a:fillRect/>
            </a:stretch>
          </p:blipFill>
          <p:spPr>
            <a:xfrm>
              <a:off x="2446273" y="9188576"/>
              <a:ext cx="1486783" cy="366309"/>
            </a:xfrm>
            <a:prstGeom prst="rect">
              <a:avLst/>
            </a:prstGeom>
          </p:spPr>
        </p:pic>
        <p:pic>
          <p:nvPicPr>
            <p:cNvPr id="27" name="Picture 26">
              <a:extLst>
                <a:ext uri="{FF2B5EF4-FFF2-40B4-BE49-F238E27FC236}">
                  <a16:creationId xmlns:a16="http://schemas.microsoft.com/office/drawing/2014/main" id="{F283BE14-DB7B-8247-B629-5A4F6486615E}"/>
                </a:ext>
              </a:extLst>
            </p:cNvPr>
            <p:cNvPicPr>
              <a:picLocks noChangeAspect="1"/>
            </p:cNvPicPr>
            <p:nvPr userDrawn="1"/>
          </p:nvPicPr>
          <p:blipFill>
            <a:blip r:embed="rId3"/>
            <a:stretch>
              <a:fillRect/>
            </a:stretch>
          </p:blipFill>
          <p:spPr>
            <a:xfrm>
              <a:off x="836712" y="9256214"/>
              <a:ext cx="926071" cy="367489"/>
            </a:xfrm>
            <a:prstGeom prst="rect">
              <a:avLst/>
            </a:prstGeom>
          </p:spPr>
        </p:pic>
      </p:grpSp>
      <p:pic>
        <p:nvPicPr>
          <p:cNvPr id="37" name="Picture 36">
            <a:extLst>
              <a:ext uri="{FF2B5EF4-FFF2-40B4-BE49-F238E27FC236}">
                <a16:creationId xmlns:a16="http://schemas.microsoft.com/office/drawing/2014/main" id="{002690BC-6028-1149-8D73-D9147BD1B65F}"/>
              </a:ext>
            </a:extLst>
          </p:cNvPr>
          <p:cNvPicPr>
            <a:picLocks noChangeAspect="1"/>
          </p:cNvPicPr>
          <p:nvPr userDrawn="1"/>
        </p:nvPicPr>
        <p:blipFill>
          <a:blip r:embed="rId2"/>
          <a:stretch>
            <a:fillRect/>
          </a:stretch>
        </p:blipFill>
        <p:spPr>
          <a:xfrm>
            <a:off x="7919107" y="5775576"/>
            <a:ext cx="1794298" cy="442073"/>
          </a:xfrm>
          <a:prstGeom prst="rect">
            <a:avLst/>
          </a:prstGeom>
        </p:spPr>
      </p:pic>
      <p:pic>
        <p:nvPicPr>
          <p:cNvPr id="38" name="Picture 37">
            <a:extLst>
              <a:ext uri="{FF2B5EF4-FFF2-40B4-BE49-F238E27FC236}">
                <a16:creationId xmlns:a16="http://schemas.microsoft.com/office/drawing/2014/main" id="{B7577E2F-10DC-C94B-AAA8-AD252A119B05}"/>
              </a:ext>
            </a:extLst>
          </p:cNvPr>
          <p:cNvPicPr>
            <a:picLocks noChangeAspect="1"/>
          </p:cNvPicPr>
          <p:nvPr userDrawn="1"/>
        </p:nvPicPr>
        <p:blipFill>
          <a:blip r:embed="rId4"/>
          <a:stretch>
            <a:fillRect/>
          </a:stretch>
        </p:blipFill>
        <p:spPr>
          <a:xfrm>
            <a:off x="7798909" y="4016896"/>
            <a:ext cx="1605335" cy="637039"/>
          </a:xfrm>
          <a:prstGeom prst="rect">
            <a:avLst/>
          </a:prstGeom>
        </p:spPr>
      </p:pic>
      <p:sp>
        <p:nvSpPr>
          <p:cNvPr id="33" name="矩形 5">
            <a:extLst>
              <a:ext uri="{FF2B5EF4-FFF2-40B4-BE49-F238E27FC236}">
                <a16:creationId xmlns:a16="http://schemas.microsoft.com/office/drawing/2014/main" id="{3DB3E128-C32D-2B46-9C86-51C577C7D271}"/>
              </a:ext>
            </a:extLst>
          </p:cNvPr>
          <p:cNvSpPr/>
          <p:nvPr userDrawn="1"/>
        </p:nvSpPr>
        <p:spPr>
          <a:xfrm>
            <a:off x="2" y="1"/>
            <a:ext cx="5517230"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588621"/>
      </p:ext>
    </p:extLst>
  </p:cSld>
  <p:clrMapOvr>
    <a:masterClrMapping/>
  </p:clrMapOvr>
  <p:extLst>
    <p:ext uri="{DCECCB84-F9BA-43D5-87BE-67443E8EF086}">
      <p15:sldGuideLst xmlns:p15="http://schemas.microsoft.com/office/powerpoint/2012/main">
        <p15:guide id="1" pos="210">
          <p15:clr>
            <a:srgbClr val="FBAE40"/>
          </p15:clr>
        </p15:guide>
        <p15:guide id="2" orient="horz" pos="217">
          <p15:clr>
            <a:srgbClr val="FBAE40"/>
          </p15:clr>
        </p15:guide>
        <p15:guide id="3" pos="4080">
          <p15:clr>
            <a:srgbClr val="FBAE40"/>
          </p15:clr>
        </p15:guide>
        <p15:guide id="4" orient="horz" pos="6023">
          <p15:clr>
            <a:srgbClr val="FBAE40"/>
          </p15:clr>
        </p15:guide>
        <p15:guide id="5" orient="horz" pos="57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98425" y="8625158"/>
            <a:ext cx="1543050" cy="527403"/>
          </a:xfrm>
        </p:spPr>
        <p:txBody>
          <a:bodyPr/>
          <a:lstStyle>
            <a:lvl1pPr algn="ctr">
              <a:defRPr>
                <a:latin typeface="STKaiti" panose="02010600040101010101" pitchFamily="2" charset="-122"/>
                <a:ea typeface="STKaiti" panose="02010600040101010101" pitchFamily="2" charset="-122"/>
              </a:defRPr>
            </a:lvl1pPr>
          </a:lstStyle>
          <a:p>
            <a:fld id="{04337A4D-D4EA-4592-8592-23EF014B740C}" type="slidenum">
              <a:rPr lang="zh-CN" altLang="en-US" smtClean="0"/>
              <a:pPr/>
              <a:t>‹#›</a:t>
            </a:fld>
            <a:endParaRPr lang="zh-CN" altLang="en-US"/>
          </a:p>
        </p:txBody>
      </p:sp>
      <p:sp>
        <p:nvSpPr>
          <p:cNvPr id="7" name="矩形 5">
            <a:extLst>
              <a:ext uri="{FF2B5EF4-FFF2-40B4-BE49-F238E27FC236}">
                <a16:creationId xmlns:a16="http://schemas.microsoft.com/office/drawing/2014/main" id="{2B2F9CB3-901E-8C43-9481-2DCEE367D74E}"/>
              </a:ext>
            </a:extLst>
          </p:cNvPr>
          <p:cNvSpPr/>
          <p:nvPr userDrawn="1"/>
        </p:nvSpPr>
        <p:spPr>
          <a:xfrm>
            <a:off x="2" y="1"/>
            <a:ext cx="685799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TKaiti" panose="02010600040101010101" pitchFamily="2" charset="-122"/>
              <a:ea typeface="STKaiti" panose="02010600040101010101" pitchFamily="2" charset="-122"/>
            </a:endParaRPr>
          </a:p>
        </p:txBody>
      </p:sp>
      <p:pic>
        <p:nvPicPr>
          <p:cNvPr id="9" name="Picture 8">
            <a:extLst>
              <a:ext uri="{FF2B5EF4-FFF2-40B4-BE49-F238E27FC236}">
                <a16:creationId xmlns:a16="http://schemas.microsoft.com/office/drawing/2014/main" id="{FA43E394-D872-034A-B65B-B1216D396529}"/>
              </a:ext>
            </a:extLst>
          </p:cNvPr>
          <p:cNvPicPr>
            <a:picLocks noChangeAspect="1"/>
          </p:cNvPicPr>
          <p:nvPr userDrawn="1"/>
        </p:nvPicPr>
        <p:blipFill>
          <a:blip r:embed="rId2">
            <a:lum bright="100000"/>
          </a:blip>
          <a:stretch>
            <a:fillRect/>
          </a:stretch>
        </p:blipFill>
        <p:spPr>
          <a:xfrm>
            <a:off x="2825959" y="9279813"/>
            <a:ext cx="1209762" cy="298057"/>
          </a:xfrm>
          <a:prstGeom prst="rect">
            <a:avLst/>
          </a:prstGeom>
        </p:spPr>
      </p:pic>
      <p:pic>
        <p:nvPicPr>
          <p:cNvPr id="10" name="Picture 9">
            <a:extLst>
              <a:ext uri="{FF2B5EF4-FFF2-40B4-BE49-F238E27FC236}">
                <a16:creationId xmlns:a16="http://schemas.microsoft.com/office/drawing/2014/main" id="{F8409E0B-3340-8344-9E78-FD0DAEC48323}"/>
              </a:ext>
            </a:extLst>
          </p:cNvPr>
          <p:cNvPicPr>
            <a:picLocks noChangeAspect="1"/>
          </p:cNvPicPr>
          <p:nvPr userDrawn="1"/>
        </p:nvPicPr>
        <p:blipFill>
          <a:blip r:embed="rId3"/>
          <a:stretch>
            <a:fillRect/>
          </a:stretch>
        </p:blipFill>
        <p:spPr>
          <a:xfrm>
            <a:off x="354963" y="9330214"/>
            <a:ext cx="689952" cy="273792"/>
          </a:xfrm>
          <a:prstGeom prst="rect">
            <a:avLst/>
          </a:prstGeom>
        </p:spPr>
      </p:pic>
      <p:grpSp>
        <p:nvGrpSpPr>
          <p:cNvPr id="14" name="Group 13">
            <a:extLst>
              <a:ext uri="{FF2B5EF4-FFF2-40B4-BE49-F238E27FC236}">
                <a16:creationId xmlns:a16="http://schemas.microsoft.com/office/drawing/2014/main" id="{FD5BBFD1-0491-5A49-88C6-B19E10F27612}"/>
              </a:ext>
            </a:extLst>
          </p:cNvPr>
          <p:cNvGrpSpPr/>
          <p:nvPr userDrawn="1"/>
        </p:nvGrpSpPr>
        <p:grpSpPr>
          <a:xfrm>
            <a:off x="1101582" y="9273018"/>
            <a:ext cx="1136404" cy="359859"/>
            <a:chOff x="1524849" y="8008291"/>
            <a:chExt cx="1136404" cy="359859"/>
          </a:xfrm>
        </p:grpSpPr>
        <p:sp>
          <p:nvSpPr>
            <p:cNvPr id="15" name="文本框 25">
              <a:extLst>
                <a:ext uri="{FF2B5EF4-FFF2-40B4-BE49-F238E27FC236}">
                  <a16:creationId xmlns:a16="http://schemas.microsoft.com/office/drawing/2014/main" id="{A0C012DE-FCA9-B74C-9558-141C6A90E02B}"/>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STKaiti" panose="02010600040101010101" pitchFamily="2" charset="-122"/>
                  <a:ea typeface="STKaiti" panose="02010600040101010101" pitchFamily="2" charset="-122"/>
                </a:rPr>
                <a:t>www.leadleo.com</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6" name="iconfont-11253-5322182">
              <a:extLst>
                <a:ext uri="{FF2B5EF4-FFF2-40B4-BE49-F238E27FC236}">
                  <a16:creationId xmlns:a16="http://schemas.microsoft.com/office/drawing/2014/main" id="{08EB1ED8-6862-DB4A-9BF5-80A328036973}"/>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sp>
          <p:nvSpPr>
            <p:cNvPr id="17" name="文本框 27">
              <a:extLst>
                <a:ext uri="{FF2B5EF4-FFF2-40B4-BE49-F238E27FC236}">
                  <a16:creationId xmlns:a16="http://schemas.microsoft.com/office/drawing/2014/main" id="{A3E739BE-8AC6-7346-978B-B4A4428684DE}"/>
                </a:ext>
              </a:extLst>
            </p:cNvPr>
            <p:cNvSpPr txBox="1"/>
            <p:nvPr userDrawn="1"/>
          </p:nvSpPr>
          <p:spPr>
            <a:xfrm>
              <a:off x="1583508" y="8152706"/>
              <a:ext cx="729687" cy="215444"/>
            </a:xfrm>
            <a:prstGeom prst="rect">
              <a:avLst/>
            </a:prstGeom>
            <a:noFill/>
          </p:spPr>
          <p:txBody>
            <a:bodyPr wrap="none" rtlCol="0">
              <a:spAutoFit/>
            </a:bodyPr>
            <a:lstStyle/>
            <a:p>
              <a:r>
                <a:rPr lang="en-US" altLang="zh-CN" sz="800" b="0">
                  <a:solidFill>
                    <a:schemeClr val="bg1"/>
                  </a:solidFill>
                  <a:latin typeface="STKaiti" panose="02010600040101010101" pitchFamily="2" charset="-122"/>
                  <a:ea typeface="STKaiti" panose="02010600040101010101" pitchFamily="2" charset="-122"/>
                </a:rPr>
                <a:t>400-072-5588</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8" name="iconfont-11868-5667965">
              <a:extLst>
                <a:ext uri="{FF2B5EF4-FFF2-40B4-BE49-F238E27FC236}">
                  <a16:creationId xmlns:a16="http://schemas.microsoft.com/office/drawing/2014/main" id="{52F58CB4-1373-5340-800C-7414CDF9E150}"/>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grpSp>
      <p:sp>
        <p:nvSpPr>
          <p:cNvPr id="19" name="Rectangle 18">
            <a:extLst>
              <a:ext uri="{FF2B5EF4-FFF2-40B4-BE49-F238E27FC236}">
                <a16:creationId xmlns:a16="http://schemas.microsoft.com/office/drawing/2014/main" id="{D29ED0A4-0C50-ED4C-9718-428F72A6A6D9}"/>
              </a:ext>
            </a:extLst>
          </p:cNvPr>
          <p:cNvSpPr/>
          <p:nvPr userDrawn="1"/>
        </p:nvSpPr>
        <p:spPr>
          <a:xfrm>
            <a:off x="268315" y="292866"/>
            <a:ext cx="1284326"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沙利文市场研读</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
        <p:nvSpPr>
          <p:cNvPr id="30" name="Slide Number Placeholder 33">
            <a:extLst>
              <a:ext uri="{FF2B5EF4-FFF2-40B4-BE49-F238E27FC236}">
                <a16:creationId xmlns:a16="http://schemas.microsoft.com/office/drawing/2014/main" id="{E130E2E5-7ABB-754E-A702-8FFCB078D5F1}"/>
              </a:ext>
            </a:extLst>
          </p:cNvPr>
          <p:cNvSpPr txBox="1">
            <a:spLocks/>
          </p:cNvSpPr>
          <p:nvPr userDrawn="1"/>
        </p:nvSpPr>
        <p:spPr>
          <a:xfrm>
            <a:off x="5719908" y="9273018"/>
            <a:ext cx="805436" cy="28849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37A4D-D4EA-4592-8592-23EF014B740C}" type="slidenum">
              <a:rPr lang="zh-CN" altLang="en-US" smtClean="0">
                <a:solidFill>
                  <a:schemeClr val="bg1"/>
                </a:solidFill>
                <a:latin typeface="STKaiti" panose="02010600040101010101" pitchFamily="2" charset="-122"/>
                <a:ea typeface="STKaiti" panose="02010600040101010101" pitchFamily="2" charset="-122"/>
              </a:rPr>
              <a:pPr/>
              <a:t>‹#›</a:t>
            </a:fld>
            <a:endParaRPr lang="zh-CN" altLang="en-US">
              <a:solidFill>
                <a:schemeClr val="bg1"/>
              </a:solidFill>
              <a:latin typeface="STKaiti" panose="02010600040101010101" pitchFamily="2" charset="-122"/>
              <a:ea typeface="STKaiti" panose="02010600040101010101" pitchFamily="2" charset="-122"/>
            </a:endParaRPr>
          </a:p>
        </p:txBody>
      </p:sp>
      <p:sp>
        <p:nvSpPr>
          <p:cNvPr id="4" name="Rectangle 3">
            <a:extLst>
              <a:ext uri="{FF2B5EF4-FFF2-40B4-BE49-F238E27FC236}">
                <a16:creationId xmlns:a16="http://schemas.microsoft.com/office/drawing/2014/main" id="{10F5793F-6C65-7560-30CA-DD32108068C0}"/>
              </a:ext>
            </a:extLst>
          </p:cNvPr>
          <p:cNvSpPr/>
          <p:nvPr userDrawn="1"/>
        </p:nvSpPr>
        <p:spPr>
          <a:xfrm>
            <a:off x="5229200" y="292865"/>
            <a:ext cx="1441420"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中国：云计算系列</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1551517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BDA944C3-328C-0644-8CD6-944331F5B556}"/>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 name="Rectangle 10">
            <a:extLst>
              <a:ext uri="{FF2B5EF4-FFF2-40B4-BE49-F238E27FC236}">
                <a16:creationId xmlns:a16="http://schemas.microsoft.com/office/drawing/2014/main" id="{EA6B9EA4-71DF-A049-8205-D7889687C0E8}"/>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pic>
        <p:nvPicPr>
          <p:cNvPr id="18" name="Picture 17">
            <a:extLst>
              <a:ext uri="{FF2B5EF4-FFF2-40B4-BE49-F238E27FC236}">
                <a16:creationId xmlns:a16="http://schemas.microsoft.com/office/drawing/2014/main" id="{53044FAA-54A3-2D49-B592-81495CCE22EE}"/>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9" name="Picture 18">
            <a:extLst>
              <a:ext uri="{FF2B5EF4-FFF2-40B4-BE49-F238E27FC236}">
                <a16:creationId xmlns:a16="http://schemas.microsoft.com/office/drawing/2014/main" id="{D94F5D64-97FD-4A48-BC1E-F326A7B51D36}"/>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0" name="Slide Number Placeholder 33">
            <a:extLst>
              <a:ext uri="{FF2B5EF4-FFF2-40B4-BE49-F238E27FC236}">
                <a16:creationId xmlns:a16="http://schemas.microsoft.com/office/drawing/2014/main" id="{1A65F226-1AB4-E64D-8CF0-F00D96004649}"/>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1" name="Group 20">
            <a:extLst>
              <a:ext uri="{FF2B5EF4-FFF2-40B4-BE49-F238E27FC236}">
                <a16:creationId xmlns:a16="http://schemas.microsoft.com/office/drawing/2014/main" id="{8ED7B848-9447-6C42-93A0-2D8C9502043C}"/>
              </a:ext>
            </a:extLst>
          </p:cNvPr>
          <p:cNvGrpSpPr/>
          <p:nvPr userDrawn="1"/>
        </p:nvGrpSpPr>
        <p:grpSpPr>
          <a:xfrm>
            <a:off x="1101582" y="9273018"/>
            <a:ext cx="1136404" cy="359859"/>
            <a:chOff x="1524849" y="8008291"/>
            <a:chExt cx="1136404" cy="359859"/>
          </a:xfrm>
        </p:grpSpPr>
        <p:sp>
          <p:nvSpPr>
            <p:cNvPr id="22" name="文本框 25">
              <a:extLst>
                <a:ext uri="{FF2B5EF4-FFF2-40B4-BE49-F238E27FC236}">
                  <a16:creationId xmlns:a16="http://schemas.microsoft.com/office/drawing/2014/main" id="{68E96DB0-A3B2-E740-A87B-739D19FDBB6A}"/>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3" name="iconfont-11253-5322182">
              <a:extLst>
                <a:ext uri="{FF2B5EF4-FFF2-40B4-BE49-F238E27FC236}">
                  <a16:creationId xmlns:a16="http://schemas.microsoft.com/office/drawing/2014/main" id="{5B60EC06-18C4-C644-8A0C-5BECE2582F5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7">
              <a:extLst>
                <a:ext uri="{FF2B5EF4-FFF2-40B4-BE49-F238E27FC236}">
                  <a16:creationId xmlns:a16="http://schemas.microsoft.com/office/drawing/2014/main" id="{02335C27-F889-D14F-B108-C2E4D8CD8396}"/>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5" name="iconfont-11868-5667965">
              <a:extLst>
                <a:ext uri="{FF2B5EF4-FFF2-40B4-BE49-F238E27FC236}">
                  <a16:creationId xmlns:a16="http://schemas.microsoft.com/office/drawing/2014/main" id="{8C5A6FB2-1C9C-1740-ACCC-1BB269B6C9D2}"/>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952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5DF153-C098-2B43-87DB-0849E1364CBD}"/>
              </a:ext>
            </a:extLst>
          </p:cNvPr>
          <p:cNvPicPr>
            <a:picLocks noChangeAspect="1"/>
          </p:cNvPicPr>
          <p:nvPr userDrawn="1"/>
        </p:nvPicPr>
        <p:blipFill>
          <a:blip r:embed="rId2"/>
          <a:stretch>
            <a:fillRect/>
          </a:stretch>
        </p:blipFill>
        <p:spPr>
          <a:xfrm>
            <a:off x="5409740" y="9279814"/>
            <a:ext cx="1209762" cy="298057"/>
          </a:xfrm>
          <a:prstGeom prst="rect">
            <a:avLst/>
          </a:prstGeom>
        </p:spPr>
      </p:pic>
      <p:pic>
        <p:nvPicPr>
          <p:cNvPr id="9" name="Picture 8">
            <a:extLst>
              <a:ext uri="{FF2B5EF4-FFF2-40B4-BE49-F238E27FC236}">
                <a16:creationId xmlns:a16="http://schemas.microsoft.com/office/drawing/2014/main" id="{AFE6D8B3-7C14-FD41-B06B-1CE138DDF5D3}"/>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0" name="Slide Number Placeholder 33">
            <a:extLst>
              <a:ext uri="{FF2B5EF4-FFF2-40B4-BE49-F238E27FC236}">
                <a16:creationId xmlns:a16="http://schemas.microsoft.com/office/drawing/2014/main" id="{646B0446-EFBE-334C-B8DD-8BFAEC10B35D}"/>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grpSp>
        <p:nvGrpSpPr>
          <p:cNvPr id="11" name="Group 10">
            <a:extLst>
              <a:ext uri="{FF2B5EF4-FFF2-40B4-BE49-F238E27FC236}">
                <a16:creationId xmlns:a16="http://schemas.microsoft.com/office/drawing/2014/main" id="{7D879D91-0286-A74B-B8FC-5CB06DE2382F}"/>
              </a:ext>
            </a:extLst>
          </p:cNvPr>
          <p:cNvGrpSpPr/>
          <p:nvPr userDrawn="1"/>
        </p:nvGrpSpPr>
        <p:grpSpPr>
          <a:xfrm>
            <a:off x="1101582" y="9273018"/>
            <a:ext cx="1136404" cy="359859"/>
            <a:chOff x="1524849" y="8008291"/>
            <a:chExt cx="1136404" cy="359859"/>
          </a:xfrm>
        </p:grpSpPr>
        <p:sp>
          <p:nvSpPr>
            <p:cNvPr id="12" name="文本框 25">
              <a:extLst>
                <a:ext uri="{FF2B5EF4-FFF2-40B4-BE49-F238E27FC236}">
                  <a16:creationId xmlns:a16="http://schemas.microsoft.com/office/drawing/2014/main" id="{E073D717-F4A2-124C-82A8-35A4FCADB9F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3" name="iconfont-11253-5322182">
              <a:extLst>
                <a:ext uri="{FF2B5EF4-FFF2-40B4-BE49-F238E27FC236}">
                  <a16:creationId xmlns:a16="http://schemas.microsoft.com/office/drawing/2014/main" id="{5FDB0090-38CE-8444-81D4-53FE326F298E}"/>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7">
              <a:extLst>
                <a:ext uri="{FF2B5EF4-FFF2-40B4-BE49-F238E27FC236}">
                  <a16:creationId xmlns:a16="http://schemas.microsoft.com/office/drawing/2014/main" id="{F35D3A0E-0BBC-9B44-B477-AD9EC5EFBE13}"/>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5" name="iconfont-11868-5667965">
              <a:extLst>
                <a:ext uri="{FF2B5EF4-FFF2-40B4-BE49-F238E27FC236}">
                  <a16:creationId xmlns:a16="http://schemas.microsoft.com/office/drawing/2014/main" id="{B84BB81E-3559-8C46-8667-7D719E3C7206}"/>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5890228"/>
      </p:ext>
    </p:extLst>
  </p:cSld>
  <p:clrMapOvr>
    <a:masterClrMapping/>
  </p:clrMapOvr>
  <p:extLst>
    <p:ext uri="{DCECCB84-F9BA-43D5-87BE-67443E8EF086}">
      <p15:sldGuideLst xmlns:p15="http://schemas.microsoft.com/office/powerpoint/2012/main">
        <p15:guide id="1" orient="horz" pos="3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3F615759-0441-994F-B7EB-8A49E200396D}"/>
              </a:ext>
            </a:extLst>
          </p:cNvPr>
          <p:cNvSpPr/>
          <p:nvPr userDrawn="1"/>
        </p:nvSpPr>
        <p:spPr>
          <a:xfrm>
            <a:off x="2" y="1"/>
            <a:ext cx="234887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24BBD49F-9388-D64B-AD85-50ADB6F7CF56}"/>
              </a:ext>
            </a:extLst>
          </p:cNvPr>
          <p:cNvPicPr>
            <a:picLocks noChangeAspect="1"/>
          </p:cNvPicPr>
          <p:nvPr userDrawn="1"/>
        </p:nvPicPr>
        <p:blipFill>
          <a:blip r:embed="rId2"/>
          <a:stretch>
            <a:fillRect/>
          </a:stretch>
        </p:blipFill>
        <p:spPr>
          <a:xfrm>
            <a:off x="354963" y="9330214"/>
            <a:ext cx="689952" cy="273792"/>
          </a:xfrm>
          <a:prstGeom prst="rect">
            <a:avLst/>
          </a:prstGeom>
        </p:spPr>
      </p:pic>
      <p:grpSp>
        <p:nvGrpSpPr>
          <p:cNvPr id="10" name="Group 9">
            <a:extLst>
              <a:ext uri="{FF2B5EF4-FFF2-40B4-BE49-F238E27FC236}">
                <a16:creationId xmlns:a16="http://schemas.microsoft.com/office/drawing/2014/main" id="{88FF0777-D6F3-C44B-B288-6E328F3599D7}"/>
              </a:ext>
            </a:extLst>
          </p:cNvPr>
          <p:cNvGrpSpPr/>
          <p:nvPr userDrawn="1"/>
        </p:nvGrpSpPr>
        <p:grpSpPr>
          <a:xfrm>
            <a:off x="1101582" y="9273018"/>
            <a:ext cx="1136404" cy="359859"/>
            <a:chOff x="1524849" y="8008291"/>
            <a:chExt cx="1136404" cy="359859"/>
          </a:xfrm>
        </p:grpSpPr>
        <p:sp>
          <p:nvSpPr>
            <p:cNvPr id="11" name="文本框 25">
              <a:extLst>
                <a:ext uri="{FF2B5EF4-FFF2-40B4-BE49-F238E27FC236}">
                  <a16:creationId xmlns:a16="http://schemas.microsoft.com/office/drawing/2014/main" id="{D9629157-CAA1-E340-96F3-CD1AF60BA2FC}"/>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等线" panose="02010600030101010101" pitchFamily="2" charset="-122"/>
                  <a:ea typeface="等线" panose="02010600030101010101" pitchFamily="2" charset="-122"/>
                </a:rPr>
                <a:t>www.leadleo.com</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2" name="iconfont-11253-5322182">
              <a:extLst>
                <a:ext uri="{FF2B5EF4-FFF2-40B4-BE49-F238E27FC236}">
                  <a16:creationId xmlns:a16="http://schemas.microsoft.com/office/drawing/2014/main" id="{101E856A-AA7B-4241-B162-EEF33B5E887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文本框 27">
              <a:extLst>
                <a:ext uri="{FF2B5EF4-FFF2-40B4-BE49-F238E27FC236}">
                  <a16:creationId xmlns:a16="http://schemas.microsoft.com/office/drawing/2014/main" id="{9E8896EB-2D5E-A444-914F-09FCBDDF8CAA}"/>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chemeClr val="bg1"/>
                  </a:solidFill>
                  <a:latin typeface="等线" panose="02010600030101010101" pitchFamily="2" charset="-122"/>
                  <a:ea typeface="等线" panose="02010600030101010101" pitchFamily="2" charset="-122"/>
                </a:rPr>
                <a:t>400-072-5588</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5E23D49A-5245-D04B-820E-D5D37ADB8694}"/>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5" name="Picture 14">
            <a:extLst>
              <a:ext uri="{FF2B5EF4-FFF2-40B4-BE49-F238E27FC236}">
                <a16:creationId xmlns:a16="http://schemas.microsoft.com/office/drawing/2014/main" id="{F9EAF81D-97A4-E14F-9D5C-87504D4E68A7}"/>
              </a:ext>
            </a:extLst>
          </p:cNvPr>
          <p:cNvPicPr>
            <a:picLocks noChangeAspect="1"/>
          </p:cNvPicPr>
          <p:nvPr userDrawn="1"/>
        </p:nvPicPr>
        <p:blipFill>
          <a:blip r:embed="rId3"/>
          <a:stretch>
            <a:fillRect/>
          </a:stretch>
        </p:blipFill>
        <p:spPr>
          <a:xfrm>
            <a:off x="5409740" y="9279814"/>
            <a:ext cx="1209762" cy="298057"/>
          </a:xfrm>
          <a:prstGeom prst="rect">
            <a:avLst/>
          </a:prstGeom>
        </p:spPr>
      </p:pic>
      <p:sp>
        <p:nvSpPr>
          <p:cNvPr id="16" name="Slide Number Placeholder 33">
            <a:extLst>
              <a:ext uri="{FF2B5EF4-FFF2-40B4-BE49-F238E27FC236}">
                <a16:creationId xmlns:a16="http://schemas.microsoft.com/office/drawing/2014/main" id="{4EF221BE-70DF-534B-A5B3-B4E057CA150E}"/>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spTree>
    <p:extLst>
      <p:ext uri="{BB962C8B-B14F-4D97-AF65-F5344CB8AC3E}">
        <p14:creationId xmlns:p14="http://schemas.microsoft.com/office/powerpoint/2010/main" val="5294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838143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942839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1235150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90962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3066725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728214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0628C594-CFF3-7847-A51B-A1D03608B361}"/>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3" name="矩形 5">
            <a:extLst>
              <a:ext uri="{FF2B5EF4-FFF2-40B4-BE49-F238E27FC236}">
                <a16:creationId xmlns:a16="http://schemas.microsoft.com/office/drawing/2014/main" id="{57818DD3-F3D0-1440-808E-D7BF45509798}"/>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7" name="Picture 16">
            <a:extLst>
              <a:ext uri="{FF2B5EF4-FFF2-40B4-BE49-F238E27FC236}">
                <a16:creationId xmlns:a16="http://schemas.microsoft.com/office/drawing/2014/main" id="{3D26FA66-8F0A-264A-9219-63DAD71F8563}"/>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8" name="Picture 17">
            <a:extLst>
              <a:ext uri="{FF2B5EF4-FFF2-40B4-BE49-F238E27FC236}">
                <a16:creationId xmlns:a16="http://schemas.microsoft.com/office/drawing/2014/main" id="{AC17382E-AE21-084D-9AFE-9ABE9B12250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sp>
        <p:nvSpPr>
          <p:cNvPr id="34" name="Slide Number Placeholder 33">
            <a:extLst>
              <a:ext uri="{FF2B5EF4-FFF2-40B4-BE49-F238E27FC236}">
                <a16:creationId xmlns:a16="http://schemas.microsoft.com/office/drawing/2014/main" id="{ED52BCF6-98E2-0A4C-A529-714433A436C5}"/>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 name="Group 1">
            <a:extLst>
              <a:ext uri="{FF2B5EF4-FFF2-40B4-BE49-F238E27FC236}">
                <a16:creationId xmlns:a16="http://schemas.microsoft.com/office/drawing/2014/main" id="{CFFE985E-A918-BF4B-A658-6DF78005E620}"/>
              </a:ext>
            </a:extLst>
          </p:cNvPr>
          <p:cNvGrpSpPr/>
          <p:nvPr userDrawn="1"/>
        </p:nvGrpSpPr>
        <p:grpSpPr>
          <a:xfrm>
            <a:off x="1101582" y="9273018"/>
            <a:ext cx="1136404" cy="359859"/>
            <a:chOff x="1524849" y="8008291"/>
            <a:chExt cx="1136404" cy="359859"/>
          </a:xfrm>
        </p:grpSpPr>
        <p:sp>
          <p:nvSpPr>
            <p:cNvPr id="9" name="文本框 25">
              <a:extLst>
                <a:ext uri="{FF2B5EF4-FFF2-40B4-BE49-F238E27FC236}">
                  <a16:creationId xmlns:a16="http://schemas.microsoft.com/office/drawing/2014/main" id="{17F0D7B2-5370-F14E-B58F-17B5207B7D2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0" name="iconfont-11253-5322182">
              <a:extLst>
                <a:ext uri="{FF2B5EF4-FFF2-40B4-BE49-F238E27FC236}">
                  <a16:creationId xmlns:a16="http://schemas.microsoft.com/office/drawing/2014/main" id="{419AB544-7EE3-AC40-8F98-4D271A86A002}"/>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27">
              <a:extLst>
                <a:ext uri="{FF2B5EF4-FFF2-40B4-BE49-F238E27FC236}">
                  <a16:creationId xmlns:a16="http://schemas.microsoft.com/office/drawing/2014/main" id="{789A38C0-ADB8-654E-BE91-8EF53E26F4FB}"/>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CC6881C8-5158-344C-B927-CEEBF722BE28}"/>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2610526"/>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6023">
          <p15:clr>
            <a:srgbClr val="FBAE40"/>
          </p15:clr>
        </p15:guide>
        <p15:guide id="4" orient="horz" pos="217">
          <p15:clr>
            <a:srgbClr val="FBAE40"/>
          </p15:clr>
        </p15:guide>
        <p15:guide id="5" orient="horz" pos="5842">
          <p15:clr>
            <a:srgbClr val="FBAE40"/>
          </p15:clr>
        </p15:guide>
        <p15:guide id="6" orient="horz" pos="330">
          <p15:clr>
            <a:srgbClr val="FBAE40"/>
          </p15:clr>
        </p15:guide>
        <p15:guide id="7" pos="1480">
          <p15:clr>
            <a:srgbClr val="FBAE40"/>
          </p15:clr>
        </p15:guide>
        <p15:guide id="8" orient="horz" pos="1396">
          <p15:clr>
            <a:srgbClr val="FBAE40"/>
          </p15:clr>
        </p15:guide>
        <p15:guide id="9" orient="horz" pos="5660">
          <p15:clr>
            <a:srgbClr val="FBAE40"/>
          </p15:clr>
        </p15:guide>
        <p15:guide id="10" orient="horz" pos="1124">
          <p15:clr>
            <a:srgbClr val="FBAE40"/>
          </p15:clr>
        </p15:guide>
        <p15:guide id="11" orient="horz" pos="580">
          <p15:clr>
            <a:srgbClr val="FBAE40"/>
          </p15:clr>
        </p15:guide>
        <p15:guide id="12" orient="horz" pos="121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3302803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目录、名词解释、方法论及法律声明">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853912"/>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3120">
          <p15:clr>
            <a:srgbClr val="FBAE40"/>
          </p15:clr>
        </p15:guide>
        <p15:guide id="4" orient="horz" pos="217">
          <p15:clr>
            <a:srgbClr val="FBAE40"/>
          </p15:clr>
        </p15:guide>
        <p15:guide id="5" orient="horz" pos="6240">
          <p15:clr>
            <a:srgbClr val="FBAE40"/>
          </p15:clr>
        </p15:guide>
        <p15:guide id="6" orient="horz">
          <p15:clr>
            <a:srgbClr val="FBAE40"/>
          </p15:clr>
        </p15:guide>
        <p15:guide id="7">
          <p15:clr>
            <a:srgbClr val="FBAE40"/>
          </p15:clr>
        </p15:guide>
        <p15:guide id="8"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摘要及过渡页">
    <p:spTree>
      <p:nvGrpSpPr>
        <p:cNvPr id="1" name=""/>
        <p:cNvGrpSpPr/>
        <p:nvPr/>
      </p:nvGrpSpPr>
      <p:grpSpPr>
        <a:xfrm>
          <a:off x="0" y="0"/>
          <a:ext cx="0" cy="0"/>
          <a:chOff x="0" y="0"/>
          <a:chExt cx="0" cy="0"/>
        </a:xfrm>
      </p:grpSpPr>
      <p:sp>
        <p:nvSpPr>
          <p:cNvPr id="32" name="矩形 5">
            <a:extLst>
              <a:ext uri="{FF2B5EF4-FFF2-40B4-BE49-F238E27FC236}">
                <a16:creationId xmlns:a16="http://schemas.microsoft.com/office/drawing/2014/main" id="{1DC28346-1B24-F048-A70E-67659F6416DF}"/>
              </a:ext>
            </a:extLst>
          </p:cNvPr>
          <p:cNvSpPr/>
          <p:nvPr userDrawn="1"/>
        </p:nvSpPr>
        <p:spPr>
          <a:xfrm>
            <a:off x="5255340" y="1"/>
            <a:ext cx="1605336" cy="9905999"/>
          </a:xfrm>
          <a:prstGeom prst="rect">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5A301392-4DF0-3743-9681-750FE94AE278}"/>
              </a:ext>
            </a:extLst>
          </p:cNvPr>
          <p:cNvGrpSpPr/>
          <p:nvPr userDrawn="1"/>
        </p:nvGrpSpPr>
        <p:grpSpPr>
          <a:xfrm>
            <a:off x="996068" y="9129717"/>
            <a:ext cx="3585060" cy="503806"/>
            <a:chOff x="836712" y="9188576"/>
            <a:chExt cx="3096344" cy="435127"/>
          </a:xfrm>
        </p:grpSpPr>
        <p:pic>
          <p:nvPicPr>
            <p:cNvPr id="22" name="Picture 21">
              <a:extLst>
                <a:ext uri="{FF2B5EF4-FFF2-40B4-BE49-F238E27FC236}">
                  <a16:creationId xmlns:a16="http://schemas.microsoft.com/office/drawing/2014/main" id="{8DD31DF3-B79B-8245-9116-52C65CFB0428}"/>
                </a:ext>
              </a:extLst>
            </p:cNvPr>
            <p:cNvPicPr>
              <a:picLocks noChangeAspect="1"/>
            </p:cNvPicPr>
            <p:nvPr userDrawn="1"/>
          </p:nvPicPr>
          <p:blipFill>
            <a:blip r:embed="rId2">
              <a:lum bright="100000"/>
            </a:blip>
            <a:stretch>
              <a:fillRect/>
            </a:stretch>
          </p:blipFill>
          <p:spPr>
            <a:xfrm>
              <a:off x="2446273" y="9188576"/>
              <a:ext cx="1486783" cy="366309"/>
            </a:xfrm>
            <a:prstGeom prst="rect">
              <a:avLst/>
            </a:prstGeom>
          </p:spPr>
        </p:pic>
        <p:pic>
          <p:nvPicPr>
            <p:cNvPr id="27" name="Picture 26">
              <a:extLst>
                <a:ext uri="{FF2B5EF4-FFF2-40B4-BE49-F238E27FC236}">
                  <a16:creationId xmlns:a16="http://schemas.microsoft.com/office/drawing/2014/main" id="{F283BE14-DB7B-8247-B629-5A4F6486615E}"/>
                </a:ext>
              </a:extLst>
            </p:cNvPr>
            <p:cNvPicPr>
              <a:picLocks noChangeAspect="1"/>
            </p:cNvPicPr>
            <p:nvPr userDrawn="1"/>
          </p:nvPicPr>
          <p:blipFill>
            <a:blip r:embed="rId3"/>
            <a:stretch>
              <a:fillRect/>
            </a:stretch>
          </p:blipFill>
          <p:spPr>
            <a:xfrm>
              <a:off x="836712" y="9256214"/>
              <a:ext cx="926071" cy="367489"/>
            </a:xfrm>
            <a:prstGeom prst="rect">
              <a:avLst/>
            </a:prstGeom>
          </p:spPr>
        </p:pic>
      </p:grpSp>
      <p:pic>
        <p:nvPicPr>
          <p:cNvPr id="37" name="Picture 36">
            <a:extLst>
              <a:ext uri="{FF2B5EF4-FFF2-40B4-BE49-F238E27FC236}">
                <a16:creationId xmlns:a16="http://schemas.microsoft.com/office/drawing/2014/main" id="{002690BC-6028-1149-8D73-D9147BD1B65F}"/>
              </a:ext>
            </a:extLst>
          </p:cNvPr>
          <p:cNvPicPr>
            <a:picLocks noChangeAspect="1"/>
          </p:cNvPicPr>
          <p:nvPr userDrawn="1"/>
        </p:nvPicPr>
        <p:blipFill>
          <a:blip r:embed="rId2"/>
          <a:stretch>
            <a:fillRect/>
          </a:stretch>
        </p:blipFill>
        <p:spPr>
          <a:xfrm>
            <a:off x="7919107" y="5775576"/>
            <a:ext cx="1794298" cy="442073"/>
          </a:xfrm>
          <a:prstGeom prst="rect">
            <a:avLst/>
          </a:prstGeom>
        </p:spPr>
      </p:pic>
      <p:pic>
        <p:nvPicPr>
          <p:cNvPr id="38" name="Picture 37">
            <a:extLst>
              <a:ext uri="{FF2B5EF4-FFF2-40B4-BE49-F238E27FC236}">
                <a16:creationId xmlns:a16="http://schemas.microsoft.com/office/drawing/2014/main" id="{B7577E2F-10DC-C94B-AAA8-AD252A119B05}"/>
              </a:ext>
            </a:extLst>
          </p:cNvPr>
          <p:cNvPicPr>
            <a:picLocks noChangeAspect="1"/>
          </p:cNvPicPr>
          <p:nvPr userDrawn="1"/>
        </p:nvPicPr>
        <p:blipFill>
          <a:blip r:embed="rId4"/>
          <a:stretch>
            <a:fillRect/>
          </a:stretch>
        </p:blipFill>
        <p:spPr>
          <a:xfrm>
            <a:off x="7798909" y="4016896"/>
            <a:ext cx="1605335" cy="637039"/>
          </a:xfrm>
          <a:prstGeom prst="rect">
            <a:avLst/>
          </a:prstGeom>
        </p:spPr>
      </p:pic>
      <p:sp>
        <p:nvSpPr>
          <p:cNvPr id="33" name="矩形 5">
            <a:extLst>
              <a:ext uri="{FF2B5EF4-FFF2-40B4-BE49-F238E27FC236}">
                <a16:creationId xmlns:a16="http://schemas.microsoft.com/office/drawing/2014/main" id="{3DB3E128-C32D-2B46-9C86-51C577C7D271}"/>
              </a:ext>
            </a:extLst>
          </p:cNvPr>
          <p:cNvSpPr/>
          <p:nvPr userDrawn="1"/>
        </p:nvSpPr>
        <p:spPr>
          <a:xfrm>
            <a:off x="2" y="1"/>
            <a:ext cx="5517230"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7294952"/>
      </p:ext>
    </p:extLst>
  </p:cSld>
  <p:clrMapOvr>
    <a:masterClrMapping/>
  </p:clrMapOvr>
  <p:extLst>
    <p:ext uri="{DCECCB84-F9BA-43D5-87BE-67443E8EF086}">
      <p15:sldGuideLst xmlns:p15="http://schemas.microsoft.com/office/powerpoint/2012/main">
        <p15:guide id="1" pos="210">
          <p15:clr>
            <a:srgbClr val="FBAE40"/>
          </p15:clr>
        </p15:guide>
        <p15:guide id="2" orient="horz" pos="217">
          <p15:clr>
            <a:srgbClr val="FBAE40"/>
          </p15:clr>
        </p15:guide>
        <p15:guide id="3" pos="4080">
          <p15:clr>
            <a:srgbClr val="FBAE40"/>
          </p15:clr>
        </p15:guide>
        <p15:guide id="4" orient="horz" pos="6023">
          <p15:clr>
            <a:srgbClr val="FBAE40"/>
          </p15:clr>
        </p15:guide>
        <p15:guide id="5" orient="horz" pos="575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0628C594-CFF3-7847-A51B-A1D03608B361}"/>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3" name="矩形 5">
            <a:extLst>
              <a:ext uri="{FF2B5EF4-FFF2-40B4-BE49-F238E27FC236}">
                <a16:creationId xmlns:a16="http://schemas.microsoft.com/office/drawing/2014/main" id="{57818DD3-F3D0-1440-808E-D7BF45509798}"/>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7" name="Picture 16">
            <a:extLst>
              <a:ext uri="{FF2B5EF4-FFF2-40B4-BE49-F238E27FC236}">
                <a16:creationId xmlns:a16="http://schemas.microsoft.com/office/drawing/2014/main" id="{3D26FA66-8F0A-264A-9219-63DAD71F8563}"/>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8" name="Picture 17">
            <a:extLst>
              <a:ext uri="{FF2B5EF4-FFF2-40B4-BE49-F238E27FC236}">
                <a16:creationId xmlns:a16="http://schemas.microsoft.com/office/drawing/2014/main" id="{AC17382E-AE21-084D-9AFE-9ABE9B12250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sp>
        <p:nvSpPr>
          <p:cNvPr id="34" name="Slide Number Placeholder 33">
            <a:extLst>
              <a:ext uri="{FF2B5EF4-FFF2-40B4-BE49-F238E27FC236}">
                <a16:creationId xmlns:a16="http://schemas.microsoft.com/office/drawing/2014/main" id="{ED52BCF6-98E2-0A4C-A529-714433A436C5}"/>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 name="Group 1">
            <a:extLst>
              <a:ext uri="{FF2B5EF4-FFF2-40B4-BE49-F238E27FC236}">
                <a16:creationId xmlns:a16="http://schemas.microsoft.com/office/drawing/2014/main" id="{CFFE985E-A918-BF4B-A658-6DF78005E620}"/>
              </a:ext>
            </a:extLst>
          </p:cNvPr>
          <p:cNvGrpSpPr/>
          <p:nvPr userDrawn="1"/>
        </p:nvGrpSpPr>
        <p:grpSpPr>
          <a:xfrm>
            <a:off x="1101582" y="9273018"/>
            <a:ext cx="1136404" cy="359859"/>
            <a:chOff x="1524849" y="8008291"/>
            <a:chExt cx="1136404" cy="359859"/>
          </a:xfrm>
        </p:grpSpPr>
        <p:sp>
          <p:nvSpPr>
            <p:cNvPr id="9" name="文本框 25">
              <a:extLst>
                <a:ext uri="{FF2B5EF4-FFF2-40B4-BE49-F238E27FC236}">
                  <a16:creationId xmlns:a16="http://schemas.microsoft.com/office/drawing/2014/main" id="{17F0D7B2-5370-F14E-B58F-17B5207B7D2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0" name="iconfont-11253-5322182">
              <a:extLst>
                <a:ext uri="{FF2B5EF4-FFF2-40B4-BE49-F238E27FC236}">
                  <a16:creationId xmlns:a16="http://schemas.microsoft.com/office/drawing/2014/main" id="{419AB544-7EE3-AC40-8F98-4D271A86A002}"/>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27">
              <a:extLst>
                <a:ext uri="{FF2B5EF4-FFF2-40B4-BE49-F238E27FC236}">
                  <a16:creationId xmlns:a16="http://schemas.microsoft.com/office/drawing/2014/main" id="{789A38C0-ADB8-654E-BE91-8EF53E26F4FB}"/>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CC6881C8-5158-344C-B927-CEEBF722BE28}"/>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2061571"/>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6023">
          <p15:clr>
            <a:srgbClr val="FBAE40"/>
          </p15:clr>
        </p15:guide>
        <p15:guide id="4" orient="horz" pos="217">
          <p15:clr>
            <a:srgbClr val="FBAE40"/>
          </p15:clr>
        </p15:guide>
        <p15:guide id="5" orient="horz" pos="5842">
          <p15:clr>
            <a:srgbClr val="FBAE40"/>
          </p15:clr>
        </p15:guide>
        <p15:guide id="6" orient="horz" pos="330">
          <p15:clr>
            <a:srgbClr val="FBAE40"/>
          </p15:clr>
        </p15:guide>
        <p15:guide id="7" pos="1480">
          <p15:clr>
            <a:srgbClr val="FBAE40"/>
          </p15:clr>
        </p15:guide>
        <p15:guide id="8" orient="horz" pos="1396">
          <p15:clr>
            <a:srgbClr val="FBAE40"/>
          </p15:clr>
        </p15:guide>
        <p15:guide id="9" orient="horz" pos="5660">
          <p15:clr>
            <a:srgbClr val="FBAE40"/>
          </p15:clr>
        </p15:guide>
        <p15:guide id="10" orient="horz" pos="1124">
          <p15:clr>
            <a:srgbClr val="FBAE40"/>
          </p15:clr>
        </p15:guide>
        <p15:guide id="11" orient="horz" pos="580">
          <p15:clr>
            <a:srgbClr val="FBAE40"/>
          </p15:clr>
        </p15:guide>
        <p15:guide id="12" orient="horz" pos="121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
        <p:nvSpPr>
          <p:cNvPr id="26" name="矩形 5">
            <a:extLst>
              <a:ext uri="{FF2B5EF4-FFF2-40B4-BE49-F238E27FC236}">
                <a16:creationId xmlns:a16="http://schemas.microsoft.com/office/drawing/2014/main" id="{2D625C43-D588-6149-B0A2-B452677B3B2F}"/>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2340705" cy="276999"/>
          </a:xfrm>
          <a:prstGeom prst="rect">
            <a:avLst/>
          </a:prstGeom>
        </p:spPr>
        <p:txBody>
          <a:bodyPr wrap="none">
            <a:spAutoFit/>
          </a:bodyPr>
          <a:lstStyle/>
          <a:p>
            <a:r>
              <a:rPr lang="en-US" altLang="zh-CN" sz="1200" b="1" kern="100">
                <a:solidFill>
                  <a:schemeClr val="tx1">
                    <a:lumMod val="50000"/>
                    <a:lumOff val="50000"/>
                  </a:schemeClr>
                </a:solidFill>
                <a:latin typeface="等线" panose="02010600030101010101" pitchFamily="2" charset="-122"/>
                <a:ea typeface="+mn-ea"/>
                <a:cs typeface="+mn-ea"/>
                <a:sym typeface="+mn-lt"/>
              </a:rPr>
              <a:t>Frost &amp; Sullivan Market Insight</a:t>
            </a:r>
            <a:endParaRPr lang="zh-CN" altLang="zh-CN" sz="1200" b="1" kern="100">
              <a:solidFill>
                <a:schemeClr val="tx1">
                  <a:lumMod val="50000"/>
                  <a:lumOff val="50000"/>
                </a:schemeClr>
              </a:solidFill>
              <a:latin typeface="等线" panose="02010600030101010101" pitchFamily="2" charset="-122"/>
              <a:ea typeface="+mn-ea"/>
              <a:cs typeface="+mn-ea"/>
              <a:sym typeface="+mn-lt"/>
            </a:endParaRPr>
          </a:p>
        </p:txBody>
      </p:sp>
      <p:sp>
        <p:nvSpPr>
          <p:cNvPr id="3" name="TextBox 2">
            <a:extLst>
              <a:ext uri="{FF2B5EF4-FFF2-40B4-BE49-F238E27FC236}">
                <a16:creationId xmlns:a16="http://schemas.microsoft.com/office/drawing/2014/main" id="{6B3C9A84-B543-AD4C-A93F-C03232BD1FEB}"/>
              </a:ext>
            </a:extLst>
          </p:cNvPr>
          <p:cNvSpPr txBox="1"/>
          <p:nvPr userDrawn="1"/>
        </p:nvSpPr>
        <p:spPr>
          <a:xfrm>
            <a:off x="4140485" y="1602769"/>
            <a:ext cx="184731" cy="246221"/>
          </a:xfrm>
          <a:prstGeom prst="rect">
            <a:avLst/>
          </a:prstGeom>
          <a:noFill/>
        </p:spPr>
        <p:txBody>
          <a:bodyPr wrap="none" rtlCol="0">
            <a:spAutoFit/>
          </a:bodyPr>
          <a:lstStyle/>
          <a:p>
            <a:pPr algn="l"/>
            <a:endParaRPr lang="en-CN" sz="1000">
              <a:latin typeface="DengXian" panose="02010600030101010101" pitchFamily="2" charset="-122"/>
              <a:ea typeface="DengXian" panose="02010600030101010101" pitchFamily="2" charset="-122"/>
            </a:endParaRPr>
          </a:p>
        </p:txBody>
      </p:sp>
      <p:pic>
        <p:nvPicPr>
          <p:cNvPr id="14" name="Picture 13">
            <a:extLst>
              <a:ext uri="{FF2B5EF4-FFF2-40B4-BE49-F238E27FC236}">
                <a16:creationId xmlns:a16="http://schemas.microsoft.com/office/drawing/2014/main" id="{19155906-3E6D-E44C-A72B-A2D07E793195}"/>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7" name="Picture 16">
            <a:extLst>
              <a:ext uri="{FF2B5EF4-FFF2-40B4-BE49-F238E27FC236}">
                <a16:creationId xmlns:a16="http://schemas.microsoft.com/office/drawing/2014/main" id="{BEBA3A76-0B11-984C-88CD-475F6BEDC5D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8" name="Slide Number Placeholder 33">
            <a:extLst>
              <a:ext uri="{FF2B5EF4-FFF2-40B4-BE49-F238E27FC236}">
                <a16:creationId xmlns:a16="http://schemas.microsoft.com/office/drawing/2014/main" id="{CA91012D-1706-014E-8108-32A24AEAD766}"/>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5" name="Group 24">
            <a:extLst>
              <a:ext uri="{FF2B5EF4-FFF2-40B4-BE49-F238E27FC236}">
                <a16:creationId xmlns:a16="http://schemas.microsoft.com/office/drawing/2014/main" id="{F4870802-D44D-C84B-A738-F0AD902D32B4}"/>
              </a:ext>
            </a:extLst>
          </p:cNvPr>
          <p:cNvGrpSpPr/>
          <p:nvPr userDrawn="1"/>
        </p:nvGrpSpPr>
        <p:grpSpPr>
          <a:xfrm>
            <a:off x="1101582" y="9273018"/>
            <a:ext cx="1136404" cy="359859"/>
            <a:chOff x="1524849" y="8008291"/>
            <a:chExt cx="1136404" cy="359859"/>
          </a:xfrm>
        </p:grpSpPr>
        <p:sp>
          <p:nvSpPr>
            <p:cNvPr id="27" name="文本框 25">
              <a:extLst>
                <a:ext uri="{FF2B5EF4-FFF2-40B4-BE49-F238E27FC236}">
                  <a16:creationId xmlns:a16="http://schemas.microsoft.com/office/drawing/2014/main" id="{D3B2547B-1B20-324C-A503-57A748832F86}"/>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8" name="iconfont-11253-5322182">
              <a:extLst>
                <a:ext uri="{FF2B5EF4-FFF2-40B4-BE49-F238E27FC236}">
                  <a16:creationId xmlns:a16="http://schemas.microsoft.com/office/drawing/2014/main" id="{0021A97F-7C0C-ED40-9022-9C160761C515}"/>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文本框 27">
              <a:extLst>
                <a:ext uri="{FF2B5EF4-FFF2-40B4-BE49-F238E27FC236}">
                  <a16:creationId xmlns:a16="http://schemas.microsoft.com/office/drawing/2014/main" id="{AEBA763A-4887-4C43-A1A2-F9B401C5346C}"/>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31" name="iconfont-11868-5667965">
              <a:extLst>
                <a:ext uri="{FF2B5EF4-FFF2-40B4-BE49-F238E27FC236}">
                  <a16:creationId xmlns:a16="http://schemas.microsoft.com/office/drawing/2014/main" id="{4B194B46-1A6A-ED40-9ABA-32498830265B}"/>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3101253"/>
      </p:ext>
    </p:extLst>
  </p:cSld>
  <p:clrMapOvr>
    <a:masterClrMapping/>
  </p:clrMapOvr>
  <p:extLst>
    <p:ext uri="{DCECCB84-F9BA-43D5-87BE-67443E8EF086}">
      <p15:sldGuideLst xmlns:p15="http://schemas.microsoft.com/office/powerpoint/2012/main">
        <p15:guide id="1" pos="210">
          <p15:clr>
            <a:srgbClr val="FBAE40"/>
          </p15:clr>
        </p15:guide>
        <p15:guide id="2" pos="4110">
          <p15:clr>
            <a:srgbClr val="FBAE40"/>
          </p15:clr>
        </p15:guide>
        <p15:guide id="3" orient="horz" pos="6023">
          <p15:clr>
            <a:srgbClr val="FBAE40"/>
          </p15:clr>
        </p15:guide>
        <p15:guide id="4" orient="horz" pos="217">
          <p15:clr>
            <a:srgbClr val="FBAE40"/>
          </p15:clr>
        </p15:guide>
        <p15:guide id="5" orient="horz" pos="5842">
          <p15:clr>
            <a:srgbClr val="FBAE40"/>
          </p15:clr>
        </p15:guide>
        <p15:guide id="6" orient="horz" pos="33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98425" y="8625158"/>
            <a:ext cx="1543050" cy="527403"/>
          </a:xfrm>
        </p:spPr>
        <p:txBody>
          <a:bodyPr/>
          <a:lstStyle>
            <a:lvl1pPr algn="ctr">
              <a:defRPr>
                <a:latin typeface="STKaiti" panose="02010600040101010101" pitchFamily="2" charset="-122"/>
                <a:ea typeface="STKaiti" panose="02010600040101010101" pitchFamily="2" charset="-122"/>
              </a:defRPr>
            </a:lvl1pPr>
          </a:lstStyle>
          <a:p>
            <a:fld id="{04337A4D-D4EA-4592-8592-23EF014B740C}" type="slidenum">
              <a:rPr lang="zh-CN" altLang="en-US" smtClean="0"/>
              <a:pPr/>
              <a:t>‹#›</a:t>
            </a:fld>
            <a:endParaRPr lang="zh-CN" altLang="en-US"/>
          </a:p>
        </p:txBody>
      </p:sp>
      <p:sp>
        <p:nvSpPr>
          <p:cNvPr id="7" name="矩形 5">
            <a:extLst>
              <a:ext uri="{FF2B5EF4-FFF2-40B4-BE49-F238E27FC236}">
                <a16:creationId xmlns:a16="http://schemas.microsoft.com/office/drawing/2014/main" id="{2B2F9CB3-901E-8C43-9481-2DCEE367D74E}"/>
              </a:ext>
            </a:extLst>
          </p:cNvPr>
          <p:cNvSpPr/>
          <p:nvPr userDrawn="1"/>
        </p:nvSpPr>
        <p:spPr>
          <a:xfrm>
            <a:off x="2" y="1"/>
            <a:ext cx="685799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TKaiti" panose="02010600040101010101" pitchFamily="2" charset="-122"/>
              <a:ea typeface="STKaiti" panose="02010600040101010101" pitchFamily="2" charset="-122"/>
            </a:endParaRPr>
          </a:p>
        </p:txBody>
      </p:sp>
      <p:pic>
        <p:nvPicPr>
          <p:cNvPr id="9" name="Picture 8">
            <a:extLst>
              <a:ext uri="{FF2B5EF4-FFF2-40B4-BE49-F238E27FC236}">
                <a16:creationId xmlns:a16="http://schemas.microsoft.com/office/drawing/2014/main" id="{FA43E394-D872-034A-B65B-B1216D396529}"/>
              </a:ext>
            </a:extLst>
          </p:cNvPr>
          <p:cNvPicPr>
            <a:picLocks noChangeAspect="1"/>
          </p:cNvPicPr>
          <p:nvPr userDrawn="1"/>
        </p:nvPicPr>
        <p:blipFill>
          <a:blip r:embed="rId2">
            <a:lum bright="100000"/>
          </a:blip>
          <a:stretch>
            <a:fillRect/>
          </a:stretch>
        </p:blipFill>
        <p:spPr>
          <a:xfrm>
            <a:off x="2825959" y="9279813"/>
            <a:ext cx="1209762" cy="298057"/>
          </a:xfrm>
          <a:prstGeom prst="rect">
            <a:avLst/>
          </a:prstGeom>
        </p:spPr>
      </p:pic>
      <p:pic>
        <p:nvPicPr>
          <p:cNvPr id="10" name="Picture 9">
            <a:extLst>
              <a:ext uri="{FF2B5EF4-FFF2-40B4-BE49-F238E27FC236}">
                <a16:creationId xmlns:a16="http://schemas.microsoft.com/office/drawing/2014/main" id="{F8409E0B-3340-8344-9E78-FD0DAEC48323}"/>
              </a:ext>
            </a:extLst>
          </p:cNvPr>
          <p:cNvPicPr>
            <a:picLocks noChangeAspect="1"/>
          </p:cNvPicPr>
          <p:nvPr userDrawn="1"/>
        </p:nvPicPr>
        <p:blipFill>
          <a:blip r:embed="rId3"/>
          <a:stretch>
            <a:fillRect/>
          </a:stretch>
        </p:blipFill>
        <p:spPr>
          <a:xfrm>
            <a:off x="354963" y="9330214"/>
            <a:ext cx="689952" cy="273792"/>
          </a:xfrm>
          <a:prstGeom prst="rect">
            <a:avLst/>
          </a:prstGeom>
        </p:spPr>
      </p:pic>
      <p:grpSp>
        <p:nvGrpSpPr>
          <p:cNvPr id="14" name="Group 13">
            <a:extLst>
              <a:ext uri="{FF2B5EF4-FFF2-40B4-BE49-F238E27FC236}">
                <a16:creationId xmlns:a16="http://schemas.microsoft.com/office/drawing/2014/main" id="{FD5BBFD1-0491-5A49-88C6-B19E10F27612}"/>
              </a:ext>
            </a:extLst>
          </p:cNvPr>
          <p:cNvGrpSpPr/>
          <p:nvPr userDrawn="1"/>
        </p:nvGrpSpPr>
        <p:grpSpPr>
          <a:xfrm>
            <a:off x="1101582" y="9273018"/>
            <a:ext cx="1136404" cy="359859"/>
            <a:chOff x="1524849" y="8008291"/>
            <a:chExt cx="1136404" cy="359859"/>
          </a:xfrm>
        </p:grpSpPr>
        <p:sp>
          <p:nvSpPr>
            <p:cNvPr id="15" name="文本框 25">
              <a:extLst>
                <a:ext uri="{FF2B5EF4-FFF2-40B4-BE49-F238E27FC236}">
                  <a16:creationId xmlns:a16="http://schemas.microsoft.com/office/drawing/2014/main" id="{A0C012DE-FCA9-B74C-9558-141C6A90E02B}"/>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STKaiti" panose="02010600040101010101" pitchFamily="2" charset="-122"/>
                  <a:ea typeface="STKaiti" panose="02010600040101010101" pitchFamily="2" charset="-122"/>
                </a:rPr>
                <a:t>www.leadleo.com</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6" name="iconfont-11253-5322182">
              <a:extLst>
                <a:ext uri="{FF2B5EF4-FFF2-40B4-BE49-F238E27FC236}">
                  <a16:creationId xmlns:a16="http://schemas.microsoft.com/office/drawing/2014/main" id="{08EB1ED8-6862-DB4A-9BF5-80A328036973}"/>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sp>
          <p:nvSpPr>
            <p:cNvPr id="17" name="文本框 27">
              <a:extLst>
                <a:ext uri="{FF2B5EF4-FFF2-40B4-BE49-F238E27FC236}">
                  <a16:creationId xmlns:a16="http://schemas.microsoft.com/office/drawing/2014/main" id="{A3E739BE-8AC6-7346-978B-B4A4428684DE}"/>
                </a:ext>
              </a:extLst>
            </p:cNvPr>
            <p:cNvSpPr txBox="1"/>
            <p:nvPr userDrawn="1"/>
          </p:nvSpPr>
          <p:spPr>
            <a:xfrm>
              <a:off x="1583508" y="8152706"/>
              <a:ext cx="729687" cy="215444"/>
            </a:xfrm>
            <a:prstGeom prst="rect">
              <a:avLst/>
            </a:prstGeom>
            <a:noFill/>
          </p:spPr>
          <p:txBody>
            <a:bodyPr wrap="none" rtlCol="0">
              <a:spAutoFit/>
            </a:bodyPr>
            <a:lstStyle/>
            <a:p>
              <a:r>
                <a:rPr lang="en-US" altLang="zh-CN" sz="800" b="0">
                  <a:solidFill>
                    <a:schemeClr val="bg1"/>
                  </a:solidFill>
                  <a:latin typeface="STKaiti" panose="02010600040101010101" pitchFamily="2" charset="-122"/>
                  <a:ea typeface="STKaiti" panose="02010600040101010101" pitchFamily="2" charset="-122"/>
                </a:rPr>
                <a:t>400-072-5588</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8" name="iconfont-11868-5667965">
              <a:extLst>
                <a:ext uri="{FF2B5EF4-FFF2-40B4-BE49-F238E27FC236}">
                  <a16:creationId xmlns:a16="http://schemas.microsoft.com/office/drawing/2014/main" id="{52F58CB4-1373-5340-800C-7414CDF9E150}"/>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grpSp>
      <p:sp>
        <p:nvSpPr>
          <p:cNvPr id="19" name="Rectangle 18">
            <a:extLst>
              <a:ext uri="{FF2B5EF4-FFF2-40B4-BE49-F238E27FC236}">
                <a16:creationId xmlns:a16="http://schemas.microsoft.com/office/drawing/2014/main" id="{D29ED0A4-0C50-ED4C-9718-428F72A6A6D9}"/>
              </a:ext>
            </a:extLst>
          </p:cNvPr>
          <p:cNvSpPr/>
          <p:nvPr userDrawn="1"/>
        </p:nvSpPr>
        <p:spPr>
          <a:xfrm>
            <a:off x="268315" y="292866"/>
            <a:ext cx="1284326"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沙利文市场研读</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
        <p:nvSpPr>
          <p:cNvPr id="30" name="Slide Number Placeholder 33">
            <a:extLst>
              <a:ext uri="{FF2B5EF4-FFF2-40B4-BE49-F238E27FC236}">
                <a16:creationId xmlns:a16="http://schemas.microsoft.com/office/drawing/2014/main" id="{E130E2E5-7ABB-754E-A702-8FFCB078D5F1}"/>
              </a:ext>
            </a:extLst>
          </p:cNvPr>
          <p:cNvSpPr txBox="1">
            <a:spLocks/>
          </p:cNvSpPr>
          <p:nvPr userDrawn="1"/>
        </p:nvSpPr>
        <p:spPr>
          <a:xfrm>
            <a:off x="5719908" y="9273018"/>
            <a:ext cx="805436" cy="28849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37A4D-D4EA-4592-8592-23EF014B740C}" type="slidenum">
              <a:rPr lang="zh-CN" altLang="en-US" smtClean="0">
                <a:solidFill>
                  <a:schemeClr val="bg1"/>
                </a:solidFill>
                <a:latin typeface="STKaiti" panose="02010600040101010101" pitchFamily="2" charset="-122"/>
                <a:ea typeface="STKaiti" panose="02010600040101010101" pitchFamily="2" charset="-122"/>
              </a:rPr>
              <a:pPr/>
              <a:t>‹#›</a:t>
            </a:fld>
            <a:endParaRPr lang="zh-CN" altLang="en-US">
              <a:solidFill>
                <a:schemeClr val="bg1"/>
              </a:solidFill>
              <a:latin typeface="STKaiti" panose="02010600040101010101" pitchFamily="2" charset="-122"/>
              <a:ea typeface="STKaiti" panose="02010600040101010101" pitchFamily="2" charset="-122"/>
            </a:endParaRPr>
          </a:p>
        </p:txBody>
      </p:sp>
      <p:sp>
        <p:nvSpPr>
          <p:cNvPr id="4" name="Rectangle 3">
            <a:extLst>
              <a:ext uri="{FF2B5EF4-FFF2-40B4-BE49-F238E27FC236}">
                <a16:creationId xmlns:a16="http://schemas.microsoft.com/office/drawing/2014/main" id="{10F5793F-6C65-7560-30CA-DD32108068C0}"/>
              </a:ext>
            </a:extLst>
          </p:cNvPr>
          <p:cNvSpPr/>
          <p:nvPr userDrawn="1"/>
        </p:nvSpPr>
        <p:spPr>
          <a:xfrm>
            <a:off x="5229200" y="292865"/>
            <a:ext cx="1441420"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中国：云计算系列</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2559038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BDA944C3-328C-0644-8CD6-944331F5B556}"/>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 name="Rectangle 10">
            <a:extLst>
              <a:ext uri="{FF2B5EF4-FFF2-40B4-BE49-F238E27FC236}">
                <a16:creationId xmlns:a16="http://schemas.microsoft.com/office/drawing/2014/main" id="{EA6B9EA4-71DF-A049-8205-D7889687C0E8}"/>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pic>
        <p:nvPicPr>
          <p:cNvPr id="18" name="Picture 17">
            <a:extLst>
              <a:ext uri="{FF2B5EF4-FFF2-40B4-BE49-F238E27FC236}">
                <a16:creationId xmlns:a16="http://schemas.microsoft.com/office/drawing/2014/main" id="{53044FAA-54A3-2D49-B592-81495CCE22EE}"/>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9" name="Picture 18">
            <a:extLst>
              <a:ext uri="{FF2B5EF4-FFF2-40B4-BE49-F238E27FC236}">
                <a16:creationId xmlns:a16="http://schemas.microsoft.com/office/drawing/2014/main" id="{D94F5D64-97FD-4A48-BC1E-F326A7B51D36}"/>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0" name="Slide Number Placeholder 33">
            <a:extLst>
              <a:ext uri="{FF2B5EF4-FFF2-40B4-BE49-F238E27FC236}">
                <a16:creationId xmlns:a16="http://schemas.microsoft.com/office/drawing/2014/main" id="{1A65F226-1AB4-E64D-8CF0-F00D96004649}"/>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1" name="Group 20">
            <a:extLst>
              <a:ext uri="{FF2B5EF4-FFF2-40B4-BE49-F238E27FC236}">
                <a16:creationId xmlns:a16="http://schemas.microsoft.com/office/drawing/2014/main" id="{8ED7B848-9447-6C42-93A0-2D8C9502043C}"/>
              </a:ext>
            </a:extLst>
          </p:cNvPr>
          <p:cNvGrpSpPr/>
          <p:nvPr userDrawn="1"/>
        </p:nvGrpSpPr>
        <p:grpSpPr>
          <a:xfrm>
            <a:off x="1101582" y="9273018"/>
            <a:ext cx="1136404" cy="359859"/>
            <a:chOff x="1524849" y="8008291"/>
            <a:chExt cx="1136404" cy="359859"/>
          </a:xfrm>
        </p:grpSpPr>
        <p:sp>
          <p:nvSpPr>
            <p:cNvPr id="22" name="文本框 25">
              <a:extLst>
                <a:ext uri="{FF2B5EF4-FFF2-40B4-BE49-F238E27FC236}">
                  <a16:creationId xmlns:a16="http://schemas.microsoft.com/office/drawing/2014/main" id="{68E96DB0-A3B2-E740-A87B-739D19FDBB6A}"/>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3" name="iconfont-11253-5322182">
              <a:extLst>
                <a:ext uri="{FF2B5EF4-FFF2-40B4-BE49-F238E27FC236}">
                  <a16:creationId xmlns:a16="http://schemas.microsoft.com/office/drawing/2014/main" id="{5B60EC06-18C4-C644-8A0C-5BECE2582F5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7">
              <a:extLst>
                <a:ext uri="{FF2B5EF4-FFF2-40B4-BE49-F238E27FC236}">
                  <a16:creationId xmlns:a16="http://schemas.microsoft.com/office/drawing/2014/main" id="{02335C27-F889-D14F-B108-C2E4D8CD8396}"/>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5" name="iconfont-11868-5667965">
              <a:extLst>
                <a:ext uri="{FF2B5EF4-FFF2-40B4-BE49-F238E27FC236}">
                  <a16:creationId xmlns:a16="http://schemas.microsoft.com/office/drawing/2014/main" id="{8C5A6FB2-1C9C-1740-ACCC-1BB269B6C9D2}"/>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9705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5DF153-C098-2B43-87DB-0849E1364CBD}"/>
              </a:ext>
            </a:extLst>
          </p:cNvPr>
          <p:cNvPicPr>
            <a:picLocks noChangeAspect="1"/>
          </p:cNvPicPr>
          <p:nvPr userDrawn="1"/>
        </p:nvPicPr>
        <p:blipFill>
          <a:blip r:embed="rId2"/>
          <a:stretch>
            <a:fillRect/>
          </a:stretch>
        </p:blipFill>
        <p:spPr>
          <a:xfrm>
            <a:off x="5409740" y="9279814"/>
            <a:ext cx="1209762" cy="298057"/>
          </a:xfrm>
          <a:prstGeom prst="rect">
            <a:avLst/>
          </a:prstGeom>
        </p:spPr>
      </p:pic>
      <p:pic>
        <p:nvPicPr>
          <p:cNvPr id="9" name="Picture 8">
            <a:extLst>
              <a:ext uri="{FF2B5EF4-FFF2-40B4-BE49-F238E27FC236}">
                <a16:creationId xmlns:a16="http://schemas.microsoft.com/office/drawing/2014/main" id="{AFE6D8B3-7C14-FD41-B06B-1CE138DDF5D3}"/>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0" name="Slide Number Placeholder 33">
            <a:extLst>
              <a:ext uri="{FF2B5EF4-FFF2-40B4-BE49-F238E27FC236}">
                <a16:creationId xmlns:a16="http://schemas.microsoft.com/office/drawing/2014/main" id="{646B0446-EFBE-334C-B8DD-8BFAEC10B35D}"/>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grpSp>
        <p:nvGrpSpPr>
          <p:cNvPr id="11" name="Group 10">
            <a:extLst>
              <a:ext uri="{FF2B5EF4-FFF2-40B4-BE49-F238E27FC236}">
                <a16:creationId xmlns:a16="http://schemas.microsoft.com/office/drawing/2014/main" id="{7D879D91-0286-A74B-B8FC-5CB06DE2382F}"/>
              </a:ext>
            </a:extLst>
          </p:cNvPr>
          <p:cNvGrpSpPr/>
          <p:nvPr userDrawn="1"/>
        </p:nvGrpSpPr>
        <p:grpSpPr>
          <a:xfrm>
            <a:off x="1101582" y="9273018"/>
            <a:ext cx="1136404" cy="359859"/>
            <a:chOff x="1524849" y="8008291"/>
            <a:chExt cx="1136404" cy="359859"/>
          </a:xfrm>
        </p:grpSpPr>
        <p:sp>
          <p:nvSpPr>
            <p:cNvPr id="12" name="文本框 25">
              <a:extLst>
                <a:ext uri="{FF2B5EF4-FFF2-40B4-BE49-F238E27FC236}">
                  <a16:creationId xmlns:a16="http://schemas.microsoft.com/office/drawing/2014/main" id="{E073D717-F4A2-124C-82A8-35A4FCADB9F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3" name="iconfont-11253-5322182">
              <a:extLst>
                <a:ext uri="{FF2B5EF4-FFF2-40B4-BE49-F238E27FC236}">
                  <a16:creationId xmlns:a16="http://schemas.microsoft.com/office/drawing/2014/main" id="{5FDB0090-38CE-8444-81D4-53FE326F298E}"/>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7">
              <a:extLst>
                <a:ext uri="{FF2B5EF4-FFF2-40B4-BE49-F238E27FC236}">
                  <a16:creationId xmlns:a16="http://schemas.microsoft.com/office/drawing/2014/main" id="{F35D3A0E-0BBC-9B44-B477-AD9EC5EFBE13}"/>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5" name="iconfont-11868-5667965">
              <a:extLst>
                <a:ext uri="{FF2B5EF4-FFF2-40B4-BE49-F238E27FC236}">
                  <a16:creationId xmlns:a16="http://schemas.microsoft.com/office/drawing/2014/main" id="{B84BB81E-3559-8C46-8667-7D719E3C7206}"/>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449306"/>
      </p:ext>
    </p:extLst>
  </p:cSld>
  <p:clrMapOvr>
    <a:masterClrMapping/>
  </p:clrMapOvr>
  <p:extLst>
    <p:ext uri="{DCECCB84-F9BA-43D5-87BE-67443E8EF086}">
      <p15:sldGuideLst xmlns:p15="http://schemas.microsoft.com/office/powerpoint/2012/main">
        <p15:guide id="1" orient="horz"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3F615759-0441-994F-B7EB-8A49E200396D}"/>
              </a:ext>
            </a:extLst>
          </p:cNvPr>
          <p:cNvSpPr/>
          <p:nvPr userDrawn="1"/>
        </p:nvSpPr>
        <p:spPr>
          <a:xfrm>
            <a:off x="2" y="1"/>
            <a:ext cx="234887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24BBD49F-9388-D64B-AD85-50ADB6F7CF56}"/>
              </a:ext>
            </a:extLst>
          </p:cNvPr>
          <p:cNvPicPr>
            <a:picLocks noChangeAspect="1"/>
          </p:cNvPicPr>
          <p:nvPr userDrawn="1"/>
        </p:nvPicPr>
        <p:blipFill>
          <a:blip r:embed="rId2"/>
          <a:stretch>
            <a:fillRect/>
          </a:stretch>
        </p:blipFill>
        <p:spPr>
          <a:xfrm>
            <a:off x="354963" y="9330214"/>
            <a:ext cx="689952" cy="273792"/>
          </a:xfrm>
          <a:prstGeom prst="rect">
            <a:avLst/>
          </a:prstGeom>
        </p:spPr>
      </p:pic>
      <p:grpSp>
        <p:nvGrpSpPr>
          <p:cNvPr id="10" name="Group 9">
            <a:extLst>
              <a:ext uri="{FF2B5EF4-FFF2-40B4-BE49-F238E27FC236}">
                <a16:creationId xmlns:a16="http://schemas.microsoft.com/office/drawing/2014/main" id="{88FF0777-D6F3-C44B-B288-6E328F3599D7}"/>
              </a:ext>
            </a:extLst>
          </p:cNvPr>
          <p:cNvGrpSpPr/>
          <p:nvPr userDrawn="1"/>
        </p:nvGrpSpPr>
        <p:grpSpPr>
          <a:xfrm>
            <a:off x="1101582" y="9273018"/>
            <a:ext cx="1136404" cy="359859"/>
            <a:chOff x="1524849" y="8008291"/>
            <a:chExt cx="1136404" cy="359859"/>
          </a:xfrm>
        </p:grpSpPr>
        <p:sp>
          <p:nvSpPr>
            <p:cNvPr id="11" name="文本框 25">
              <a:extLst>
                <a:ext uri="{FF2B5EF4-FFF2-40B4-BE49-F238E27FC236}">
                  <a16:creationId xmlns:a16="http://schemas.microsoft.com/office/drawing/2014/main" id="{D9629157-CAA1-E340-96F3-CD1AF60BA2FC}"/>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等线" panose="02010600030101010101" pitchFamily="2" charset="-122"/>
                  <a:ea typeface="等线" panose="02010600030101010101" pitchFamily="2" charset="-122"/>
                </a:rPr>
                <a:t>www.leadleo.com</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2" name="iconfont-11253-5322182">
              <a:extLst>
                <a:ext uri="{FF2B5EF4-FFF2-40B4-BE49-F238E27FC236}">
                  <a16:creationId xmlns:a16="http://schemas.microsoft.com/office/drawing/2014/main" id="{101E856A-AA7B-4241-B162-EEF33B5E887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文本框 27">
              <a:extLst>
                <a:ext uri="{FF2B5EF4-FFF2-40B4-BE49-F238E27FC236}">
                  <a16:creationId xmlns:a16="http://schemas.microsoft.com/office/drawing/2014/main" id="{9E8896EB-2D5E-A444-914F-09FCBDDF8CAA}"/>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chemeClr val="bg1"/>
                  </a:solidFill>
                  <a:latin typeface="等线" panose="02010600030101010101" pitchFamily="2" charset="-122"/>
                  <a:ea typeface="等线" panose="02010600030101010101" pitchFamily="2" charset="-122"/>
                </a:rPr>
                <a:t>400-072-5588</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5E23D49A-5245-D04B-820E-D5D37ADB8694}"/>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5" name="Picture 14">
            <a:extLst>
              <a:ext uri="{FF2B5EF4-FFF2-40B4-BE49-F238E27FC236}">
                <a16:creationId xmlns:a16="http://schemas.microsoft.com/office/drawing/2014/main" id="{F9EAF81D-97A4-E14F-9D5C-87504D4E68A7}"/>
              </a:ext>
            </a:extLst>
          </p:cNvPr>
          <p:cNvPicPr>
            <a:picLocks noChangeAspect="1"/>
          </p:cNvPicPr>
          <p:nvPr userDrawn="1"/>
        </p:nvPicPr>
        <p:blipFill>
          <a:blip r:embed="rId3"/>
          <a:stretch>
            <a:fillRect/>
          </a:stretch>
        </p:blipFill>
        <p:spPr>
          <a:xfrm>
            <a:off x="5409740" y="9279814"/>
            <a:ext cx="1209762" cy="298057"/>
          </a:xfrm>
          <a:prstGeom prst="rect">
            <a:avLst/>
          </a:prstGeom>
        </p:spPr>
      </p:pic>
      <p:sp>
        <p:nvSpPr>
          <p:cNvPr id="16" name="Slide Number Placeholder 33">
            <a:extLst>
              <a:ext uri="{FF2B5EF4-FFF2-40B4-BE49-F238E27FC236}">
                <a16:creationId xmlns:a16="http://schemas.microsoft.com/office/drawing/2014/main" id="{4EF221BE-70DF-534B-A5B3-B4E057CA150E}"/>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spTree>
    <p:extLst>
      <p:ext uri="{BB962C8B-B14F-4D97-AF65-F5344CB8AC3E}">
        <p14:creationId xmlns:p14="http://schemas.microsoft.com/office/powerpoint/2010/main" val="2561798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06860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
        <p:nvSpPr>
          <p:cNvPr id="26" name="矩形 5">
            <a:extLst>
              <a:ext uri="{FF2B5EF4-FFF2-40B4-BE49-F238E27FC236}">
                <a16:creationId xmlns:a16="http://schemas.microsoft.com/office/drawing/2014/main" id="{2D625C43-D588-6149-B0A2-B452677B3B2F}"/>
              </a:ext>
            </a:extLst>
          </p:cNvPr>
          <p:cNvSpPr/>
          <p:nvPr userDrawn="1"/>
        </p:nvSpPr>
        <p:spPr>
          <a:xfrm>
            <a:off x="994" y="1"/>
            <a:ext cx="4868166" cy="990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9" name="Rectangle 28">
            <a:extLst>
              <a:ext uri="{FF2B5EF4-FFF2-40B4-BE49-F238E27FC236}">
                <a16:creationId xmlns:a16="http://schemas.microsoft.com/office/drawing/2014/main" id="{1BA9327C-A2C0-9044-A876-D366F9599027}"/>
              </a:ext>
            </a:extLst>
          </p:cNvPr>
          <p:cNvSpPr/>
          <p:nvPr userDrawn="1"/>
        </p:nvSpPr>
        <p:spPr>
          <a:xfrm>
            <a:off x="268315" y="292866"/>
            <a:ext cx="2340705" cy="276999"/>
          </a:xfrm>
          <a:prstGeom prst="rect">
            <a:avLst/>
          </a:prstGeom>
        </p:spPr>
        <p:txBody>
          <a:bodyPr wrap="none">
            <a:spAutoFit/>
          </a:bodyPr>
          <a:lstStyle/>
          <a:p>
            <a:r>
              <a:rPr lang="en-US" altLang="zh-CN" sz="1200" b="1" kern="100">
                <a:solidFill>
                  <a:schemeClr val="tx1">
                    <a:lumMod val="50000"/>
                    <a:lumOff val="50000"/>
                  </a:schemeClr>
                </a:solidFill>
                <a:latin typeface="等线" panose="02010600030101010101" pitchFamily="2" charset="-122"/>
                <a:ea typeface="+mn-ea"/>
                <a:cs typeface="+mn-ea"/>
                <a:sym typeface="+mn-lt"/>
              </a:rPr>
              <a:t>Frost &amp; Sullivan Market Insight</a:t>
            </a:r>
            <a:endParaRPr lang="zh-CN" altLang="zh-CN" sz="1200" b="1" kern="100">
              <a:solidFill>
                <a:schemeClr val="tx1">
                  <a:lumMod val="50000"/>
                  <a:lumOff val="50000"/>
                </a:schemeClr>
              </a:solidFill>
              <a:latin typeface="等线" panose="02010600030101010101" pitchFamily="2" charset="-122"/>
              <a:ea typeface="+mn-ea"/>
              <a:cs typeface="+mn-ea"/>
              <a:sym typeface="+mn-lt"/>
            </a:endParaRPr>
          </a:p>
        </p:txBody>
      </p:sp>
      <p:sp>
        <p:nvSpPr>
          <p:cNvPr id="3" name="TextBox 2">
            <a:extLst>
              <a:ext uri="{FF2B5EF4-FFF2-40B4-BE49-F238E27FC236}">
                <a16:creationId xmlns:a16="http://schemas.microsoft.com/office/drawing/2014/main" id="{6B3C9A84-B543-AD4C-A93F-C03232BD1FEB}"/>
              </a:ext>
            </a:extLst>
          </p:cNvPr>
          <p:cNvSpPr txBox="1"/>
          <p:nvPr userDrawn="1"/>
        </p:nvSpPr>
        <p:spPr>
          <a:xfrm>
            <a:off x="4140485" y="1602769"/>
            <a:ext cx="184731" cy="246221"/>
          </a:xfrm>
          <a:prstGeom prst="rect">
            <a:avLst/>
          </a:prstGeom>
          <a:noFill/>
        </p:spPr>
        <p:txBody>
          <a:bodyPr wrap="none" rtlCol="0">
            <a:spAutoFit/>
          </a:bodyPr>
          <a:lstStyle/>
          <a:p>
            <a:pPr algn="l"/>
            <a:endParaRPr lang="en-CN" sz="1000">
              <a:latin typeface="DengXian" panose="02010600030101010101" pitchFamily="2" charset="-122"/>
              <a:ea typeface="DengXian" panose="02010600030101010101" pitchFamily="2" charset="-122"/>
            </a:endParaRPr>
          </a:p>
        </p:txBody>
      </p:sp>
      <p:pic>
        <p:nvPicPr>
          <p:cNvPr id="14" name="Picture 13">
            <a:extLst>
              <a:ext uri="{FF2B5EF4-FFF2-40B4-BE49-F238E27FC236}">
                <a16:creationId xmlns:a16="http://schemas.microsoft.com/office/drawing/2014/main" id="{19155906-3E6D-E44C-A72B-A2D07E793195}"/>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7" name="Picture 16">
            <a:extLst>
              <a:ext uri="{FF2B5EF4-FFF2-40B4-BE49-F238E27FC236}">
                <a16:creationId xmlns:a16="http://schemas.microsoft.com/office/drawing/2014/main" id="{BEBA3A76-0B11-984C-88CD-475F6BEDC5D0}"/>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8" name="Slide Number Placeholder 33">
            <a:extLst>
              <a:ext uri="{FF2B5EF4-FFF2-40B4-BE49-F238E27FC236}">
                <a16:creationId xmlns:a16="http://schemas.microsoft.com/office/drawing/2014/main" id="{CA91012D-1706-014E-8108-32A24AEAD766}"/>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5" name="Group 24">
            <a:extLst>
              <a:ext uri="{FF2B5EF4-FFF2-40B4-BE49-F238E27FC236}">
                <a16:creationId xmlns:a16="http://schemas.microsoft.com/office/drawing/2014/main" id="{F4870802-D44D-C84B-A738-F0AD902D32B4}"/>
              </a:ext>
            </a:extLst>
          </p:cNvPr>
          <p:cNvGrpSpPr/>
          <p:nvPr userDrawn="1"/>
        </p:nvGrpSpPr>
        <p:grpSpPr>
          <a:xfrm>
            <a:off x="1101582" y="9273018"/>
            <a:ext cx="1136404" cy="359859"/>
            <a:chOff x="1524849" y="8008291"/>
            <a:chExt cx="1136404" cy="359859"/>
          </a:xfrm>
        </p:grpSpPr>
        <p:sp>
          <p:nvSpPr>
            <p:cNvPr id="27" name="文本框 25">
              <a:extLst>
                <a:ext uri="{FF2B5EF4-FFF2-40B4-BE49-F238E27FC236}">
                  <a16:creationId xmlns:a16="http://schemas.microsoft.com/office/drawing/2014/main" id="{D3B2547B-1B20-324C-A503-57A748832F86}"/>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8" name="iconfont-11253-5322182">
              <a:extLst>
                <a:ext uri="{FF2B5EF4-FFF2-40B4-BE49-F238E27FC236}">
                  <a16:creationId xmlns:a16="http://schemas.microsoft.com/office/drawing/2014/main" id="{0021A97F-7C0C-ED40-9022-9C160761C515}"/>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文本框 27">
              <a:extLst>
                <a:ext uri="{FF2B5EF4-FFF2-40B4-BE49-F238E27FC236}">
                  <a16:creationId xmlns:a16="http://schemas.microsoft.com/office/drawing/2014/main" id="{AEBA763A-4887-4C43-A1A2-F9B401C5346C}"/>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31" name="iconfont-11868-5667965">
              <a:extLst>
                <a:ext uri="{FF2B5EF4-FFF2-40B4-BE49-F238E27FC236}">
                  <a16:creationId xmlns:a16="http://schemas.microsoft.com/office/drawing/2014/main" id="{4B194B46-1A6A-ED40-9ABA-32498830265B}"/>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3417462"/>
      </p:ext>
    </p:extLst>
  </p:cSld>
  <p:clrMapOvr>
    <a:masterClrMapping/>
  </p:clrMapOvr>
  <p:extLst>
    <p:ext uri="{DCECCB84-F9BA-43D5-87BE-67443E8EF086}">
      <p15:sldGuideLst xmlns:p15="http://schemas.microsoft.com/office/powerpoint/2012/main">
        <p15:guide id="1" pos="210" userDrawn="1">
          <p15:clr>
            <a:srgbClr val="FBAE40"/>
          </p15:clr>
        </p15:guide>
        <p15:guide id="2" pos="4110" userDrawn="1">
          <p15:clr>
            <a:srgbClr val="FBAE40"/>
          </p15:clr>
        </p15:guide>
        <p15:guide id="3" orient="horz" pos="6023" userDrawn="1">
          <p15:clr>
            <a:srgbClr val="FBAE40"/>
          </p15:clr>
        </p15:guide>
        <p15:guide id="4" orient="horz" pos="217" userDrawn="1">
          <p15:clr>
            <a:srgbClr val="FBAE40"/>
          </p15:clr>
        </p15:guide>
        <p15:guide id="5" orient="horz" pos="5842" userDrawn="1">
          <p15:clr>
            <a:srgbClr val="FBAE40"/>
          </p15:clr>
        </p15:guide>
        <p15:guide id="6" orient="horz" pos="33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1769276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387941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124210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206213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3283664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17754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98425" y="8625158"/>
            <a:ext cx="1543050" cy="527403"/>
          </a:xfrm>
        </p:spPr>
        <p:txBody>
          <a:bodyPr/>
          <a:lstStyle>
            <a:lvl1pPr algn="ctr">
              <a:defRPr>
                <a:latin typeface="STKaiti" panose="02010600040101010101" pitchFamily="2" charset="-122"/>
                <a:ea typeface="STKaiti" panose="02010600040101010101" pitchFamily="2" charset="-122"/>
              </a:defRPr>
            </a:lvl1pPr>
          </a:lstStyle>
          <a:p>
            <a:fld id="{04337A4D-D4EA-4592-8592-23EF014B740C}" type="slidenum">
              <a:rPr lang="zh-CN" altLang="en-US" smtClean="0"/>
              <a:pPr/>
              <a:t>‹#›</a:t>
            </a:fld>
            <a:endParaRPr lang="zh-CN" altLang="en-US"/>
          </a:p>
        </p:txBody>
      </p:sp>
      <p:sp>
        <p:nvSpPr>
          <p:cNvPr id="7" name="矩形 5">
            <a:extLst>
              <a:ext uri="{FF2B5EF4-FFF2-40B4-BE49-F238E27FC236}">
                <a16:creationId xmlns:a16="http://schemas.microsoft.com/office/drawing/2014/main" id="{2B2F9CB3-901E-8C43-9481-2DCEE367D74E}"/>
              </a:ext>
            </a:extLst>
          </p:cNvPr>
          <p:cNvSpPr/>
          <p:nvPr userDrawn="1"/>
        </p:nvSpPr>
        <p:spPr>
          <a:xfrm>
            <a:off x="2" y="1"/>
            <a:ext cx="685799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TKaiti" panose="02010600040101010101" pitchFamily="2" charset="-122"/>
              <a:ea typeface="STKaiti" panose="02010600040101010101" pitchFamily="2" charset="-122"/>
            </a:endParaRPr>
          </a:p>
        </p:txBody>
      </p:sp>
      <p:pic>
        <p:nvPicPr>
          <p:cNvPr id="9" name="Picture 8">
            <a:extLst>
              <a:ext uri="{FF2B5EF4-FFF2-40B4-BE49-F238E27FC236}">
                <a16:creationId xmlns:a16="http://schemas.microsoft.com/office/drawing/2014/main" id="{FA43E394-D872-034A-B65B-B1216D396529}"/>
              </a:ext>
            </a:extLst>
          </p:cNvPr>
          <p:cNvPicPr>
            <a:picLocks noChangeAspect="1"/>
          </p:cNvPicPr>
          <p:nvPr userDrawn="1"/>
        </p:nvPicPr>
        <p:blipFill>
          <a:blip r:embed="rId2">
            <a:lum bright="100000"/>
          </a:blip>
          <a:stretch>
            <a:fillRect/>
          </a:stretch>
        </p:blipFill>
        <p:spPr>
          <a:xfrm>
            <a:off x="2825959" y="9279813"/>
            <a:ext cx="1209762" cy="298057"/>
          </a:xfrm>
          <a:prstGeom prst="rect">
            <a:avLst/>
          </a:prstGeom>
        </p:spPr>
      </p:pic>
      <p:pic>
        <p:nvPicPr>
          <p:cNvPr id="10" name="Picture 9">
            <a:extLst>
              <a:ext uri="{FF2B5EF4-FFF2-40B4-BE49-F238E27FC236}">
                <a16:creationId xmlns:a16="http://schemas.microsoft.com/office/drawing/2014/main" id="{F8409E0B-3340-8344-9E78-FD0DAEC48323}"/>
              </a:ext>
            </a:extLst>
          </p:cNvPr>
          <p:cNvPicPr>
            <a:picLocks noChangeAspect="1"/>
          </p:cNvPicPr>
          <p:nvPr userDrawn="1"/>
        </p:nvPicPr>
        <p:blipFill>
          <a:blip r:embed="rId3"/>
          <a:stretch>
            <a:fillRect/>
          </a:stretch>
        </p:blipFill>
        <p:spPr>
          <a:xfrm>
            <a:off x="354963" y="9330214"/>
            <a:ext cx="689952" cy="273792"/>
          </a:xfrm>
          <a:prstGeom prst="rect">
            <a:avLst/>
          </a:prstGeom>
        </p:spPr>
      </p:pic>
      <p:grpSp>
        <p:nvGrpSpPr>
          <p:cNvPr id="14" name="Group 13">
            <a:extLst>
              <a:ext uri="{FF2B5EF4-FFF2-40B4-BE49-F238E27FC236}">
                <a16:creationId xmlns:a16="http://schemas.microsoft.com/office/drawing/2014/main" id="{FD5BBFD1-0491-5A49-88C6-B19E10F27612}"/>
              </a:ext>
            </a:extLst>
          </p:cNvPr>
          <p:cNvGrpSpPr/>
          <p:nvPr userDrawn="1"/>
        </p:nvGrpSpPr>
        <p:grpSpPr>
          <a:xfrm>
            <a:off x="1101582" y="9273018"/>
            <a:ext cx="1136404" cy="359859"/>
            <a:chOff x="1524849" y="8008291"/>
            <a:chExt cx="1136404" cy="359859"/>
          </a:xfrm>
        </p:grpSpPr>
        <p:sp>
          <p:nvSpPr>
            <p:cNvPr id="15" name="文本框 25">
              <a:extLst>
                <a:ext uri="{FF2B5EF4-FFF2-40B4-BE49-F238E27FC236}">
                  <a16:creationId xmlns:a16="http://schemas.microsoft.com/office/drawing/2014/main" id="{A0C012DE-FCA9-B74C-9558-141C6A90E02B}"/>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STKaiti" panose="02010600040101010101" pitchFamily="2" charset="-122"/>
                  <a:ea typeface="STKaiti" panose="02010600040101010101" pitchFamily="2" charset="-122"/>
                </a:rPr>
                <a:t>www.leadleo.com</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6" name="iconfont-11253-5322182">
              <a:extLst>
                <a:ext uri="{FF2B5EF4-FFF2-40B4-BE49-F238E27FC236}">
                  <a16:creationId xmlns:a16="http://schemas.microsoft.com/office/drawing/2014/main" id="{08EB1ED8-6862-DB4A-9BF5-80A328036973}"/>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sp>
          <p:nvSpPr>
            <p:cNvPr id="17" name="文本框 27">
              <a:extLst>
                <a:ext uri="{FF2B5EF4-FFF2-40B4-BE49-F238E27FC236}">
                  <a16:creationId xmlns:a16="http://schemas.microsoft.com/office/drawing/2014/main" id="{A3E739BE-8AC6-7346-978B-B4A4428684DE}"/>
                </a:ext>
              </a:extLst>
            </p:cNvPr>
            <p:cNvSpPr txBox="1"/>
            <p:nvPr userDrawn="1"/>
          </p:nvSpPr>
          <p:spPr>
            <a:xfrm>
              <a:off x="1583508" y="8152706"/>
              <a:ext cx="729687" cy="215444"/>
            </a:xfrm>
            <a:prstGeom prst="rect">
              <a:avLst/>
            </a:prstGeom>
            <a:noFill/>
          </p:spPr>
          <p:txBody>
            <a:bodyPr wrap="none" rtlCol="0">
              <a:spAutoFit/>
            </a:bodyPr>
            <a:lstStyle/>
            <a:p>
              <a:r>
                <a:rPr lang="en-US" altLang="zh-CN" sz="800" b="0">
                  <a:solidFill>
                    <a:schemeClr val="bg1"/>
                  </a:solidFill>
                  <a:latin typeface="STKaiti" panose="02010600040101010101" pitchFamily="2" charset="-122"/>
                  <a:ea typeface="STKaiti" panose="02010600040101010101" pitchFamily="2" charset="-122"/>
                </a:rPr>
                <a:t>400-072-5588</a:t>
              </a:r>
              <a:endParaRPr lang="zh-CN" altLang="en-US" sz="800" b="0">
                <a:solidFill>
                  <a:schemeClr val="bg1"/>
                </a:solidFill>
                <a:latin typeface="STKaiti" panose="02010600040101010101" pitchFamily="2" charset="-122"/>
                <a:ea typeface="STKaiti" panose="02010600040101010101" pitchFamily="2" charset="-122"/>
              </a:endParaRPr>
            </a:p>
          </p:txBody>
        </p:sp>
        <p:sp>
          <p:nvSpPr>
            <p:cNvPr id="18" name="iconfont-11868-5667965">
              <a:extLst>
                <a:ext uri="{FF2B5EF4-FFF2-40B4-BE49-F238E27FC236}">
                  <a16:creationId xmlns:a16="http://schemas.microsoft.com/office/drawing/2014/main" id="{52F58CB4-1373-5340-800C-7414CDF9E150}"/>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TKaiti" panose="02010600040101010101" pitchFamily="2" charset="-122"/>
                <a:ea typeface="STKaiti" panose="02010600040101010101" pitchFamily="2" charset="-122"/>
              </a:endParaRPr>
            </a:p>
          </p:txBody>
        </p:sp>
      </p:grpSp>
      <p:sp>
        <p:nvSpPr>
          <p:cNvPr id="19" name="Rectangle 18">
            <a:extLst>
              <a:ext uri="{FF2B5EF4-FFF2-40B4-BE49-F238E27FC236}">
                <a16:creationId xmlns:a16="http://schemas.microsoft.com/office/drawing/2014/main" id="{D29ED0A4-0C50-ED4C-9718-428F72A6A6D9}"/>
              </a:ext>
            </a:extLst>
          </p:cNvPr>
          <p:cNvSpPr/>
          <p:nvPr userDrawn="1"/>
        </p:nvSpPr>
        <p:spPr>
          <a:xfrm>
            <a:off x="268315" y="292866"/>
            <a:ext cx="1284326"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沙利文市场研读</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
        <p:nvSpPr>
          <p:cNvPr id="30" name="Slide Number Placeholder 33">
            <a:extLst>
              <a:ext uri="{FF2B5EF4-FFF2-40B4-BE49-F238E27FC236}">
                <a16:creationId xmlns:a16="http://schemas.microsoft.com/office/drawing/2014/main" id="{E130E2E5-7ABB-754E-A702-8FFCB078D5F1}"/>
              </a:ext>
            </a:extLst>
          </p:cNvPr>
          <p:cNvSpPr txBox="1">
            <a:spLocks/>
          </p:cNvSpPr>
          <p:nvPr userDrawn="1"/>
        </p:nvSpPr>
        <p:spPr>
          <a:xfrm>
            <a:off x="5719908" y="9273018"/>
            <a:ext cx="805436" cy="28849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37A4D-D4EA-4592-8592-23EF014B740C}" type="slidenum">
              <a:rPr lang="zh-CN" altLang="en-US" smtClean="0">
                <a:solidFill>
                  <a:schemeClr val="bg1"/>
                </a:solidFill>
                <a:latin typeface="STKaiti" panose="02010600040101010101" pitchFamily="2" charset="-122"/>
                <a:ea typeface="STKaiti" panose="02010600040101010101" pitchFamily="2" charset="-122"/>
              </a:rPr>
              <a:pPr/>
              <a:t>‹#›</a:t>
            </a:fld>
            <a:endParaRPr lang="zh-CN" altLang="en-US">
              <a:solidFill>
                <a:schemeClr val="bg1"/>
              </a:solidFill>
              <a:latin typeface="STKaiti" panose="02010600040101010101" pitchFamily="2" charset="-122"/>
              <a:ea typeface="STKaiti" panose="02010600040101010101" pitchFamily="2" charset="-122"/>
            </a:endParaRPr>
          </a:p>
        </p:txBody>
      </p:sp>
      <p:sp>
        <p:nvSpPr>
          <p:cNvPr id="4" name="Rectangle 3">
            <a:extLst>
              <a:ext uri="{FF2B5EF4-FFF2-40B4-BE49-F238E27FC236}">
                <a16:creationId xmlns:a16="http://schemas.microsoft.com/office/drawing/2014/main" id="{10F5793F-6C65-7560-30CA-DD32108068C0}"/>
              </a:ext>
            </a:extLst>
          </p:cNvPr>
          <p:cNvSpPr/>
          <p:nvPr userDrawn="1"/>
        </p:nvSpPr>
        <p:spPr>
          <a:xfrm>
            <a:off x="5229200" y="292865"/>
            <a:ext cx="1441420" cy="276999"/>
          </a:xfrm>
          <a:prstGeom prst="rect">
            <a:avLst/>
          </a:prstGeom>
        </p:spPr>
        <p:txBody>
          <a:bodyPr wrap="none">
            <a:spAutoFit/>
          </a:bodyPr>
          <a:lstStyle/>
          <a:p>
            <a:r>
              <a:rPr lang="zh-CN" altLang="en-US" sz="1200" b="1" kern="100">
                <a:solidFill>
                  <a:schemeClr val="bg1"/>
                </a:solidFill>
                <a:latin typeface="STKaiti" panose="02010600040101010101" pitchFamily="2" charset="-122"/>
                <a:ea typeface="STKaiti" panose="02010600040101010101" pitchFamily="2" charset="-122"/>
                <a:cs typeface="+mn-ea"/>
                <a:sym typeface="+mn-lt"/>
              </a:rPr>
              <a:t>中国：云计算系列</a:t>
            </a:r>
            <a:endParaRPr lang="zh-CN" altLang="zh-CN" sz="1200" b="1" kern="100">
              <a:solidFill>
                <a:schemeClr val="bg1"/>
              </a:solidFill>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41628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BDA944C3-328C-0644-8CD6-944331F5B556}"/>
              </a:ext>
            </a:extLst>
          </p:cNvPr>
          <p:cNvSpPr/>
          <p:nvPr userDrawn="1"/>
        </p:nvSpPr>
        <p:spPr>
          <a:xfrm>
            <a:off x="-2676" y="1"/>
            <a:ext cx="6860676" cy="990599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 name="Rectangle 10">
            <a:extLst>
              <a:ext uri="{FF2B5EF4-FFF2-40B4-BE49-F238E27FC236}">
                <a16:creationId xmlns:a16="http://schemas.microsoft.com/office/drawing/2014/main" id="{EA6B9EA4-71DF-A049-8205-D7889687C0E8}"/>
              </a:ext>
            </a:extLst>
          </p:cNvPr>
          <p:cNvSpPr/>
          <p:nvPr userDrawn="1"/>
        </p:nvSpPr>
        <p:spPr>
          <a:xfrm>
            <a:off x="268315" y="292866"/>
            <a:ext cx="1261884" cy="276999"/>
          </a:xfrm>
          <a:prstGeom prst="rect">
            <a:avLst/>
          </a:prstGeom>
        </p:spPr>
        <p:txBody>
          <a:bodyPr wrap="none">
            <a:spAutoFit/>
          </a:bodyPr>
          <a:lstStyle/>
          <a:p>
            <a:r>
              <a:rPr lang="zh-CN" altLang="en-US" sz="1200" b="1" kern="100">
                <a:solidFill>
                  <a:schemeClr val="bg2"/>
                </a:solidFill>
                <a:latin typeface="等线" panose="02010600030101010101" pitchFamily="2" charset="-122"/>
                <a:ea typeface="+mn-ea"/>
                <a:cs typeface="+mn-ea"/>
                <a:sym typeface="+mn-lt"/>
              </a:rPr>
              <a:t>沙利文市场研读</a:t>
            </a:r>
            <a:endParaRPr lang="zh-CN" altLang="zh-CN" sz="1200" b="1" kern="100">
              <a:solidFill>
                <a:schemeClr val="bg2"/>
              </a:solidFill>
              <a:latin typeface="等线" panose="02010600030101010101" pitchFamily="2" charset="-122"/>
              <a:ea typeface="+mn-ea"/>
              <a:cs typeface="+mn-ea"/>
              <a:sym typeface="+mn-lt"/>
            </a:endParaRPr>
          </a:p>
        </p:txBody>
      </p:sp>
      <p:pic>
        <p:nvPicPr>
          <p:cNvPr id="18" name="Picture 17">
            <a:extLst>
              <a:ext uri="{FF2B5EF4-FFF2-40B4-BE49-F238E27FC236}">
                <a16:creationId xmlns:a16="http://schemas.microsoft.com/office/drawing/2014/main" id="{53044FAA-54A3-2D49-B592-81495CCE22EE}"/>
              </a:ext>
            </a:extLst>
          </p:cNvPr>
          <p:cNvPicPr>
            <a:picLocks noChangeAspect="1"/>
          </p:cNvPicPr>
          <p:nvPr userDrawn="1"/>
        </p:nvPicPr>
        <p:blipFill>
          <a:blip r:embed="rId2"/>
          <a:stretch>
            <a:fillRect/>
          </a:stretch>
        </p:blipFill>
        <p:spPr>
          <a:xfrm>
            <a:off x="2825959" y="9279814"/>
            <a:ext cx="1209762" cy="298057"/>
          </a:xfrm>
          <a:prstGeom prst="rect">
            <a:avLst/>
          </a:prstGeom>
        </p:spPr>
      </p:pic>
      <p:pic>
        <p:nvPicPr>
          <p:cNvPr id="19" name="Picture 18">
            <a:extLst>
              <a:ext uri="{FF2B5EF4-FFF2-40B4-BE49-F238E27FC236}">
                <a16:creationId xmlns:a16="http://schemas.microsoft.com/office/drawing/2014/main" id="{D94F5D64-97FD-4A48-BC1E-F326A7B51D36}"/>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20" name="Slide Number Placeholder 33">
            <a:extLst>
              <a:ext uri="{FF2B5EF4-FFF2-40B4-BE49-F238E27FC236}">
                <a16:creationId xmlns:a16="http://schemas.microsoft.com/office/drawing/2014/main" id="{1A65F226-1AB4-E64D-8CF0-F00D96004649}"/>
              </a:ext>
            </a:extLst>
          </p:cNvPr>
          <p:cNvSpPr>
            <a:spLocks noGrp="1"/>
          </p:cNvSpPr>
          <p:nvPr>
            <p:ph type="sldNum" sz="quarter" idx="12"/>
          </p:nvPr>
        </p:nvSpPr>
        <p:spPr>
          <a:xfrm>
            <a:off x="5719908" y="9273018"/>
            <a:ext cx="805436" cy="288495"/>
          </a:xfrm>
        </p:spPr>
        <p:txBody>
          <a:bodyPr/>
          <a:lstStyle>
            <a:lvl1pPr algn="ctr">
              <a:defRPr/>
            </a:lvl1pPr>
          </a:lstStyle>
          <a:p>
            <a:fld id="{04337A4D-D4EA-4592-8592-23EF014B740C}" type="slidenum">
              <a:rPr lang="zh-CN" altLang="en-US" smtClean="0"/>
              <a:pPr/>
              <a:t>‹#›</a:t>
            </a:fld>
            <a:endParaRPr lang="zh-CN" altLang="en-US"/>
          </a:p>
        </p:txBody>
      </p:sp>
      <p:grpSp>
        <p:nvGrpSpPr>
          <p:cNvPr id="21" name="Group 20">
            <a:extLst>
              <a:ext uri="{FF2B5EF4-FFF2-40B4-BE49-F238E27FC236}">
                <a16:creationId xmlns:a16="http://schemas.microsoft.com/office/drawing/2014/main" id="{8ED7B848-9447-6C42-93A0-2D8C9502043C}"/>
              </a:ext>
            </a:extLst>
          </p:cNvPr>
          <p:cNvGrpSpPr/>
          <p:nvPr userDrawn="1"/>
        </p:nvGrpSpPr>
        <p:grpSpPr>
          <a:xfrm>
            <a:off x="1101582" y="9273018"/>
            <a:ext cx="1136404" cy="359859"/>
            <a:chOff x="1524849" y="8008291"/>
            <a:chExt cx="1136404" cy="359859"/>
          </a:xfrm>
        </p:grpSpPr>
        <p:sp>
          <p:nvSpPr>
            <p:cNvPr id="22" name="文本框 25">
              <a:extLst>
                <a:ext uri="{FF2B5EF4-FFF2-40B4-BE49-F238E27FC236}">
                  <a16:creationId xmlns:a16="http://schemas.microsoft.com/office/drawing/2014/main" id="{68E96DB0-A3B2-E740-A87B-739D19FDBB6A}"/>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3" name="iconfont-11253-5322182">
              <a:extLst>
                <a:ext uri="{FF2B5EF4-FFF2-40B4-BE49-F238E27FC236}">
                  <a16:creationId xmlns:a16="http://schemas.microsoft.com/office/drawing/2014/main" id="{5B60EC06-18C4-C644-8A0C-5BECE2582F5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7">
              <a:extLst>
                <a:ext uri="{FF2B5EF4-FFF2-40B4-BE49-F238E27FC236}">
                  <a16:creationId xmlns:a16="http://schemas.microsoft.com/office/drawing/2014/main" id="{02335C27-F889-D14F-B108-C2E4D8CD8396}"/>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25" name="iconfont-11868-5667965">
              <a:extLst>
                <a:ext uri="{FF2B5EF4-FFF2-40B4-BE49-F238E27FC236}">
                  <a16:creationId xmlns:a16="http://schemas.microsoft.com/office/drawing/2014/main" id="{8C5A6FB2-1C9C-1740-ACCC-1BB269B6C9D2}"/>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289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5DF153-C098-2B43-87DB-0849E1364CBD}"/>
              </a:ext>
            </a:extLst>
          </p:cNvPr>
          <p:cNvPicPr>
            <a:picLocks noChangeAspect="1"/>
          </p:cNvPicPr>
          <p:nvPr userDrawn="1"/>
        </p:nvPicPr>
        <p:blipFill>
          <a:blip r:embed="rId2"/>
          <a:stretch>
            <a:fillRect/>
          </a:stretch>
        </p:blipFill>
        <p:spPr>
          <a:xfrm>
            <a:off x="5409740" y="9279814"/>
            <a:ext cx="1209762" cy="298057"/>
          </a:xfrm>
          <a:prstGeom prst="rect">
            <a:avLst/>
          </a:prstGeom>
        </p:spPr>
      </p:pic>
      <p:pic>
        <p:nvPicPr>
          <p:cNvPr id="9" name="Picture 8">
            <a:extLst>
              <a:ext uri="{FF2B5EF4-FFF2-40B4-BE49-F238E27FC236}">
                <a16:creationId xmlns:a16="http://schemas.microsoft.com/office/drawing/2014/main" id="{AFE6D8B3-7C14-FD41-B06B-1CE138DDF5D3}"/>
              </a:ext>
            </a:extLst>
          </p:cNvPr>
          <p:cNvPicPr>
            <a:picLocks noChangeAspect="1"/>
          </p:cNvPicPr>
          <p:nvPr userDrawn="1"/>
        </p:nvPicPr>
        <p:blipFill>
          <a:blip r:embed="rId3"/>
          <a:stretch>
            <a:fillRect/>
          </a:stretch>
        </p:blipFill>
        <p:spPr>
          <a:xfrm>
            <a:off x="350599" y="9311967"/>
            <a:ext cx="698036" cy="276999"/>
          </a:xfrm>
          <a:prstGeom prst="rect">
            <a:avLst/>
          </a:prstGeom>
        </p:spPr>
      </p:pic>
      <p:sp>
        <p:nvSpPr>
          <p:cNvPr id="10" name="Slide Number Placeholder 33">
            <a:extLst>
              <a:ext uri="{FF2B5EF4-FFF2-40B4-BE49-F238E27FC236}">
                <a16:creationId xmlns:a16="http://schemas.microsoft.com/office/drawing/2014/main" id="{646B0446-EFBE-334C-B8DD-8BFAEC10B35D}"/>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grpSp>
        <p:nvGrpSpPr>
          <p:cNvPr id="11" name="Group 10">
            <a:extLst>
              <a:ext uri="{FF2B5EF4-FFF2-40B4-BE49-F238E27FC236}">
                <a16:creationId xmlns:a16="http://schemas.microsoft.com/office/drawing/2014/main" id="{7D879D91-0286-A74B-B8FC-5CB06DE2382F}"/>
              </a:ext>
            </a:extLst>
          </p:cNvPr>
          <p:cNvGrpSpPr/>
          <p:nvPr userDrawn="1"/>
        </p:nvGrpSpPr>
        <p:grpSpPr>
          <a:xfrm>
            <a:off x="1101582" y="9273018"/>
            <a:ext cx="1136404" cy="359859"/>
            <a:chOff x="1524849" y="8008291"/>
            <a:chExt cx="1136404" cy="359859"/>
          </a:xfrm>
        </p:grpSpPr>
        <p:sp>
          <p:nvSpPr>
            <p:cNvPr id="12" name="文本框 25">
              <a:extLst>
                <a:ext uri="{FF2B5EF4-FFF2-40B4-BE49-F238E27FC236}">
                  <a16:creationId xmlns:a16="http://schemas.microsoft.com/office/drawing/2014/main" id="{E073D717-F4A2-124C-82A8-35A4FCADB9F9}"/>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rgbClr val="DB372B"/>
                  </a:solidFill>
                  <a:latin typeface="等线" panose="02010600030101010101" pitchFamily="2" charset="-122"/>
                  <a:ea typeface="等线" panose="02010600030101010101" pitchFamily="2" charset="-122"/>
                </a:rPr>
                <a:t>www.leadleo.com</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3" name="iconfont-11253-5322182">
              <a:extLst>
                <a:ext uri="{FF2B5EF4-FFF2-40B4-BE49-F238E27FC236}">
                  <a16:creationId xmlns:a16="http://schemas.microsoft.com/office/drawing/2014/main" id="{5FDB0090-38CE-8444-81D4-53FE326F298E}"/>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7">
              <a:extLst>
                <a:ext uri="{FF2B5EF4-FFF2-40B4-BE49-F238E27FC236}">
                  <a16:creationId xmlns:a16="http://schemas.microsoft.com/office/drawing/2014/main" id="{F35D3A0E-0BBC-9B44-B477-AD9EC5EFBE13}"/>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rgbClr val="DB372B"/>
                  </a:solidFill>
                  <a:latin typeface="等线" panose="02010600030101010101" pitchFamily="2" charset="-122"/>
                  <a:ea typeface="等线" panose="02010600030101010101" pitchFamily="2" charset="-122"/>
                </a:rPr>
                <a:t>400-072-5588</a:t>
              </a:r>
              <a:endParaRPr lang="zh-CN" altLang="en-US" sz="800" b="0">
                <a:solidFill>
                  <a:srgbClr val="DB372B"/>
                </a:solidFill>
                <a:latin typeface="等线" panose="02010600030101010101" pitchFamily="2" charset="-122"/>
                <a:ea typeface="等线" panose="02010600030101010101" pitchFamily="2" charset="-122"/>
              </a:endParaRPr>
            </a:p>
          </p:txBody>
        </p:sp>
        <p:sp>
          <p:nvSpPr>
            <p:cNvPr id="15" name="iconfont-11868-5667965">
              <a:extLst>
                <a:ext uri="{FF2B5EF4-FFF2-40B4-BE49-F238E27FC236}">
                  <a16:creationId xmlns:a16="http://schemas.microsoft.com/office/drawing/2014/main" id="{B84BB81E-3559-8C46-8667-7D719E3C7206}"/>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rgbClr val="DB3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3257484"/>
      </p:ext>
    </p:extLst>
  </p:cSld>
  <p:clrMapOvr>
    <a:masterClrMapping/>
  </p:clrMapOvr>
  <p:extLst>
    <p:ext uri="{DCECCB84-F9BA-43D5-87BE-67443E8EF086}">
      <p15:sldGuideLst xmlns:p15="http://schemas.microsoft.com/office/powerpoint/2012/main">
        <p15:guide id="1" orient="horz" pos="3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3F615759-0441-994F-B7EB-8A49E200396D}"/>
              </a:ext>
            </a:extLst>
          </p:cNvPr>
          <p:cNvSpPr/>
          <p:nvPr userDrawn="1"/>
        </p:nvSpPr>
        <p:spPr>
          <a:xfrm>
            <a:off x="2" y="1"/>
            <a:ext cx="2348878" cy="9905999"/>
          </a:xfrm>
          <a:prstGeom prst="rect">
            <a:avLst/>
          </a:prstGeom>
          <a:solidFill>
            <a:srgbClr val="171717"/>
          </a:solidFill>
          <a:ln>
            <a:noFill/>
          </a:ln>
          <a:effectLst>
            <a:outerShdw blurRad="50800" dist="38100" sx="101000" sy="1010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24BBD49F-9388-D64B-AD85-50ADB6F7CF56}"/>
              </a:ext>
            </a:extLst>
          </p:cNvPr>
          <p:cNvPicPr>
            <a:picLocks noChangeAspect="1"/>
          </p:cNvPicPr>
          <p:nvPr userDrawn="1"/>
        </p:nvPicPr>
        <p:blipFill>
          <a:blip r:embed="rId2"/>
          <a:stretch>
            <a:fillRect/>
          </a:stretch>
        </p:blipFill>
        <p:spPr>
          <a:xfrm>
            <a:off x="354963" y="9330214"/>
            <a:ext cx="689952" cy="273792"/>
          </a:xfrm>
          <a:prstGeom prst="rect">
            <a:avLst/>
          </a:prstGeom>
        </p:spPr>
      </p:pic>
      <p:grpSp>
        <p:nvGrpSpPr>
          <p:cNvPr id="10" name="Group 9">
            <a:extLst>
              <a:ext uri="{FF2B5EF4-FFF2-40B4-BE49-F238E27FC236}">
                <a16:creationId xmlns:a16="http://schemas.microsoft.com/office/drawing/2014/main" id="{88FF0777-D6F3-C44B-B288-6E328F3599D7}"/>
              </a:ext>
            </a:extLst>
          </p:cNvPr>
          <p:cNvGrpSpPr/>
          <p:nvPr userDrawn="1"/>
        </p:nvGrpSpPr>
        <p:grpSpPr>
          <a:xfrm>
            <a:off x="1101582" y="9273018"/>
            <a:ext cx="1136404" cy="359859"/>
            <a:chOff x="1524849" y="8008291"/>
            <a:chExt cx="1136404" cy="359859"/>
          </a:xfrm>
        </p:grpSpPr>
        <p:sp>
          <p:nvSpPr>
            <p:cNvPr id="11" name="文本框 25">
              <a:extLst>
                <a:ext uri="{FF2B5EF4-FFF2-40B4-BE49-F238E27FC236}">
                  <a16:creationId xmlns:a16="http://schemas.microsoft.com/office/drawing/2014/main" id="{D9629157-CAA1-E340-96F3-CD1AF60BA2FC}"/>
                </a:ext>
              </a:extLst>
            </p:cNvPr>
            <p:cNvSpPr txBox="1"/>
            <p:nvPr userDrawn="1"/>
          </p:nvSpPr>
          <p:spPr>
            <a:xfrm>
              <a:off x="1583508" y="8008291"/>
              <a:ext cx="1077745" cy="215444"/>
            </a:xfrm>
            <a:prstGeom prst="rect">
              <a:avLst/>
            </a:prstGeom>
            <a:noFill/>
          </p:spPr>
          <p:txBody>
            <a:bodyPr wrap="square" rtlCol="0">
              <a:spAutoFit/>
            </a:bodyPr>
            <a:lstStyle/>
            <a:p>
              <a:r>
                <a:rPr lang="en-US" altLang="zh-CN" sz="800" b="0">
                  <a:solidFill>
                    <a:schemeClr val="bg1"/>
                  </a:solidFill>
                  <a:latin typeface="等线" panose="02010600030101010101" pitchFamily="2" charset="-122"/>
                  <a:ea typeface="等线" panose="02010600030101010101" pitchFamily="2" charset="-122"/>
                </a:rPr>
                <a:t>www.leadleo.com</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2" name="iconfont-11253-5322182">
              <a:extLst>
                <a:ext uri="{FF2B5EF4-FFF2-40B4-BE49-F238E27FC236}">
                  <a16:creationId xmlns:a16="http://schemas.microsoft.com/office/drawing/2014/main" id="{101E856A-AA7B-4241-B162-EEF33B5E8876}"/>
                </a:ext>
              </a:extLst>
            </p:cNvPr>
            <p:cNvSpPr/>
            <p:nvPr userDrawn="1"/>
          </p:nvSpPr>
          <p:spPr>
            <a:xfrm>
              <a:off x="1524849" y="8075850"/>
              <a:ext cx="117319" cy="121383"/>
            </a:xfrm>
            <a:custGeom>
              <a:avLst/>
              <a:gdLst>
                <a:gd name="T0" fmla="*/ 9864 w 10136"/>
                <a:gd name="T1" fmla="*/ 2324 h 10235"/>
                <a:gd name="T2" fmla="*/ 8900 w 10136"/>
                <a:gd name="T3" fmla="*/ 124 h 10235"/>
                <a:gd name="T4" fmla="*/ 6106 w 10136"/>
                <a:gd name="T5" fmla="*/ 1064 h 10235"/>
                <a:gd name="T6" fmla="*/ 5464 w 10136"/>
                <a:gd name="T7" fmla="*/ 1014 h 10235"/>
                <a:gd name="T8" fmla="*/ 1929 w 10136"/>
                <a:gd name="T9" fmla="*/ 2695 h 10235"/>
                <a:gd name="T10" fmla="*/ 1211 w 10136"/>
                <a:gd name="T11" fmla="*/ 4648 h 10235"/>
                <a:gd name="T12" fmla="*/ 4500 w 10136"/>
                <a:gd name="T13" fmla="*/ 1904 h 10235"/>
                <a:gd name="T14" fmla="*/ 1211 w 10136"/>
                <a:gd name="T15" fmla="*/ 5712 h 10235"/>
                <a:gd name="T16" fmla="*/ 1211 w 10136"/>
                <a:gd name="T17" fmla="*/ 5737 h 10235"/>
                <a:gd name="T18" fmla="*/ 1062 w 10136"/>
                <a:gd name="T19" fmla="*/ 6058 h 10235"/>
                <a:gd name="T20" fmla="*/ 1681 w 10136"/>
                <a:gd name="T21" fmla="*/ 10038 h 10235"/>
                <a:gd name="T22" fmla="*/ 4301 w 10136"/>
                <a:gd name="T23" fmla="*/ 8975 h 10235"/>
                <a:gd name="T24" fmla="*/ 7639 w 10136"/>
                <a:gd name="T25" fmla="*/ 8654 h 10235"/>
                <a:gd name="T26" fmla="*/ 9469 w 10136"/>
                <a:gd name="T27" fmla="*/ 6157 h 10235"/>
                <a:gd name="T28" fmla="*/ 6748 w 10136"/>
                <a:gd name="T29" fmla="*/ 6157 h 10235"/>
                <a:gd name="T30" fmla="*/ 5166 w 10136"/>
                <a:gd name="T31" fmla="*/ 7022 h 10235"/>
                <a:gd name="T32" fmla="*/ 3757 w 10136"/>
                <a:gd name="T33" fmla="*/ 5464 h 10235"/>
                <a:gd name="T34" fmla="*/ 9517 w 10136"/>
                <a:gd name="T35" fmla="*/ 5464 h 10235"/>
                <a:gd name="T36" fmla="*/ 8800 w 10136"/>
                <a:gd name="T37" fmla="*/ 2670 h 10235"/>
                <a:gd name="T38" fmla="*/ 6847 w 10136"/>
                <a:gd name="T39" fmla="*/ 1212 h 10235"/>
                <a:gd name="T40" fmla="*/ 7960 w 10136"/>
                <a:gd name="T41" fmla="*/ 618 h 10235"/>
                <a:gd name="T42" fmla="*/ 9517 w 10136"/>
                <a:gd name="T43" fmla="*/ 1088 h 10235"/>
                <a:gd name="T44" fmla="*/ 9270 w 10136"/>
                <a:gd name="T45" fmla="*/ 3535 h 10235"/>
                <a:gd name="T46" fmla="*/ 9864 w 10136"/>
                <a:gd name="T47" fmla="*/ 2324 h 10235"/>
                <a:gd name="T48" fmla="*/ 3906 w 10136"/>
                <a:gd name="T49" fmla="*/ 8877 h 10235"/>
                <a:gd name="T50" fmla="*/ 1458 w 10136"/>
                <a:gd name="T51" fmla="*/ 9149 h 10235"/>
                <a:gd name="T52" fmla="*/ 1458 w 10136"/>
                <a:gd name="T53" fmla="*/ 6578 h 10235"/>
                <a:gd name="T54" fmla="*/ 2298 w 10136"/>
                <a:gd name="T55" fmla="*/ 7888 h 10235"/>
                <a:gd name="T56" fmla="*/ 3906 w 10136"/>
                <a:gd name="T57" fmla="*/ 8877 h 10235"/>
                <a:gd name="T58" fmla="*/ 3856 w 10136"/>
                <a:gd name="T59" fmla="*/ 4055 h 10235"/>
                <a:gd name="T60" fmla="*/ 5117 w 10136"/>
                <a:gd name="T61" fmla="*/ 2844 h 10235"/>
                <a:gd name="T62" fmla="*/ 6872 w 10136"/>
                <a:gd name="T63" fmla="*/ 4105 h 10235"/>
                <a:gd name="T64" fmla="*/ 3856 w 10136"/>
                <a:gd name="T65" fmla="*/ 4055 h 10235"/>
                <a:gd name="T66" fmla="*/ 3856 w 10136"/>
                <a:gd name="T67" fmla="*/ 4055 h 10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6" h="10235">
                  <a:moveTo>
                    <a:pt x="9864" y="2324"/>
                  </a:moveTo>
                  <a:cubicBezTo>
                    <a:pt x="10061" y="1632"/>
                    <a:pt x="10136" y="297"/>
                    <a:pt x="8900" y="124"/>
                  </a:cubicBezTo>
                  <a:cubicBezTo>
                    <a:pt x="7911" y="0"/>
                    <a:pt x="6725" y="643"/>
                    <a:pt x="6106" y="1064"/>
                  </a:cubicBezTo>
                  <a:cubicBezTo>
                    <a:pt x="5909" y="1039"/>
                    <a:pt x="5686" y="1014"/>
                    <a:pt x="5464" y="1014"/>
                  </a:cubicBezTo>
                  <a:cubicBezTo>
                    <a:pt x="3856" y="989"/>
                    <a:pt x="2818" y="1533"/>
                    <a:pt x="1929" y="2695"/>
                  </a:cubicBezTo>
                  <a:cubicBezTo>
                    <a:pt x="1607" y="3115"/>
                    <a:pt x="1311" y="3833"/>
                    <a:pt x="1211" y="4648"/>
                  </a:cubicBezTo>
                  <a:cubicBezTo>
                    <a:pt x="1656" y="3882"/>
                    <a:pt x="3041" y="2473"/>
                    <a:pt x="4500" y="1904"/>
                  </a:cubicBezTo>
                  <a:cubicBezTo>
                    <a:pt x="4500" y="1904"/>
                    <a:pt x="2300" y="3487"/>
                    <a:pt x="1211" y="5712"/>
                  </a:cubicBezTo>
                  <a:lnTo>
                    <a:pt x="1211" y="5737"/>
                  </a:lnTo>
                  <a:cubicBezTo>
                    <a:pt x="1161" y="5835"/>
                    <a:pt x="1112" y="5934"/>
                    <a:pt x="1062" y="6058"/>
                  </a:cubicBezTo>
                  <a:cubicBezTo>
                    <a:pt x="0" y="8703"/>
                    <a:pt x="865" y="9840"/>
                    <a:pt x="1681" y="10038"/>
                  </a:cubicBezTo>
                  <a:cubicBezTo>
                    <a:pt x="2422" y="10235"/>
                    <a:pt x="3461" y="9865"/>
                    <a:pt x="4301" y="8975"/>
                  </a:cubicBezTo>
                  <a:cubicBezTo>
                    <a:pt x="5710" y="9297"/>
                    <a:pt x="7120" y="8925"/>
                    <a:pt x="7639" y="8654"/>
                  </a:cubicBezTo>
                  <a:cubicBezTo>
                    <a:pt x="8627" y="8110"/>
                    <a:pt x="9320" y="7147"/>
                    <a:pt x="9469" y="6157"/>
                  </a:cubicBezTo>
                  <a:lnTo>
                    <a:pt x="6748" y="6157"/>
                  </a:lnTo>
                  <a:cubicBezTo>
                    <a:pt x="6748" y="6157"/>
                    <a:pt x="6625" y="7022"/>
                    <a:pt x="5166" y="7022"/>
                  </a:cubicBezTo>
                  <a:cubicBezTo>
                    <a:pt x="3831" y="7022"/>
                    <a:pt x="3757" y="5464"/>
                    <a:pt x="3757" y="5464"/>
                  </a:cubicBezTo>
                  <a:lnTo>
                    <a:pt x="9517" y="5464"/>
                  </a:lnTo>
                  <a:cubicBezTo>
                    <a:pt x="9517" y="5464"/>
                    <a:pt x="9616" y="3783"/>
                    <a:pt x="8800" y="2670"/>
                  </a:cubicBezTo>
                  <a:cubicBezTo>
                    <a:pt x="8330" y="2053"/>
                    <a:pt x="7712" y="1508"/>
                    <a:pt x="6847" y="1212"/>
                  </a:cubicBezTo>
                  <a:cubicBezTo>
                    <a:pt x="7120" y="1014"/>
                    <a:pt x="7565" y="717"/>
                    <a:pt x="7960" y="618"/>
                  </a:cubicBezTo>
                  <a:cubicBezTo>
                    <a:pt x="8701" y="420"/>
                    <a:pt x="9196" y="544"/>
                    <a:pt x="9517" y="1088"/>
                  </a:cubicBezTo>
                  <a:cubicBezTo>
                    <a:pt x="9937" y="1829"/>
                    <a:pt x="9270" y="3535"/>
                    <a:pt x="9270" y="3535"/>
                  </a:cubicBezTo>
                  <a:cubicBezTo>
                    <a:pt x="9270" y="3535"/>
                    <a:pt x="9666" y="3042"/>
                    <a:pt x="9864" y="2324"/>
                  </a:cubicBezTo>
                  <a:close/>
                  <a:moveTo>
                    <a:pt x="3906" y="8877"/>
                  </a:moveTo>
                  <a:cubicBezTo>
                    <a:pt x="2768" y="9817"/>
                    <a:pt x="1830" y="9693"/>
                    <a:pt x="1458" y="9149"/>
                  </a:cubicBezTo>
                  <a:cubicBezTo>
                    <a:pt x="1137" y="8654"/>
                    <a:pt x="1087" y="7789"/>
                    <a:pt x="1458" y="6578"/>
                  </a:cubicBezTo>
                  <a:cubicBezTo>
                    <a:pt x="1631" y="7048"/>
                    <a:pt x="1903" y="7493"/>
                    <a:pt x="2298" y="7888"/>
                  </a:cubicBezTo>
                  <a:cubicBezTo>
                    <a:pt x="2793" y="8381"/>
                    <a:pt x="3337" y="8703"/>
                    <a:pt x="3906" y="8877"/>
                  </a:cubicBezTo>
                  <a:close/>
                  <a:moveTo>
                    <a:pt x="3856" y="4055"/>
                  </a:moveTo>
                  <a:cubicBezTo>
                    <a:pt x="3856" y="4055"/>
                    <a:pt x="3906" y="2943"/>
                    <a:pt x="5117" y="2844"/>
                  </a:cubicBezTo>
                  <a:cubicBezTo>
                    <a:pt x="6156" y="2745"/>
                    <a:pt x="6700" y="3215"/>
                    <a:pt x="6872" y="4105"/>
                  </a:cubicBezTo>
                  <a:lnTo>
                    <a:pt x="3856" y="4055"/>
                  </a:lnTo>
                  <a:close/>
                  <a:moveTo>
                    <a:pt x="3856" y="40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文本框 27">
              <a:extLst>
                <a:ext uri="{FF2B5EF4-FFF2-40B4-BE49-F238E27FC236}">
                  <a16:creationId xmlns:a16="http://schemas.microsoft.com/office/drawing/2014/main" id="{9E8896EB-2D5E-A444-914F-09FCBDDF8CAA}"/>
                </a:ext>
              </a:extLst>
            </p:cNvPr>
            <p:cNvSpPr txBox="1"/>
            <p:nvPr userDrawn="1"/>
          </p:nvSpPr>
          <p:spPr>
            <a:xfrm>
              <a:off x="1583508" y="8152706"/>
              <a:ext cx="832279" cy="215444"/>
            </a:xfrm>
            <a:prstGeom prst="rect">
              <a:avLst/>
            </a:prstGeom>
            <a:noFill/>
          </p:spPr>
          <p:txBody>
            <a:bodyPr wrap="none" rtlCol="0">
              <a:spAutoFit/>
            </a:bodyPr>
            <a:lstStyle/>
            <a:p>
              <a:r>
                <a:rPr lang="en-US" altLang="zh-CN" sz="800" b="0">
                  <a:solidFill>
                    <a:schemeClr val="bg1"/>
                  </a:solidFill>
                  <a:latin typeface="等线" panose="02010600030101010101" pitchFamily="2" charset="-122"/>
                  <a:ea typeface="等线" panose="02010600030101010101" pitchFamily="2" charset="-122"/>
                </a:rPr>
                <a:t>400-072-5588</a:t>
              </a:r>
              <a:endParaRPr lang="zh-CN" altLang="en-US" sz="800" b="0">
                <a:solidFill>
                  <a:schemeClr val="bg1"/>
                </a:solidFill>
                <a:latin typeface="等线" panose="02010600030101010101" pitchFamily="2" charset="-122"/>
                <a:ea typeface="等线" panose="02010600030101010101" pitchFamily="2" charset="-122"/>
              </a:endParaRPr>
            </a:p>
          </p:txBody>
        </p:sp>
        <p:sp>
          <p:nvSpPr>
            <p:cNvPr id="14" name="iconfont-11868-5667965">
              <a:extLst>
                <a:ext uri="{FF2B5EF4-FFF2-40B4-BE49-F238E27FC236}">
                  <a16:creationId xmlns:a16="http://schemas.microsoft.com/office/drawing/2014/main" id="{5E23D49A-5245-D04B-820E-D5D37ADB8694}"/>
                </a:ext>
              </a:extLst>
            </p:cNvPr>
            <p:cNvSpPr/>
            <p:nvPr userDrawn="1"/>
          </p:nvSpPr>
          <p:spPr>
            <a:xfrm>
              <a:off x="1529912" y="8212787"/>
              <a:ext cx="112256" cy="100357"/>
            </a:xfrm>
            <a:custGeom>
              <a:avLst/>
              <a:gdLst>
                <a:gd name="T0" fmla="*/ 7725 w 13173"/>
                <a:gd name="T1" fmla="*/ 882 h 13166"/>
                <a:gd name="T2" fmla="*/ 7725 w 13173"/>
                <a:gd name="T3" fmla="*/ 294 h 13166"/>
                <a:gd name="T4" fmla="*/ 12849 w 13173"/>
                <a:gd name="T5" fmla="*/ 5419 h 13166"/>
                <a:gd name="T6" fmla="*/ 12262 w 13173"/>
                <a:gd name="T7" fmla="*/ 5419 h 13166"/>
                <a:gd name="T8" fmla="*/ 7725 w 13173"/>
                <a:gd name="T9" fmla="*/ 882 h 13166"/>
                <a:gd name="T10" fmla="*/ 7725 w 13173"/>
                <a:gd name="T11" fmla="*/ 2782 h 13166"/>
                <a:gd name="T12" fmla="*/ 7725 w 13173"/>
                <a:gd name="T13" fmla="*/ 2163 h 13166"/>
                <a:gd name="T14" fmla="*/ 10771 w 13173"/>
                <a:gd name="T15" fmla="*/ 5419 h 13166"/>
                <a:gd name="T16" fmla="*/ 10171 w 13173"/>
                <a:gd name="T17" fmla="*/ 5419 h 13166"/>
                <a:gd name="T18" fmla="*/ 7725 w 13173"/>
                <a:gd name="T19" fmla="*/ 2783 h 13166"/>
                <a:gd name="T20" fmla="*/ 7725 w 13173"/>
                <a:gd name="T21" fmla="*/ 2782 h 13166"/>
                <a:gd name="T22" fmla="*/ 2893 w 13173"/>
                <a:gd name="T23" fmla="*/ 5413 h 13166"/>
                <a:gd name="T24" fmla="*/ 2893 w 13173"/>
                <a:gd name="T25" fmla="*/ 5407 h 13166"/>
                <a:gd name="T26" fmla="*/ 2780 w 13173"/>
                <a:gd name="T27" fmla="*/ 5419 h 13166"/>
                <a:gd name="T28" fmla="*/ 2199 w 13173"/>
                <a:gd name="T29" fmla="*/ 4837 h 13166"/>
                <a:gd name="T30" fmla="*/ 2780 w 13173"/>
                <a:gd name="T31" fmla="*/ 4256 h 13166"/>
                <a:gd name="T32" fmla="*/ 4124 w 13173"/>
                <a:gd name="T33" fmla="*/ 3358 h 13166"/>
                <a:gd name="T34" fmla="*/ 3809 w 13173"/>
                <a:gd name="T35" fmla="*/ 1773 h 13166"/>
                <a:gd name="T36" fmla="*/ 2224 w 13173"/>
                <a:gd name="T37" fmla="*/ 1458 h 13166"/>
                <a:gd name="T38" fmla="*/ 1326 w 13173"/>
                <a:gd name="T39" fmla="*/ 2802 h 13166"/>
                <a:gd name="T40" fmla="*/ 1363 w 13173"/>
                <a:gd name="T41" fmla="*/ 3092 h 13166"/>
                <a:gd name="T42" fmla="*/ 1422 w 13173"/>
                <a:gd name="T43" fmla="*/ 3092 h 13166"/>
                <a:gd name="T44" fmla="*/ 1403 w 13173"/>
                <a:gd name="T45" fmla="*/ 3245 h 13166"/>
                <a:gd name="T46" fmla="*/ 1405 w 13173"/>
                <a:gd name="T47" fmla="*/ 3253 h 13166"/>
                <a:gd name="T48" fmla="*/ 1326 w 13173"/>
                <a:gd name="T49" fmla="*/ 4256 h 13166"/>
                <a:gd name="T50" fmla="*/ 1364 w 13173"/>
                <a:gd name="T51" fmla="*/ 5001 h 13166"/>
                <a:gd name="T52" fmla="*/ 1361 w 13173"/>
                <a:gd name="T53" fmla="*/ 4998 h 13166"/>
                <a:gd name="T54" fmla="*/ 8143 w 13173"/>
                <a:gd name="T55" fmla="*/ 11780 h 13166"/>
                <a:gd name="T56" fmla="*/ 8887 w 13173"/>
                <a:gd name="T57" fmla="*/ 11817 h 13166"/>
                <a:gd name="T58" fmla="*/ 8898 w 13173"/>
                <a:gd name="T59" fmla="*/ 11817 h 13166"/>
                <a:gd name="T60" fmla="*/ 9891 w 13173"/>
                <a:gd name="T61" fmla="*/ 11739 h 13166"/>
                <a:gd name="T62" fmla="*/ 10342 w 13173"/>
                <a:gd name="T63" fmla="*/ 11817 h 13166"/>
                <a:gd name="T64" fmla="*/ 11686 w 13173"/>
                <a:gd name="T65" fmla="*/ 10920 h 13166"/>
                <a:gd name="T66" fmla="*/ 11370 w 13173"/>
                <a:gd name="T67" fmla="*/ 9335 h 13166"/>
                <a:gd name="T68" fmla="*/ 9786 w 13173"/>
                <a:gd name="T69" fmla="*/ 9020 h 13166"/>
                <a:gd name="T70" fmla="*/ 8888 w 13173"/>
                <a:gd name="T71" fmla="*/ 10363 h 13166"/>
                <a:gd name="T72" fmla="*/ 8306 w 13173"/>
                <a:gd name="T73" fmla="*/ 10945 h 13166"/>
                <a:gd name="T74" fmla="*/ 7725 w 13173"/>
                <a:gd name="T75" fmla="*/ 10363 h 13166"/>
                <a:gd name="T76" fmla="*/ 7736 w 13173"/>
                <a:gd name="T77" fmla="*/ 10251 h 13166"/>
                <a:gd name="T78" fmla="*/ 7730 w 13173"/>
                <a:gd name="T79" fmla="*/ 10251 h 13166"/>
                <a:gd name="T80" fmla="*/ 9565 w 13173"/>
                <a:gd name="T81" fmla="*/ 7841 h 13166"/>
                <a:gd name="T82" fmla="*/ 12453 w 13173"/>
                <a:gd name="T83" fmla="*/ 8754 h 13166"/>
                <a:gd name="T84" fmla="*/ 12570 w 13173"/>
                <a:gd name="T85" fmla="*/ 11780 h 13166"/>
                <a:gd name="T86" fmla="*/ 9761 w 13173"/>
                <a:gd name="T87" fmla="*/ 12912 h 13166"/>
                <a:gd name="T88" fmla="*/ 9761 w 13173"/>
                <a:gd name="T89" fmla="*/ 12937 h 13166"/>
                <a:gd name="T90" fmla="*/ 8885 w 13173"/>
                <a:gd name="T91" fmla="*/ 12982 h 13166"/>
                <a:gd name="T92" fmla="*/ 2716 w 13173"/>
                <a:gd name="T93" fmla="*/ 10426 h 13166"/>
                <a:gd name="T94" fmla="*/ 160 w 13173"/>
                <a:gd name="T95" fmla="*/ 4257 h 13166"/>
                <a:gd name="T96" fmla="*/ 221 w 13173"/>
                <a:gd name="T97" fmla="*/ 3327 h 13166"/>
                <a:gd name="T98" fmla="*/ 1404 w 13173"/>
                <a:gd name="T99" fmla="*/ 578 h 13166"/>
                <a:gd name="T100" fmla="*/ 4392 w 13173"/>
                <a:gd name="T101" fmla="*/ 739 h 13166"/>
                <a:gd name="T102" fmla="*/ 5273 w 13173"/>
                <a:gd name="T103" fmla="*/ 3599 h 13166"/>
                <a:gd name="T104" fmla="*/ 2893 w 13173"/>
                <a:gd name="T105" fmla="*/ 5413 h 13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73" h="13166">
                  <a:moveTo>
                    <a:pt x="7725" y="882"/>
                  </a:moveTo>
                  <a:lnTo>
                    <a:pt x="7725" y="294"/>
                  </a:lnTo>
                  <a:cubicBezTo>
                    <a:pt x="10329" y="777"/>
                    <a:pt x="12367" y="2815"/>
                    <a:pt x="12849" y="5419"/>
                  </a:cubicBezTo>
                  <a:lnTo>
                    <a:pt x="12262" y="5419"/>
                  </a:lnTo>
                  <a:cubicBezTo>
                    <a:pt x="11794" y="3135"/>
                    <a:pt x="10009" y="1349"/>
                    <a:pt x="7725" y="882"/>
                  </a:cubicBezTo>
                  <a:close/>
                  <a:moveTo>
                    <a:pt x="7725" y="2782"/>
                  </a:moveTo>
                  <a:lnTo>
                    <a:pt x="7725" y="2163"/>
                  </a:lnTo>
                  <a:cubicBezTo>
                    <a:pt x="9228" y="2660"/>
                    <a:pt x="10375" y="3887"/>
                    <a:pt x="10771" y="5419"/>
                  </a:cubicBezTo>
                  <a:lnTo>
                    <a:pt x="10171" y="5419"/>
                  </a:lnTo>
                  <a:cubicBezTo>
                    <a:pt x="9808" y="4209"/>
                    <a:pt x="8905" y="3235"/>
                    <a:pt x="7725" y="2783"/>
                  </a:cubicBezTo>
                  <a:lnTo>
                    <a:pt x="7725" y="2782"/>
                  </a:lnTo>
                  <a:close/>
                  <a:moveTo>
                    <a:pt x="2893" y="5413"/>
                  </a:moveTo>
                  <a:cubicBezTo>
                    <a:pt x="2893" y="5411"/>
                    <a:pt x="2893" y="5409"/>
                    <a:pt x="2893" y="5407"/>
                  </a:cubicBezTo>
                  <a:cubicBezTo>
                    <a:pt x="2856" y="5415"/>
                    <a:pt x="2818" y="5419"/>
                    <a:pt x="2780" y="5419"/>
                  </a:cubicBezTo>
                  <a:cubicBezTo>
                    <a:pt x="2459" y="5419"/>
                    <a:pt x="2199" y="5159"/>
                    <a:pt x="2199" y="4837"/>
                  </a:cubicBezTo>
                  <a:cubicBezTo>
                    <a:pt x="2199" y="4516"/>
                    <a:pt x="2459" y="4256"/>
                    <a:pt x="2780" y="4256"/>
                  </a:cubicBezTo>
                  <a:cubicBezTo>
                    <a:pt x="3369" y="4256"/>
                    <a:pt x="3899" y="3901"/>
                    <a:pt x="4124" y="3358"/>
                  </a:cubicBezTo>
                  <a:cubicBezTo>
                    <a:pt x="4349" y="2815"/>
                    <a:pt x="4225" y="2189"/>
                    <a:pt x="3809" y="1773"/>
                  </a:cubicBezTo>
                  <a:cubicBezTo>
                    <a:pt x="3393" y="1357"/>
                    <a:pt x="2767" y="1233"/>
                    <a:pt x="2224" y="1458"/>
                  </a:cubicBezTo>
                  <a:cubicBezTo>
                    <a:pt x="1681" y="1683"/>
                    <a:pt x="1326" y="2213"/>
                    <a:pt x="1326" y="2802"/>
                  </a:cubicBezTo>
                  <a:cubicBezTo>
                    <a:pt x="1328" y="2900"/>
                    <a:pt x="1340" y="2997"/>
                    <a:pt x="1363" y="3092"/>
                  </a:cubicBezTo>
                  <a:lnTo>
                    <a:pt x="1422" y="3092"/>
                  </a:lnTo>
                  <a:cubicBezTo>
                    <a:pt x="1414" y="3143"/>
                    <a:pt x="1410" y="3194"/>
                    <a:pt x="1403" y="3245"/>
                  </a:cubicBezTo>
                  <a:cubicBezTo>
                    <a:pt x="1403" y="3248"/>
                    <a:pt x="1403" y="3250"/>
                    <a:pt x="1405" y="3253"/>
                  </a:cubicBezTo>
                  <a:cubicBezTo>
                    <a:pt x="1355" y="3585"/>
                    <a:pt x="1329" y="3920"/>
                    <a:pt x="1326" y="4256"/>
                  </a:cubicBezTo>
                  <a:cubicBezTo>
                    <a:pt x="1326" y="4507"/>
                    <a:pt x="1340" y="4755"/>
                    <a:pt x="1364" y="5001"/>
                  </a:cubicBezTo>
                  <a:lnTo>
                    <a:pt x="1361" y="4998"/>
                  </a:lnTo>
                  <a:cubicBezTo>
                    <a:pt x="1715" y="8587"/>
                    <a:pt x="4555" y="11426"/>
                    <a:pt x="8143" y="11780"/>
                  </a:cubicBezTo>
                  <a:cubicBezTo>
                    <a:pt x="8388" y="11804"/>
                    <a:pt x="8636" y="11817"/>
                    <a:pt x="8887" y="11817"/>
                  </a:cubicBezTo>
                  <a:lnTo>
                    <a:pt x="8898" y="11817"/>
                  </a:lnTo>
                  <a:cubicBezTo>
                    <a:pt x="9230" y="11814"/>
                    <a:pt x="9562" y="11788"/>
                    <a:pt x="9891" y="11739"/>
                  </a:cubicBezTo>
                  <a:cubicBezTo>
                    <a:pt x="10036" y="11789"/>
                    <a:pt x="10189" y="11816"/>
                    <a:pt x="10342" y="11817"/>
                  </a:cubicBezTo>
                  <a:cubicBezTo>
                    <a:pt x="10930" y="11817"/>
                    <a:pt x="11461" y="11463"/>
                    <a:pt x="11686" y="10920"/>
                  </a:cubicBezTo>
                  <a:cubicBezTo>
                    <a:pt x="11911" y="10376"/>
                    <a:pt x="11786" y="9751"/>
                    <a:pt x="11370" y="9335"/>
                  </a:cubicBezTo>
                  <a:cubicBezTo>
                    <a:pt x="10955" y="8919"/>
                    <a:pt x="10329" y="8795"/>
                    <a:pt x="9786" y="9020"/>
                  </a:cubicBezTo>
                  <a:cubicBezTo>
                    <a:pt x="9242" y="9245"/>
                    <a:pt x="8888" y="9775"/>
                    <a:pt x="8888" y="10363"/>
                  </a:cubicBezTo>
                  <a:cubicBezTo>
                    <a:pt x="8888" y="10685"/>
                    <a:pt x="8628" y="10945"/>
                    <a:pt x="8306" y="10945"/>
                  </a:cubicBezTo>
                  <a:cubicBezTo>
                    <a:pt x="7985" y="10945"/>
                    <a:pt x="7725" y="10685"/>
                    <a:pt x="7725" y="10363"/>
                  </a:cubicBezTo>
                  <a:cubicBezTo>
                    <a:pt x="7725" y="10326"/>
                    <a:pt x="7729" y="10288"/>
                    <a:pt x="7736" y="10251"/>
                  </a:cubicBezTo>
                  <a:cubicBezTo>
                    <a:pt x="7734" y="10251"/>
                    <a:pt x="7732" y="10251"/>
                    <a:pt x="7730" y="10251"/>
                  </a:cubicBezTo>
                  <a:cubicBezTo>
                    <a:pt x="7772" y="9141"/>
                    <a:pt x="8506" y="8177"/>
                    <a:pt x="9565" y="7841"/>
                  </a:cubicBezTo>
                  <a:cubicBezTo>
                    <a:pt x="10624" y="7506"/>
                    <a:pt x="11779" y="7871"/>
                    <a:pt x="12453" y="8754"/>
                  </a:cubicBezTo>
                  <a:cubicBezTo>
                    <a:pt x="13126" y="9637"/>
                    <a:pt x="13173" y="10848"/>
                    <a:pt x="12570" y="11780"/>
                  </a:cubicBezTo>
                  <a:cubicBezTo>
                    <a:pt x="11966" y="12713"/>
                    <a:pt x="10842" y="13166"/>
                    <a:pt x="9761" y="12912"/>
                  </a:cubicBezTo>
                  <a:lnTo>
                    <a:pt x="9761" y="12937"/>
                  </a:lnTo>
                  <a:cubicBezTo>
                    <a:pt x="9473" y="12967"/>
                    <a:pt x="9181" y="12982"/>
                    <a:pt x="8885" y="12982"/>
                  </a:cubicBezTo>
                  <a:cubicBezTo>
                    <a:pt x="6571" y="12982"/>
                    <a:pt x="4352" y="12062"/>
                    <a:pt x="2716" y="10426"/>
                  </a:cubicBezTo>
                  <a:cubicBezTo>
                    <a:pt x="1079" y="8790"/>
                    <a:pt x="160" y="6571"/>
                    <a:pt x="160" y="4257"/>
                  </a:cubicBezTo>
                  <a:cubicBezTo>
                    <a:pt x="163" y="3946"/>
                    <a:pt x="183" y="3636"/>
                    <a:pt x="221" y="3327"/>
                  </a:cubicBezTo>
                  <a:cubicBezTo>
                    <a:pt x="0" y="2254"/>
                    <a:pt x="472" y="1156"/>
                    <a:pt x="1404" y="578"/>
                  </a:cubicBezTo>
                  <a:cubicBezTo>
                    <a:pt x="2335" y="0"/>
                    <a:pt x="3528" y="65"/>
                    <a:pt x="4392" y="739"/>
                  </a:cubicBezTo>
                  <a:cubicBezTo>
                    <a:pt x="5256" y="1413"/>
                    <a:pt x="5608" y="2555"/>
                    <a:pt x="5273" y="3599"/>
                  </a:cubicBezTo>
                  <a:cubicBezTo>
                    <a:pt x="4938" y="4643"/>
                    <a:pt x="3988" y="5367"/>
                    <a:pt x="2893" y="54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5" name="Picture 14">
            <a:extLst>
              <a:ext uri="{FF2B5EF4-FFF2-40B4-BE49-F238E27FC236}">
                <a16:creationId xmlns:a16="http://schemas.microsoft.com/office/drawing/2014/main" id="{F9EAF81D-97A4-E14F-9D5C-87504D4E68A7}"/>
              </a:ext>
            </a:extLst>
          </p:cNvPr>
          <p:cNvPicPr>
            <a:picLocks noChangeAspect="1"/>
          </p:cNvPicPr>
          <p:nvPr userDrawn="1"/>
        </p:nvPicPr>
        <p:blipFill>
          <a:blip r:embed="rId3"/>
          <a:stretch>
            <a:fillRect/>
          </a:stretch>
        </p:blipFill>
        <p:spPr>
          <a:xfrm>
            <a:off x="5409740" y="9279814"/>
            <a:ext cx="1209762" cy="298057"/>
          </a:xfrm>
          <a:prstGeom prst="rect">
            <a:avLst/>
          </a:prstGeom>
        </p:spPr>
      </p:pic>
      <p:sp>
        <p:nvSpPr>
          <p:cNvPr id="16" name="Slide Number Placeholder 33">
            <a:extLst>
              <a:ext uri="{FF2B5EF4-FFF2-40B4-BE49-F238E27FC236}">
                <a16:creationId xmlns:a16="http://schemas.microsoft.com/office/drawing/2014/main" id="{4EF221BE-70DF-534B-A5B3-B4E057CA150E}"/>
              </a:ext>
            </a:extLst>
          </p:cNvPr>
          <p:cNvSpPr>
            <a:spLocks noGrp="1"/>
          </p:cNvSpPr>
          <p:nvPr>
            <p:ph type="sldNum" sz="quarter" idx="12"/>
          </p:nvPr>
        </p:nvSpPr>
        <p:spPr>
          <a:xfrm>
            <a:off x="2657475" y="9152950"/>
            <a:ext cx="1543050" cy="527403"/>
          </a:xfrm>
        </p:spPr>
        <p:txBody>
          <a:bodyPr/>
          <a:lstStyle>
            <a:lvl1pPr algn="ctr">
              <a:defRPr/>
            </a:lvl1pPr>
          </a:lstStyle>
          <a:p>
            <a:fld id="{04337A4D-D4EA-4592-8592-23EF014B740C}" type="slidenum">
              <a:rPr lang="zh-CN" altLang="en-US" smtClean="0"/>
              <a:pPr/>
              <a:t>‹#›</a:t>
            </a:fld>
            <a:endParaRPr lang="zh-CN" altLang="en-US"/>
          </a:p>
        </p:txBody>
      </p:sp>
    </p:spTree>
    <p:extLst>
      <p:ext uri="{BB962C8B-B14F-4D97-AF65-F5344CB8AC3E}">
        <p14:creationId xmlns:p14="http://schemas.microsoft.com/office/powerpoint/2010/main" val="349922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221081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oleObject" Target="../embeddings/oleObject1.bin"/><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ags" Target="../tags/tag1.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4.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oleObject" Target="../embeddings/oleObject2.bin"/><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ags" Target="../tags/tag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4.emf"/><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1765169217"/>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700" r:id="rId3"/>
    <p:sldLayoutId id="2147483701"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5CCB10C-48C2-E385-F4A8-CB0A8A3D75A3}"/>
              </a:ext>
            </a:extLst>
          </p:cNvPr>
          <p:cNvGraphicFramePr>
            <a:graphicFrameLocks noChangeAspect="1"/>
          </p:cNvGraphicFramePr>
          <p:nvPr userDrawn="1">
            <p:custDataLst>
              <p:tags r:id="rId17"/>
            </p:custDataLst>
            <p:extLst>
              <p:ext uri="{D42A27DB-BD31-4B8C-83A1-F6EECF244321}">
                <p14:modId xmlns:p14="http://schemas.microsoft.com/office/powerpoint/2010/main" val="713314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8" imgW="415" imgH="416" progId="TCLayout.ActiveDocument.1">
                  <p:embed/>
                </p:oleObj>
              </mc:Choice>
              <mc:Fallback>
                <p:oleObj name="think-cell 幻灯片" r:id="rId18" imgW="415" imgH="416" progId="TCLayout.ActiveDocument.1">
                  <p:embed/>
                  <p:pic>
                    <p:nvPicPr>
                      <p:cNvPr id="7" name="think-cell data - do not delete" hidden="1">
                        <a:extLst>
                          <a:ext uri="{FF2B5EF4-FFF2-40B4-BE49-F238E27FC236}">
                            <a16:creationId xmlns:a16="http://schemas.microsoft.com/office/drawing/2014/main" id="{35CCB10C-48C2-E385-F4A8-CB0A8A3D75A3}"/>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104731763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C0AA539-3B8B-DAD8-E146-AA23156C31BA}"/>
              </a:ext>
            </a:extLst>
          </p:cNvPr>
          <p:cNvGraphicFramePr>
            <a:graphicFrameLocks noChangeAspect="1"/>
          </p:cNvGraphicFramePr>
          <p:nvPr userDrawn="1">
            <p:custDataLst>
              <p:tags r:id="rId17"/>
            </p:custDataLst>
            <p:extLst>
              <p:ext uri="{D42A27DB-BD31-4B8C-83A1-F6EECF244321}">
                <p14:modId xmlns:p14="http://schemas.microsoft.com/office/powerpoint/2010/main" val="3692641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8" imgW="415" imgH="416" progId="TCLayout.ActiveDocument.1">
                  <p:embed/>
                </p:oleObj>
              </mc:Choice>
              <mc:Fallback>
                <p:oleObj name="think-cell 幻灯片" r:id="rId18" imgW="415" imgH="416" progId="TCLayout.ActiveDocument.1">
                  <p:embed/>
                  <p:pic>
                    <p:nvPicPr>
                      <p:cNvPr id="7" name="think-cell data - do not delete" hidden="1">
                        <a:extLst>
                          <a:ext uri="{FF2B5EF4-FFF2-40B4-BE49-F238E27FC236}">
                            <a16:creationId xmlns:a16="http://schemas.microsoft.com/office/drawing/2014/main" id="{0C0AA539-3B8B-DAD8-E146-AA23156C31BA}"/>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4337A4D-D4EA-4592-8592-23EF014B740C}" type="slidenum">
              <a:rPr lang="zh-CN" altLang="en-US" smtClean="0"/>
              <a:t>‹#›</a:t>
            </a:fld>
            <a:endParaRPr lang="zh-CN" altLang="en-US"/>
          </a:p>
        </p:txBody>
      </p:sp>
    </p:spTree>
    <p:extLst>
      <p:ext uri="{BB962C8B-B14F-4D97-AF65-F5344CB8AC3E}">
        <p14:creationId xmlns:p14="http://schemas.microsoft.com/office/powerpoint/2010/main" val="12018651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mp.weixin.qq.com/s/7FsjvfswOHOdmibLv51_v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6" Type="http://schemas.openxmlformats.org/officeDocument/2006/relationships/tags" Target="../tags/tag28.xml"/><Relationship Id="rId21" Type="http://schemas.openxmlformats.org/officeDocument/2006/relationships/tags" Target="../tags/tag23.xml"/><Relationship Id="rId42" Type="http://schemas.openxmlformats.org/officeDocument/2006/relationships/tags" Target="../tags/tag44.xml"/><Relationship Id="rId47" Type="http://schemas.openxmlformats.org/officeDocument/2006/relationships/tags" Target="../tags/tag49.xml"/><Relationship Id="rId63" Type="http://schemas.openxmlformats.org/officeDocument/2006/relationships/tags" Target="../tags/tag65.xml"/><Relationship Id="rId68" Type="http://schemas.openxmlformats.org/officeDocument/2006/relationships/tags" Target="../tags/tag70.xml"/><Relationship Id="rId84" Type="http://schemas.openxmlformats.org/officeDocument/2006/relationships/tags" Target="../tags/tag86.xml"/><Relationship Id="rId89" Type="http://schemas.openxmlformats.org/officeDocument/2006/relationships/tags" Target="../tags/tag91.xml"/><Relationship Id="rId16" Type="http://schemas.openxmlformats.org/officeDocument/2006/relationships/tags" Target="../tags/tag18.xml"/><Relationship Id="rId11" Type="http://schemas.openxmlformats.org/officeDocument/2006/relationships/tags" Target="../tags/tag13.xml"/><Relationship Id="rId32" Type="http://schemas.openxmlformats.org/officeDocument/2006/relationships/tags" Target="../tags/tag34.xml"/><Relationship Id="rId37" Type="http://schemas.openxmlformats.org/officeDocument/2006/relationships/tags" Target="../tags/tag39.xml"/><Relationship Id="rId53" Type="http://schemas.openxmlformats.org/officeDocument/2006/relationships/tags" Target="../tags/tag55.xml"/><Relationship Id="rId58" Type="http://schemas.openxmlformats.org/officeDocument/2006/relationships/tags" Target="../tags/tag60.xml"/><Relationship Id="rId74" Type="http://schemas.openxmlformats.org/officeDocument/2006/relationships/tags" Target="../tags/tag76.xml"/><Relationship Id="rId79" Type="http://schemas.openxmlformats.org/officeDocument/2006/relationships/tags" Target="../tags/tag81.xml"/><Relationship Id="rId102" Type="http://schemas.openxmlformats.org/officeDocument/2006/relationships/chart" Target="../charts/chart6.xml"/><Relationship Id="rId5" Type="http://schemas.openxmlformats.org/officeDocument/2006/relationships/tags" Target="../tags/tag7.xml"/><Relationship Id="rId90" Type="http://schemas.openxmlformats.org/officeDocument/2006/relationships/tags" Target="../tags/tag92.xml"/><Relationship Id="rId95" Type="http://schemas.openxmlformats.org/officeDocument/2006/relationships/slideLayout" Target="../slideLayouts/slideLayout35.xml"/><Relationship Id="rId22" Type="http://schemas.openxmlformats.org/officeDocument/2006/relationships/tags" Target="../tags/tag24.xml"/><Relationship Id="rId27" Type="http://schemas.openxmlformats.org/officeDocument/2006/relationships/tags" Target="../tags/tag29.xml"/><Relationship Id="rId43" Type="http://schemas.openxmlformats.org/officeDocument/2006/relationships/tags" Target="../tags/tag45.xml"/><Relationship Id="rId48" Type="http://schemas.openxmlformats.org/officeDocument/2006/relationships/tags" Target="../tags/tag50.xml"/><Relationship Id="rId64" Type="http://schemas.openxmlformats.org/officeDocument/2006/relationships/tags" Target="../tags/tag66.xml"/><Relationship Id="rId69" Type="http://schemas.openxmlformats.org/officeDocument/2006/relationships/tags" Target="../tags/tag71.xml"/><Relationship Id="rId80" Type="http://schemas.openxmlformats.org/officeDocument/2006/relationships/tags" Target="../tags/tag82.xml"/><Relationship Id="rId85" Type="http://schemas.openxmlformats.org/officeDocument/2006/relationships/tags" Target="../tags/tag87.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59" Type="http://schemas.openxmlformats.org/officeDocument/2006/relationships/tags" Target="../tags/tag61.xml"/><Relationship Id="rId67" Type="http://schemas.openxmlformats.org/officeDocument/2006/relationships/tags" Target="../tags/tag69.xml"/><Relationship Id="rId103" Type="http://schemas.openxmlformats.org/officeDocument/2006/relationships/chart" Target="../charts/chart7.xml"/><Relationship Id="rId20" Type="http://schemas.openxmlformats.org/officeDocument/2006/relationships/tags" Target="../tags/tag22.xml"/><Relationship Id="rId41" Type="http://schemas.openxmlformats.org/officeDocument/2006/relationships/tags" Target="../tags/tag43.xml"/><Relationship Id="rId54" Type="http://schemas.openxmlformats.org/officeDocument/2006/relationships/tags" Target="../tags/tag56.xml"/><Relationship Id="rId62" Type="http://schemas.openxmlformats.org/officeDocument/2006/relationships/tags" Target="../tags/tag64.xml"/><Relationship Id="rId70" Type="http://schemas.openxmlformats.org/officeDocument/2006/relationships/tags" Target="../tags/tag72.xml"/><Relationship Id="rId75" Type="http://schemas.openxmlformats.org/officeDocument/2006/relationships/tags" Target="../tags/tag77.xml"/><Relationship Id="rId83" Type="http://schemas.openxmlformats.org/officeDocument/2006/relationships/tags" Target="../tags/tag85.xml"/><Relationship Id="rId88" Type="http://schemas.openxmlformats.org/officeDocument/2006/relationships/tags" Target="../tags/tag90.xml"/><Relationship Id="rId91" Type="http://schemas.openxmlformats.org/officeDocument/2006/relationships/tags" Target="../tags/tag93.xml"/><Relationship Id="rId96" Type="http://schemas.openxmlformats.org/officeDocument/2006/relationships/notesSlide" Target="../notesSlides/notesSlide8.xml"/><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tags" Target="../tags/tag51.xml"/><Relationship Id="rId57" Type="http://schemas.openxmlformats.org/officeDocument/2006/relationships/tags" Target="../tags/tag59.xml"/><Relationship Id="rId10" Type="http://schemas.openxmlformats.org/officeDocument/2006/relationships/tags" Target="../tags/tag12.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tags" Target="../tags/tag54.xml"/><Relationship Id="rId60" Type="http://schemas.openxmlformats.org/officeDocument/2006/relationships/tags" Target="../tags/tag62.xml"/><Relationship Id="rId65" Type="http://schemas.openxmlformats.org/officeDocument/2006/relationships/tags" Target="../tags/tag67.xml"/><Relationship Id="rId73" Type="http://schemas.openxmlformats.org/officeDocument/2006/relationships/tags" Target="../tags/tag75.xml"/><Relationship Id="rId78" Type="http://schemas.openxmlformats.org/officeDocument/2006/relationships/tags" Target="../tags/tag80.xml"/><Relationship Id="rId81" Type="http://schemas.openxmlformats.org/officeDocument/2006/relationships/tags" Target="../tags/tag83.xml"/><Relationship Id="rId86" Type="http://schemas.openxmlformats.org/officeDocument/2006/relationships/tags" Target="../tags/tag88.xml"/><Relationship Id="rId94" Type="http://schemas.openxmlformats.org/officeDocument/2006/relationships/tags" Target="../tags/tag96.xml"/><Relationship Id="rId99" Type="http://schemas.openxmlformats.org/officeDocument/2006/relationships/chart" Target="../charts/chart3.xml"/><Relationship Id="rId101" Type="http://schemas.openxmlformats.org/officeDocument/2006/relationships/chart" Target="../charts/chart5.xml"/><Relationship Id="rId4" Type="http://schemas.openxmlformats.org/officeDocument/2006/relationships/tags" Target="../tags/tag6.xml"/><Relationship Id="rId9" Type="http://schemas.openxmlformats.org/officeDocument/2006/relationships/tags" Target="../tags/tag11.xml"/><Relationship Id="rId13" Type="http://schemas.openxmlformats.org/officeDocument/2006/relationships/tags" Target="../tags/tag15.xml"/><Relationship Id="rId18" Type="http://schemas.openxmlformats.org/officeDocument/2006/relationships/tags" Target="../tags/tag20.xml"/><Relationship Id="rId39" Type="http://schemas.openxmlformats.org/officeDocument/2006/relationships/tags" Target="../tags/tag41.xml"/><Relationship Id="rId34" Type="http://schemas.openxmlformats.org/officeDocument/2006/relationships/tags" Target="../tags/tag36.xml"/><Relationship Id="rId50" Type="http://schemas.openxmlformats.org/officeDocument/2006/relationships/tags" Target="../tags/tag52.xml"/><Relationship Id="rId55" Type="http://schemas.openxmlformats.org/officeDocument/2006/relationships/tags" Target="../tags/tag57.xml"/><Relationship Id="rId76" Type="http://schemas.openxmlformats.org/officeDocument/2006/relationships/tags" Target="../tags/tag78.xml"/><Relationship Id="rId97" Type="http://schemas.openxmlformats.org/officeDocument/2006/relationships/oleObject" Target="../embeddings/oleObject3.bin"/><Relationship Id="rId7" Type="http://schemas.openxmlformats.org/officeDocument/2006/relationships/tags" Target="../tags/tag9.xml"/><Relationship Id="rId71" Type="http://schemas.openxmlformats.org/officeDocument/2006/relationships/tags" Target="../tags/tag73.xml"/><Relationship Id="rId92" Type="http://schemas.openxmlformats.org/officeDocument/2006/relationships/tags" Target="../tags/tag94.xml"/><Relationship Id="rId2" Type="http://schemas.openxmlformats.org/officeDocument/2006/relationships/tags" Target="../tags/tag4.xml"/><Relationship Id="rId29" Type="http://schemas.openxmlformats.org/officeDocument/2006/relationships/tags" Target="../tags/tag31.xml"/><Relationship Id="rId24" Type="http://schemas.openxmlformats.org/officeDocument/2006/relationships/tags" Target="../tags/tag26.xml"/><Relationship Id="rId40" Type="http://schemas.openxmlformats.org/officeDocument/2006/relationships/tags" Target="../tags/tag42.xml"/><Relationship Id="rId45" Type="http://schemas.openxmlformats.org/officeDocument/2006/relationships/tags" Target="../tags/tag47.xml"/><Relationship Id="rId66" Type="http://schemas.openxmlformats.org/officeDocument/2006/relationships/tags" Target="../tags/tag68.xml"/><Relationship Id="rId87" Type="http://schemas.openxmlformats.org/officeDocument/2006/relationships/tags" Target="../tags/tag89.xml"/><Relationship Id="rId61" Type="http://schemas.openxmlformats.org/officeDocument/2006/relationships/tags" Target="../tags/tag63.xml"/><Relationship Id="rId82" Type="http://schemas.openxmlformats.org/officeDocument/2006/relationships/tags" Target="../tags/tag84.xml"/><Relationship Id="rId19" Type="http://schemas.openxmlformats.org/officeDocument/2006/relationships/tags" Target="../tags/tag21.xml"/><Relationship Id="rId14" Type="http://schemas.openxmlformats.org/officeDocument/2006/relationships/tags" Target="../tags/tag16.xml"/><Relationship Id="rId30" Type="http://schemas.openxmlformats.org/officeDocument/2006/relationships/tags" Target="../tags/tag32.xml"/><Relationship Id="rId35" Type="http://schemas.openxmlformats.org/officeDocument/2006/relationships/tags" Target="../tags/tag37.xml"/><Relationship Id="rId56" Type="http://schemas.openxmlformats.org/officeDocument/2006/relationships/tags" Target="../tags/tag58.xml"/><Relationship Id="rId77" Type="http://schemas.openxmlformats.org/officeDocument/2006/relationships/tags" Target="../tags/tag79.xml"/><Relationship Id="rId100" Type="http://schemas.openxmlformats.org/officeDocument/2006/relationships/chart" Target="../charts/chart4.xml"/><Relationship Id="rId8" Type="http://schemas.openxmlformats.org/officeDocument/2006/relationships/tags" Target="../tags/tag10.xml"/><Relationship Id="rId51" Type="http://schemas.openxmlformats.org/officeDocument/2006/relationships/tags" Target="../tags/tag53.xml"/><Relationship Id="rId72" Type="http://schemas.openxmlformats.org/officeDocument/2006/relationships/tags" Target="../tags/tag74.xml"/><Relationship Id="rId93" Type="http://schemas.openxmlformats.org/officeDocument/2006/relationships/tags" Target="../tags/tag95.xml"/><Relationship Id="rId98" Type="http://schemas.openxmlformats.org/officeDocument/2006/relationships/image" Target="../media/image4.emf"/><Relationship Id="rId3" Type="http://schemas.openxmlformats.org/officeDocument/2006/relationships/tags" Target="../tags/tag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image" Target="../media/image7.png"/><Relationship Id="rId4" Type="http://schemas.microsoft.com/office/2014/relationships/chartEx" Target="../charts/chartEx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mp.weixin.qq.com/s/7FsjvfswOHOdmibLv51_vg" TargetMode="External"/><Relationship Id="rId2" Type="http://schemas.openxmlformats.org/officeDocument/2006/relationships/hyperlink" Target="https://www.filez.com/news/detail/4484caa8e5f6cbcf572148f780c7b7ee.htm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564040-A064-E749-C687-9CF4DF80875D}"/>
              </a:ext>
            </a:extLst>
          </p:cNvPr>
          <p:cNvPicPr>
            <a:picLocks noChangeAspect="1"/>
          </p:cNvPicPr>
          <p:nvPr/>
        </p:nvPicPr>
        <p:blipFill rotWithShape="1">
          <a:blip r:embed="rId2">
            <a:extLst>
              <a:ext uri="{28A0092B-C50C-407E-A947-70E740481C1C}">
                <a14:useLocalDpi xmlns:a14="http://schemas.microsoft.com/office/drawing/2010/main" val="0"/>
              </a:ext>
            </a:extLst>
          </a:blip>
          <a:srcRect b="7539"/>
          <a:stretch/>
        </p:blipFill>
        <p:spPr>
          <a:xfrm>
            <a:off x="-25775" y="0"/>
            <a:ext cx="7130543" cy="9906000"/>
          </a:xfrm>
          <a:prstGeom prst="rect">
            <a:avLst/>
          </a:prstGeom>
        </p:spPr>
      </p:pic>
      <p:pic>
        <p:nvPicPr>
          <p:cNvPr id="6" name="Picture 5">
            <a:extLst>
              <a:ext uri="{FF2B5EF4-FFF2-40B4-BE49-F238E27FC236}">
                <a16:creationId xmlns:a16="http://schemas.microsoft.com/office/drawing/2014/main" id="{852D5357-0A0D-754F-A76B-A425CFD4C9D6}"/>
              </a:ext>
            </a:extLst>
          </p:cNvPr>
          <p:cNvPicPr>
            <a:picLocks noChangeAspect="1"/>
          </p:cNvPicPr>
          <p:nvPr/>
        </p:nvPicPr>
        <p:blipFill>
          <a:blip r:embed="rId3"/>
          <a:stretch>
            <a:fillRect/>
          </a:stretch>
        </p:blipFill>
        <p:spPr>
          <a:xfrm>
            <a:off x="498259" y="493001"/>
            <a:ext cx="1490581" cy="367245"/>
          </a:xfrm>
          <a:prstGeom prst="rect">
            <a:avLst/>
          </a:prstGeom>
          <a:effectLst/>
        </p:spPr>
      </p:pic>
      <p:pic>
        <p:nvPicPr>
          <p:cNvPr id="7" name="Picture 6">
            <a:extLst>
              <a:ext uri="{FF2B5EF4-FFF2-40B4-BE49-F238E27FC236}">
                <a16:creationId xmlns:a16="http://schemas.microsoft.com/office/drawing/2014/main" id="{81B6E5C7-BA8A-AA45-9FFA-5943C0C9E859}"/>
              </a:ext>
            </a:extLst>
          </p:cNvPr>
          <p:cNvPicPr>
            <a:picLocks noChangeAspect="1"/>
          </p:cNvPicPr>
          <p:nvPr/>
        </p:nvPicPr>
        <p:blipFill>
          <a:blip r:embed="rId4"/>
          <a:stretch>
            <a:fillRect/>
          </a:stretch>
        </p:blipFill>
        <p:spPr>
          <a:xfrm>
            <a:off x="2231636" y="560512"/>
            <a:ext cx="925458" cy="367245"/>
          </a:xfrm>
          <a:prstGeom prst="rect">
            <a:avLst/>
          </a:prstGeom>
          <a:effectLst/>
        </p:spPr>
      </p:pic>
      <p:sp>
        <p:nvSpPr>
          <p:cNvPr id="14" name="Rectangle 13">
            <a:extLst>
              <a:ext uri="{FF2B5EF4-FFF2-40B4-BE49-F238E27FC236}">
                <a16:creationId xmlns:a16="http://schemas.microsoft.com/office/drawing/2014/main" id="{B746AC72-696F-3B89-0483-9DC6EE8B6FA6}"/>
              </a:ext>
            </a:extLst>
          </p:cNvPr>
          <p:cNvSpPr/>
          <p:nvPr/>
        </p:nvSpPr>
        <p:spPr>
          <a:xfrm>
            <a:off x="-25775" y="-1"/>
            <a:ext cx="7130543" cy="10137577"/>
          </a:xfrm>
          <a:prstGeom prst="rect">
            <a:avLst/>
          </a:prstGeom>
          <a:gradFill>
            <a:gsLst>
              <a:gs pos="0">
                <a:schemeClr val="tx1">
                  <a:lumMod val="75000"/>
                  <a:lumOff val="25000"/>
                  <a:alpha val="15000"/>
                </a:schemeClr>
              </a:gs>
              <a:gs pos="73000">
                <a:schemeClr val="tx1">
                  <a:lumMod val="75000"/>
                  <a:lumOff val="25000"/>
                  <a:alpha val="67000"/>
                </a:schemeClr>
              </a:gs>
              <a:gs pos="83000">
                <a:schemeClr val="tx1">
                  <a:lumMod val="75000"/>
                  <a:lumOff val="25000"/>
                  <a:alpha val="85000"/>
                </a:schemeClr>
              </a:gs>
              <a:gs pos="100000">
                <a:schemeClr val="tx1">
                  <a:lumMod val="75000"/>
                  <a:lumOff val="2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DengXian" panose="02010600030101010101" pitchFamily="2" charset="-122"/>
              <a:ea typeface="DengXian" panose="02010600030101010101" pitchFamily="2" charset="-122"/>
            </a:endParaRPr>
          </a:p>
        </p:txBody>
      </p:sp>
      <p:sp>
        <p:nvSpPr>
          <p:cNvPr id="32" name="矩形 31">
            <a:extLst>
              <a:ext uri="{FF2B5EF4-FFF2-40B4-BE49-F238E27FC236}">
                <a16:creationId xmlns:a16="http://schemas.microsoft.com/office/drawing/2014/main" id="{5C15889C-025B-43B4-B336-471AA56B8EBD}"/>
              </a:ext>
            </a:extLst>
          </p:cNvPr>
          <p:cNvSpPr/>
          <p:nvPr/>
        </p:nvSpPr>
        <p:spPr>
          <a:xfrm>
            <a:off x="498258" y="1772879"/>
            <a:ext cx="5595037" cy="208823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b="1" dirty="0">
                <a:solidFill>
                  <a:schemeClr val="accent3"/>
                </a:solidFill>
                <a:latin typeface="STKaiti" panose="02010600040101010101" pitchFamily="2" charset="-122"/>
                <a:ea typeface="STKaiti" panose="02010600040101010101" pitchFamily="2" charset="-122"/>
                <a:cs typeface="Arial" pitchFamily="34" charset="0"/>
              </a:rPr>
              <a:t>202</a:t>
            </a:r>
            <a:r>
              <a:rPr kumimoji="1" lang="en-US" altLang="zh-CN" sz="3200" b="1" dirty="0">
                <a:solidFill>
                  <a:schemeClr val="accent3"/>
                </a:solidFill>
                <a:latin typeface="STKaiti" panose="02010600040101010101" pitchFamily="2" charset="-122"/>
                <a:ea typeface="STKaiti" panose="02010600040101010101" pitchFamily="2" charset="-122"/>
                <a:cs typeface="Arial" pitchFamily="34" charset="0"/>
              </a:rPr>
              <a:t>5</a:t>
            </a:r>
            <a:r>
              <a:rPr kumimoji="1" lang="ja-JP" altLang="en-US" sz="3200" b="1">
                <a:solidFill>
                  <a:schemeClr val="accent3"/>
                </a:solidFill>
                <a:latin typeface="STKaiti" panose="02010600040101010101" pitchFamily="2" charset="-122"/>
                <a:ea typeface="STKaiti" panose="02010600040101010101" pitchFamily="2" charset="-122"/>
                <a:cs typeface="Arial" pitchFamily="34" charset="0"/>
              </a:rPr>
              <a:t>年</a:t>
            </a:r>
            <a:endParaRPr kumimoji="1" lang="en-US" altLang="ja-JP" sz="3200" b="1">
              <a:solidFill>
                <a:schemeClr val="accent3"/>
              </a:solidFill>
              <a:latin typeface="STKaiti" panose="02010600040101010101" pitchFamily="2" charset="-122"/>
              <a:ea typeface="STKaiti" panose="02010600040101010101" pitchFamily="2" charset="-122"/>
              <a:cs typeface="Arial" pitchFamily="34" charset="0"/>
            </a:endParaRPr>
          </a:p>
          <a:p>
            <a:r>
              <a:rPr kumimoji="1" lang="zh-CN" altLang="en-US" sz="3200" b="1">
                <a:solidFill>
                  <a:schemeClr val="accent3"/>
                </a:solidFill>
                <a:latin typeface="STKaiti" panose="02010600040101010101" pitchFamily="2" charset="-122"/>
                <a:ea typeface="STKaiti" panose="02010600040101010101" pitchFamily="2" charset="-122"/>
                <a:cs typeface="Arial" pitchFamily="34" charset="0"/>
              </a:rPr>
              <a:t>在华外商企业云计算服务采用研究报告</a:t>
            </a:r>
            <a:endParaRPr kumimoji="1" lang="en-US" altLang="zh-CN" sz="3200" b="1">
              <a:solidFill>
                <a:schemeClr val="accent3"/>
              </a:solidFill>
              <a:latin typeface="STKaiti" panose="02010600040101010101" pitchFamily="2" charset="-122"/>
              <a:ea typeface="STKaiti" panose="02010600040101010101" pitchFamily="2" charset="-122"/>
              <a:cs typeface="Arial" pitchFamily="34" charset="0"/>
            </a:endParaRPr>
          </a:p>
          <a:p>
            <a:endParaRPr kumimoji="1" lang="en-US" altLang="zh-CN" sz="2800" b="1" dirty="0">
              <a:solidFill>
                <a:schemeClr val="accent3"/>
              </a:solidFill>
              <a:latin typeface="STKaiti" panose="02010600040101010101" pitchFamily="2" charset="-122"/>
              <a:ea typeface="STKaiti" panose="02010600040101010101" pitchFamily="2" charset="-122"/>
              <a:cs typeface="Arial" pitchFamily="34" charset="0"/>
            </a:endParaRPr>
          </a:p>
        </p:txBody>
      </p:sp>
      <p:sp>
        <p:nvSpPr>
          <p:cNvPr id="5" name="矩形 14">
            <a:extLst>
              <a:ext uri="{FF2B5EF4-FFF2-40B4-BE49-F238E27FC236}">
                <a16:creationId xmlns:a16="http://schemas.microsoft.com/office/drawing/2014/main" id="{236DE668-A494-6645-86A8-F1A19778043F}"/>
              </a:ext>
            </a:extLst>
          </p:cNvPr>
          <p:cNvSpPr/>
          <p:nvPr/>
        </p:nvSpPr>
        <p:spPr>
          <a:xfrm>
            <a:off x="4437112" y="8769424"/>
            <a:ext cx="21660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a:solidFill>
                  <a:schemeClr val="bg1"/>
                </a:solidFill>
                <a:latin typeface="STKaiti" panose="02010600040101010101" pitchFamily="2" charset="-122"/>
                <a:ea typeface="STKaiti" panose="02010600040101010101" pitchFamily="2" charset="-122"/>
                <a:cs typeface="Arial" pitchFamily="34" charset="0"/>
              </a:rPr>
              <a:t>头豹研究院</a:t>
            </a:r>
            <a:endParaRPr kumimoji="1" lang="en-US" altLang="zh-CN" sz="1200" dirty="0">
              <a:solidFill>
                <a:schemeClr val="bg1"/>
              </a:solidFill>
              <a:latin typeface="STKaiti" panose="02010600040101010101" pitchFamily="2" charset="-122"/>
              <a:ea typeface="STKaiti" panose="02010600040101010101" pitchFamily="2" charset="-122"/>
              <a:cs typeface="Arial" pitchFamily="34" charset="0"/>
            </a:endParaRPr>
          </a:p>
          <a:p>
            <a:r>
              <a:rPr kumimoji="1" lang="zh-CN" altLang="en-US" sz="1200">
                <a:solidFill>
                  <a:schemeClr val="bg1"/>
                </a:solidFill>
                <a:latin typeface="STKaiti" panose="02010600040101010101" pitchFamily="2" charset="-122"/>
                <a:ea typeface="STKaiti" panose="02010600040101010101" pitchFamily="2" charset="-122"/>
                <a:cs typeface="Arial" pitchFamily="34" charset="0"/>
              </a:rPr>
              <a:t>弗若斯特沙利文咨询（中国）</a:t>
            </a:r>
            <a:endParaRPr kumimoji="1" lang="en-US" altLang="zh-CN" sz="1200" dirty="0">
              <a:solidFill>
                <a:schemeClr val="bg1"/>
              </a:solidFill>
              <a:latin typeface="STKaiti" panose="02010600040101010101" pitchFamily="2" charset="-122"/>
              <a:ea typeface="STKaiti" panose="02010600040101010101" pitchFamily="2" charset="-122"/>
              <a:cs typeface="Arial" pitchFamily="34" charset="0"/>
            </a:endParaRPr>
          </a:p>
        </p:txBody>
      </p:sp>
      <p:sp>
        <p:nvSpPr>
          <p:cNvPr id="8" name="TextBox 7">
            <a:extLst>
              <a:ext uri="{FF2B5EF4-FFF2-40B4-BE49-F238E27FC236}">
                <a16:creationId xmlns:a16="http://schemas.microsoft.com/office/drawing/2014/main" id="{766E42F5-6AD1-A24D-A6F8-8E8F412F607C}"/>
              </a:ext>
            </a:extLst>
          </p:cNvPr>
          <p:cNvSpPr txBox="1"/>
          <p:nvPr/>
        </p:nvSpPr>
        <p:spPr>
          <a:xfrm>
            <a:off x="752983" y="7741567"/>
            <a:ext cx="5035498" cy="307777"/>
          </a:xfrm>
          <a:prstGeom prst="rect">
            <a:avLst/>
          </a:prstGeom>
          <a:noFill/>
        </p:spPr>
        <p:txBody>
          <a:bodyPr wrap="square">
            <a:spAutoFit/>
          </a:bodyPr>
          <a:lstStyle/>
          <a:p>
            <a:pPr marL="468000" indent="-468000"/>
            <a:r>
              <a:rPr lang="zh-CN" altLang="en-US" sz="1400">
                <a:solidFill>
                  <a:srgbClr val="FFF2CB"/>
                </a:solidFill>
                <a:latin typeface="STKaiti" panose="02010600040101010101" pitchFamily="2" charset="-122"/>
                <a:ea typeface="STKaiti" panose="02010600040101010101" pitchFamily="2" charset="-122"/>
                <a:cs typeface="+mn-ea"/>
                <a:sym typeface="+mn-lt"/>
              </a:rPr>
              <a:t>重点关注：全球一致性、本地化适应性、安全合规、多云管理</a:t>
            </a:r>
          </a:p>
        </p:txBody>
      </p:sp>
      <p:cxnSp>
        <p:nvCxnSpPr>
          <p:cNvPr id="9" name="Straight Connector 8">
            <a:extLst>
              <a:ext uri="{FF2B5EF4-FFF2-40B4-BE49-F238E27FC236}">
                <a16:creationId xmlns:a16="http://schemas.microsoft.com/office/drawing/2014/main" id="{D79BDDF4-0DB3-7C43-85D8-7C9E4D639F5D}"/>
              </a:ext>
            </a:extLst>
          </p:cNvPr>
          <p:cNvCxnSpPr/>
          <p:nvPr/>
        </p:nvCxnSpPr>
        <p:spPr>
          <a:xfrm>
            <a:off x="836712" y="7670330"/>
            <a:ext cx="4389120" cy="0"/>
          </a:xfrm>
          <a:prstGeom prst="line">
            <a:avLst/>
          </a:prstGeom>
          <a:ln w="22225">
            <a:solidFill>
              <a:srgbClr val="FFF4C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B26131-D748-CD46-B1C0-D3CDDD3B8E1A}"/>
              </a:ext>
            </a:extLst>
          </p:cNvPr>
          <p:cNvSpPr txBox="1"/>
          <p:nvPr/>
        </p:nvSpPr>
        <p:spPr>
          <a:xfrm>
            <a:off x="877638" y="8769424"/>
            <a:ext cx="968535" cy="307777"/>
          </a:xfrm>
          <a:prstGeom prst="rect">
            <a:avLst/>
          </a:prstGeom>
          <a:noFill/>
        </p:spPr>
        <p:txBody>
          <a:bodyPr wrap="none" rtlCol="0">
            <a:spAutoFit/>
          </a:bodyPr>
          <a:lstStyle/>
          <a:p>
            <a:pPr algn="l"/>
            <a:r>
              <a:rPr lang="en-US" altLang="ja-JP" sz="1400" dirty="0">
                <a:solidFill>
                  <a:schemeClr val="bg1"/>
                </a:solidFill>
                <a:latin typeface="STKaiti" panose="02010600040101010101" pitchFamily="2" charset="-122"/>
                <a:ea typeface="STKaiti" panose="02010600040101010101" pitchFamily="2" charset="-122"/>
              </a:rPr>
              <a:t>202</a:t>
            </a:r>
            <a:r>
              <a:rPr lang="en-US" altLang="zh-CN" sz="1400" dirty="0">
                <a:solidFill>
                  <a:schemeClr val="bg1"/>
                </a:solidFill>
                <a:latin typeface="STKaiti" panose="02010600040101010101" pitchFamily="2" charset="-122"/>
                <a:ea typeface="STKaiti" panose="02010600040101010101" pitchFamily="2" charset="-122"/>
              </a:rPr>
              <a:t>5</a:t>
            </a:r>
            <a:r>
              <a:rPr lang="ja-JP" altLang="en-US" sz="1400">
                <a:solidFill>
                  <a:schemeClr val="bg1"/>
                </a:solidFill>
                <a:latin typeface="STKaiti" panose="02010600040101010101" pitchFamily="2" charset="-122"/>
                <a:ea typeface="STKaiti" panose="02010600040101010101" pitchFamily="2" charset="-122"/>
              </a:rPr>
              <a:t>年</a:t>
            </a:r>
            <a:r>
              <a:rPr lang="en-US" altLang="zh-CN" sz="1400" dirty="0">
                <a:solidFill>
                  <a:schemeClr val="bg1"/>
                </a:solidFill>
                <a:latin typeface="STKaiti" panose="02010600040101010101" pitchFamily="2" charset="-122"/>
                <a:ea typeface="STKaiti" panose="02010600040101010101" pitchFamily="2" charset="-122"/>
              </a:rPr>
              <a:t>9</a:t>
            </a:r>
            <a:r>
              <a:rPr lang="zh-CN" altLang="en-US" sz="1400">
                <a:solidFill>
                  <a:schemeClr val="bg1"/>
                </a:solidFill>
                <a:latin typeface="STKaiti" panose="02010600040101010101" pitchFamily="2" charset="-122"/>
                <a:ea typeface="STKaiti" panose="02010600040101010101" pitchFamily="2" charset="-122"/>
              </a:rPr>
              <a:t>月</a:t>
            </a:r>
            <a:endParaRPr lang="en-CN" sz="1400">
              <a:solidFill>
                <a:schemeClr val="bg1"/>
              </a:solidFill>
              <a:latin typeface="STKaiti" panose="02010600040101010101" pitchFamily="2" charset="-122"/>
              <a:ea typeface="STKaiti" panose="02010600040101010101" pitchFamily="2" charset="-122"/>
            </a:endParaRPr>
          </a:p>
        </p:txBody>
      </p:sp>
      <p:cxnSp>
        <p:nvCxnSpPr>
          <p:cNvPr id="11" name="Straight Connector 10">
            <a:extLst>
              <a:ext uri="{FF2B5EF4-FFF2-40B4-BE49-F238E27FC236}">
                <a16:creationId xmlns:a16="http://schemas.microsoft.com/office/drawing/2014/main" id="{3ED0A8C3-E578-FA25-A8E1-F283FEBDCCF0}"/>
              </a:ext>
            </a:extLst>
          </p:cNvPr>
          <p:cNvCxnSpPr/>
          <p:nvPr/>
        </p:nvCxnSpPr>
        <p:spPr>
          <a:xfrm>
            <a:off x="836712" y="7526314"/>
            <a:ext cx="1828800" cy="0"/>
          </a:xfrm>
          <a:prstGeom prst="line">
            <a:avLst/>
          </a:prstGeom>
          <a:ln w="22225">
            <a:solidFill>
              <a:srgbClr val="FFF4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672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B136-160E-46BE-46BA-BECCA8C7FF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944FE9-936D-8D44-03E9-76F483B9A36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grpSp>
        <p:nvGrpSpPr>
          <p:cNvPr id="5" name="组合 4">
            <a:extLst>
              <a:ext uri="{FF2B5EF4-FFF2-40B4-BE49-F238E27FC236}">
                <a16:creationId xmlns:a16="http://schemas.microsoft.com/office/drawing/2014/main" id="{73A79077-47DD-6697-0D36-EFE3325E6AAD}"/>
              </a:ext>
            </a:extLst>
          </p:cNvPr>
          <p:cNvGrpSpPr/>
          <p:nvPr/>
        </p:nvGrpSpPr>
        <p:grpSpPr>
          <a:xfrm>
            <a:off x="136085" y="1038465"/>
            <a:ext cx="6585829" cy="2637481"/>
            <a:chOff x="188640" y="3150472"/>
            <a:chExt cx="6585829" cy="2637480"/>
          </a:xfrm>
        </p:grpSpPr>
        <p:sp>
          <p:nvSpPr>
            <p:cNvPr id="7" name="矩形 6">
              <a:extLst>
                <a:ext uri="{FF2B5EF4-FFF2-40B4-BE49-F238E27FC236}">
                  <a16:creationId xmlns:a16="http://schemas.microsoft.com/office/drawing/2014/main" id="{F08F63CB-EA4E-565E-DB7E-3DBECE874E05}"/>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全球一致性</a:t>
              </a:r>
            </a:p>
          </p:txBody>
        </p:sp>
        <p:sp>
          <p:nvSpPr>
            <p:cNvPr id="8" name="文本框 24">
              <a:extLst>
                <a:ext uri="{FF2B5EF4-FFF2-40B4-BE49-F238E27FC236}">
                  <a16:creationId xmlns:a16="http://schemas.microsoft.com/office/drawing/2014/main" id="{5EB390B6-24AF-D5B1-E955-462883F2033F}"/>
                </a:ext>
              </a:extLst>
            </p:cNvPr>
            <p:cNvSpPr txBox="1"/>
            <p:nvPr/>
          </p:nvSpPr>
          <p:spPr>
            <a:xfrm>
              <a:off x="191678" y="3515804"/>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外资企业通常具有全球统一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CI/CD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流程，期望在华使用的开发工具能与其全球平台无缝集成，实现一致的操作体验与版本控制。这包括跨区域的代码同步、镜像与模板统一，以及与全球开发生态兼容。</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9" name="直接连接符 8">
              <a:extLst>
                <a:ext uri="{FF2B5EF4-FFF2-40B4-BE49-F238E27FC236}">
                  <a16:creationId xmlns:a16="http://schemas.microsoft.com/office/drawing/2014/main" id="{8D459F61-F16C-8003-896B-945C977CF0AA}"/>
                </a:ext>
              </a:extLst>
            </p:cNvPr>
            <p:cNvCxnSpPr>
              <a:cxnSpLocks/>
            </p:cNvCxnSpPr>
            <p:nvPr/>
          </p:nvCxnSpPr>
          <p:spPr>
            <a:xfrm flipH="1">
              <a:off x="3487119" y="3469481"/>
              <a:ext cx="5565" cy="2057254"/>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10" name="文本框 24">
              <a:extLst>
                <a:ext uri="{FF2B5EF4-FFF2-40B4-BE49-F238E27FC236}">
                  <a16:creationId xmlns:a16="http://schemas.microsoft.com/office/drawing/2014/main" id="{5BB2639B-520F-0268-8DF2-44F7D7776A35}"/>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 name="文本框 24">
              <a:extLst>
                <a:ext uri="{FF2B5EF4-FFF2-40B4-BE49-F238E27FC236}">
                  <a16:creationId xmlns:a16="http://schemas.microsoft.com/office/drawing/2014/main" id="{2DB4A9F6-218C-2D84-392C-EBEE5290662D}"/>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2" name="文本框 24">
              <a:extLst>
                <a:ext uri="{FF2B5EF4-FFF2-40B4-BE49-F238E27FC236}">
                  <a16:creationId xmlns:a16="http://schemas.microsoft.com/office/drawing/2014/main" id="{D3D3F79C-DB7D-16C9-F575-61E2AB8C7E88}"/>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3" name="矩形 12">
              <a:extLst>
                <a:ext uri="{FF2B5EF4-FFF2-40B4-BE49-F238E27FC236}">
                  <a16:creationId xmlns:a16="http://schemas.microsoft.com/office/drawing/2014/main" id="{106C1565-1D37-5AD6-E5C9-7BFCC04554B5}"/>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可见性与</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控制平衡</a:t>
              </a:r>
            </a:p>
          </p:txBody>
        </p:sp>
        <p:sp>
          <p:nvSpPr>
            <p:cNvPr id="16" name="文本框 24">
              <a:extLst>
                <a:ext uri="{FF2B5EF4-FFF2-40B4-BE49-F238E27FC236}">
                  <a16:creationId xmlns:a16="http://schemas.microsoft.com/office/drawing/2014/main" id="{2BDFFDA8-85AC-EAE6-724B-618BDD05FD6C}"/>
                </a:ext>
              </a:extLst>
            </p:cNvPr>
            <p:cNvSpPr txBox="1"/>
            <p:nvPr/>
          </p:nvSpPr>
          <p:spPr>
            <a:xfrm>
              <a:off x="188640" y="4541649"/>
              <a:ext cx="2068005" cy="1246303"/>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为了在本地部署与监管要求之间保持平衡，外资企业偏好支持混合云或私有部署选项的开发者平台。例如，允许在本地数据中心部署的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DevOps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工具，同时提供远程监控、</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CI/CD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管道、指标与日志统一汇总，满足对开发效率与各市场严格监管的双重需求。</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9" name="矩形 18">
              <a:extLst>
                <a:ext uri="{FF2B5EF4-FFF2-40B4-BE49-F238E27FC236}">
                  <a16:creationId xmlns:a16="http://schemas.microsoft.com/office/drawing/2014/main" id="{BB25A353-4377-F303-7EA5-63E1B05A3CBB}"/>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本土适配性</a:t>
              </a:r>
            </a:p>
          </p:txBody>
        </p:sp>
        <p:sp>
          <p:nvSpPr>
            <p:cNvPr id="20" name="文本框 24">
              <a:extLst>
                <a:ext uri="{FF2B5EF4-FFF2-40B4-BE49-F238E27FC236}">
                  <a16:creationId xmlns:a16="http://schemas.microsoft.com/office/drawing/2014/main" id="{27C59F76-14FC-3D9D-79AD-F1152498E1E4}"/>
                </a:ext>
              </a:extLst>
            </p:cNvPr>
            <p:cNvSpPr txBox="1"/>
            <p:nvPr/>
          </p:nvSpPr>
          <p:spPr>
            <a:xfrm>
              <a:off x="4706464" y="359813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中国企业更偏重工具的本土化集成，重视与飞书、钉钉等协作平台的打通，以及与本地代码托管服务的衔接。开发者工具需支持中文界面、本地响应速度快，减少使用障碍。</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4" name="矩形 23">
              <a:extLst>
                <a:ext uri="{FF2B5EF4-FFF2-40B4-BE49-F238E27FC236}">
                  <a16:creationId xmlns:a16="http://schemas.microsoft.com/office/drawing/2014/main" id="{512C80C5-F7B7-0C41-AAC2-2F07E6C25FDE}"/>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云原生与</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AI</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融合能力</a:t>
              </a:r>
            </a:p>
          </p:txBody>
        </p:sp>
        <p:sp>
          <p:nvSpPr>
            <p:cNvPr id="25" name="文本框 24">
              <a:extLst>
                <a:ext uri="{FF2B5EF4-FFF2-40B4-BE49-F238E27FC236}">
                  <a16:creationId xmlns:a16="http://schemas.microsoft.com/office/drawing/2014/main" id="{79D46989-C4C8-7F89-5E70-F6109B760A25}"/>
                </a:ext>
              </a:extLst>
            </p:cNvPr>
            <p:cNvSpPr txBox="1"/>
            <p:nvPr/>
          </p:nvSpPr>
          <p:spPr>
            <a:xfrm>
              <a:off x="4706464" y="4519422"/>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国内企业正在向云原生与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转型，对开发者工具提出更高要求。从微服务、服务网格到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Kubernetes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原生支持，再到一键触发大模型训练、在线调试与推理流水线，工具需深度集成算力平台与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模型能力，加速研发创新</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p>
          </p:txBody>
        </p:sp>
      </p:grpSp>
      <p:sp>
        <p:nvSpPr>
          <p:cNvPr id="47" name="文本框 24">
            <a:extLst>
              <a:ext uri="{FF2B5EF4-FFF2-40B4-BE49-F238E27FC236}">
                <a16:creationId xmlns:a16="http://schemas.microsoft.com/office/drawing/2014/main" id="{E13072D5-7928-38BF-24F9-ADD3101D2CDC}"/>
              </a:ext>
            </a:extLst>
          </p:cNvPr>
          <p:cNvSpPr txBox="1"/>
          <p:nvPr/>
        </p:nvSpPr>
        <p:spPr>
          <a:xfrm>
            <a:off x="1865376" y="3691114"/>
            <a:ext cx="4608577" cy="118987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对开发者工具的关注主要聚焦于如何在全球一致性与合规控制之间寻求平衡：它们希望这些工具能够与全球流程保持同步，统一版本管理与操作体验，同时通过混合云或私有化方案，在中国境内执行核心流水线并实现统一监控与合规管控；而中国企业则更看重本土化融合与技术驱动，倾向于选用高契合本地生态、响应快速的开发工具，并且随着云原生与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应用的推进，要求工具具备容器化、服务化以及智能化支持，以提升整体开发效率和创新能力 。</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nvGrpSpPr>
          <p:cNvPr id="51" name="组合 50">
            <a:extLst>
              <a:ext uri="{FF2B5EF4-FFF2-40B4-BE49-F238E27FC236}">
                <a16:creationId xmlns:a16="http://schemas.microsoft.com/office/drawing/2014/main" id="{97EF3167-5929-5181-3600-D6DB1C74912F}"/>
              </a:ext>
            </a:extLst>
          </p:cNvPr>
          <p:cNvGrpSpPr/>
          <p:nvPr/>
        </p:nvGrpSpPr>
        <p:grpSpPr>
          <a:xfrm>
            <a:off x="136085" y="5330485"/>
            <a:ext cx="6585829" cy="2822457"/>
            <a:chOff x="188640" y="3150472"/>
            <a:chExt cx="6585829" cy="2822456"/>
          </a:xfrm>
        </p:grpSpPr>
        <p:sp>
          <p:nvSpPr>
            <p:cNvPr id="52" name="矩形 51">
              <a:extLst>
                <a:ext uri="{FF2B5EF4-FFF2-40B4-BE49-F238E27FC236}">
                  <a16:creationId xmlns:a16="http://schemas.microsoft.com/office/drawing/2014/main" id="{09F3E40C-0475-F5D9-307B-98272625AE7C}"/>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边缘计算与全球同步能力</a:t>
              </a:r>
            </a:p>
          </p:txBody>
        </p:sp>
        <p:sp>
          <p:nvSpPr>
            <p:cNvPr id="53" name="文本框 24">
              <a:extLst>
                <a:ext uri="{FF2B5EF4-FFF2-40B4-BE49-F238E27FC236}">
                  <a16:creationId xmlns:a16="http://schemas.microsoft.com/office/drawing/2014/main" id="{38536B44-DF61-84F7-FC8B-58C752467DD2}"/>
                </a:ext>
              </a:extLst>
            </p:cNvPr>
            <p:cNvSpPr txBox="1"/>
            <p:nvPr/>
          </p:nvSpPr>
          <p:spPr>
            <a:xfrm>
              <a:off x="188640" y="3493083"/>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面对</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设备对时延敏感的特性，外商企业希望借助边缘云架构实现数据生成端快速处理</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核心云协同。由于外商常在全球多地同步部署</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应用，他们倾向于在中国寻找具备跨地域无缝接入和统一管理的云</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解决方案。</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54" name="直接连接符 53">
              <a:extLst>
                <a:ext uri="{FF2B5EF4-FFF2-40B4-BE49-F238E27FC236}">
                  <a16:creationId xmlns:a16="http://schemas.microsoft.com/office/drawing/2014/main" id="{CB80B19A-5844-E750-E373-4EB086745650}"/>
                </a:ext>
              </a:extLst>
            </p:cNvPr>
            <p:cNvCxnSpPr>
              <a:cxnSpLocks/>
            </p:cNvCxnSpPr>
            <p:nvPr/>
          </p:nvCxnSpPr>
          <p:spPr>
            <a:xfrm flipH="1">
              <a:off x="3487119" y="3469481"/>
              <a:ext cx="5565" cy="2057254"/>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55" name="文本框 24">
              <a:extLst>
                <a:ext uri="{FF2B5EF4-FFF2-40B4-BE49-F238E27FC236}">
                  <a16:creationId xmlns:a16="http://schemas.microsoft.com/office/drawing/2014/main" id="{5E414563-D6AD-B375-2835-D99BEB71DBDF}"/>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56" name="文本框 24">
              <a:extLst>
                <a:ext uri="{FF2B5EF4-FFF2-40B4-BE49-F238E27FC236}">
                  <a16:creationId xmlns:a16="http://schemas.microsoft.com/office/drawing/2014/main" id="{6A970B93-A30E-D77F-D3F9-79EA59D80EA1}"/>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57" name="文本框 24">
              <a:extLst>
                <a:ext uri="{FF2B5EF4-FFF2-40B4-BE49-F238E27FC236}">
                  <a16:creationId xmlns:a16="http://schemas.microsoft.com/office/drawing/2014/main" id="{E0142B4F-C4DC-D603-203F-EBA8630921AC}"/>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58" name="矩形 57">
              <a:extLst>
                <a:ext uri="{FF2B5EF4-FFF2-40B4-BE49-F238E27FC236}">
                  <a16:creationId xmlns:a16="http://schemas.microsoft.com/office/drawing/2014/main" id="{1D80200B-BDE0-72D5-03DF-6661B7E941ED}"/>
                </a:ext>
              </a:extLst>
            </p:cNvPr>
            <p:cNvSpPr>
              <a:spLocks/>
            </p:cNvSpPr>
            <p:nvPr/>
          </p:nvSpPr>
          <p:spPr>
            <a:xfrm>
              <a:off x="2278903" y="4776791"/>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架构自主性</a:t>
              </a:r>
            </a:p>
          </p:txBody>
        </p:sp>
        <p:sp>
          <p:nvSpPr>
            <p:cNvPr id="59" name="文本框 24">
              <a:extLst>
                <a:ext uri="{FF2B5EF4-FFF2-40B4-BE49-F238E27FC236}">
                  <a16:creationId xmlns:a16="http://schemas.microsoft.com/office/drawing/2014/main" id="{A98A728E-8A94-C68A-EA8C-ED2252B75CFF}"/>
                </a:ext>
              </a:extLst>
            </p:cNvPr>
            <p:cNvSpPr txBox="1"/>
            <p:nvPr/>
          </p:nvSpPr>
          <p:spPr>
            <a:xfrm>
              <a:off x="188640" y="4573186"/>
              <a:ext cx="2068005" cy="139974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年中国工信部向北京、上海、海南、深圳的</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13</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家外商企业发放了允许在试点地区独资经营互联网数据中心业务的批复。考虑到</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应用的复杂性与对架构掌控的需求，部分外商企业更加侧重于通过外商独资经营的互联网资源实现对云</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部署的自主掌控，突破传统合资模式的运营局限。</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60" name="矩形 59">
              <a:extLst>
                <a:ext uri="{FF2B5EF4-FFF2-40B4-BE49-F238E27FC236}">
                  <a16:creationId xmlns:a16="http://schemas.microsoft.com/office/drawing/2014/main" id="{6114EBF1-00EF-B136-AF5E-096C3F92BFEC}"/>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成本效益与标准化平台</a:t>
              </a:r>
            </a:p>
          </p:txBody>
        </p:sp>
        <p:sp>
          <p:nvSpPr>
            <p:cNvPr id="61" name="文本框 24">
              <a:extLst>
                <a:ext uri="{FF2B5EF4-FFF2-40B4-BE49-F238E27FC236}">
                  <a16:creationId xmlns:a16="http://schemas.microsoft.com/office/drawing/2014/main" id="{AF325738-CF19-0604-BABF-74BBA2BCBE28}"/>
                </a:ext>
              </a:extLst>
            </p:cNvPr>
            <p:cNvSpPr txBox="1"/>
            <p:nvPr/>
          </p:nvSpPr>
          <p:spPr>
            <a:xfrm>
              <a:off x="4706464" y="3493067"/>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中小微和初创企业常面临研发团队经验不足、运营成本高、平台扩展性差等挑战，因此更偏好通过使用第三方</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公有云平台，以实现标准化模块、按需扩容、快速接入，同时降低建设成本并提升运营效率。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62" name="矩形 61">
              <a:extLst>
                <a:ext uri="{FF2B5EF4-FFF2-40B4-BE49-F238E27FC236}">
                  <a16:creationId xmlns:a16="http://schemas.microsoft.com/office/drawing/2014/main" id="{23906F08-4975-37FD-FBCF-961C8374F1AC}"/>
                </a:ext>
              </a:extLst>
            </p:cNvPr>
            <p:cNvSpPr>
              <a:spLocks/>
            </p:cNvSpPr>
            <p:nvPr/>
          </p:nvSpPr>
          <p:spPr>
            <a:xfrm>
              <a:off x="3554336" y="4776791"/>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私有</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专有云自主可控需求</a:t>
              </a:r>
            </a:p>
          </p:txBody>
        </p:sp>
        <p:sp>
          <p:nvSpPr>
            <p:cNvPr id="63" name="文本框 62">
              <a:extLst>
                <a:ext uri="{FF2B5EF4-FFF2-40B4-BE49-F238E27FC236}">
                  <a16:creationId xmlns:a16="http://schemas.microsoft.com/office/drawing/2014/main" id="{03BDC243-4957-4593-F4E7-6ED9F0202BA2}"/>
                </a:ext>
              </a:extLst>
            </p:cNvPr>
            <p:cNvSpPr txBox="1"/>
            <p:nvPr/>
          </p:nvSpPr>
          <p:spPr>
            <a:xfrm>
              <a:off x="4706464" y="4573170"/>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在工业制造、智慧交通、安防等对数据安全要求高的垂直行业，中国企业倾向于构建或部署私有云</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专有云</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平台，这样做能更好地满足数据主权与安全可控要求，尤其硬件厂商更重视完全掌控其设备与底层数据。</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64" name="文本框 24">
            <a:extLst>
              <a:ext uri="{FF2B5EF4-FFF2-40B4-BE49-F238E27FC236}">
                <a16:creationId xmlns:a16="http://schemas.microsoft.com/office/drawing/2014/main" id="{9D9BB3A5-798B-6166-9D17-2820DDB7714B}"/>
              </a:ext>
            </a:extLst>
          </p:cNvPr>
          <p:cNvSpPr txBox="1"/>
          <p:nvPr/>
        </p:nvSpPr>
        <p:spPr>
          <a:xfrm>
            <a:off x="1865375" y="8173530"/>
            <a:ext cx="4608577" cy="10052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外资企业倾向于采用更加可控的全球云架构，并在中国境内部署边缘云节点，以实现全球架构一致性和低延迟、高可靠的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体验。而中国企业更青睐成本可控的公有云平台，同时在对数据敏感或行业场景复杂的场合，优先选择私有云部署以确保数据主权和安全。两者在需求侧重点不同，但共同推动了中国</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＋云服务市场的多样化发展。</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标题 1">
            <a:extLst>
              <a:ext uri="{FF2B5EF4-FFF2-40B4-BE49-F238E27FC236}">
                <a16:creationId xmlns:a16="http://schemas.microsoft.com/office/drawing/2014/main" id="{01B17F2D-9565-54A5-E134-277C9072AB7D}"/>
              </a:ext>
            </a:extLst>
          </p:cNvPr>
          <p:cNvSpPr txBox="1"/>
          <p:nvPr/>
        </p:nvSpPr>
        <p:spPr>
          <a:xfrm>
            <a:off x="1916832" y="4878013"/>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物联网层面</a:t>
            </a:r>
          </a:p>
        </p:txBody>
      </p:sp>
      <p:sp>
        <p:nvSpPr>
          <p:cNvPr id="4" name="标题 1">
            <a:extLst>
              <a:ext uri="{FF2B5EF4-FFF2-40B4-BE49-F238E27FC236}">
                <a16:creationId xmlns:a16="http://schemas.microsoft.com/office/drawing/2014/main" id="{0347C6B2-FD50-6EB1-4991-6DCDEA89B82B}"/>
              </a:ext>
            </a:extLst>
          </p:cNvPr>
          <p:cNvSpPr txBox="1"/>
          <p:nvPr/>
        </p:nvSpPr>
        <p:spPr>
          <a:xfrm>
            <a:off x="1916832" y="632520"/>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开发者工具层面</a:t>
            </a:r>
          </a:p>
        </p:txBody>
      </p:sp>
    </p:spTree>
    <p:extLst>
      <p:ext uri="{BB962C8B-B14F-4D97-AF65-F5344CB8AC3E}">
        <p14:creationId xmlns:p14="http://schemas.microsoft.com/office/powerpoint/2010/main" val="625636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ECE2D-F536-3608-D986-6DD50883425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5" name="TextBox 4">
            <a:extLst>
              <a:ext uri="{FF2B5EF4-FFF2-40B4-BE49-F238E27FC236}">
                <a16:creationId xmlns:a16="http://schemas.microsoft.com/office/drawing/2014/main" id="{25F4D44C-F2FE-F4C0-1CF3-2EBE70E164AF}"/>
              </a:ext>
            </a:extLst>
          </p:cNvPr>
          <p:cNvSpPr txBox="1"/>
          <p:nvPr/>
        </p:nvSpPr>
        <p:spPr>
          <a:xfrm>
            <a:off x="-3678673" y="4448944"/>
            <a:ext cx="3379153" cy="211115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架构方案的执行不是一锤子买卖，站在治理的角度，构建标准化指引，并文档化显得非常重要。套用技术雷达的方法，拿云选型来举例：</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将具备更通用能力、能够以较小退出成本迁出的云服务标识为“采纳”，团队可直接采用该服务；</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将通用性较弱、需要一定成本迁出的云服务标识为“谨慎”，团队在选型时需要经过架构组讨论，从业务重要程度和迁出成本间的平衡来论证采用该服务的必要性；</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将通用性差、迁出成本很高的云服务标识为“不推荐”，一般情况下团队不得采用该服务。</a:t>
            </a:r>
            <a:endParaRPr kumimoji="0" lang="en-US" sz="1100" b="0" i="0" u="none" strike="noStrike" kern="1200" cap="none" spc="0" normalizeH="0" baseline="0" noProof="0">
              <a:ln>
                <a:noFill/>
              </a:ln>
              <a:solidFill>
                <a:srgbClr val="FEFFFE"/>
              </a:solidFill>
              <a:effectLst/>
              <a:uLnTx/>
              <a:uFillTx/>
              <a:latin typeface="DengXian" panose="02010600030101010101" pitchFamily="2" charset="-122"/>
              <a:ea typeface="DengXian" panose="02010600030101010101" pitchFamily="2" charset="-122"/>
              <a:cs typeface="+mn-cs"/>
              <a:sym typeface="+mn-lt"/>
            </a:endParaRPr>
          </a:p>
        </p:txBody>
      </p:sp>
      <p:sp>
        <p:nvSpPr>
          <p:cNvPr id="7" name="TextBox 6">
            <a:extLst>
              <a:ext uri="{FF2B5EF4-FFF2-40B4-BE49-F238E27FC236}">
                <a16:creationId xmlns:a16="http://schemas.microsoft.com/office/drawing/2014/main" id="{EEFB9D14-1372-4E29-3A20-F0ACF72663C4}"/>
              </a:ext>
            </a:extLst>
          </p:cNvPr>
          <p:cNvSpPr txBox="1"/>
          <p:nvPr/>
        </p:nvSpPr>
        <p:spPr>
          <a:xfrm>
            <a:off x="-3583718" y="6786299"/>
            <a:ext cx="36004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其次，中国</a:t>
            </a:r>
            <a:r>
              <a:rPr kumimoji="0" lang="en-US" sz="1200" b="0" i="0" u="none" strike="noStrike" kern="1200" cap="none" spc="0" normalizeH="0" baseline="0" noProof="0">
                <a:ln>
                  <a:noFill/>
                </a:ln>
                <a:solidFill>
                  <a:srgbClr val="201D1D"/>
                </a:solidFill>
                <a:effectLst/>
                <a:uLnTx/>
                <a:uFillTx/>
                <a:latin typeface="Calibri" panose="020F0502020204030204"/>
                <a:ea typeface="+mn-ea"/>
                <a:cs typeface="+mn-cs"/>
              </a:rPr>
              <a:t>To B</a:t>
            </a:r>
            <a:r>
              <a:rPr kumimoji="0" lang="ja-JP" altLang="en-US" sz="12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行业升级给很多外商企业带来了一个新机遇。原来外企只是把全球的东西照搬到中国，现在则可以通过本土企业升级的机会，把在中国创造出来的最佳实践反推至全世界。</a:t>
            </a:r>
            <a:endParaRPr kumimoji="0" lang="en-US" sz="12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13" name="文本框 24">
            <a:extLst>
              <a:ext uri="{FF2B5EF4-FFF2-40B4-BE49-F238E27FC236}">
                <a16:creationId xmlns:a16="http://schemas.microsoft.com/office/drawing/2014/main" id="{6F3BA243-4016-19FC-F519-601CAEDE0BE4}"/>
              </a:ext>
            </a:extLst>
          </p:cNvPr>
          <p:cNvSpPr txBox="1"/>
          <p:nvPr/>
        </p:nvSpPr>
        <p:spPr>
          <a:xfrm>
            <a:off x="1864128" y="6815227"/>
            <a:ext cx="4608576" cy="145014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关于多云部署：</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根据</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Frost &amp; Sullivan</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年第一季度的一项调研显示</a:t>
            </a:r>
            <a:r>
              <a:rPr kumimoji="0" lang="en-US" altLang="zh-CN" sz="1000" b="0" i="0" u="none" strike="noStrike" kern="1200" cap="none" spc="0" normalizeH="0" baseline="3000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80%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的外商企业在华选择</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家或以上的云服务商，依托不同云服务商的在华优势， 选择相应的云实例、数据分析工具等产品。其中，选择一家本土云提供商搭配一家国际云提供商这种多云组合的外商企业占比超过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60%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关于混合云部署：</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80%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的在华部署研发、生产、制造环节的外商企业选择混合云部署方案，通过自有本地数据中心（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On-Premises</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）存储和处理关键的研发生产型数据，通过公有云平台处理和传输非生产型数据。</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4" name="文本框 24">
            <a:extLst>
              <a:ext uri="{FF2B5EF4-FFF2-40B4-BE49-F238E27FC236}">
                <a16:creationId xmlns:a16="http://schemas.microsoft.com/office/drawing/2014/main" id="{25178BE6-C7CB-CB34-08E0-5C6C2B4F4E66}"/>
              </a:ext>
            </a:extLst>
          </p:cNvPr>
          <p:cNvSpPr txBox="1"/>
          <p:nvPr/>
        </p:nvSpPr>
        <p:spPr>
          <a:xfrm>
            <a:off x="476672" y="8625408"/>
            <a:ext cx="5996032" cy="288282"/>
          </a:xfrm>
          <a:prstGeom prst="rect">
            <a:avLst/>
          </a:prstGeom>
          <a:noFill/>
        </p:spPr>
        <p:txBody>
          <a:bodyPr wrap="square" rtlCol="0">
            <a:spAutoFit/>
          </a:bodyPr>
          <a:lstStyle/>
          <a:p>
            <a:pPr marL="0" marR="0" lvl="0" indent="0" algn="just" defTabSz="498332" rtl="0" eaLnBrk="1" fontAlgn="auto" latinLnBrk="0" hangingPunct="1">
              <a:lnSpc>
                <a:spcPct val="90000"/>
              </a:lnSpc>
              <a:spcBef>
                <a:spcPts val="0"/>
              </a:spcBef>
              <a:spcAft>
                <a:spcPts val="100"/>
              </a:spcAft>
              <a:buClr>
                <a:srgbClr val="4A4545"/>
              </a:buClr>
              <a:buSzPct val="100000"/>
              <a:buFontTx/>
              <a:buNone/>
              <a:tabLst/>
              <a:defRPr/>
            </a:pPr>
            <a:r>
              <a:rPr kumimoji="0" lang="en-US" altLang="zh-CN"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1.</a:t>
            </a:r>
            <a:r>
              <a:rPr kumimoji="0" lang="zh-CN"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 </a:t>
            </a:r>
            <a:r>
              <a:rPr kumimoji="0" lang="en-US" altLang="zh-CN"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2025</a:t>
            </a:r>
            <a:r>
              <a:rPr kumimoji="0" lang="zh-CN"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年第一季度，</a:t>
            </a:r>
            <a:r>
              <a:rPr kumimoji="0" lang="en-US" altLang="zh-CN"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Frost &amp; Sullivan</a:t>
            </a:r>
            <a:r>
              <a:rPr kumimoji="0" lang="zh-CN"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对来自不同行业、规模不同的</a:t>
            </a:r>
            <a:r>
              <a:rPr kumimoji="0" lang="en-US" altLang="zh-CN"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300</a:t>
            </a:r>
            <a:r>
              <a:rPr kumimoji="0" lang="zh-CN"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家在华外商企业的用云情况展开多维度的问卷调研，受访者主要来自</a:t>
            </a:r>
            <a:r>
              <a:rPr kumimoji="0" lang="en-US" altLang="zh-CN"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IT</a:t>
            </a:r>
            <a:r>
              <a:rPr kumimoji="0" lang="zh-CN"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rPr>
              <a:t>采购决策、运维管理、架构工程、安全工程等职位。</a:t>
            </a:r>
            <a:endParaRPr kumimoji="0" lang="zh-TW" altLang="en-US" sz="7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endParaRPr>
          </a:p>
        </p:txBody>
      </p:sp>
      <p:sp>
        <p:nvSpPr>
          <p:cNvPr id="17" name="TextBox 16">
            <a:extLst>
              <a:ext uri="{FF2B5EF4-FFF2-40B4-BE49-F238E27FC236}">
                <a16:creationId xmlns:a16="http://schemas.microsoft.com/office/drawing/2014/main" id="{19E7469E-5B86-04E2-8818-57EC69D82F8E}"/>
              </a:ext>
            </a:extLst>
          </p:cNvPr>
          <p:cNvSpPr txBox="1"/>
          <p:nvPr/>
        </p:nvSpPr>
        <p:spPr>
          <a:xfrm>
            <a:off x="-3678673" y="1208584"/>
            <a:ext cx="3180358" cy="29700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1. 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评估云服务提供商的信誉和口碑</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评估云服务提供商的信誉和口碑是选择云服务提供商的重要步骤之一。外商企业可以通过查看云服务提供商的客户评价、行业排名、奖项等方式来评估其信誉和口碑。</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考察其在跨国业务方面的经验和能力</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考察云服务提供商在跨国业务方面的经验和能力是选择云服务提供商的重要步骤之一。外商企业可以通过查看云服务提供商的全球数据中心分布、网络架构、合规认证等方式来考察其在跨国业务方面的经验和能力。</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3. 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了解其数据中心分布和网络架构</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了解云服务提供商的数据中心分布和网络架构是选择云服务提供商的重要步骤之一。外商企业可以通过查看云服务提供商的数据中心地理位置、网络连接方式、带宽等方式来了解其数据中心分布和网络架构。</a:t>
            </a:r>
          </a:p>
        </p:txBody>
      </p:sp>
      <p:sp>
        <p:nvSpPr>
          <p:cNvPr id="59" name="文本框 24">
            <a:extLst>
              <a:ext uri="{FF2B5EF4-FFF2-40B4-BE49-F238E27FC236}">
                <a16:creationId xmlns:a16="http://schemas.microsoft.com/office/drawing/2014/main" id="{2F9199EE-62C5-BB17-D555-D115DFBADCCF}"/>
              </a:ext>
            </a:extLst>
          </p:cNvPr>
          <p:cNvSpPr txBox="1"/>
          <p:nvPr/>
        </p:nvSpPr>
        <p:spPr>
          <a:xfrm>
            <a:off x="-3681277" y="7843496"/>
            <a:ext cx="2533847" cy="2477409"/>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sym typeface="+mn-lt"/>
              </a:rPr>
              <a:t>安全合规需求：外商企业看重云平台能够在中国本土提供的访问控制、鉴权、安全防御、数据安全、合规自动化等能力的丰富度，涉及在华研发和生产的外商亦看重云平台能够集成全球安全产品和技术栈的能力。</a:t>
            </a:r>
            <a:endParaRPr kumimoji="0" lang="en-US" altLang="zh-CN"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ja-JP" altLang="en-US"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sym typeface="+mn-lt"/>
              </a:rPr>
              <a:t>生态服务需求</a:t>
            </a:r>
            <a:r>
              <a:rPr kumimoji="0" lang="zh-CN" altLang="en-US"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sym typeface="+mn-lt"/>
              </a:rPr>
              <a:t>：鉴于中国市场已经形成本土化闭环的数字产业生态，外商企业通过云平台可接入本土资源、渠道、市场平台，与本土企业构建行业协作关系，并获取本土化行业解决方案。</a:t>
            </a:r>
            <a:endParaRPr kumimoji="0" lang="en-US" altLang="zh-CN"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sym typeface="+mn-lt"/>
              </a:rPr>
              <a:t>可删除</a:t>
            </a:r>
            <a:endParaRPr kumimoji="0" lang="ja-JP" altLang="en-US" sz="10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sym typeface="+mn-lt"/>
            </a:endParaRPr>
          </a:p>
        </p:txBody>
      </p:sp>
      <p:grpSp>
        <p:nvGrpSpPr>
          <p:cNvPr id="6" name="组合 5">
            <a:extLst>
              <a:ext uri="{FF2B5EF4-FFF2-40B4-BE49-F238E27FC236}">
                <a16:creationId xmlns:a16="http://schemas.microsoft.com/office/drawing/2014/main" id="{16601ECA-C5AC-2B70-547B-04D985F94A15}"/>
              </a:ext>
            </a:extLst>
          </p:cNvPr>
          <p:cNvGrpSpPr/>
          <p:nvPr/>
        </p:nvGrpSpPr>
        <p:grpSpPr>
          <a:xfrm>
            <a:off x="136085" y="1568624"/>
            <a:ext cx="6585829" cy="3177852"/>
            <a:chOff x="188640" y="3150472"/>
            <a:chExt cx="6585829" cy="3177852"/>
          </a:xfrm>
        </p:grpSpPr>
        <p:sp>
          <p:nvSpPr>
            <p:cNvPr id="8" name="矩形 7">
              <a:extLst>
                <a:ext uri="{FF2B5EF4-FFF2-40B4-BE49-F238E27FC236}">
                  <a16:creationId xmlns:a16="http://schemas.microsoft.com/office/drawing/2014/main" id="{C53CACCF-2D3E-27D6-0C57-34F7C61C5C29}"/>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全球</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本地</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协同架构</a:t>
              </a:r>
            </a:p>
          </p:txBody>
        </p:sp>
        <p:sp>
          <p:nvSpPr>
            <p:cNvPr id="9" name="文本框 24">
              <a:extLst>
                <a:ext uri="{FF2B5EF4-FFF2-40B4-BE49-F238E27FC236}">
                  <a16:creationId xmlns:a16="http://schemas.microsoft.com/office/drawing/2014/main" id="{4725E6D0-CBCE-443E-1AFD-901197F88E82}"/>
                </a:ext>
              </a:extLst>
            </p:cNvPr>
            <p:cNvSpPr txBox="1"/>
            <p:nvPr/>
          </p:nvSpPr>
          <p:spPr>
            <a:xfrm>
              <a:off x="188640" y="352125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外商企业强调跨国系统（如</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ERP</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CRM</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）与中国本地应用（如营销、供应链）的无缝协同，需云服务商提供混合云架构支持全球统一管控与本地灵活部署的双重目标。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10" name="直接连接符 9">
              <a:extLst>
                <a:ext uri="{FF2B5EF4-FFF2-40B4-BE49-F238E27FC236}">
                  <a16:creationId xmlns:a16="http://schemas.microsoft.com/office/drawing/2014/main" id="{903C0BA2-9B53-9CF0-1E15-A562200C961A}"/>
                </a:ext>
              </a:extLst>
            </p:cNvPr>
            <p:cNvCxnSpPr>
              <a:cxnSpLocks/>
            </p:cNvCxnSpPr>
            <p:nvPr/>
          </p:nvCxnSpPr>
          <p:spPr>
            <a:xfrm>
              <a:off x="3492684" y="3469481"/>
              <a:ext cx="0" cy="2858843"/>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11" name="文本框 24">
              <a:extLst>
                <a:ext uri="{FF2B5EF4-FFF2-40B4-BE49-F238E27FC236}">
                  <a16:creationId xmlns:a16="http://schemas.microsoft.com/office/drawing/2014/main" id="{EFEF501C-C825-3A3A-1BF6-66DF703DA629}"/>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 name="文本框 24">
              <a:extLst>
                <a:ext uri="{FF2B5EF4-FFF2-40B4-BE49-F238E27FC236}">
                  <a16:creationId xmlns:a16="http://schemas.microsoft.com/office/drawing/2014/main" id="{FBAF1F4B-A766-8CEB-3C87-C5A8ED8C2598}"/>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5" name="文本框 24">
              <a:extLst>
                <a:ext uri="{FF2B5EF4-FFF2-40B4-BE49-F238E27FC236}">
                  <a16:creationId xmlns:a16="http://schemas.microsoft.com/office/drawing/2014/main" id="{531163B8-E987-25FF-8752-C9890C6F7E8B}"/>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 name="矩形 15">
              <a:extLst>
                <a:ext uri="{FF2B5EF4-FFF2-40B4-BE49-F238E27FC236}">
                  <a16:creationId xmlns:a16="http://schemas.microsoft.com/office/drawing/2014/main" id="{F713C930-2959-5082-ECDA-DC94550A457C}"/>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行业标准化</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解决方案</a:t>
              </a:r>
            </a:p>
          </p:txBody>
        </p:sp>
        <p:sp>
          <p:nvSpPr>
            <p:cNvPr id="18" name="矩形 17">
              <a:extLst>
                <a:ext uri="{FF2B5EF4-FFF2-40B4-BE49-F238E27FC236}">
                  <a16:creationId xmlns:a16="http://schemas.microsoft.com/office/drawing/2014/main" id="{5410BF39-1437-0A68-DB9D-FF15CEE867A6}"/>
                </a:ext>
              </a:extLst>
            </p:cNvPr>
            <p:cNvSpPr>
              <a:spLocks/>
            </p:cNvSpPr>
            <p:nvPr/>
          </p:nvSpPr>
          <p:spPr>
            <a:xfrm>
              <a:off x="2278903"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客户联络智能化</a:t>
              </a:r>
            </a:p>
          </p:txBody>
        </p:sp>
        <p:sp>
          <p:nvSpPr>
            <p:cNvPr id="20" name="文本框 24">
              <a:extLst>
                <a:ext uri="{FF2B5EF4-FFF2-40B4-BE49-F238E27FC236}">
                  <a16:creationId xmlns:a16="http://schemas.microsoft.com/office/drawing/2014/main" id="{EC99D273-B0BA-13B5-F452-1C97E26055D0}"/>
                </a:ext>
              </a:extLst>
            </p:cNvPr>
            <p:cNvSpPr txBox="1"/>
            <p:nvPr/>
          </p:nvSpPr>
          <p:spPr>
            <a:xfrm>
              <a:off x="188640" y="4501194"/>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外商企业更青睐已有成熟行业模板，如制造、金融、医药的云方案，通过标准化模块快速复制全球成功经验并确保落地速度和效率。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1" name="文本框 24">
              <a:extLst>
                <a:ext uri="{FF2B5EF4-FFF2-40B4-BE49-F238E27FC236}">
                  <a16:creationId xmlns:a16="http://schemas.microsoft.com/office/drawing/2014/main" id="{39194BD6-614C-ADC6-43E7-866B3BCCD8E1}"/>
                </a:ext>
              </a:extLst>
            </p:cNvPr>
            <p:cNvSpPr txBox="1"/>
            <p:nvPr/>
          </p:nvSpPr>
          <p:spPr>
            <a:xfrm>
              <a:off x="188640" y="5481135"/>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聚焦云驱动的客户互动场景，如智能客服、全渠道营销等，需嵌入</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能力但强调符合中国用户交互习惯（如社交平台集成、中文</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NLP</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处理）。</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3" name="矩形 22">
              <a:extLst>
                <a:ext uri="{FF2B5EF4-FFF2-40B4-BE49-F238E27FC236}">
                  <a16:creationId xmlns:a16="http://schemas.microsoft.com/office/drawing/2014/main" id="{EFE9D347-1831-F07C-0DF7-4F8B657F5A47}"/>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成本优化与敏捷交付</a:t>
              </a:r>
            </a:p>
          </p:txBody>
        </p:sp>
        <p:sp>
          <p:nvSpPr>
            <p:cNvPr id="24" name="文本框 24">
              <a:extLst>
                <a:ext uri="{FF2B5EF4-FFF2-40B4-BE49-F238E27FC236}">
                  <a16:creationId xmlns:a16="http://schemas.microsoft.com/office/drawing/2014/main" id="{FD868AE0-3016-E35E-9A46-7E90396B1946}"/>
                </a:ext>
              </a:extLst>
            </p:cNvPr>
            <p:cNvSpPr txBox="1"/>
            <p:nvPr/>
          </p:nvSpPr>
          <p:spPr>
            <a:xfrm>
              <a:off x="4706464" y="3598133"/>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企业偏好高性价比的标准化</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SaaS</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（如财税、</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HR</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工具），要求低定制、快部署，尤其中小企需按需付费模式降低</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成本，缓解生存压力。</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5" name="矩形 24">
              <a:extLst>
                <a:ext uri="{FF2B5EF4-FFF2-40B4-BE49-F238E27FC236}">
                  <a16:creationId xmlns:a16="http://schemas.microsoft.com/office/drawing/2014/main" id="{C5083ADE-A16F-61EA-3C7E-44EDD39D9FEE}"/>
                </a:ext>
              </a:extLst>
            </p:cNvPr>
            <p:cNvSpPr>
              <a:spLocks/>
            </p:cNvSpPr>
            <p:nvPr/>
          </p:nvSpPr>
          <p:spPr>
            <a:xfrm>
              <a:off x="3554336"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私有化效能提升</a:t>
              </a:r>
            </a:p>
          </p:txBody>
        </p:sp>
        <p:sp>
          <p:nvSpPr>
            <p:cNvPr id="26" name="文本框 24">
              <a:extLst>
                <a:ext uri="{FF2B5EF4-FFF2-40B4-BE49-F238E27FC236}">
                  <a16:creationId xmlns:a16="http://schemas.microsoft.com/office/drawing/2014/main" id="{0427D772-DBE3-3D82-E3B1-47E93EFA9346}"/>
                </a:ext>
              </a:extLst>
            </p:cNvPr>
            <p:cNvSpPr txBox="1"/>
            <p:nvPr/>
          </p:nvSpPr>
          <p:spPr>
            <a:xfrm>
              <a:off x="4706464" y="5464244"/>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因安全与管控需求，大型企业倾向私有云部署核心应用（如</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ERP</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MES</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），但要求云提供商提供自动化运维、弹性扩缩容等公有云式体验。</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8" name="矩形 27">
              <a:extLst>
                <a:ext uri="{FF2B5EF4-FFF2-40B4-BE49-F238E27FC236}">
                  <a16:creationId xmlns:a16="http://schemas.microsoft.com/office/drawing/2014/main" id="{9D957E13-AA81-F75E-DA62-B779A4083F87}"/>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行业垂直</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场景深化</a:t>
              </a:r>
            </a:p>
          </p:txBody>
        </p:sp>
        <p:sp>
          <p:nvSpPr>
            <p:cNvPr id="29" name="文本框 28">
              <a:extLst>
                <a:ext uri="{FF2B5EF4-FFF2-40B4-BE49-F238E27FC236}">
                  <a16:creationId xmlns:a16="http://schemas.microsoft.com/office/drawing/2014/main" id="{00BE781A-A2CD-FE88-C0C5-6562B61D4C29}"/>
                </a:ext>
              </a:extLst>
            </p:cNvPr>
            <p:cNvSpPr txBox="1"/>
            <p:nvPr/>
          </p:nvSpPr>
          <p:spPr>
            <a:xfrm>
              <a:off x="4706464" y="4519421"/>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中国企业强调行业云能力，制造、能源等传统行业需求主导，要求云方案深度融合产线监控、供应链预测等场景，提供预制化行业组件（如数字孪生、</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分析平台）而非通用工具。</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33" name="文本框 24">
            <a:extLst>
              <a:ext uri="{FF2B5EF4-FFF2-40B4-BE49-F238E27FC236}">
                <a16:creationId xmlns:a16="http://schemas.microsoft.com/office/drawing/2014/main" id="{3BE724C6-6016-2119-B657-3AFDAA0441A6}"/>
              </a:ext>
            </a:extLst>
          </p:cNvPr>
          <p:cNvSpPr txBox="1"/>
          <p:nvPr/>
        </p:nvSpPr>
        <p:spPr>
          <a:xfrm>
            <a:off x="1864128" y="4953000"/>
            <a:ext cx="4608577" cy="1559209"/>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重视全球与本地的协同架构、行业标准化模板和客户联络智能化，倾向于通过混合云实现全球统一管理同时兼顾本地部署的灵活性，快速复用制造、金融、医药等行业成熟云方案，并导入智能客服、全渠道营销、中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NLP</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及微信集成，以贴近本土互动习惯。而中国企业则侧重成本优化与敏捷交付、行业垂直场景深化及私有化效能提升。他们更青睐高性价比、低定制、快速上线的财税与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HR SaaS</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，并在制造、能源等深度行业场景中融合产线监控、供应链预测与数字孪生；大型企业也偏好私有云部署核心应用，同时要求具备弹性扩缩容与自动化运维特性。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标题 1">
            <a:extLst>
              <a:ext uri="{FF2B5EF4-FFF2-40B4-BE49-F238E27FC236}">
                <a16:creationId xmlns:a16="http://schemas.microsoft.com/office/drawing/2014/main" id="{E6826684-639F-AA38-399D-09ED90D9EB48}"/>
              </a:ext>
            </a:extLst>
          </p:cNvPr>
          <p:cNvSpPr txBox="1"/>
          <p:nvPr/>
        </p:nvSpPr>
        <p:spPr>
          <a:xfrm>
            <a:off x="1916832" y="917674"/>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企业应用与行业解决方案层面</a:t>
            </a:r>
          </a:p>
        </p:txBody>
      </p:sp>
    </p:spTree>
    <p:extLst>
      <p:ext uri="{BB962C8B-B14F-4D97-AF65-F5344CB8AC3E}">
        <p14:creationId xmlns:p14="http://schemas.microsoft.com/office/powerpoint/2010/main" val="211302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6E15E2-DD7F-C852-E22A-6B75C76797B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3" name="isometric-cube-view_73326">
            <a:extLst>
              <a:ext uri="{FF2B5EF4-FFF2-40B4-BE49-F238E27FC236}">
                <a16:creationId xmlns:a16="http://schemas.microsoft.com/office/drawing/2014/main" id="{F64E5578-F722-9CC8-AD9C-6C444E02C172}"/>
              </a:ext>
            </a:extLst>
          </p:cNvPr>
          <p:cNvSpPr>
            <a:spLocks noChangeAspect="1"/>
          </p:cNvSpPr>
          <p:nvPr/>
        </p:nvSpPr>
        <p:spPr>
          <a:xfrm>
            <a:off x="1922371" y="6469484"/>
            <a:ext cx="291286" cy="320146"/>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2" h="4807">
                <a:moveTo>
                  <a:pt x="4562" y="1251"/>
                </a:moveTo>
                <a:cubicBezTo>
                  <a:pt x="4562" y="1171"/>
                  <a:pt x="4517" y="1098"/>
                  <a:pt x="4445" y="1062"/>
                </a:cubicBezTo>
                <a:lnTo>
                  <a:pt x="2376" y="29"/>
                </a:lnTo>
                <a:cubicBezTo>
                  <a:pt x="2316" y="0"/>
                  <a:pt x="2246" y="0"/>
                  <a:pt x="2186" y="29"/>
                </a:cubicBezTo>
                <a:lnTo>
                  <a:pt x="117" y="1062"/>
                </a:lnTo>
                <a:cubicBezTo>
                  <a:pt x="45" y="1098"/>
                  <a:pt x="0" y="1167"/>
                  <a:pt x="0" y="1254"/>
                </a:cubicBezTo>
                <a:lnTo>
                  <a:pt x="0" y="3550"/>
                </a:lnTo>
                <a:cubicBezTo>
                  <a:pt x="0" y="3630"/>
                  <a:pt x="45" y="3703"/>
                  <a:pt x="116" y="3739"/>
                </a:cubicBezTo>
                <a:lnTo>
                  <a:pt x="2185" y="4784"/>
                </a:lnTo>
                <a:cubicBezTo>
                  <a:pt x="2216" y="4799"/>
                  <a:pt x="2248" y="4807"/>
                  <a:pt x="2281" y="4807"/>
                </a:cubicBezTo>
                <a:cubicBezTo>
                  <a:pt x="2332" y="4807"/>
                  <a:pt x="2385" y="4780"/>
                  <a:pt x="2385" y="4780"/>
                </a:cubicBezTo>
                <a:lnTo>
                  <a:pt x="4446" y="3739"/>
                </a:lnTo>
                <a:cubicBezTo>
                  <a:pt x="4517" y="3703"/>
                  <a:pt x="4562" y="3630"/>
                  <a:pt x="4562" y="3550"/>
                </a:cubicBezTo>
                <a:lnTo>
                  <a:pt x="4562" y="1251"/>
                </a:lnTo>
                <a:close/>
                <a:moveTo>
                  <a:pt x="2281" y="456"/>
                </a:moveTo>
                <a:lnTo>
                  <a:pt x="3875" y="1251"/>
                </a:lnTo>
                <a:lnTo>
                  <a:pt x="2281" y="2047"/>
                </a:lnTo>
                <a:lnTo>
                  <a:pt x="687" y="1251"/>
                </a:lnTo>
                <a:lnTo>
                  <a:pt x="2281" y="456"/>
                </a:lnTo>
                <a:close/>
                <a:moveTo>
                  <a:pt x="424" y="1594"/>
                </a:moveTo>
                <a:lnTo>
                  <a:pt x="2069" y="2415"/>
                </a:lnTo>
                <a:lnTo>
                  <a:pt x="2069" y="4250"/>
                </a:lnTo>
                <a:lnTo>
                  <a:pt x="424" y="3420"/>
                </a:lnTo>
                <a:lnTo>
                  <a:pt x="424" y="1594"/>
                </a:lnTo>
                <a:close/>
                <a:moveTo>
                  <a:pt x="4138" y="3420"/>
                </a:moveTo>
                <a:lnTo>
                  <a:pt x="2493" y="4250"/>
                </a:lnTo>
                <a:lnTo>
                  <a:pt x="2493" y="2415"/>
                </a:lnTo>
                <a:lnTo>
                  <a:pt x="4138" y="1594"/>
                </a:lnTo>
                <a:lnTo>
                  <a:pt x="4138" y="3420"/>
                </a:lnTo>
                <a:close/>
              </a:path>
            </a:pathLst>
          </a:custGeom>
          <a:solidFill>
            <a:srgbClr val="FFE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4" name="标题 1">
            <a:extLst>
              <a:ext uri="{FF2B5EF4-FFF2-40B4-BE49-F238E27FC236}">
                <a16:creationId xmlns:a16="http://schemas.microsoft.com/office/drawing/2014/main" id="{E719B38A-0581-D836-5822-880FE6D6FF27}"/>
              </a:ext>
            </a:extLst>
          </p:cNvPr>
          <p:cNvSpPr txBox="1"/>
          <p:nvPr/>
        </p:nvSpPr>
        <p:spPr>
          <a:xfrm>
            <a:off x="2348880" y="6357496"/>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外商企业在华数字化建设阶段</a:t>
            </a:r>
          </a:p>
        </p:txBody>
      </p:sp>
      <p:sp>
        <p:nvSpPr>
          <p:cNvPr id="5" name="文本框 24">
            <a:extLst>
              <a:ext uri="{FF2B5EF4-FFF2-40B4-BE49-F238E27FC236}">
                <a16:creationId xmlns:a16="http://schemas.microsoft.com/office/drawing/2014/main" id="{F88B5241-7571-83F4-A471-15756C9EDBCA}"/>
              </a:ext>
            </a:extLst>
          </p:cNvPr>
          <p:cNvSpPr txBox="1"/>
          <p:nvPr/>
        </p:nvSpPr>
        <p:spPr>
          <a:xfrm>
            <a:off x="1864128" y="6951599"/>
            <a:ext cx="4608576" cy="437043"/>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外商企业在华的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架构建设由全球团队和本土团队协同决策，并且随着业务深入必然进入本地化改造阶段，也同时面临全球标准化和本地适应性之间的冲突。</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31" name="文本框 24">
            <a:extLst>
              <a:ext uri="{FF2B5EF4-FFF2-40B4-BE49-F238E27FC236}">
                <a16:creationId xmlns:a16="http://schemas.microsoft.com/office/drawing/2014/main" id="{B7B54A78-EA9A-E49D-5549-23157CA30D6D}"/>
              </a:ext>
            </a:extLst>
          </p:cNvPr>
          <p:cNvSpPr txBox="1"/>
          <p:nvPr/>
        </p:nvSpPr>
        <p:spPr>
          <a:xfrm>
            <a:off x="1864128" y="4953000"/>
            <a:ext cx="4608576" cy="99104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我们认为，采取本土云搭配国际云的多云部署方案能够帮助外商企业有效应对内外部环境带来的挑战。一方面，依托国际云在境内外的数字化能力和资源，实现循序渐进的系统迁移和过渡，支持国际总部对子公司的统一管理；另一方面，依托本土云构建中国市场的线上触点，打通在华触达供应商、合作伙伴、下游用户，提升不确定环境下的在华业务长期发展可持续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32" name="文本框 24">
            <a:extLst>
              <a:ext uri="{FF2B5EF4-FFF2-40B4-BE49-F238E27FC236}">
                <a16:creationId xmlns:a16="http://schemas.microsoft.com/office/drawing/2014/main" id="{7B4BCD19-72F0-448C-9701-171AF21CBAD6}"/>
              </a:ext>
            </a:extLst>
          </p:cNvPr>
          <p:cNvSpPr txBox="1"/>
          <p:nvPr/>
        </p:nvSpPr>
        <p:spPr>
          <a:xfrm>
            <a:off x="1864128" y="7562359"/>
            <a:ext cx="4608576" cy="991041"/>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阶段一</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业务上云。这是外商企业业务初步在华落地的阶段，重点在于构建对接用户的初步触点（网页、小程序等），用云核心需求在于合规，以及对客户需求的快速响应。在这个阶段，更多是由全球团队主导在华云上工作负载的管理和运维，因而偏好惯用的系统、应用、技术栈，小范围替换无法在华使用的小单元系统（非生产型业务系统）。</a:t>
            </a:r>
            <a:endParaRPr kumimoji="0" lang="en-US" altLang="ja-JP"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33" name="标题 1">
            <a:extLst>
              <a:ext uri="{FF2B5EF4-FFF2-40B4-BE49-F238E27FC236}">
                <a16:creationId xmlns:a16="http://schemas.microsoft.com/office/drawing/2014/main" id="{464254F6-F55A-FE44-8BE7-A4CC64C665B1}"/>
              </a:ext>
            </a:extLst>
          </p:cNvPr>
          <p:cNvSpPr txBox="1"/>
          <p:nvPr/>
        </p:nvSpPr>
        <p:spPr>
          <a:xfrm>
            <a:off x="594550" y="1014284"/>
            <a:ext cx="4137736"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外商企业在华采用公有云的多种组合方案</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cxnSp>
        <p:nvCxnSpPr>
          <p:cNvPr id="134" name="Straight Arrow Connector 133">
            <a:extLst>
              <a:ext uri="{FF2B5EF4-FFF2-40B4-BE49-F238E27FC236}">
                <a16:creationId xmlns:a16="http://schemas.microsoft.com/office/drawing/2014/main" id="{20430353-4B5B-2377-8627-D9E0068B2BC3}"/>
              </a:ext>
            </a:extLst>
          </p:cNvPr>
          <p:cNvCxnSpPr>
            <a:cxnSpLocks/>
          </p:cNvCxnSpPr>
          <p:nvPr/>
        </p:nvCxnSpPr>
        <p:spPr>
          <a:xfrm>
            <a:off x="1105086" y="4145524"/>
            <a:ext cx="521208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5247126-C3F6-4997-0228-07CEC9420E8E}"/>
              </a:ext>
            </a:extLst>
          </p:cNvPr>
          <p:cNvCxnSpPr>
            <a:cxnSpLocks/>
          </p:cNvCxnSpPr>
          <p:nvPr/>
        </p:nvCxnSpPr>
        <p:spPr>
          <a:xfrm rot="16200000" flipV="1">
            <a:off x="-208337" y="2745865"/>
            <a:ext cx="246888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36" name="文本框 24">
            <a:extLst>
              <a:ext uri="{FF2B5EF4-FFF2-40B4-BE49-F238E27FC236}">
                <a16:creationId xmlns:a16="http://schemas.microsoft.com/office/drawing/2014/main" id="{595DFADB-2AF6-1E97-470A-EC7E0D385495}"/>
              </a:ext>
            </a:extLst>
          </p:cNvPr>
          <p:cNvSpPr txBox="1"/>
          <p:nvPr/>
        </p:nvSpPr>
        <p:spPr>
          <a:xfrm>
            <a:off x="217380" y="2518675"/>
            <a:ext cx="885432"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用云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持续性</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37" name="文本框 24">
            <a:extLst>
              <a:ext uri="{FF2B5EF4-FFF2-40B4-BE49-F238E27FC236}">
                <a16:creationId xmlns:a16="http://schemas.microsoft.com/office/drawing/2014/main" id="{34107160-E1DE-C38B-5C2B-6D4533276B69}"/>
              </a:ext>
            </a:extLst>
          </p:cNvPr>
          <p:cNvSpPr txBox="1"/>
          <p:nvPr/>
        </p:nvSpPr>
        <p:spPr>
          <a:xfrm>
            <a:off x="3061893" y="4237595"/>
            <a:ext cx="1362484"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用云成本效益</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grpSp>
        <p:nvGrpSpPr>
          <p:cNvPr id="138" name="Group 137">
            <a:extLst>
              <a:ext uri="{FF2B5EF4-FFF2-40B4-BE49-F238E27FC236}">
                <a16:creationId xmlns:a16="http://schemas.microsoft.com/office/drawing/2014/main" id="{10A97F17-7A4C-67A3-AE3D-098D84899DE0}"/>
              </a:ext>
            </a:extLst>
          </p:cNvPr>
          <p:cNvGrpSpPr/>
          <p:nvPr/>
        </p:nvGrpSpPr>
        <p:grpSpPr>
          <a:xfrm>
            <a:off x="3072354" y="2742330"/>
            <a:ext cx="1423574" cy="561871"/>
            <a:chOff x="1761893" y="3032207"/>
            <a:chExt cx="1423574" cy="561871"/>
          </a:xfrm>
        </p:grpSpPr>
        <p:sp>
          <p:nvSpPr>
            <p:cNvPr id="139" name="Rounded Rectangle 138">
              <a:extLst>
                <a:ext uri="{FF2B5EF4-FFF2-40B4-BE49-F238E27FC236}">
                  <a16:creationId xmlns:a16="http://schemas.microsoft.com/office/drawing/2014/main" id="{D2DB377A-1F8C-CFCC-C9A0-2A929DA2EDFE}"/>
                </a:ext>
              </a:extLst>
            </p:cNvPr>
            <p:cNvSpPr/>
            <p:nvPr/>
          </p:nvSpPr>
          <p:spPr>
            <a:xfrm>
              <a:off x="1922371" y="3032207"/>
              <a:ext cx="1263096" cy="56187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0" name="文本框 24">
              <a:extLst>
                <a:ext uri="{FF2B5EF4-FFF2-40B4-BE49-F238E27FC236}">
                  <a16:creationId xmlns:a16="http://schemas.microsoft.com/office/drawing/2014/main" id="{F2A35170-5B94-ED7F-A49E-E884BE571B9C}"/>
                </a:ext>
              </a:extLst>
            </p:cNvPr>
            <p:cNvSpPr txBox="1"/>
            <p:nvPr/>
          </p:nvSpPr>
          <p:spPr>
            <a:xfrm>
              <a:off x="1761893" y="3032481"/>
              <a:ext cx="1257421"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本土云多云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41" name="synchronization_59864">
              <a:extLst>
                <a:ext uri="{FF2B5EF4-FFF2-40B4-BE49-F238E27FC236}">
                  <a16:creationId xmlns:a16="http://schemas.microsoft.com/office/drawing/2014/main" id="{D9A64786-8AD8-071A-6039-48D85A683A7D}"/>
                </a:ext>
              </a:extLst>
            </p:cNvPr>
            <p:cNvSpPr>
              <a:spLocks noChangeAspect="1"/>
            </p:cNvSpPr>
            <p:nvPr/>
          </p:nvSpPr>
          <p:spPr>
            <a:xfrm>
              <a:off x="2094257" y="3296816"/>
              <a:ext cx="237677" cy="205081"/>
            </a:xfrm>
            <a:custGeom>
              <a:avLst/>
              <a:gdLst>
                <a:gd name="connsiteX0" fmla="*/ 210694 w 603540"/>
                <a:gd name="connsiteY0" fmla="*/ 322796 h 520768"/>
                <a:gd name="connsiteX1" fmla="*/ 224527 w 603540"/>
                <a:gd name="connsiteY1" fmla="*/ 322796 h 520768"/>
                <a:gd name="connsiteX2" fmla="*/ 238360 w 603540"/>
                <a:gd name="connsiteY2" fmla="*/ 334305 h 520768"/>
                <a:gd name="connsiteX3" fmla="*/ 301069 w 603540"/>
                <a:gd name="connsiteY3" fmla="*/ 391851 h 520768"/>
                <a:gd name="connsiteX4" fmla="*/ 301069 w 603540"/>
                <a:gd name="connsiteY4" fmla="*/ 384485 h 520768"/>
                <a:gd name="connsiteX5" fmla="*/ 305219 w 603540"/>
                <a:gd name="connsiteY5" fmla="*/ 377119 h 520768"/>
                <a:gd name="connsiteX6" fmla="*/ 313980 w 603540"/>
                <a:gd name="connsiteY6" fmla="*/ 378040 h 520768"/>
                <a:gd name="connsiteX7" fmla="*/ 351329 w 603540"/>
                <a:gd name="connsiteY7" fmla="*/ 406122 h 520768"/>
                <a:gd name="connsiteX8" fmla="*/ 354557 w 603540"/>
                <a:gd name="connsiteY8" fmla="*/ 412568 h 520768"/>
                <a:gd name="connsiteX9" fmla="*/ 351329 w 603540"/>
                <a:gd name="connsiteY9" fmla="*/ 419013 h 520768"/>
                <a:gd name="connsiteX10" fmla="*/ 313980 w 603540"/>
                <a:gd name="connsiteY10" fmla="*/ 447556 h 520768"/>
                <a:gd name="connsiteX11" fmla="*/ 305219 w 603540"/>
                <a:gd name="connsiteY11" fmla="*/ 448016 h 520768"/>
                <a:gd name="connsiteX12" fmla="*/ 301069 w 603540"/>
                <a:gd name="connsiteY12" fmla="*/ 440650 h 520768"/>
                <a:gd name="connsiteX13" fmla="*/ 301069 w 603540"/>
                <a:gd name="connsiteY13" fmla="*/ 433284 h 520768"/>
                <a:gd name="connsiteX14" fmla="*/ 197322 w 603540"/>
                <a:gd name="connsiteY14" fmla="*/ 338909 h 520768"/>
                <a:gd name="connsiteX15" fmla="*/ 200550 w 603540"/>
                <a:gd name="connsiteY15" fmla="*/ 327860 h 520768"/>
                <a:gd name="connsiteX16" fmla="*/ 210694 w 603540"/>
                <a:gd name="connsiteY16" fmla="*/ 322796 h 520768"/>
                <a:gd name="connsiteX17" fmla="*/ 296465 w 603540"/>
                <a:gd name="connsiteY17" fmla="*/ 231115 h 520768"/>
                <a:gd name="connsiteX18" fmla="*/ 301075 w 603540"/>
                <a:gd name="connsiteY18" fmla="*/ 238485 h 520768"/>
                <a:gd name="connsiteX19" fmla="*/ 301075 w 603540"/>
                <a:gd name="connsiteY19" fmla="*/ 246316 h 520768"/>
                <a:gd name="connsiteX20" fmla="*/ 404812 w 603540"/>
                <a:gd name="connsiteY20" fmla="*/ 340746 h 520768"/>
                <a:gd name="connsiteX21" fmla="*/ 401585 w 603540"/>
                <a:gd name="connsiteY21" fmla="*/ 351802 h 520768"/>
                <a:gd name="connsiteX22" fmla="*/ 390980 w 603540"/>
                <a:gd name="connsiteY22" fmla="*/ 356408 h 520768"/>
                <a:gd name="connsiteX23" fmla="*/ 377149 w 603540"/>
                <a:gd name="connsiteY23" fmla="*/ 356408 h 520768"/>
                <a:gd name="connsiteX24" fmla="*/ 363778 w 603540"/>
                <a:gd name="connsiteY24" fmla="*/ 344892 h 520768"/>
                <a:gd name="connsiteX25" fmla="*/ 301075 w 603540"/>
                <a:gd name="connsiteY25" fmla="*/ 287773 h 520768"/>
                <a:gd name="connsiteX26" fmla="*/ 301075 w 603540"/>
                <a:gd name="connsiteY26" fmla="*/ 294683 h 520768"/>
                <a:gd name="connsiteX27" fmla="*/ 296465 w 603540"/>
                <a:gd name="connsiteY27" fmla="*/ 302053 h 520768"/>
                <a:gd name="connsiteX28" fmla="*/ 287705 w 603540"/>
                <a:gd name="connsiteY28" fmla="*/ 301592 h 520768"/>
                <a:gd name="connsiteX29" fmla="*/ 250359 w 603540"/>
                <a:gd name="connsiteY29" fmla="*/ 273033 h 520768"/>
                <a:gd name="connsiteX30" fmla="*/ 247132 w 603540"/>
                <a:gd name="connsiteY30" fmla="*/ 266584 h 520768"/>
                <a:gd name="connsiteX31" fmla="*/ 250359 w 603540"/>
                <a:gd name="connsiteY31" fmla="*/ 260135 h 520768"/>
                <a:gd name="connsiteX32" fmla="*/ 287705 w 603540"/>
                <a:gd name="connsiteY32" fmla="*/ 232036 h 520768"/>
                <a:gd name="connsiteX33" fmla="*/ 296465 w 603540"/>
                <a:gd name="connsiteY33" fmla="*/ 231115 h 520768"/>
                <a:gd name="connsiteX34" fmla="*/ 301964 w 603540"/>
                <a:gd name="connsiteY34" fmla="*/ 198491 h 520768"/>
                <a:gd name="connsiteX35" fmla="*/ 160420 w 603540"/>
                <a:gd name="connsiteY35" fmla="*/ 339372 h 520768"/>
                <a:gd name="connsiteX36" fmla="*/ 301964 w 603540"/>
                <a:gd name="connsiteY36" fmla="*/ 480714 h 520768"/>
                <a:gd name="connsiteX37" fmla="*/ 443046 w 603540"/>
                <a:gd name="connsiteY37" fmla="*/ 339372 h 520768"/>
                <a:gd name="connsiteX38" fmla="*/ 301964 w 603540"/>
                <a:gd name="connsiteY38" fmla="*/ 198491 h 520768"/>
                <a:gd name="connsiteX39" fmla="*/ 301964 w 603540"/>
                <a:gd name="connsiteY39" fmla="*/ 158437 h 520768"/>
                <a:gd name="connsiteX40" fmla="*/ 483158 w 603540"/>
                <a:gd name="connsiteY40" fmla="*/ 339372 h 520768"/>
                <a:gd name="connsiteX41" fmla="*/ 301964 w 603540"/>
                <a:gd name="connsiteY41" fmla="*/ 520768 h 520768"/>
                <a:gd name="connsiteX42" fmla="*/ 120308 w 603540"/>
                <a:gd name="connsiteY42" fmla="*/ 339372 h 520768"/>
                <a:gd name="connsiteX43" fmla="*/ 301964 w 603540"/>
                <a:gd name="connsiteY43" fmla="*/ 158437 h 520768"/>
                <a:gd name="connsiteX44" fmla="*/ 259121 w 603540"/>
                <a:gd name="connsiteY44" fmla="*/ 0 h 520768"/>
                <a:gd name="connsiteX45" fmla="*/ 348108 w 603540"/>
                <a:gd name="connsiteY45" fmla="*/ 29925 h 520768"/>
                <a:gd name="connsiteX46" fmla="*/ 357790 w 603540"/>
                <a:gd name="connsiteY46" fmla="*/ 33148 h 520768"/>
                <a:gd name="connsiteX47" fmla="*/ 366089 w 603540"/>
                <a:gd name="connsiteY47" fmla="*/ 32687 h 520768"/>
                <a:gd name="connsiteX48" fmla="*/ 472135 w 603540"/>
                <a:gd name="connsiteY48" fmla="*/ 86552 h 520768"/>
                <a:gd name="connsiteX49" fmla="*/ 482740 w 603540"/>
                <a:gd name="connsiteY49" fmla="*/ 92537 h 520768"/>
                <a:gd name="connsiteX50" fmla="*/ 603540 w 603540"/>
                <a:gd name="connsiteY50" fmla="*/ 223747 h 520768"/>
                <a:gd name="connsiteX51" fmla="*/ 508560 w 603540"/>
                <a:gd name="connsiteY51" fmla="*/ 349893 h 520768"/>
                <a:gd name="connsiteX52" fmla="*/ 509021 w 603540"/>
                <a:gd name="connsiteY52" fmla="*/ 339304 h 520768"/>
                <a:gd name="connsiteX53" fmla="*/ 302001 w 603540"/>
                <a:gd name="connsiteY53" fmla="*/ 132591 h 520768"/>
                <a:gd name="connsiteX54" fmla="*/ 94980 w 603540"/>
                <a:gd name="connsiteY54" fmla="*/ 339304 h 520768"/>
                <a:gd name="connsiteX55" fmla="*/ 94980 w 603540"/>
                <a:gd name="connsiteY55" fmla="*/ 349893 h 520768"/>
                <a:gd name="connsiteX56" fmla="*/ 0 w 603540"/>
                <a:gd name="connsiteY56" fmla="*/ 223747 h 520768"/>
                <a:gd name="connsiteX57" fmla="*/ 113423 w 603540"/>
                <a:gd name="connsiteY57" fmla="*/ 93458 h 520768"/>
                <a:gd name="connsiteX58" fmla="*/ 124950 w 603540"/>
                <a:gd name="connsiteY58" fmla="*/ 84711 h 520768"/>
                <a:gd name="connsiteX59" fmla="*/ 259121 w 603540"/>
                <a:gd name="connsiteY59" fmla="*/ 0 h 52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3540" h="520768">
                  <a:moveTo>
                    <a:pt x="210694" y="322796"/>
                  </a:moveTo>
                  <a:lnTo>
                    <a:pt x="224527" y="322796"/>
                  </a:lnTo>
                  <a:cubicBezTo>
                    <a:pt x="231443" y="322796"/>
                    <a:pt x="236977" y="327860"/>
                    <a:pt x="238360" y="334305"/>
                  </a:cubicBezTo>
                  <a:cubicBezTo>
                    <a:pt x="243432" y="365150"/>
                    <a:pt x="269254" y="388629"/>
                    <a:pt x="301069" y="391851"/>
                  </a:cubicBezTo>
                  <a:lnTo>
                    <a:pt x="301069" y="384485"/>
                  </a:lnTo>
                  <a:cubicBezTo>
                    <a:pt x="301069" y="381263"/>
                    <a:pt x="302453" y="378500"/>
                    <a:pt x="305219" y="377119"/>
                  </a:cubicBezTo>
                  <a:cubicBezTo>
                    <a:pt x="307986" y="375738"/>
                    <a:pt x="311675" y="376199"/>
                    <a:pt x="313980" y="378040"/>
                  </a:cubicBezTo>
                  <a:lnTo>
                    <a:pt x="351329" y="406122"/>
                  </a:lnTo>
                  <a:cubicBezTo>
                    <a:pt x="353635" y="407504"/>
                    <a:pt x="354557" y="410266"/>
                    <a:pt x="354557" y="412568"/>
                  </a:cubicBezTo>
                  <a:cubicBezTo>
                    <a:pt x="354557" y="415330"/>
                    <a:pt x="353635" y="417632"/>
                    <a:pt x="351329" y="419013"/>
                  </a:cubicBezTo>
                  <a:lnTo>
                    <a:pt x="313980" y="447556"/>
                  </a:lnTo>
                  <a:cubicBezTo>
                    <a:pt x="311675" y="449397"/>
                    <a:pt x="307986" y="449397"/>
                    <a:pt x="305219" y="448016"/>
                  </a:cubicBezTo>
                  <a:cubicBezTo>
                    <a:pt x="302453" y="446635"/>
                    <a:pt x="301069" y="443873"/>
                    <a:pt x="301069" y="440650"/>
                  </a:cubicBezTo>
                  <a:lnTo>
                    <a:pt x="301069" y="433284"/>
                  </a:lnTo>
                  <a:cubicBezTo>
                    <a:pt x="248043" y="430062"/>
                    <a:pt x="205161" y="390010"/>
                    <a:pt x="197322" y="338909"/>
                  </a:cubicBezTo>
                  <a:cubicBezTo>
                    <a:pt x="196861" y="334766"/>
                    <a:pt x="197783" y="330622"/>
                    <a:pt x="200550" y="327860"/>
                  </a:cubicBezTo>
                  <a:cubicBezTo>
                    <a:pt x="202855" y="324637"/>
                    <a:pt x="207005" y="322796"/>
                    <a:pt x="210694" y="322796"/>
                  </a:cubicBezTo>
                  <a:close/>
                  <a:moveTo>
                    <a:pt x="296465" y="231115"/>
                  </a:moveTo>
                  <a:cubicBezTo>
                    <a:pt x="299231" y="232497"/>
                    <a:pt x="301075" y="235261"/>
                    <a:pt x="301075" y="238485"/>
                  </a:cubicBezTo>
                  <a:lnTo>
                    <a:pt x="301075" y="246316"/>
                  </a:lnTo>
                  <a:cubicBezTo>
                    <a:pt x="354096" y="249540"/>
                    <a:pt x="396974" y="289155"/>
                    <a:pt x="404812" y="340746"/>
                  </a:cubicBezTo>
                  <a:cubicBezTo>
                    <a:pt x="405273" y="344431"/>
                    <a:pt x="404351" y="348577"/>
                    <a:pt x="401585" y="351802"/>
                  </a:cubicBezTo>
                  <a:cubicBezTo>
                    <a:pt x="398818" y="354565"/>
                    <a:pt x="395130" y="356408"/>
                    <a:pt x="390980" y="356408"/>
                  </a:cubicBezTo>
                  <a:lnTo>
                    <a:pt x="377149" y="356408"/>
                  </a:lnTo>
                  <a:cubicBezTo>
                    <a:pt x="370694" y="356408"/>
                    <a:pt x="365161" y="351802"/>
                    <a:pt x="363778" y="344892"/>
                  </a:cubicBezTo>
                  <a:cubicBezTo>
                    <a:pt x="358246" y="314029"/>
                    <a:pt x="332888" y="290537"/>
                    <a:pt x="301075" y="287773"/>
                  </a:cubicBezTo>
                  <a:lnTo>
                    <a:pt x="301075" y="294683"/>
                  </a:lnTo>
                  <a:cubicBezTo>
                    <a:pt x="301075" y="297907"/>
                    <a:pt x="299231" y="300671"/>
                    <a:pt x="296465" y="302053"/>
                  </a:cubicBezTo>
                  <a:cubicBezTo>
                    <a:pt x="293698" y="303435"/>
                    <a:pt x="290471" y="303435"/>
                    <a:pt x="287705" y="301592"/>
                  </a:cubicBezTo>
                  <a:lnTo>
                    <a:pt x="250359" y="273033"/>
                  </a:lnTo>
                  <a:cubicBezTo>
                    <a:pt x="248515" y="271651"/>
                    <a:pt x="247132" y="269348"/>
                    <a:pt x="247132" y="266584"/>
                  </a:cubicBezTo>
                  <a:cubicBezTo>
                    <a:pt x="247132" y="264281"/>
                    <a:pt x="248515" y="261517"/>
                    <a:pt x="250359" y="260135"/>
                  </a:cubicBezTo>
                  <a:lnTo>
                    <a:pt x="287705" y="232036"/>
                  </a:lnTo>
                  <a:cubicBezTo>
                    <a:pt x="290471" y="230194"/>
                    <a:pt x="293698" y="229733"/>
                    <a:pt x="296465" y="231115"/>
                  </a:cubicBezTo>
                  <a:close/>
                  <a:moveTo>
                    <a:pt x="301964" y="198491"/>
                  </a:moveTo>
                  <a:cubicBezTo>
                    <a:pt x="224045" y="198491"/>
                    <a:pt x="160420" y="261566"/>
                    <a:pt x="160420" y="339372"/>
                  </a:cubicBezTo>
                  <a:cubicBezTo>
                    <a:pt x="160420" y="417179"/>
                    <a:pt x="224045" y="480714"/>
                    <a:pt x="301964" y="480714"/>
                  </a:cubicBezTo>
                  <a:cubicBezTo>
                    <a:pt x="379421" y="480714"/>
                    <a:pt x="443046" y="417179"/>
                    <a:pt x="443046" y="339372"/>
                  </a:cubicBezTo>
                  <a:cubicBezTo>
                    <a:pt x="443046" y="261566"/>
                    <a:pt x="379421" y="198491"/>
                    <a:pt x="301964" y="198491"/>
                  </a:cubicBezTo>
                  <a:close/>
                  <a:moveTo>
                    <a:pt x="301964" y="158437"/>
                  </a:moveTo>
                  <a:cubicBezTo>
                    <a:pt x="402012" y="158437"/>
                    <a:pt x="483158" y="239467"/>
                    <a:pt x="483158" y="339372"/>
                  </a:cubicBezTo>
                  <a:cubicBezTo>
                    <a:pt x="483158" y="439278"/>
                    <a:pt x="402012" y="520768"/>
                    <a:pt x="301964" y="520768"/>
                  </a:cubicBezTo>
                  <a:cubicBezTo>
                    <a:pt x="201915" y="520768"/>
                    <a:pt x="120308" y="439278"/>
                    <a:pt x="120308" y="339372"/>
                  </a:cubicBezTo>
                  <a:cubicBezTo>
                    <a:pt x="120308" y="239467"/>
                    <a:pt x="201915" y="158437"/>
                    <a:pt x="301964" y="158437"/>
                  </a:cubicBezTo>
                  <a:close/>
                  <a:moveTo>
                    <a:pt x="259121" y="0"/>
                  </a:moveTo>
                  <a:cubicBezTo>
                    <a:pt x="291396" y="0"/>
                    <a:pt x="322288" y="10589"/>
                    <a:pt x="348108" y="29925"/>
                  </a:cubicBezTo>
                  <a:cubicBezTo>
                    <a:pt x="350874" y="32227"/>
                    <a:pt x="354101" y="33148"/>
                    <a:pt x="357790" y="33148"/>
                  </a:cubicBezTo>
                  <a:cubicBezTo>
                    <a:pt x="360556" y="32687"/>
                    <a:pt x="363323" y="32687"/>
                    <a:pt x="366089" y="32687"/>
                  </a:cubicBezTo>
                  <a:cubicBezTo>
                    <a:pt x="408047" y="32687"/>
                    <a:pt x="447237" y="53405"/>
                    <a:pt x="472135" y="86552"/>
                  </a:cubicBezTo>
                  <a:cubicBezTo>
                    <a:pt x="474441" y="89775"/>
                    <a:pt x="478590" y="92077"/>
                    <a:pt x="482740" y="92537"/>
                  </a:cubicBezTo>
                  <a:cubicBezTo>
                    <a:pt x="550517" y="98062"/>
                    <a:pt x="603540" y="154690"/>
                    <a:pt x="603540" y="223747"/>
                  </a:cubicBezTo>
                  <a:cubicBezTo>
                    <a:pt x="603540" y="283597"/>
                    <a:pt x="563427" y="334240"/>
                    <a:pt x="508560" y="349893"/>
                  </a:cubicBezTo>
                  <a:cubicBezTo>
                    <a:pt x="508560" y="346670"/>
                    <a:pt x="509021" y="342987"/>
                    <a:pt x="509021" y="339304"/>
                  </a:cubicBezTo>
                  <a:cubicBezTo>
                    <a:pt x="509021" y="225589"/>
                    <a:pt x="415885" y="132591"/>
                    <a:pt x="302001" y="132591"/>
                  </a:cubicBezTo>
                  <a:cubicBezTo>
                    <a:pt x="187655" y="132591"/>
                    <a:pt x="94980" y="225589"/>
                    <a:pt x="94980" y="339304"/>
                  </a:cubicBezTo>
                  <a:cubicBezTo>
                    <a:pt x="94980" y="342987"/>
                    <a:pt x="94980" y="346670"/>
                    <a:pt x="94980" y="349893"/>
                  </a:cubicBezTo>
                  <a:cubicBezTo>
                    <a:pt x="40113" y="334240"/>
                    <a:pt x="0" y="283597"/>
                    <a:pt x="0" y="223747"/>
                  </a:cubicBezTo>
                  <a:cubicBezTo>
                    <a:pt x="0" y="157452"/>
                    <a:pt x="49334" y="102206"/>
                    <a:pt x="113423" y="93458"/>
                  </a:cubicBezTo>
                  <a:cubicBezTo>
                    <a:pt x="118495" y="92537"/>
                    <a:pt x="123106" y="89315"/>
                    <a:pt x="124950" y="84711"/>
                  </a:cubicBezTo>
                  <a:cubicBezTo>
                    <a:pt x="149387" y="34069"/>
                    <a:pt x="200565" y="0"/>
                    <a:pt x="259121" y="0"/>
                  </a:cubicBezTo>
                  <a:close/>
                </a:path>
              </a:pathLst>
            </a:cu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42" name="synchronization_59864">
              <a:extLst>
                <a:ext uri="{FF2B5EF4-FFF2-40B4-BE49-F238E27FC236}">
                  <a16:creationId xmlns:a16="http://schemas.microsoft.com/office/drawing/2014/main" id="{0CAC2B1E-6426-30A5-73F5-CE9182F1D629}"/>
                </a:ext>
              </a:extLst>
            </p:cNvPr>
            <p:cNvSpPr>
              <a:spLocks noChangeAspect="1"/>
            </p:cNvSpPr>
            <p:nvPr/>
          </p:nvSpPr>
          <p:spPr>
            <a:xfrm>
              <a:off x="2448704" y="3304535"/>
              <a:ext cx="237677" cy="205081"/>
            </a:xfrm>
            <a:custGeom>
              <a:avLst/>
              <a:gdLst>
                <a:gd name="connsiteX0" fmla="*/ 210694 w 603540"/>
                <a:gd name="connsiteY0" fmla="*/ 322796 h 520768"/>
                <a:gd name="connsiteX1" fmla="*/ 224527 w 603540"/>
                <a:gd name="connsiteY1" fmla="*/ 322796 h 520768"/>
                <a:gd name="connsiteX2" fmla="*/ 238360 w 603540"/>
                <a:gd name="connsiteY2" fmla="*/ 334305 h 520768"/>
                <a:gd name="connsiteX3" fmla="*/ 301069 w 603540"/>
                <a:gd name="connsiteY3" fmla="*/ 391851 h 520768"/>
                <a:gd name="connsiteX4" fmla="*/ 301069 w 603540"/>
                <a:gd name="connsiteY4" fmla="*/ 384485 h 520768"/>
                <a:gd name="connsiteX5" fmla="*/ 305219 w 603540"/>
                <a:gd name="connsiteY5" fmla="*/ 377119 h 520768"/>
                <a:gd name="connsiteX6" fmla="*/ 313980 w 603540"/>
                <a:gd name="connsiteY6" fmla="*/ 378040 h 520768"/>
                <a:gd name="connsiteX7" fmla="*/ 351329 w 603540"/>
                <a:gd name="connsiteY7" fmla="*/ 406122 h 520768"/>
                <a:gd name="connsiteX8" fmla="*/ 354557 w 603540"/>
                <a:gd name="connsiteY8" fmla="*/ 412568 h 520768"/>
                <a:gd name="connsiteX9" fmla="*/ 351329 w 603540"/>
                <a:gd name="connsiteY9" fmla="*/ 419013 h 520768"/>
                <a:gd name="connsiteX10" fmla="*/ 313980 w 603540"/>
                <a:gd name="connsiteY10" fmla="*/ 447556 h 520768"/>
                <a:gd name="connsiteX11" fmla="*/ 305219 w 603540"/>
                <a:gd name="connsiteY11" fmla="*/ 448016 h 520768"/>
                <a:gd name="connsiteX12" fmla="*/ 301069 w 603540"/>
                <a:gd name="connsiteY12" fmla="*/ 440650 h 520768"/>
                <a:gd name="connsiteX13" fmla="*/ 301069 w 603540"/>
                <a:gd name="connsiteY13" fmla="*/ 433284 h 520768"/>
                <a:gd name="connsiteX14" fmla="*/ 197322 w 603540"/>
                <a:gd name="connsiteY14" fmla="*/ 338909 h 520768"/>
                <a:gd name="connsiteX15" fmla="*/ 200550 w 603540"/>
                <a:gd name="connsiteY15" fmla="*/ 327860 h 520768"/>
                <a:gd name="connsiteX16" fmla="*/ 210694 w 603540"/>
                <a:gd name="connsiteY16" fmla="*/ 322796 h 520768"/>
                <a:gd name="connsiteX17" fmla="*/ 296465 w 603540"/>
                <a:gd name="connsiteY17" fmla="*/ 231115 h 520768"/>
                <a:gd name="connsiteX18" fmla="*/ 301075 w 603540"/>
                <a:gd name="connsiteY18" fmla="*/ 238485 h 520768"/>
                <a:gd name="connsiteX19" fmla="*/ 301075 w 603540"/>
                <a:gd name="connsiteY19" fmla="*/ 246316 h 520768"/>
                <a:gd name="connsiteX20" fmla="*/ 404812 w 603540"/>
                <a:gd name="connsiteY20" fmla="*/ 340746 h 520768"/>
                <a:gd name="connsiteX21" fmla="*/ 401585 w 603540"/>
                <a:gd name="connsiteY21" fmla="*/ 351802 h 520768"/>
                <a:gd name="connsiteX22" fmla="*/ 390980 w 603540"/>
                <a:gd name="connsiteY22" fmla="*/ 356408 h 520768"/>
                <a:gd name="connsiteX23" fmla="*/ 377149 w 603540"/>
                <a:gd name="connsiteY23" fmla="*/ 356408 h 520768"/>
                <a:gd name="connsiteX24" fmla="*/ 363778 w 603540"/>
                <a:gd name="connsiteY24" fmla="*/ 344892 h 520768"/>
                <a:gd name="connsiteX25" fmla="*/ 301075 w 603540"/>
                <a:gd name="connsiteY25" fmla="*/ 287773 h 520768"/>
                <a:gd name="connsiteX26" fmla="*/ 301075 w 603540"/>
                <a:gd name="connsiteY26" fmla="*/ 294683 h 520768"/>
                <a:gd name="connsiteX27" fmla="*/ 296465 w 603540"/>
                <a:gd name="connsiteY27" fmla="*/ 302053 h 520768"/>
                <a:gd name="connsiteX28" fmla="*/ 287705 w 603540"/>
                <a:gd name="connsiteY28" fmla="*/ 301592 h 520768"/>
                <a:gd name="connsiteX29" fmla="*/ 250359 w 603540"/>
                <a:gd name="connsiteY29" fmla="*/ 273033 h 520768"/>
                <a:gd name="connsiteX30" fmla="*/ 247132 w 603540"/>
                <a:gd name="connsiteY30" fmla="*/ 266584 h 520768"/>
                <a:gd name="connsiteX31" fmla="*/ 250359 w 603540"/>
                <a:gd name="connsiteY31" fmla="*/ 260135 h 520768"/>
                <a:gd name="connsiteX32" fmla="*/ 287705 w 603540"/>
                <a:gd name="connsiteY32" fmla="*/ 232036 h 520768"/>
                <a:gd name="connsiteX33" fmla="*/ 296465 w 603540"/>
                <a:gd name="connsiteY33" fmla="*/ 231115 h 520768"/>
                <a:gd name="connsiteX34" fmla="*/ 301964 w 603540"/>
                <a:gd name="connsiteY34" fmla="*/ 198491 h 520768"/>
                <a:gd name="connsiteX35" fmla="*/ 160420 w 603540"/>
                <a:gd name="connsiteY35" fmla="*/ 339372 h 520768"/>
                <a:gd name="connsiteX36" fmla="*/ 301964 w 603540"/>
                <a:gd name="connsiteY36" fmla="*/ 480714 h 520768"/>
                <a:gd name="connsiteX37" fmla="*/ 443046 w 603540"/>
                <a:gd name="connsiteY37" fmla="*/ 339372 h 520768"/>
                <a:gd name="connsiteX38" fmla="*/ 301964 w 603540"/>
                <a:gd name="connsiteY38" fmla="*/ 198491 h 520768"/>
                <a:gd name="connsiteX39" fmla="*/ 301964 w 603540"/>
                <a:gd name="connsiteY39" fmla="*/ 158437 h 520768"/>
                <a:gd name="connsiteX40" fmla="*/ 483158 w 603540"/>
                <a:gd name="connsiteY40" fmla="*/ 339372 h 520768"/>
                <a:gd name="connsiteX41" fmla="*/ 301964 w 603540"/>
                <a:gd name="connsiteY41" fmla="*/ 520768 h 520768"/>
                <a:gd name="connsiteX42" fmla="*/ 120308 w 603540"/>
                <a:gd name="connsiteY42" fmla="*/ 339372 h 520768"/>
                <a:gd name="connsiteX43" fmla="*/ 301964 w 603540"/>
                <a:gd name="connsiteY43" fmla="*/ 158437 h 520768"/>
                <a:gd name="connsiteX44" fmla="*/ 259121 w 603540"/>
                <a:gd name="connsiteY44" fmla="*/ 0 h 520768"/>
                <a:gd name="connsiteX45" fmla="*/ 348108 w 603540"/>
                <a:gd name="connsiteY45" fmla="*/ 29925 h 520768"/>
                <a:gd name="connsiteX46" fmla="*/ 357790 w 603540"/>
                <a:gd name="connsiteY46" fmla="*/ 33148 h 520768"/>
                <a:gd name="connsiteX47" fmla="*/ 366089 w 603540"/>
                <a:gd name="connsiteY47" fmla="*/ 32687 h 520768"/>
                <a:gd name="connsiteX48" fmla="*/ 472135 w 603540"/>
                <a:gd name="connsiteY48" fmla="*/ 86552 h 520768"/>
                <a:gd name="connsiteX49" fmla="*/ 482740 w 603540"/>
                <a:gd name="connsiteY49" fmla="*/ 92537 h 520768"/>
                <a:gd name="connsiteX50" fmla="*/ 603540 w 603540"/>
                <a:gd name="connsiteY50" fmla="*/ 223747 h 520768"/>
                <a:gd name="connsiteX51" fmla="*/ 508560 w 603540"/>
                <a:gd name="connsiteY51" fmla="*/ 349893 h 520768"/>
                <a:gd name="connsiteX52" fmla="*/ 509021 w 603540"/>
                <a:gd name="connsiteY52" fmla="*/ 339304 h 520768"/>
                <a:gd name="connsiteX53" fmla="*/ 302001 w 603540"/>
                <a:gd name="connsiteY53" fmla="*/ 132591 h 520768"/>
                <a:gd name="connsiteX54" fmla="*/ 94980 w 603540"/>
                <a:gd name="connsiteY54" fmla="*/ 339304 h 520768"/>
                <a:gd name="connsiteX55" fmla="*/ 94980 w 603540"/>
                <a:gd name="connsiteY55" fmla="*/ 349893 h 520768"/>
                <a:gd name="connsiteX56" fmla="*/ 0 w 603540"/>
                <a:gd name="connsiteY56" fmla="*/ 223747 h 520768"/>
                <a:gd name="connsiteX57" fmla="*/ 113423 w 603540"/>
                <a:gd name="connsiteY57" fmla="*/ 93458 h 520768"/>
                <a:gd name="connsiteX58" fmla="*/ 124950 w 603540"/>
                <a:gd name="connsiteY58" fmla="*/ 84711 h 520768"/>
                <a:gd name="connsiteX59" fmla="*/ 259121 w 603540"/>
                <a:gd name="connsiteY59" fmla="*/ 0 h 52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3540" h="520768">
                  <a:moveTo>
                    <a:pt x="210694" y="322796"/>
                  </a:moveTo>
                  <a:lnTo>
                    <a:pt x="224527" y="322796"/>
                  </a:lnTo>
                  <a:cubicBezTo>
                    <a:pt x="231443" y="322796"/>
                    <a:pt x="236977" y="327860"/>
                    <a:pt x="238360" y="334305"/>
                  </a:cubicBezTo>
                  <a:cubicBezTo>
                    <a:pt x="243432" y="365150"/>
                    <a:pt x="269254" y="388629"/>
                    <a:pt x="301069" y="391851"/>
                  </a:cubicBezTo>
                  <a:lnTo>
                    <a:pt x="301069" y="384485"/>
                  </a:lnTo>
                  <a:cubicBezTo>
                    <a:pt x="301069" y="381263"/>
                    <a:pt x="302453" y="378500"/>
                    <a:pt x="305219" y="377119"/>
                  </a:cubicBezTo>
                  <a:cubicBezTo>
                    <a:pt x="307986" y="375738"/>
                    <a:pt x="311675" y="376199"/>
                    <a:pt x="313980" y="378040"/>
                  </a:cubicBezTo>
                  <a:lnTo>
                    <a:pt x="351329" y="406122"/>
                  </a:lnTo>
                  <a:cubicBezTo>
                    <a:pt x="353635" y="407504"/>
                    <a:pt x="354557" y="410266"/>
                    <a:pt x="354557" y="412568"/>
                  </a:cubicBezTo>
                  <a:cubicBezTo>
                    <a:pt x="354557" y="415330"/>
                    <a:pt x="353635" y="417632"/>
                    <a:pt x="351329" y="419013"/>
                  </a:cubicBezTo>
                  <a:lnTo>
                    <a:pt x="313980" y="447556"/>
                  </a:lnTo>
                  <a:cubicBezTo>
                    <a:pt x="311675" y="449397"/>
                    <a:pt x="307986" y="449397"/>
                    <a:pt x="305219" y="448016"/>
                  </a:cubicBezTo>
                  <a:cubicBezTo>
                    <a:pt x="302453" y="446635"/>
                    <a:pt x="301069" y="443873"/>
                    <a:pt x="301069" y="440650"/>
                  </a:cubicBezTo>
                  <a:lnTo>
                    <a:pt x="301069" y="433284"/>
                  </a:lnTo>
                  <a:cubicBezTo>
                    <a:pt x="248043" y="430062"/>
                    <a:pt x="205161" y="390010"/>
                    <a:pt x="197322" y="338909"/>
                  </a:cubicBezTo>
                  <a:cubicBezTo>
                    <a:pt x="196861" y="334766"/>
                    <a:pt x="197783" y="330622"/>
                    <a:pt x="200550" y="327860"/>
                  </a:cubicBezTo>
                  <a:cubicBezTo>
                    <a:pt x="202855" y="324637"/>
                    <a:pt x="207005" y="322796"/>
                    <a:pt x="210694" y="322796"/>
                  </a:cubicBezTo>
                  <a:close/>
                  <a:moveTo>
                    <a:pt x="296465" y="231115"/>
                  </a:moveTo>
                  <a:cubicBezTo>
                    <a:pt x="299231" y="232497"/>
                    <a:pt x="301075" y="235261"/>
                    <a:pt x="301075" y="238485"/>
                  </a:cubicBezTo>
                  <a:lnTo>
                    <a:pt x="301075" y="246316"/>
                  </a:lnTo>
                  <a:cubicBezTo>
                    <a:pt x="354096" y="249540"/>
                    <a:pt x="396974" y="289155"/>
                    <a:pt x="404812" y="340746"/>
                  </a:cubicBezTo>
                  <a:cubicBezTo>
                    <a:pt x="405273" y="344431"/>
                    <a:pt x="404351" y="348577"/>
                    <a:pt x="401585" y="351802"/>
                  </a:cubicBezTo>
                  <a:cubicBezTo>
                    <a:pt x="398818" y="354565"/>
                    <a:pt x="395130" y="356408"/>
                    <a:pt x="390980" y="356408"/>
                  </a:cubicBezTo>
                  <a:lnTo>
                    <a:pt x="377149" y="356408"/>
                  </a:lnTo>
                  <a:cubicBezTo>
                    <a:pt x="370694" y="356408"/>
                    <a:pt x="365161" y="351802"/>
                    <a:pt x="363778" y="344892"/>
                  </a:cubicBezTo>
                  <a:cubicBezTo>
                    <a:pt x="358246" y="314029"/>
                    <a:pt x="332888" y="290537"/>
                    <a:pt x="301075" y="287773"/>
                  </a:cubicBezTo>
                  <a:lnTo>
                    <a:pt x="301075" y="294683"/>
                  </a:lnTo>
                  <a:cubicBezTo>
                    <a:pt x="301075" y="297907"/>
                    <a:pt x="299231" y="300671"/>
                    <a:pt x="296465" y="302053"/>
                  </a:cubicBezTo>
                  <a:cubicBezTo>
                    <a:pt x="293698" y="303435"/>
                    <a:pt x="290471" y="303435"/>
                    <a:pt x="287705" y="301592"/>
                  </a:cubicBezTo>
                  <a:lnTo>
                    <a:pt x="250359" y="273033"/>
                  </a:lnTo>
                  <a:cubicBezTo>
                    <a:pt x="248515" y="271651"/>
                    <a:pt x="247132" y="269348"/>
                    <a:pt x="247132" y="266584"/>
                  </a:cubicBezTo>
                  <a:cubicBezTo>
                    <a:pt x="247132" y="264281"/>
                    <a:pt x="248515" y="261517"/>
                    <a:pt x="250359" y="260135"/>
                  </a:cubicBezTo>
                  <a:lnTo>
                    <a:pt x="287705" y="232036"/>
                  </a:lnTo>
                  <a:cubicBezTo>
                    <a:pt x="290471" y="230194"/>
                    <a:pt x="293698" y="229733"/>
                    <a:pt x="296465" y="231115"/>
                  </a:cubicBezTo>
                  <a:close/>
                  <a:moveTo>
                    <a:pt x="301964" y="198491"/>
                  </a:moveTo>
                  <a:cubicBezTo>
                    <a:pt x="224045" y="198491"/>
                    <a:pt x="160420" y="261566"/>
                    <a:pt x="160420" y="339372"/>
                  </a:cubicBezTo>
                  <a:cubicBezTo>
                    <a:pt x="160420" y="417179"/>
                    <a:pt x="224045" y="480714"/>
                    <a:pt x="301964" y="480714"/>
                  </a:cubicBezTo>
                  <a:cubicBezTo>
                    <a:pt x="379421" y="480714"/>
                    <a:pt x="443046" y="417179"/>
                    <a:pt x="443046" y="339372"/>
                  </a:cubicBezTo>
                  <a:cubicBezTo>
                    <a:pt x="443046" y="261566"/>
                    <a:pt x="379421" y="198491"/>
                    <a:pt x="301964" y="198491"/>
                  </a:cubicBezTo>
                  <a:close/>
                  <a:moveTo>
                    <a:pt x="301964" y="158437"/>
                  </a:moveTo>
                  <a:cubicBezTo>
                    <a:pt x="402012" y="158437"/>
                    <a:pt x="483158" y="239467"/>
                    <a:pt x="483158" y="339372"/>
                  </a:cubicBezTo>
                  <a:cubicBezTo>
                    <a:pt x="483158" y="439278"/>
                    <a:pt x="402012" y="520768"/>
                    <a:pt x="301964" y="520768"/>
                  </a:cubicBezTo>
                  <a:cubicBezTo>
                    <a:pt x="201915" y="520768"/>
                    <a:pt x="120308" y="439278"/>
                    <a:pt x="120308" y="339372"/>
                  </a:cubicBezTo>
                  <a:cubicBezTo>
                    <a:pt x="120308" y="239467"/>
                    <a:pt x="201915" y="158437"/>
                    <a:pt x="301964" y="158437"/>
                  </a:cubicBezTo>
                  <a:close/>
                  <a:moveTo>
                    <a:pt x="259121" y="0"/>
                  </a:moveTo>
                  <a:cubicBezTo>
                    <a:pt x="291396" y="0"/>
                    <a:pt x="322288" y="10589"/>
                    <a:pt x="348108" y="29925"/>
                  </a:cubicBezTo>
                  <a:cubicBezTo>
                    <a:pt x="350874" y="32227"/>
                    <a:pt x="354101" y="33148"/>
                    <a:pt x="357790" y="33148"/>
                  </a:cubicBezTo>
                  <a:cubicBezTo>
                    <a:pt x="360556" y="32687"/>
                    <a:pt x="363323" y="32687"/>
                    <a:pt x="366089" y="32687"/>
                  </a:cubicBezTo>
                  <a:cubicBezTo>
                    <a:pt x="408047" y="32687"/>
                    <a:pt x="447237" y="53405"/>
                    <a:pt x="472135" y="86552"/>
                  </a:cubicBezTo>
                  <a:cubicBezTo>
                    <a:pt x="474441" y="89775"/>
                    <a:pt x="478590" y="92077"/>
                    <a:pt x="482740" y="92537"/>
                  </a:cubicBezTo>
                  <a:cubicBezTo>
                    <a:pt x="550517" y="98062"/>
                    <a:pt x="603540" y="154690"/>
                    <a:pt x="603540" y="223747"/>
                  </a:cubicBezTo>
                  <a:cubicBezTo>
                    <a:pt x="603540" y="283597"/>
                    <a:pt x="563427" y="334240"/>
                    <a:pt x="508560" y="349893"/>
                  </a:cubicBezTo>
                  <a:cubicBezTo>
                    <a:pt x="508560" y="346670"/>
                    <a:pt x="509021" y="342987"/>
                    <a:pt x="509021" y="339304"/>
                  </a:cubicBezTo>
                  <a:cubicBezTo>
                    <a:pt x="509021" y="225589"/>
                    <a:pt x="415885" y="132591"/>
                    <a:pt x="302001" y="132591"/>
                  </a:cubicBezTo>
                  <a:cubicBezTo>
                    <a:pt x="187655" y="132591"/>
                    <a:pt x="94980" y="225589"/>
                    <a:pt x="94980" y="339304"/>
                  </a:cubicBezTo>
                  <a:cubicBezTo>
                    <a:pt x="94980" y="342987"/>
                    <a:pt x="94980" y="346670"/>
                    <a:pt x="94980" y="349893"/>
                  </a:cubicBezTo>
                  <a:cubicBezTo>
                    <a:pt x="40113" y="334240"/>
                    <a:pt x="0" y="283597"/>
                    <a:pt x="0" y="223747"/>
                  </a:cubicBezTo>
                  <a:cubicBezTo>
                    <a:pt x="0" y="157452"/>
                    <a:pt x="49334" y="102206"/>
                    <a:pt x="113423" y="93458"/>
                  </a:cubicBezTo>
                  <a:cubicBezTo>
                    <a:pt x="118495" y="92537"/>
                    <a:pt x="123106" y="89315"/>
                    <a:pt x="124950" y="84711"/>
                  </a:cubicBezTo>
                  <a:cubicBezTo>
                    <a:pt x="149387" y="34069"/>
                    <a:pt x="200565" y="0"/>
                    <a:pt x="259121" y="0"/>
                  </a:cubicBezTo>
                  <a:close/>
                </a:path>
              </a:pathLst>
            </a:cu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grpSp>
        <p:nvGrpSpPr>
          <p:cNvPr id="143" name="Group 142">
            <a:extLst>
              <a:ext uri="{FF2B5EF4-FFF2-40B4-BE49-F238E27FC236}">
                <a16:creationId xmlns:a16="http://schemas.microsoft.com/office/drawing/2014/main" id="{9059ECE0-876C-42BF-52B7-77FE0DC2BFDB}"/>
              </a:ext>
            </a:extLst>
          </p:cNvPr>
          <p:cNvGrpSpPr/>
          <p:nvPr/>
        </p:nvGrpSpPr>
        <p:grpSpPr>
          <a:xfrm>
            <a:off x="4579710" y="3251031"/>
            <a:ext cx="1618650" cy="400110"/>
            <a:chOff x="1516755" y="4172831"/>
            <a:chExt cx="1618650" cy="400110"/>
          </a:xfrm>
        </p:grpSpPr>
        <p:sp>
          <p:nvSpPr>
            <p:cNvPr id="144" name="文本框 24">
              <a:extLst>
                <a:ext uri="{FF2B5EF4-FFF2-40B4-BE49-F238E27FC236}">
                  <a16:creationId xmlns:a16="http://schemas.microsoft.com/office/drawing/2014/main" id="{C0318F4C-0292-CD99-2081-F71BD9AF78B7}"/>
                </a:ext>
              </a:extLst>
            </p:cNvPr>
            <p:cNvSpPr txBox="1"/>
            <p:nvPr/>
          </p:nvSpPr>
          <p:spPr>
            <a:xfrm>
              <a:off x="1516755" y="4172831"/>
              <a:ext cx="1053684"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单一</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本土云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45" name="Rounded Rectangle 144">
              <a:extLst>
                <a:ext uri="{FF2B5EF4-FFF2-40B4-BE49-F238E27FC236}">
                  <a16:creationId xmlns:a16="http://schemas.microsoft.com/office/drawing/2014/main" id="{11369CBA-C618-4ED5-F831-899F2386FDAD}"/>
                </a:ext>
              </a:extLst>
            </p:cNvPr>
            <p:cNvSpPr/>
            <p:nvPr/>
          </p:nvSpPr>
          <p:spPr>
            <a:xfrm>
              <a:off x="1735168" y="4219067"/>
              <a:ext cx="1400237" cy="330981"/>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6" name="synchronization_59864">
              <a:extLst>
                <a:ext uri="{FF2B5EF4-FFF2-40B4-BE49-F238E27FC236}">
                  <a16:creationId xmlns:a16="http://schemas.microsoft.com/office/drawing/2014/main" id="{B5CA0A66-FAE1-830B-6266-9B608225FC5B}"/>
                </a:ext>
              </a:extLst>
            </p:cNvPr>
            <p:cNvSpPr>
              <a:spLocks noChangeAspect="1"/>
            </p:cNvSpPr>
            <p:nvPr/>
          </p:nvSpPr>
          <p:spPr>
            <a:xfrm>
              <a:off x="2298276" y="4291360"/>
              <a:ext cx="237677" cy="205081"/>
            </a:xfrm>
            <a:custGeom>
              <a:avLst/>
              <a:gdLst>
                <a:gd name="connsiteX0" fmla="*/ 210694 w 603540"/>
                <a:gd name="connsiteY0" fmla="*/ 322796 h 520768"/>
                <a:gd name="connsiteX1" fmla="*/ 224527 w 603540"/>
                <a:gd name="connsiteY1" fmla="*/ 322796 h 520768"/>
                <a:gd name="connsiteX2" fmla="*/ 238360 w 603540"/>
                <a:gd name="connsiteY2" fmla="*/ 334305 h 520768"/>
                <a:gd name="connsiteX3" fmla="*/ 301069 w 603540"/>
                <a:gd name="connsiteY3" fmla="*/ 391851 h 520768"/>
                <a:gd name="connsiteX4" fmla="*/ 301069 w 603540"/>
                <a:gd name="connsiteY4" fmla="*/ 384485 h 520768"/>
                <a:gd name="connsiteX5" fmla="*/ 305219 w 603540"/>
                <a:gd name="connsiteY5" fmla="*/ 377119 h 520768"/>
                <a:gd name="connsiteX6" fmla="*/ 313980 w 603540"/>
                <a:gd name="connsiteY6" fmla="*/ 378040 h 520768"/>
                <a:gd name="connsiteX7" fmla="*/ 351329 w 603540"/>
                <a:gd name="connsiteY7" fmla="*/ 406122 h 520768"/>
                <a:gd name="connsiteX8" fmla="*/ 354557 w 603540"/>
                <a:gd name="connsiteY8" fmla="*/ 412568 h 520768"/>
                <a:gd name="connsiteX9" fmla="*/ 351329 w 603540"/>
                <a:gd name="connsiteY9" fmla="*/ 419013 h 520768"/>
                <a:gd name="connsiteX10" fmla="*/ 313980 w 603540"/>
                <a:gd name="connsiteY10" fmla="*/ 447556 h 520768"/>
                <a:gd name="connsiteX11" fmla="*/ 305219 w 603540"/>
                <a:gd name="connsiteY11" fmla="*/ 448016 h 520768"/>
                <a:gd name="connsiteX12" fmla="*/ 301069 w 603540"/>
                <a:gd name="connsiteY12" fmla="*/ 440650 h 520768"/>
                <a:gd name="connsiteX13" fmla="*/ 301069 w 603540"/>
                <a:gd name="connsiteY13" fmla="*/ 433284 h 520768"/>
                <a:gd name="connsiteX14" fmla="*/ 197322 w 603540"/>
                <a:gd name="connsiteY14" fmla="*/ 338909 h 520768"/>
                <a:gd name="connsiteX15" fmla="*/ 200550 w 603540"/>
                <a:gd name="connsiteY15" fmla="*/ 327860 h 520768"/>
                <a:gd name="connsiteX16" fmla="*/ 210694 w 603540"/>
                <a:gd name="connsiteY16" fmla="*/ 322796 h 520768"/>
                <a:gd name="connsiteX17" fmla="*/ 296465 w 603540"/>
                <a:gd name="connsiteY17" fmla="*/ 231115 h 520768"/>
                <a:gd name="connsiteX18" fmla="*/ 301075 w 603540"/>
                <a:gd name="connsiteY18" fmla="*/ 238485 h 520768"/>
                <a:gd name="connsiteX19" fmla="*/ 301075 w 603540"/>
                <a:gd name="connsiteY19" fmla="*/ 246316 h 520768"/>
                <a:gd name="connsiteX20" fmla="*/ 404812 w 603540"/>
                <a:gd name="connsiteY20" fmla="*/ 340746 h 520768"/>
                <a:gd name="connsiteX21" fmla="*/ 401585 w 603540"/>
                <a:gd name="connsiteY21" fmla="*/ 351802 h 520768"/>
                <a:gd name="connsiteX22" fmla="*/ 390980 w 603540"/>
                <a:gd name="connsiteY22" fmla="*/ 356408 h 520768"/>
                <a:gd name="connsiteX23" fmla="*/ 377149 w 603540"/>
                <a:gd name="connsiteY23" fmla="*/ 356408 h 520768"/>
                <a:gd name="connsiteX24" fmla="*/ 363778 w 603540"/>
                <a:gd name="connsiteY24" fmla="*/ 344892 h 520768"/>
                <a:gd name="connsiteX25" fmla="*/ 301075 w 603540"/>
                <a:gd name="connsiteY25" fmla="*/ 287773 h 520768"/>
                <a:gd name="connsiteX26" fmla="*/ 301075 w 603540"/>
                <a:gd name="connsiteY26" fmla="*/ 294683 h 520768"/>
                <a:gd name="connsiteX27" fmla="*/ 296465 w 603540"/>
                <a:gd name="connsiteY27" fmla="*/ 302053 h 520768"/>
                <a:gd name="connsiteX28" fmla="*/ 287705 w 603540"/>
                <a:gd name="connsiteY28" fmla="*/ 301592 h 520768"/>
                <a:gd name="connsiteX29" fmla="*/ 250359 w 603540"/>
                <a:gd name="connsiteY29" fmla="*/ 273033 h 520768"/>
                <a:gd name="connsiteX30" fmla="*/ 247132 w 603540"/>
                <a:gd name="connsiteY30" fmla="*/ 266584 h 520768"/>
                <a:gd name="connsiteX31" fmla="*/ 250359 w 603540"/>
                <a:gd name="connsiteY31" fmla="*/ 260135 h 520768"/>
                <a:gd name="connsiteX32" fmla="*/ 287705 w 603540"/>
                <a:gd name="connsiteY32" fmla="*/ 232036 h 520768"/>
                <a:gd name="connsiteX33" fmla="*/ 296465 w 603540"/>
                <a:gd name="connsiteY33" fmla="*/ 231115 h 520768"/>
                <a:gd name="connsiteX34" fmla="*/ 301964 w 603540"/>
                <a:gd name="connsiteY34" fmla="*/ 198491 h 520768"/>
                <a:gd name="connsiteX35" fmla="*/ 160420 w 603540"/>
                <a:gd name="connsiteY35" fmla="*/ 339372 h 520768"/>
                <a:gd name="connsiteX36" fmla="*/ 301964 w 603540"/>
                <a:gd name="connsiteY36" fmla="*/ 480714 h 520768"/>
                <a:gd name="connsiteX37" fmla="*/ 443046 w 603540"/>
                <a:gd name="connsiteY37" fmla="*/ 339372 h 520768"/>
                <a:gd name="connsiteX38" fmla="*/ 301964 w 603540"/>
                <a:gd name="connsiteY38" fmla="*/ 198491 h 520768"/>
                <a:gd name="connsiteX39" fmla="*/ 301964 w 603540"/>
                <a:gd name="connsiteY39" fmla="*/ 158437 h 520768"/>
                <a:gd name="connsiteX40" fmla="*/ 483158 w 603540"/>
                <a:gd name="connsiteY40" fmla="*/ 339372 h 520768"/>
                <a:gd name="connsiteX41" fmla="*/ 301964 w 603540"/>
                <a:gd name="connsiteY41" fmla="*/ 520768 h 520768"/>
                <a:gd name="connsiteX42" fmla="*/ 120308 w 603540"/>
                <a:gd name="connsiteY42" fmla="*/ 339372 h 520768"/>
                <a:gd name="connsiteX43" fmla="*/ 301964 w 603540"/>
                <a:gd name="connsiteY43" fmla="*/ 158437 h 520768"/>
                <a:gd name="connsiteX44" fmla="*/ 259121 w 603540"/>
                <a:gd name="connsiteY44" fmla="*/ 0 h 520768"/>
                <a:gd name="connsiteX45" fmla="*/ 348108 w 603540"/>
                <a:gd name="connsiteY45" fmla="*/ 29925 h 520768"/>
                <a:gd name="connsiteX46" fmla="*/ 357790 w 603540"/>
                <a:gd name="connsiteY46" fmla="*/ 33148 h 520768"/>
                <a:gd name="connsiteX47" fmla="*/ 366089 w 603540"/>
                <a:gd name="connsiteY47" fmla="*/ 32687 h 520768"/>
                <a:gd name="connsiteX48" fmla="*/ 472135 w 603540"/>
                <a:gd name="connsiteY48" fmla="*/ 86552 h 520768"/>
                <a:gd name="connsiteX49" fmla="*/ 482740 w 603540"/>
                <a:gd name="connsiteY49" fmla="*/ 92537 h 520768"/>
                <a:gd name="connsiteX50" fmla="*/ 603540 w 603540"/>
                <a:gd name="connsiteY50" fmla="*/ 223747 h 520768"/>
                <a:gd name="connsiteX51" fmla="*/ 508560 w 603540"/>
                <a:gd name="connsiteY51" fmla="*/ 349893 h 520768"/>
                <a:gd name="connsiteX52" fmla="*/ 509021 w 603540"/>
                <a:gd name="connsiteY52" fmla="*/ 339304 h 520768"/>
                <a:gd name="connsiteX53" fmla="*/ 302001 w 603540"/>
                <a:gd name="connsiteY53" fmla="*/ 132591 h 520768"/>
                <a:gd name="connsiteX54" fmla="*/ 94980 w 603540"/>
                <a:gd name="connsiteY54" fmla="*/ 339304 h 520768"/>
                <a:gd name="connsiteX55" fmla="*/ 94980 w 603540"/>
                <a:gd name="connsiteY55" fmla="*/ 349893 h 520768"/>
                <a:gd name="connsiteX56" fmla="*/ 0 w 603540"/>
                <a:gd name="connsiteY56" fmla="*/ 223747 h 520768"/>
                <a:gd name="connsiteX57" fmla="*/ 113423 w 603540"/>
                <a:gd name="connsiteY57" fmla="*/ 93458 h 520768"/>
                <a:gd name="connsiteX58" fmla="*/ 124950 w 603540"/>
                <a:gd name="connsiteY58" fmla="*/ 84711 h 520768"/>
                <a:gd name="connsiteX59" fmla="*/ 259121 w 603540"/>
                <a:gd name="connsiteY59" fmla="*/ 0 h 52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3540" h="520768">
                  <a:moveTo>
                    <a:pt x="210694" y="322796"/>
                  </a:moveTo>
                  <a:lnTo>
                    <a:pt x="224527" y="322796"/>
                  </a:lnTo>
                  <a:cubicBezTo>
                    <a:pt x="231443" y="322796"/>
                    <a:pt x="236977" y="327860"/>
                    <a:pt x="238360" y="334305"/>
                  </a:cubicBezTo>
                  <a:cubicBezTo>
                    <a:pt x="243432" y="365150"/>
                    <a:pt x="269254" y="388629"/>
                    <a:pt x="301069" y="391851"/>
                  </a:cubicBezTo>
                  <a:lnTo>
                    <a:pt x="301069" y="384485"/>
                  </a:lnTo>
                  <a:cubicBezTo>
                    <a:pt x="301069" y="381263"/>
                    <a:pt x="302453" y="378500"/>
                    <a:pt x="305219" y="377119"/>
                  </a:cubicBezTo>
                  <a:cubicBezTo>
                    <a:pt x="307986" y="375738"/>
                    <a:pt x="311675" y="376199"/>
                    <a:pt x="313980" y="378040"/>
                  </a:cubicBezTo>
                  <a:lnTo>
                    <a:pt x="351329" y="406122"/>
                  </a:lnTo>
                  <a:cubicBezTo>
                    <a:pt x="353635" y="407504"/>
                    <a:pt x="354557" y="410266"/>
                    <a:pt x="354557" y="412568"/>
                  </a:cubicBezTo>
                  <a:cubicBezTo>
                    <a:pt x="354557" y="415330"/>
                    <a:pt x="353635" y="417632"/>
                    <a:pt x="351329" y="419013"/>
                  </a:cubicBezTo>
                  <a:lnTo>
                    <a:pt x="313980" y="447556"/>
                  </a:lnTo>
                  <a:cubicBezTo>
                    <a:pt x="311675" y="449397"/>
                    <a:pt x="307986" y="449397"/>
                    <a:pt x="305219" y="448016"/>
                  </a:cubicBezTo>
                  <a:cubicBezTo>
                    <a:pt x="302453" y="446635"/>
                    <a:pt x="301069" y="443873"/>
                    <a:pt x="301069" y="440650"/>
                  </a:cubicBezTo>
                  <a:lnTo>
                    <a:pt x="301069" y="433284"/>
                  </a:lnTo>
                  <a:cubicBezTo>
                    <a:pt x="248043" y="430062"/>
                    <a:pt x="205161" y="390010"/>
                    <a:pt x="197322" y="338909"/>
                  </a:cubicBezTo>
                  <a:cubicBezTo>
                    <a:pt x="196861" y="334766"/>
                    <a:pt x="197783" y="330622"/>
                    <a:pt x="200550" y="327860"/>
                  </a:cubicBezTo>
                  <a:cubicBezTo>
                    <a:pt x="202855" y="324637"/>
                    <a:pt x="207005" y="322796"/>
                    <a:pt x="210694" y="322796"/>
                  </a:cubicBezTo>
                  <a:close/>
                  <a:moveTo>
                    <a:pt x="296465" y="231115"/>
                  </a:moveTo>
                  <a:cubicBezTo>
                    <a:pt x="299231" y="232497"/>
                    <a:pt x="301075" y="235261"/>
                    <a:pt x="301075" y="238485"/>
                  </a:cubicBezTo>
                  <a:lnTo>
                    <a:pt x="301075" y="246316"/>
                  </a:lnTo>
                  <a:cubicBezTo>
                    <a:pt x="354096" y="249540"/>
                    <a:pt x="396974" y="289155"/>
                    <a:pt x="404812" y="340746"/>
                  </a:cubicBezTo>
                  <a:cubicBezTo>
                    <a:pt x="405273" y="344431"/>
                    <a:pt x="404351" y="348577"/>
                    <a:pt x="401585" y="351802"/>
                  </a:cubicBezTo>
                  <a:cubicBezTo>
                    <a:pt x="398818" y="354565"/>
                    <a:pt x="395130" y="356408"/>
                    <a:pt x="390980" y="356408"/>
                  </a:cubicBezTo>
                  <a:lnTo>
                    <a:pt x="377149" y="356408"/>
                  </a:lnTo>
                  <a:cubicBezTo>
                    <a:pt x="370694" y="356408"/>
                    <a:pt x="365161" y="351802"/>
                    <a:pt x="363778" y="344892"/>
                  </a:cubicBezTo>
                  <a:cubicBezTo>
                    <a:pt x="358246" y="314029"/>
                    <a:pt x="332888" y="290537"/>
                    <a:pt x="301075" y="287773"/>
                  </a:cubicBezTo>
                  <a:lnTo>
                    <a:pt x="301075" y="294683"/>
                  </a:lnTo>
                  <a:cubicBezTo>
                    <a:pt x="301075" y="297907"/>
                    <a:pt x="299231" y="300671"/>
                    <a:pt x="296465" y="302053"/>
                  </a:cubicBezTo>
                  <a:cubicBezTo>
                    <a:pt x="293698" y="303435"/>
                    <a:pt x="290471" y="303435"/>
                    <a:pt x="287705" y="301592"/>
                  </a:cubicBezTo>
                  <a:lnTo>
                    <a:pt x="250359" y="273033"/>
                  </a:lnTo>
                  <a:cubicBezTo>
                    <a:pt x="248515" y="271651"/>
                    <a:pt x="247132" y="269348"/>
                    <a:pt x="247132" y="266584"/>
                  </a:cubicBezTo>
                  <a:cubicBezTo>
                    <a:pt x="247132" y="264281"/>
                    <a:pt x="248515" y="261517"/>
                    <a:pt x="250359" y="260135"/>
                  </a:cubicBezTo>
                  <a:lnTo>
                    <a:pt x="287705" y="232036"/>
                  </a:lnTo>
                  <a:cubicBezTo>
                    <a:pt x="290471" y="230194"/>
                    <a:pt x="293698" y="229733"/>
                    <a:pt x="296465" y="231115"/>
                  </a:cubicBezTo>
                  <a:close/>
                  <a:moveTo>
                    <a:pt x="301964" y="198491"/>
                  </a:moveTo>
                  <a:cubicBezTo>
                    <a:pt x="224045" y="198491"/>
                    <a:pt x="160420" y="261566"/>
                    <a:pt x="160420" y="339372"/>
                  </a:cubicBezTo>
                  <a:cubicBezTo>
                    <a:pt x="160420" y="417179"/>
                    <a:pt x="224045" y="480714"/>
                    <a:pt x="301964" y="480714"/>
                  </a:cubicBezTo>
                  <a:cubicBezTo>
                    <a:pt x="379421" y="480714"/>
                    <a:pt x="443046" y="417179"/>
                    <a:pt x="443046" y="339372"/>
                  </a:cubicBezTo>
                  <a:cubicBezTo>
                    <a:pt x="443046" y="261566"/>
                    <a:pt x="379421" y="198491"/>
                    <a:pt x="301964" y="198491"/>
                  </a:cubicBezTo>
                  <a:close/>
                  <a:moveTo>
                    <a:pt x="301964" y="158437"/>
                  </a:moveTo>
                  <a:cubicBezTo>
                    <a:pt x="402012" y="158437"/>
                    <a:pt x="483158" y="239467"/>
                    <a:pt x="483158" y="339372"/>
                  </a:cubicBezTo>
                  <a:cubicBezTo>
                    <a:pt x="483158" y="439278"/>
                    <a:pt x="402012" y="520768"/>
                    <a:pt x="301964" y="520768"/>
                  </a:cubicBezTo>
                  <a:cubicBezTo>
                    <a:pt x="201915" y="520768"/>
                    <a:pt x="120308" y="439278"/>
                    <a:pt x="120308" y="339372"/>
                  </a:cubicBezTo>
                  <a:cubicBezTo>
                    <a:pt x="120308" y="239467"/>
                    <a:pt x="201915" y="158437"/>
                    <a:pt x="301964" y="158437"/>
                  </a:cubicBezTo>
                  <a:close/>
                  <a:moveTo>
                    <a:pt x="259121" y="0"/>
                  </a:moveTo>
                  <a:cubicBezTo>
                    <a:pt x="291396" y="0"/>
                    <a:pt x="322288" y="10589"/>
                    <a:pt x="348108" y="29925"/>
                  </a:cubicBezTo>
                  <a:cubicBezTo>
                    <a:pt x="350874" y="32227"/>
                    <a:pt x="354101" y="33148"/>
                    <a:pt x="357790" y="33148"/>
                  </a:cubicBezTo>
                  <a:cubicBezTo>
                    <a:pt x="360556" y="32687"/>
                    <a:pt x="363323" y="32687"/>
                    <a:pt x="366089" y="32687"/>
                  </a:cubicBezTo>
                  <a:cubicBezTo>
                    <a:pt x="408047" y="32687"/>
                    <a:pt x="447237" y="53405"/>
                    <a:pt x="472135" y="86552"/>
                  </a:cubicBezTo>
                  <a:cubicBezTo>
                    <a:pt x="474441" y="89775"/>
                    <a:pt x="478590" y="92077"/>
                    <a:pt x="482740" y="92537"/>
                  </a:cubicBezTo>
                  <a:cubicBezTo>
                    <a:pt x="550517" y="98062"/>
                    <a:pt x="603540" y="154690"/>
                    <a:pt x="603540" y="223747"/>
                  </a:cubicBezTo>
                  <a:cubicBezTo>
                    <a:pt x="603540" y="283597"/>
                    <a:pt x="563427" y="334240"/>
                    <a:pt x="508560" y="349893"/>
                  </a:cubicBezTo>
                  <a:cubicBezTo>
                    <a:pt x="508560" y="346670"/>
                    <a:pt x="509021" y="342987"/>
                    <a:pt x="509021" y="339304"/>
                  </a:cubicBezTo>
                  <a:cubicBezTo>
                    <a:pt x="509021" y="225589"/>
                    <a:pt x="415885" y="132591"/>
                    <a:pt x="302001" y="132591"/>
                  </a:cubicBezTo>
                  <a:cubicBezTo>
                    <a:pt x="187655" y="132591"/>
                    <a:pt x="94980" y="225589"/>
                    <a:pt x="94980" y="339304"/>
                  </a:cubicBezTo>
                  <a:cubicBezTo>
                    <a:pt x="94980" y="342987"/>
                    <a:pt x="94980" y="346670"/>
                    <a:pt x="94980" y="349893"/>
                  </a:cubicBezTo>
                  <a:cubicBezTo>
                    <a:pt x="40113" y="334240"/>
                    <a:pt x="0" y="283597"/>
                    <a:pt x="0" y="223747"/>
                  </a:cubicBezTo>
                  <a:cubicBezTo>
                    <a:pt x="0" y="157452"/>
                    <a:pt x="49334" y="102206"/>
                    <a:pt x="113423" y="93458"/>
                  </a:cubicBezTo>
                  <a:cubicBezTo>
                    <a:pt x="118495" y="92537"/>
                    <a:pt x="123106" y="89315"/>
                    <a:pt x="124950" y="84711"/>
                  </a:cubicBezTo>
                  <a:cubicBezTo>
                    <a:pt x="149387" y="34069"/>
                    <a:pt x="200565" y="0"/>
                    <a:pt x="259121" y="0"/>
                  </a:cubicBezTo>
                  <a:close/>
                </a:path>
              </a:pathLst>
            </a:cu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grpSp>
        <p:nvGrpSpPr>
          <p:cNvPr id="147" name="Group 146">
            <a:extLst>
              <a:ext uri="{FF2B5EF4-FFF2-40B4-BE49-F238E27FC236}">
                <a16:creationId xmlns:a16="http://schemas.microsoft.com/office/drawing/2014/main" id="{DCD94767-EA25-A1B7-1D45-A14C9FCD7A83}"/>
              </a:ext>
            </a:extLst>
          </p:cNvPr>
          <p:cNvGrpSpPr/>
          <p:nvPr/>
        </p:nvGrpSpPr>
        <p:grpSpPr>
          <a:xfrm>
            <a:off x="4539693" y="2424806"/>
            <a:ext cx="1481594" cy="404170"/>
            <a:chOff x="3084383" y="4099011"/>
            <a:chExt cx="1481594" cy="404170"/>
          </a:xfrm>
        </p:grpSpPr>
        <p:sp>
          <p:nvSpPr>
            <p:cNvPr id="148" name="文本框 24">
              <a:extLst>
                <a:ext uri="{FF2B5EF4-FFF2-40B4-BE49-F238E27FC236}">
                  <a16:creationId xmlns:a16="http://schemas.microsoft.com/office/drawing/2014/main" id="{D4D9A9BF-AC52-2E32-7560-A6440B053D27}"/>
                </a:ext>
              </a:extLst>
            </p:cNvPr>
            <p:cNvSpPr txBox="1"/>
            <p:nvPr/>
          </p:nvSpPr>
          <p:spPr>
            <a:xfrm>
              <a:off x="3084383" y="4099011"/>
              <a:ext cx="885432"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单一</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国际云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49" name="global_59904">
              <a:extLst>
                <a:ext uri="{FF2B5EF4-FFF2-40B4-BE49-F238E27FC236}">
                  <a16:creationId xmlns:a16="http://schemas.microsoft.com/office/drawing/2014/main" id="{6A0FD136-E7A7-2795-E810-7C35D20AFEA2}"/>
                </a:ext>
              </a:extLst>
            </p:cNvPr>
            <p:cNvSpPr>
              <a:spLocks noChangeAspect="1"/>
            </p:cNvSpPr>
            <p:nvPr/>
          </p:nvSpPr>
          <p:spPr>
            <a:xfrm>
              <a:off x="3756849" y="4193736"/>
              <a:ext cx="237744" cy="225833"/>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rgbClr val="FDE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50" name="Rounded Rectangle 149">
              <a:extLst>
                <a:ext uri="{FF2B5EF4-FFF2-40B4-BE49-F238E27FC236}">
                  <a16:creationId xmlns:a16="http://schemas.microsoft.com/office/drawing/2014/main" id="{D2BCA23B-6F42-A8E5-2AD0-D93D6BC79854}"/>
                </a:ext>
              </a:extLst>
            </p:cNvPr>
            <p:cNvSpPr/>
            <p:nvPr/>
          </p:nvSpPr>
          <p:spPr>
            <a:xfrm>
              <a:off x="3240342" y="4130149"/>
              <a:ext cx="1325635" cy="37303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51" name="Group 150">
            <a:extLst>
              <a:ext uri="{FF2B5EF4-FFF2-40B4-BE49-F238E27FC236}">
                <a16:creationId xmlns:a16="http://schemas.microsoft.com/office/drawing/2014/main" id="{2BAC221C-EC58-6FE3-410F-3BC3C7F4D4D1}"/>
              </a:ext>
            </a:extLst>
          </p:cNvPr>
          <p:cNvGrpSpPr/>
          <p:nvPr/>
        </p:nvGrpSpPr>
        <p:grpSpPr>
          <a:xfrm>
            <a:off x="1359699" y="2103874"/>
            <a:ext cx="1429890" cy="592316"/>
            <a:chOff x="4251908" y="3522405"/>
            <a:chExt cx="1429890" cy="592316"/>
          </a:xfrm>
        </p:grpSpPr>
        <p:sp>
          <p:nvSpPr>
            <p:cNvPr id="152" name="Rounded Rectangle 151">
              <a:extLst>
                <a:ext uri="{FF2B5EF4-FFF2-40B4-BE49-F238E27FC236}">
                  <a16:creationId xmlns:a16="http://schemas.microsoft.com/office/drawing/2014/main" id="{6CD633D9-FE5A-BC64-D8D1-0554B0EC694A}"/>
                </a:ext>
              </a:extLst>
            </p:cNvPr>
            <p:cNvSpPr/>
            <p:nvPr/>
          </p:nvSpPr>
          <p:spPr>
            <a:xfrm>
              <a:off x="4418702" y="3522405"/>
              <a:ext cx="1263096" cy="59231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3" name="文本框 24">
              <a:extLst>
                <a:ext uri="{FF2B5EF4-FFF2-40B4-BE49-F238E27FC236}">
                  <a16:creationId xmlns:a16="http://schemas.microsoft.com/office/drawing/2014/main" id="{DB99CD73-6F2A-4D7D-B949-FF25B4668B9C}"/>
                </a:ext>
              </a:extLst>
            </p:cNvPr>
            <p:cNvSpPr txBox="1"/>
            <p:nvPr/>
          </p:nvSpPr>
          <p:spPr>
            <a:xfrm>
              <a:off x="4251908" y="3530522"/>
              <a:ext cx="1257421"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国际云多云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54" name="global_59904">
              <a:extLst>
                <a:ext uri="{FF2B5EF4-FFF2-40B4-BE49-F238E27FC236}">
                  <a16:creationId xmlns:a16="http://schemas.microsoft.com/office/drawing/2014/main" id="{A2BDF382-FA4F-4A0E-A800-D9DB4C0932EC}"/>
                </a:ext>
              </a:extLst>
            </p:cNvPr>
            <p:cNvSpPr>
              <a:spLocks noChangeAspect="1"/>
            </p:cNvSpPr>
            <p:nvPr/>
          </p:nvSpPr>
          <p:spPr>
            <a:xfrm>
              <a:off x="4593816" y="3800872"/>
              <a:ext cx="240003" cy="227979"/>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rgbClr val="FDE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55" name="global_59904">
              <a:extLst>
                <a:ext uri="{FF2B5EF4-FFF2-40B4-BE49-F238E27FC236}">
                  <a16:creationId xmlns:a16="http://schemas.microsoft.com/office/drawing/2014/main" id="{34F3C4F5-1C69-F219-5BBA-3EF2CC23CA61}"/>
                </a:ext>
              </a:extLst>
            </p:cNvPr>
            <p:cNvSpPr>
              <a:spLocks noChangeAspect="1"/>
            </p:cNvSpPr>
            <p:nvPr/>
          </p:nvSpPr>
          <p:spPr>
            <a:xfrm>
              <a:off x="4935523" y="3800872"/>
              <a:ext cx="240003" cy="227979"/>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rgbClr val="FDE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grpSp>
        <p:nvGrpSpPr>
          <p:cNvPr id="156" name="Group 155">
            <a:extLst>
              <a:ext uri="{FF2B5EF4-FFF2-40B4-BE49-F238E27FC236}">
                <a16:creationId xmlns:a16="http://schemas.microsoft.com/office/drawing/2014/main" id="{F5B49B0C-A5B2-AEFB-474F-75B22C347915}"/>
              </a:ext>
            </a:extLst>
          </p:cNvPr>
          <p:cNvGrpSpPr/>
          <p:nvPr/>
        </p:nvGrpSpPr>
        <p:grpSpPr>
          <a:xfrm>
            <a:off x="2700483" y="1626140"/>
            <a:ext cx="1629288" cy="581102"/>
            <a:chOff x="4182768" y="2375310"/>
            <a:chExt cx="1629288" cy="581102"/>
          </a:xfrm>
        </p:grpSpPr>
        <p:sp>
          <p:nvSpPr>
            <p:cNvPr id="157" name="文本框 24">
              <a:extLst>
                <a:ext uri="{FF2B5EF4-FFF2-40B4-BE49-F238E27FC236}">
                  <a16:creationId xmlns:a16="http://schemas.microsoft.com/office/drawing/2014/main" id="{7EC26736-5717-5C40-E1D3-EF7B15D4D816}"/>
                </a:ext>
              </a:extLst>
            </p:cNvPr>
            <p:cNvSpPr txBox="1"/>
            <p:nvPr/>
          </p:nvSpPr>
          <p:spPr>
            <a:xfrm>
              <a:off x="4182768" y="2380305"/>
              <a:ext cx="1361483"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本土云</a:t>
              </a:r>
              <a:r>
                <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a:t>
              </a: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国际云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58" name="Rounded Rectangle 157">
              <a:extLst>
                <a:ext uri="{FF2B5EF4-FFF2-40B4-BE49-F238E27FC236}">
                  <a16:creationId xmlns:a16="http://schemas.microsoft.com/office/drawing/2014/main" id="{1FDFF1CA-A8AB-01EB-8243-9F7ED16C64B9}"/>
                </a:ext>
              </a:extLst>
            </p:cNvPr>
            <p:cNvSpPr/>
            <p:nvPr/>
          </p:nvSpPr>
          <p:spPr>
            <a:xfrm>
              <a:off x="4365457" y="2375310"/>
              <a:ext cx="1446599" cy="58110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9" name="synchronization_59864">
              <a:extLst>
                <a:ext uri="{FF2B5EF4-FFF2-40B4-BE49-F238E27FC236}">
                  <a16:creationId xmlns:a16="http://schemas.microsoft.com/office/drawing/2014/main" id="{E94691CE-C75E-643E-EA60-1B53364D63D6}"/>
                </a:ext>
              </a:extLst>
            </p:cNvPr>
            <p:cNvSpPr>
              <a:spLocks noChangeAspect="1"/>
            </p:cNvSpPr>
            <p:nvPr/>
          </p:nvSpPr>
          <p:spPr>
            <a:xfrm>
              <a:off x="4555985" y="2660466"/>
              <a:ext cx="237677" cy="205081"/>
            </a:xfrm>
            <a:custGeom>
              <a:avLst/>
              <a:gdLst>
                <a:gd name="connsiteX0" fmla="*/ 210694 w 603540"/>
                <a:gd name="connsiteY0" fmla="*/ 322796 h 520768"/>
                <a:gd name="connsiteX1" fmla="*/ 224527 w 603540"/>
                <a:gd name="connsiteY1" fmla="*/ 322796 h 520768"/>
                <a:gd name="connsiteX2" fmla="*/ 238360 w 603540"/>
                <a:gd name="connsiteY2" fmla="*/ 334305 h 520768"/>
                <a:gd name="connsiteX3" fmla="*/ 301069 w 603540"/>
                <a:gd name="connsiteY3" fmla="*/ 391851 h 520768"/>
                <a:gd name="connsiteX4" fmla="*/ 301069 w 603540"/>
                <a:gd name="connsiteY4" fmla="*/ 384485 h 520768"/>
                <a:gd name="connsiteX5" fmla="*/ 305219 w 603540"/>
                <a:gd name="connsiteY5" fmla="*/ 377119 h 520768"/>
                <a:gd name="connsiteX6" fmla="*/ 313980 w 603540"/>
                <a:gd name="connsiteY6" fmla="*/ 378040 h 520768"/>
                <a:gd name="connsiteX7" fmla="*/ 351329 w 603540"/>
                <a:gd name="connsiteY7" fmla="*/ 406122 h 520768"/>
                <a:gd name="connsiteX8" fmla="*/ 354557 w 603540"/>
                <a:gd name="connsiteY8" fmla="*/ 412568 h 520768"/>
                <a:gd name="connsiteX9" fmla="*/ 351329 w 603540"/>
                <a:gd name="connsiteY9" fmla="*/ 419013 h 520768"/>
                <a:gd name="connsiteX10" fmla="*/ 313980 w 603540"/>
                <a:gd name="connsiteY10" fmla="*/ 447556 h 520768"/>
                <a:gd name="connsiteX11" fmla="*/ 305219 w 603540"/>
                <a:gd name="connsiteY11" fmla="*/ 448016 h 520768"/>
                <a:gd name="connsiteX12" fmla="*/ 301069 w 603540"/>
                <a:gd name="connsiteY12" fmla="*/ 440650 h 520768"/>
                <a:gd name="connsiteX13" fmla="*/ 301069 w 603540"/>
                <a:gd name="connsiteY13" fmla="*/ 433284 h 520768"/>
                <a:gd name="connsiteX14" fmla="*/ 197322 w 603540"/>
                <a:gd name="connsiteY14" fmla="*/ 338909 h 520768"/>
                <a:gd name="connsiteX15" fmla="*/ 200550 w 603540"/>
                <a:gd name="connsiteY15" fmla="*/ 327860 h 520768"/>
                <a:gd name="connsiteX16" fmla="*/ 210694 w 603540"/>
                <a:gd name="connsiteY16" fmla="*/ 322796 h 520768"/>
                <a:gd name="connsiteX17" fmla="*/ 296465 w 603540"/>
                <a:gd name="connsiteY17" fmla="*/ 231115 h 520768"/>
                <a:gd name="connsiteX18" fmla="*/ 301075 w 603540"/>
                <a:gd name="connsiteY18" fmla="*/ 238485 h 520768"/>
                <a:gd name="connsiteX19" fmla="*/ 301075 w 603540"/>
                <a:gd name="connsiteY19" fmla="*/ 246316 h 520768"/>
                <a:gd name="connsiteX20" fmla="*/ 404812 w 603540"/>
                <a:gd name="connsiteY20" fmla="*/ 340746 h 520768"/>
                <a:gd name="connsiteX21" fmla="*/ 401585 w 603540"/>
                <a:gd name="connsiteY21" fmla="*/ 351802 h 520768"/>
                <a:gd name="connsiteX22" fmla="*/ 390980 w 603540"/>
                <a:gd name="connsiteY22" fmla="*/ 356408 h 520768"/>
                <a:gd name="connsiteX23" fmla="*/ 377149 w 603540"/>
                <a:gd name="connsiteY23" fmla="*/ 356408 h 520768"/>
                <a:gd name="connsiteX24" fmla="*/ 363778 w 603540"/>
                <a:gd name="connsiteY24" fmla="*/ 344892 h 520768"/>
                <a:gd name="connsiteX25" fmla="*/ 301075 w 603540"/>
                <a:gd name="connsiteY25" fmla="*/ 287773 h 520768"/>
                <a:gd name="connsiteX26" fmla="*/ 301075 w 603540"/>
                <a:gd name="connsiteY26" fmla="*/ 294683 h 520768"/>
                <a:gd name="connsiteX27" fmla="*/ 296465 w 603540"/>
                <a:gd name="connsiteY27" fmla="*/ 302053 h 520768"/>
                <a:gd name="connsiteX28" fmla="*/ 287705 w 603540"/>
                <a:gd name="connsiteY28" fmla="*/ 301592 h 520768"/>
                <a:gd name="connsiteX29" fmla="*/ 250359 w 603540"/>
                <a:gd name="connsiteY29" fmla="*/ 273033 h 520768"/>
                <a:gd name="connsiteX30" fmla="*/ 247132 w 603540"/>
                <a:gd name="connsiteY30" fmla="*/ 266584 h 520768"/>
                <a:gd name="connsiteX31" fmla="*/ 250359 w 603540"/>
                <a:gd name="connsiteY31" fmla="*/ 260135 h 520768"/>
                <a:gd name="connsiteX32" fmla="*/ 287705 w 603540"/>
                <a:gd name="connsiteY32" fmla="*/ 232036 h 520768"/>
                <a:gd name="connsiteX33" fmla="*/ 296465 w 603540"/>
                <a:gd name="connsiteY33" fmla="*/ 231115 h 520768"/>
                <a:gd name="connsiteX34" fmla="*/ 301964 w 603540"/>
                <a:gd name="connsiteY34" fmla="*/ 198491 h 520768"/>
                <a:gd name="connsiteX35" fmla="*/ 160420 w 603540"/>
                <a:gd name="connsiteY35" fmla="*/ 339372 h 520768"/>
                <a:gd name="connsiteX36" fmla="*/ 301964 w 603540"/>
                <a:gd name="connsiteY36" fmla="*/ 480714 h 520768"/>
                <a:gd name="connsiteX37" fmla="*/ 443046 w 603540"/>
                <a:gd name="connsiteY37" fmla="*/ 339372 h 520768"/>
                <a:gd name="connsiteX38" fmla="*/ 301964 w 603540"/>
                <a:gd name="connsiteY38" fmla="*/ 198491 h 520768"/>
                <a:gd name="connsiteX39" fmla="*/ 301964 w 603540"/>
                <a:gd name="connsiteY39" fmla="*/ 158437 h 520768"/>
                <a:gd name="connsiteX40" fmla="*/ 483158 w 603540"/>
                <a:gd name="connsiteY40" fmla="*/ 339372 h 520768"/>
                <a:gd name="connsiteX41" fmla="*/ 301964 w 603540"/>
                <a:gd name="connsiteY41" fmla="*/ 520768 h 520768"/>
                <a:gd name="connsiteX42" fmla="*/ 120308 w 603540"/>
                <a:gd name="connsiteY42" fmla="*/ 339372 h 520768"/>
                <a:gd name="connsiteX43" fmla="*/ 301964 w 603540"/>
                <a:gd name="connsiteY43" fmla="*/ 158437 h 520768"/>
                <a:gd name="connsiteX44" fmla="*/ 259121 w 603540"/>
                <a:gd name="connsiteY44" fmla="*/ 0 h 520768"/>
                <a:gd name="connsiteX45" fmla="*/ 348108 w 603540"/>
                <a:gd name="connsiteY45" fmla="*/ 29925 h 520768"/>
                <a:gd name="connsiteX46" fmla="*/ 357790 w 603540"/>
                <a:gd name="connsiteY46" fmla="*/ 33148 h 520768"/>
                <a:gd name="connsiteX47" fmla="*/ 366089 w 603540"/>
                <a:gd name="connsiteY47" fmla="*/ 32687 h 520768"/>
                <a:gd name="connsiteX48" fmla="*/ 472135 w 603540"/>
                <a:gd name="connsiteY48" fmla="*/ 86552 h 520768"/>
                <a:gd name="connsiteX49" fmla="*/ 482740 w 603540"/>
                <a:gd name="connsiteY49" fmla="*/ 92537 h 520768"/>
                <a:gd name="connsiteX50" fmla="*/ 603540 w 603540"/>
                <a:gd name="connsiteY50" fmla="*/ 223747 h 520768"/>
                <a:gd name="connsiteX51" fmla="*/ 508560 w 603540"/>
                <a:gd name="connsiteY51" fmla="*/ 349893 h 520768"/>
                <a:gd name="connsiteX52" fmla="*/ 509021 w 603540"/>
                <a:gd name="connsiteY52" fmla="*/ 339304 h 520768"/>
                <a:gd name="connsiteX53" fmla="*/ 302001 w 603540"/>
                <a:gd name="connsiteY53" fmla="*/ 132591 h 520768"/>
                <a:gd name="connsiteX54" fmla="*/ 94980 w 603540"/>
                <a:gd name="connsiteY54" fmla="*/ 339304 h 520768"/>
                <a:gd name="connsiteX55" fmla="*/ 94980 w 603540"/>
                <a:gd name="connsiteY55" fmla="*/ 349893 h 520768"/>
                <a:gd name="connsiteX56" fmla="*/ 0 w 603540"/>
                <a:gd name="connsiteY56" fmla="*/ 223747 h 520768"/>
                <a:gd name="connsiteX57" fmla="*/ 113423 w 603540"/>
                <a:gd name="connsiteY57" fmla="*/ 93458 h 520768"/>
                <a:gd name="connsiteX58" fmla="*/ 124950 w 603540"/>
                <a:gd name="connsiteY58" fmla="*/ 84711 h 520768"/>
                <a:gd name="connsiteX59" fmla="*/ 259121 w 603540"/>
                <a:gd name="connsiteY59" fmla="*/ 0 h 52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3540" h="520768">
                  <a:moveTo>
                    <a:pt x="210694" y="322796"/>
                  </a:moveTo>
                  <a:lnTo>
                    <a:pt x="224527" y="322796"/>
                  </a:lnTo>
                  <a:cubicBezTo>
                    <a:pt x="231443" y="322796"/>
                    <a:pt x="236977" y="327860"/>
                    <a:pt x="238360" y="334305"/>
                  </a:cubicBezTo>
                  <a:cubicBezTo>
                    <a:pt x="243432" y="365150"/>
                    <a:pt x="269254" y="388629"/>
                    <a:pt x="301069" y="391851"/>
                  </a:cubicBezTo>
                  <a:lnTo>
                    <a:pt x="301069" y="384485"/>
                  </a:lnTo>
                  <a:cubicBezTo>
                    <a:pt x="301069" y="381263"/>
                    <a:pt x="302453" y="378500"/>
                    <a:pt x="305219" y="377119"/>
                  </a:cubicBezTo>
                  <a:cubicBezTo>
                    <a:pt x="307986" y="375738"/>
                    <a:pt x="311675" y="376199"/>
                    <a:pt x="313980" y="378040"/>
                  </a:cubicBezTo>
                  <a:lnTo>
                    <a:pt x="351329" y="406122"/>
                  </a:lnTo>
                  <a:cubicBezTo>
                    <a:pt x="353635" y="407504"/>
                    <a:pt x="354557" y="410266"/>
                    <a:pt x="354557" y="412568"/>
                  </a:cubicBezTo>
                  <a:cubicBezTo>
                    <a:pt x="354557" y="415330"/>
                    <a:pt x="353635" y="417632"/>
                    <a:pt x="351329" y="419013"/>
                  </a:cubicBezTo>
                  <a:lnTo>
                    <a:pt x="313980" y="447556"/>
                  </a:lnTo>
                  <a:cubicBezTo>
                    <a:pt x="311675" y="449397"/>
                    <a:pt x="307986" y="449397"/>
                    <a:pt x="305219" y="448016"/>
                  </a:cubicBezTo>
                  <a:cubicBezTo>
                    <a:pt x="302453" y="446635"/>
                    <a:pt x="301069" y="443873"/>
                    <a:pt x="301069" y="440650"/>
                  </a:cubicBezTo>
                  <a:lnTo>
                    <a:pt x="301069" y="433284"/>
                  </a:lnTo>
                  <a:cubicBezTo>
                    <a:pt x="248043" y="430062"/>
                    <a:pt x="205161" y="390010"/>
                    <a:pt x="197322" y="338909"/>
                  </a:cubicBezTo>
                  <a:cubicBezTo>
                    <a:pt x="196861" y="334766"/>
                    <a:pt x="197783" y="330622"/>
                    <a:pt x="200550" y="327860"/>
                  </a:cubicBezTo>
                  <a:cubicBezTo>
                    <a:pt x="202855" y="324637"/>
                    <a:pt x="207005" y="322796"/>
                    <a:pt x="210694" y="322796"/>
                  </a:cubicBezTo>
                  <a:close/>
                  <a:moveTo>
                    <a:pt x="296465" y="231115"/>
                  </a:moveTo>
                  <a:cubicBezTo>
                    <a:pt x="299231" y="232497"/>
                    <a:pt x="301075" y="235261"/>
                    <a:pt x="301075" y="238485"/>
                  </a:cubicBezTo>
                  <a:lnTo>
                    <a:pt x="301075" y="246316"/>
                  </a:lnTo>
                  <a:cubicBezTo>
                    <a:pt x="354096" y="249540"/>
                    <a:pt x="396974" y="289155"/>
                    <a:pt x="404812" y="340746"/>
                  </a:cubicBezTo>
                  <a:cubicBezTo>
                    <a:pt x="405273" y="344431"/>
                    <a:pt x="404351" y="348577"/>
                    <a:pt x="401585" y="351802"/>
                  </a:cubicBezTo>
                  <a:cubicBezTo>
                    <a:pt x="398818" y="354565"/>
                    <a:pt x="395130" y="356408"/>
                    <a:pt x="390980" y="356408"/>
                  </a:cubicBezTo>
                  <a:lnTo>
                    <a:pt x="377149" y="356408"/>
                  </a:lnTo>
                  <a:cubicBezTo>
                    <a:pt x="370694" y="356408"/>
                    <a:pt x="365161" y="351802"/>
                    <a:pt x="363778" y="344892"/>
                  </a:cubicBezTo>
                  <a:cubicBezTo>
                    <a:pt x="358246" y="314029"/>
                    <a:pt x="332888" y="290537"/>
                    <a:pt x="301075" y="287773"/>
                  </a:cubicBezTo>
                  <a:lnTo>
                    <a:pt x="301075" y="294683"/>
                  </a:lnTo>
                  <a:cubicBezTo>
                    <a:pt x="301075" y="297907"/>
                    <a:pt x="299231" y="300671"/>
                    <a:pt x="296465" y="302053"/>
                  </a:cubicBezTo>
                  <a:cubicBezTo>
                    <a:pt x="293698" y="303435"/>
                    <a:pt x="290471" y="303435"/>
                    <a:pt x="287705" y="301592"/>
                  </a:cubicBezTo>
                  <a:lnTo>
                    <a:pt x="250359" y="273033"/>
                  </a:lnTo>
                  <a:cubicBezTo>
                    <a:pt x="248515" y="271651"/>
                    <a:pt x="247132" y="269348"/>
                    <a:pt x="247132" y="266584"/>
                  </a:cubicBezTo>
                  <a:cubicBezTo>
                    <a:pt x="247132" y="264281"/>
                    <a:pt x="248515" y="261517"/>
                    <a:pt x="250359" y="260135"/>
                  </a:cubicBezTo>
                  <a:lnTo>
                    <a:pt x="287705" y="232036"/>
                  </a:lnTo>
                  <a:cubicBezTo>
                    <a:pt x="290471" y="230194"/>
                    <a:pt x="293698" y="229733"/>
                    <a:pt x="296465" y="231115"/>
                  </a:cubicBezTo>
                  <a:close/>
                  <a:moveTo>
                    <a:pt x="301964" y="198491"/>
                  </a:moveTo>
                  <a:cubicBezTo>
                    <a:pt x="224045" y="198491"/>
                    <a:pt x="160420" y="261566"/>
                    <a:pt x="160420" y="339372"/>
                  </a:cubicBezTo>
                  <a:cubicBezTo>
                    <a:pt x="160420" y="417179"/>
                    <a:pt x="224045" y="480714"/>
                    <a:pt x="301964" y="480714"/>
                  </a:cubicBezTo>
                  <a:cubicBezTo>
                    <a:pt x="379421" y="480714"/>
                    <a:pt x="443046" y="417179"/>
                    <a:pt x="443046" y="339372"/>
                  </a:cubicBezTo>
                  <a:cubicBezTo>
                    <a:pt x="443046" y="261566"/>
                    <a:pt x="379421" y="198491"/>
                    <a:pt x="301964" y="198491"/>
                  </a:cubicBezTo>
                  <a:close/>
                  <a:moveTo>
                    <a:pt x="301964" y="158437"/>
                  </a:moveTo>
                  <a:cubicBezTo>
                    <a:pt x="402012" y="158437"/>
                    <a:pt x="483158" y="239467"/>
                    <a:pt x="483158" y="339372"/>
                  </a:cubicBezTo>
                  <a:cubicBezTo>
                    <a:pt x="483158" y="439278"/>
                    <a:pt x="402012" y="520768"/>
                    <a:pt x="301964" y="520768"/>
                  </a:cubicBezTo>
                  <a:cubicBezTo>
                    <a:pt x="201915" y="520768"/>
                    <a:pt x="120308" y="439278"/>
                    <a:pt x="120308" y="339372"/>
                  </a:cubicBezTo>
                  <a:cubicBezTo>
                    <a:pt x="120308" y="239467"/>
                    <a:pt x="201915" y="158437"/>
                    <a:pt x="301964" y="158437"/>
                  </a:cubicBezTo>
                  <a:close/>
                  <a:moveTo>
                    <a:pt x="259121" y="0"/>
                  </a:moveTo>
                  <a:cubicBezTo>
                    <a:pt x="291396" y="0"/>
                    <a:pt x="322288" y="10589"/>
                    <a:pt x="348108" y="29925"/>
                  </a:cubicBezTo>
                  <a:cubicBezTo>
                    <a:pt x="350874" y="32227"/>
                    <a:pt x="354101" y="33148"/>
                    <a:pt x="357790" y="33148"/>
                  </a:cubicBezTo>
                  <a:cubicBezTo>
                    <a:pt x="360556" y="32687"/>
                    <a:pt x="363323" y="32687"/>
                    <a:pt x="366089" y="32687"/>
                  </a:cubicBezTo>
                  <a:cubicBezTo>
                    <a:pt x="408047" y="32687"/>
                    <a:pt x="447237" y="53405"/>
                    <a:pt x="472135" y="86552"/>
                  </a:cubicBezTo>
                  <a:cubicBezTo>
                    <a:pt x="474441" y="89775"/>
                    <a:pt x="478590" y="92077"/>
                    <a:pt x="482740" y="92537"/>
                  </a:cubicBezTo>
                  <a:cubicBezTo>
                    <a:pt x="550517" y="98062"/>
                    <a:pt x="603540" y="154690"/>
                    <a:pt x="603540" y="223747"/>
                  </a:cubicBezTo>
                  <a:cubicBezTo>
                    <a:pt x="603540" y="283597"/>
                    <a:pt x="563427" y="334240"/>
                    <a:pt x="508560" y="349893"/>
                  </a:cubicBezTo>
                  <a:cubicBezTo>
                    <a:pt x="508560" y="346670"/>
                    <a:pt x="509021" y="342987"/>
                    <a:pt x="509021" y="339304"/>
                  </a:cubicBezTo>
                  <a:cubicBezTo>
                    <a:pt x="509021" y="225589"/>
                    <a:pt x="415885" y="132591"/>
                    <a:pt x="302001" y="132591"/>
                  </a:cubicBezTo>
                  <a:cubicBezTo>
                    <a:pt x="187655" y="132591"/>
                    <a:pt x="94980" y="225589"/>
                    <a:pt x="94980" y="339304"/>
                  </a:cubicBezTo>
                  <a:cubicBezTo>
                    <a:pt x="94980" y="342987"/>
                    <a:pt x="94980" y="346670"/>
                    <a:pt x="94980" y="349893"/>
                  </a:cubicBezTo>
                  <a:cubicBezTo>
                    <a:pt x="40113" y="334240"/>
                    <a:pt x="0" y="283597"/>
                    <a:pt x="0" y="223747"/>
                  </a:cubicBezTo>
                  <a:cubicBezTo>
                    <a:pt x="0" y="157452"/>
                    <a:pt x="49334" y="102206"/>
                    <a:pt x="113423" y="93458"/>
                  </a:cubicBezTo>
                  <a:cubicBezTo>
                    <a:pt x="118495" y="92537"/>
                    <a:pt x="123106" y="89315"/>
                    <a:pt x="124950" y="84711"/>
                  </a:cubicBezTo>
                  <a:cubicBezTo>
                    <a:pt x="149387" y="34069"/>
                    <a:pt x="200565" y="0"/>
                    <a:pt x="259121" y="0"/>
                  </a:cubicBezTo>
                  <a:close/>
                </a:path>
              </a:pathLst>
            </a:cu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60" name="global_59904">
              <a:extLst>
                <a:ext uri="{FF2B5EF4-FFF2-40B4-BE49-F238E27FC236}">
                  <a16:creationId xmlns:a16="http://schemas.microsoft.com/office/drawing/2014/main" id="{A756BBD1-93B4-A899-F8CD-512358935144}"/>
                </a:ext>
              </a:extLst>
            </p:cNvPr>
            <p:cNvSpPr>
              <a:spLocks noChangeAspect="1"/>
            </p:cNvSpPr>
            <p:nvPr/>
          </p:nvSpPr>
          <p:spPr>
            <a:xfrm>
              <a:off x="4900985" y="2650089"/>
              <a:ext cx="237744" cy="225833"/>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rgbClr val="FDE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sp>
        <p:nvSpPr>
          <p:cNvPr id="161" name="文本框 24">
            <a:extLst>
              <a:ext uri="{FF2B5EF4-FFF2-40B4-BE49-F238E27FC236}">
                <a16:creationId xmlns:a16="http://schemas.microsoft.com/office/drawing/2014/main" id="{EF60E896-9B54-CCEC-FE82-5044B94D1E1F}"/>
              </a:ext>
            </a:extLst>
          </p:cNvPr>
          <p:cNvSpPr txBox="1"/>
          <p:nvPr/>
        </p:nvSpPr>
        <p:spPr>
          <a:xfrm>
            <a:off x="1405465" y="2744448"/>
            <a:ext cx="1591487" cy="58477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外商企业选择多家国际云在中国的服务，便于接入更丰富的全球化应用和工具，但企业可能需要支付相应溢价</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2" name="文本框 24">
            <a:extLst>
              <a:ext uri="{FF2B5EF4-FFF2-40B4-BE49-F238E27FC236}">
                <a16:creationId xmlns:a16="http://schemas.microsoft.com/office/drawing/2014/main" id="{BA40CD7D-C017-B2A6-CF1A-E35A883A164D}"/>
              </a:ext>
            </a:extLst>
          </p:cNvPr>
          <p:cNvSpPr txBox="1"/>
          <p:nvPr/>
        </p:nvSpPr>
        <p:spPr>
          <a:xfrm>
            <a:off x="4276043" y="1600925"/>
            <a:ext cx="1661018" cy="58477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外商企业利用本土云在华市场的资源、平台、渠道，利用国际云在系统迁移、全球标准化、全球与本地链接方面提供的能力</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3" name="文本框 24">
            <a:extLst>
              <a:ext uri="{FF2B5EF4-FFF2-40B4-BE49-F238E27FC236}">
                <a16:creationId xmlns:a16="http://schemas.microsoft.com/office/drawing/2014/main" id="{0235A9CD-3415-E2EC-5A45-91327BDC50B3}"/>
              </a:ext>
            </a:extLst>
          </p:cNvPr>
          <p:cNvSpPr txBox="1"/>
          <p:nvPr/>
        </p:nvSpPr>
        <p:spPr>
          <a:xfrm>
            <a:off x="4575679" y="2799967"/>
            <a:ext cx="1556961"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仅仅依赖一家国际云，对构建本土数字平台的需求不强，有利于业务灵活进退</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4" name="文本框 24">
            <a:extLst>
              <a:ext uri="{FF2B5EF4-FFF2-40B4-BE49-F238E27FC236}">
                <a16:creationId xmlns:a16="http://schemas.microsoft.com/office/drawing/2014/main" id="{BCF79212-6E1B-2015-9ACA-DC6E1CEADA1A}"/>
              </a:ext>
            </a:extLst>
          </p:cNvPr>
          <p:cNvSpPr txBox="1"/>
          <p:nvPr/>
        </p:nvSpPr>
        <p:spPr>
          <a:xfrm>
            <a:off x="3094948" y="3313298"/>
            <a:ext cx="1600704" cy="707886"/>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选择多家本土品牌的云提供商，未采用国际云提供商的产品和服务，适用于深度扎根中国市场，面向中国消费者的外商企业</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5" name="文本框 24">
            <a:extLst>
              <a:ext uri="{FF2B5EF4-FFF2-40B4-BE49-F238E27FC236}">
                <a16:creationId xmlns:a16="http://schemas.microsoft.com/office/drawing/2014/main" id="{4CBB43A9-7652-6625-26F8-128AC6C8DF64}"/>
              </a:ext>
            </a:extLst>
          </p:cNvPr>
          <p:cNvSpPr txBox="1"/>
          <p:nvPr/>
        </p:nvSpPr>
        <p:spPr>
          <a:xfrm>
            <a:off x="4597657" y="3604905"/>
            <a:ext cx="1619487"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仅仅依赖一家本土品牌的云，风险较高，云上功能和服务丰富度受限，适合入华初期的业务</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6" name="文本框 24">
            <a:extLst>
              <a:ext uri="{FF2B5EF4-FFF2-40B4-BE49-F238E27FC236}">
                <a16:creationId xmlns:a16="http://schemas.microsoft.com/office/drawing/2014/main" id="{CD9CCE11-EA9A-68ED-510D-98DC8A0D9661}"/>
              </a:ext>
            </a:extLst>
          </p:cNvPr>
          <p:cNvSpPr txBox="1"/>
          <p:nvPr/>
        </p:nvSpPr>
        <p:spPr>
          <a:xfrm>
            <a:off x="1038916" y="4215497"/>
            <a:ext cx="877916" cy="215444"/>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较低成本效益</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7" name="文本框 24">
            <a:extLst>
              <a:ext uri="{FF2B5EF4-FFF2-40B4-BE49-F238E27FC236}">
                <a16:creationId xmlns:a16="http://schemas.microsoft.com/office/drawing/2014/main" id="{55CE4C33-516B-38BE-84F4-3A8CB1699DD0}"/>
              </a:ext>
            </a:extLst>
          </p:cNvPr>
          <p:cNvSpPr txBox="1"/>
          <p:nvPr/>
        </p:nvSpPr>
        <p:spPr>
          <a:xfrm>
            <a:off x="5589240" y="4215497"/>
            <a:ext cx="877916" cy="215444"/>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较高成本效益</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8" name="文本框 24">
            <a:extLst>
              <a:ext uri="{FF2B5EF4-FFF2-40B4-BE49-F238E27FC236}">
                <a16:creationId xmlns:a16="http://schemas.microsoft.com/office/drawing/2014/main" id="{1F9EDFBC-A4B5-C7EA-8D11-73C35C1FFAB2}"/>
              </a:ext>
            </a:extLst>
          </p:cNvPr>
          <p:cNvSpPr txBox="1"/>
          <p:nvPr/>
        </p:nvSpPr>
        <p:spPr>
          <a:xfrm>
            <a:off x="540592" y="1471912"/>
            <a:ext cx="438955" cy="21544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较高</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69" name="文本框 24">
            <a:extLst>
              <a:ext uri="{FF2B5EF4-FFF2-40B4-BE49-F238E27FC236}">
                <a16:creationId xmlns:a16="http://schemas.microsoft.com/office/drawing/2014/main" id="{9E44DBE3-1D4A-F49E-6788-833C260325CD}"/>
              </a:ext>
            </a:extLst>
          </p:cNvPr>
          <p:cNvSpPr txBox="1"/>
          <p:nvPr/>
        </p:nvSpPr>
        <p:spPr>
          <a:xfrm>
            <a:off x="540592" y="3784268"/>
            <a:ext cx="438955" cy="21544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较低</a:t>
            </a:r>
            <a:endPar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70" name="文本框 24">
            <a:extLst>
              <a:ext uri="{FF2B5EF4-FFF2-40B4-BE49-F238E27FC236}">
                <a16:creationId xmlns:a16="http://schemas.microsoft.com/office/drawing/2014/main" id="{0CDE956D-F391-402F-7502-D8EE284C93A0}"/>
              </a:ext>
            </a:extLst>
          </p:cNvPr>
          <p:cNvSpPr txBox="1"/>
          <p:nvPr/>
        </p:nvSpPr>
        <p:spPr>
          <a:xfrm>
            <a:off x="2163315" y="2207242"/>
            <a:ext cx="766595" cy="33855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en-US" altLang="zh-CN" sz="9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~10%</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外商企业</a:t>
            </a:r>
            <a:endParaRPr kumimoji="0" lang="en-US" altLang="zh-CN"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1" name="文本框 24">
            <a:extLst>
              <a:ext uri="{FF2B5EF4-FFF2-40B4-BE49-F238E27FC236}">
                <a16:creationId xmlns:a16="http://schemas.microsoft.com/office/drawing/2014/main" id="{1298305B-F878-DDBB-9C25-90598807F69D}"/>
              </a:ext>
            </a:extLst>
          </p:cNvPr>
          <p:cNvSpPr txBox="1"/>
          <p:nvPr/>
        </p:nvSpPr>
        <p:spPr>
          <a:xfrm>
            <a:off x="3667102" y="1726630"/>
            <a:ext cx="766595" cy="33855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en-US" altLang="zh-CN" sz="9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~60%</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外商企业</a:t>
            </a:r>
            <a:endParaRPr kumimoji="0" lang="en-US" altLang="zh-CN"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2" name="文本框 24">
            <a:extLst>
              <a:ext uri="{FF2B5EF4-FFF2-40B4-BE49-F238E27FC236}">
                <a16:creationId xmlns:a16="http://schemas.microsoft.com/office/drawing/2014/main" id="{ABB789E7-876C-6030-4E90-3477F07BB054}"/>
              </a:ext>
            </a:extLst>
          </p:cNvPr>
          <p:cNvSpPr txBox="1"/>
          <p:nvPr/>
        </p:nvSpPr>
        <p:spPr>
          <a:xfrm>
            <a:off x="3863088" y="2820895"/>
            <a:ext cx="766595" cy="33855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en-US" altLang="zh-CN" sz="9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~15%</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外商企业</a:t>
            </a:r>
            <a:endParaRPr kumimoji="0" lang="en-US" altLang="zh-CN"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3" name="文本框 24">
            <a:extLst>
              <a:ext uri="{FF2B5EF4-FFF2-40B4-BE49-F238E27FC236}">
                <a16:creationId xmlns:a16="http://schemas.microsoft.com/office/drawing/2014/main" id="{A84207D4-FA6A-F809-4CD0-644815D8EE0A}"/>
              </a:ext>
            </a:extLst>
          </p:cNvPr>
          <p:cNvSpPr txBox="1"/>
          <p:nvPr/>
        </p:nvSpPr>
        <p:spPr>
          <a:xfrm>
            <a:off x="5361231" y="2458679"/>
            <a:ext cx="630499" cy="33855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en-US" altLang="zh-CN" sz="9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~9%</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外商企业</a:t>
            </a:r>
            <a:endParaRPr kumimoji="0" lang="en-US" altLang="zh-CN"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4" name="文本框 24">
            <a:extLst>
              <a:ext uri="{FF2B5EF4-FFF2-40B4-BE49-F238E27FC236}">
                <a16:creationId xmlns:a16="http://schemas.microsoft.com/office/drawing/2014/main" id="{BB9DF14B-0602-2BDC-7E83-654CF8AC287C}"/>
              </a:ext>
            </a:extLst>
          </p:cNvPr>
          <p:cNvSpPr txBox="1"/>
          <p:nvPr/>
        </p:nvSpPr>
        <p:spPr>
          <a:xfrm>
            <a:off x="5560500" y="3286064"/>
            <a:ext cx="610894" cy="338554"/>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en-US" altLang="zh-CN" sz="9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~6%</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外商企业</a:t>
            </a:r>
            <a:endParaRPr kumimoji="0" lang="en-US" altLang="zh-CN" sz="7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5" name="文本框 24">
            <a:extLst>
              <a:ext uri="{FF2B5EF4-FFF2-40B4-BE49-F238E27FC236}">
                <a16:creationId xmlns:a16="http://schemas.microsoft.com/office/drawing/2014/main" id="{9C7904C9-96B7-94BA-8C3F-EAD128B8848B}"/>
              </a:ext>
            </a:extLst>
          </p:cNvPr>
          <p:cNvSpPr txBox="1"/>
          <p:nvPr/>
        </p:nvSpPr>
        <p:spPr>
          <a:xfrm>
            <a:off x="5192687" y="4477688"/>
            <a:ext cx="1230729" cy="204351"/>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7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数据来源：沙利文</a:t>
            </a:r>
            <a:endParaRPr kumimoji="0" lang="ja-JP" altLang="en-US" sz="7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3488892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83B8BA-891E-999B-10B4-1814BCC6F52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grpSp>
        <p:nvGrpSpPr>
          <p:cNvPr id="92" name="Group 91">
            <a:extLst>
              <a:ext uri="{FF2B5EF4-FFF2-40B4-BE49-F238E27FC236}">
                <a16:creationId xmlns:a16="http://schemas.microsoft.com/office/drawing/2014/main" id="{F6633DFA-30C5-44C7-7CDF-562BCA60ED43}"/>
              </a:ext>
            </a:extLst>
          </p:cNvPr>
          <p:cNvGrpSpPr/>
          <p:nvPr/>
        </p:nvGrpSpPr>
        <p:grpSpPr>
          <a:xfrm>
            <a:off x="459313" y="4051556"/>
            <a:ext cx="798865" cy="328203"/>
            <a:chOff x="1494109" y="5315110"/>
            <a:chExt cx="1048407" cy="328203"/>
          </a:xfrm>
        </p:grpSpPr>
        <p:sp>
          <p:nvSpPr>
            <p:cNvPr id="93" name="Rectangle 92">
              <a:extLst>
                <a:ext uri="{FF2B5EF4-FFF2-40B4-BE49-F238E27FC236}">
                  <a16:creationId xmlns:a16="http://schemas.microsoft.com/office/drawing/2014/main" id="{A37B9CFB-8BDB-7DCF-5F7C-3EB77714910F}"/>
                </a:ext>
              </a:extLst>
            </p:cNvPr>
            <p:cNvSpPr/>
            <p:nvPr/>
          </p:nvSpPr>
          <p:spPr>
            <a:xfrm>
              <a:off x="1494109" y="5331557"/>
              <a:ext cx="1038119" cy="295310"/>
            </a:xfrm>
            <a:prstGeom prst="rect">
              <a:avLst/>
            </a:prstGeom>
            <a:solidFill>
              <a:schemeClr val="accent3">
                <a:lumMod val="75000"/>
              </a:schemeClr>
            </a:solid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94" name="标题 1">
              <a:extLst>
                <a:ext uri="{FF2B5EF4-FFF2-40B4-BE49-F238E27FC236}">
                  <a16:creationId xmlns:a16="http://schemas.microsoft.com/office/drawing/2014/main" id="{D3215426-87A2-5D9E-C9E0-A49B37C152BB}"/>
                </a:ext>
              </a:extLst>
            </p:cNvPr>
            <p:cNvSpPr txBox="1"/>
            <p:nvPr/>
          </p:nvSpPr>
          <p:spPr>
            <a:xfrm>
              <a:off x="1504397" y="5315110"/>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ea"/>
                  <a:sym typeface="+mn-lt"/>
                </a:rPr>
                <a:t>全球标准化</a:t>
              </a:r>
            </a:p>
          </p:txBody>
        </p:sp>
      </p:grpSp>
      <p:sp>
        <p:nvSpPr>
          <p:cNvPr id="95" name="文本框 24">
            <a:extLst>
              <a:ext uri="{FF2B5EF4-FFF2-40B4-BE49-F238E27FC236}">
                <a16:creationId xmlns:a16="http://schemas.microsoft.com/office/drawing/2014/main" id="{888A047C-4C31-A1CC-611B-E0D57D87ECD9}"/>
              </a:ext>
            </a:extLst>
          </p:cNvPr>
          <p:cNvSpPr txBox="1"/>
          <p:nvPr/>
        </p:nvSpPr>
        <p:spPr>
          <a:xfrm>
            <a:off x="1964657" y="5519665"/>
            <a:ext cx="1032295"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全球团队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96" name="文本框 24">
            <a:extLst>
              <a:ext uri="{FF2B5EF4-FFF2-40B4-BE49-F238E27FC236}">
                <a16:creationId xmlns:a16="http://schemas.microsoft.com/office/drawing/2014/main" id="{2A179798-567F-5848-2C05-D4F316939C56}"/>
              </a:ext>
            </a:extLst>
          </p:cNvPr>
          <p:cNvSpPr txBox="1"/>
          <p:nvPr/>
        </p:nvSpPr>
        <p:spPr>
          <a:xfrm>
            <a:off x="2094781" y="6409788"/>
            <a:ext cx="810732"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本土团队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97" name="文本框 24">
            <a:extLst>
              <a:ext uri="{FF2B5EF4-FFF2-40B4-BE49-F238E27FC236}">
                <a16:creationId xmlns:a16="http://schemas.microsoft.com/office/drawing/2014/main" id="{9F5D7EFD-F025-E617-CF25-32C280A73840}"/>
              </a:ext>
            </a:extLst>
          </p:cNvPr>
          <p:cNvSpPr txBox="1"/>
          <p:nvPr/>
        </p:nvSpPr>
        <p:spPr>
          <a:xfrm>
            <a:off x="1645753" y="3738343"/>
            <a:ext cx="1032295"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阶段一</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在华业务上云</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98" name="文本框 24">
            <a:extLst>
              <a:ext uri="{FF2B5EF4-FFF2-40B4-BE49-F238E27FC236}">
                <a16:creationId xmlns:a16="http://schemas.microsoft.com/office/drawing/2014/main" id="{C8A7FD86-5CF7-CB5E-081C-BF3559452664}"/>
              </a:ext>
            </a:extLst>
          </p:cNvPr>
          <p:cNvSpPr txBox="1"/>
          <p:nvPr/>
        </p:nvSpPr>
        <p:spPr>
          <a:xfrm>
            <a:off x="3386537" y="3738343"/>
            <a:ext cx="1032295"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阶段二</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系统全面迁移</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cxnSp>
        <p:nvCxnSpPr>
          <p:cNvPr id="99" name="Straight Arrow Connector 98">
            <a:extLst>
              <a:ext uri="{FF2B5EF4-FFF2-40B4-BE49-F238E27FC236}">
                <a16:creationId xmlns:a16="http://schemas.microsoft.com/office/drawing/2014/main" id="{0361D1AE-F6D2-78C1-D4A5-72BC990EB3CC}"/>
              </a:ext>
            </a:extLst>
          </p:cNvPr>
          <p:cNvCxnSpPr>
            <a:cxnSpLocks/>
          </p:cNvCxnSpPr>
          <p:nvPr/>
        </p:nvCxnSpPr>
        <p:spPr>
          <a:xfrm>
            <a:off x="2678048" y="3938398"/>
            <a:ext cx="82296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7E283F47-7C94-9FE6-86C2-CA45EB5406E0}"/>
              </a:ext>
            </a:extLst>
          </p:cNvPr>
          <p:cNvCxnSpPr>
            <a:cxnSpLocks/>
          </p:cNvCxnSpPr>
          <p:nvPr/>
        </p:nvCxnSpPr>
        <p:spPr>
          <a:xfrm>
            <a:off x="4365104" y="3938398"/>
            <a:ext cx="82296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90D58FFA-3B16-6EE4-EB0A-E5CBB1A39E5D}"/>
              </a:ext>
            </a:extLst>
          </p:cNvPr>
          <p:cNvSpPr/>
          <p:nvPr/>
        </p:nvSpPr>
        <p:spPr>
          <a:xfrm>
            <a:off x="1822059" y="4322000"/>
            <a:ext cx="1125657" cy="1125657"/>
          </a:xfrm>
          <a:prstGeom prst="ellipse">
            <a:avLst/>
          </a:prstGeom>
          <a:solidFill>
            <a:schemeClr val="accent4">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02" name="Oval 101">
            <a:extLst>
              <a:ext uri="{FF2B5EF4-FFF2-40B4-BE49-F238E27FC236}">
                <a16:creationId xmlns:a16="http://schemas.microsoft.com/office/drawing/2014/main" id="{AC18C4BA-38AF-A7CC-C930-2167A83006E1}"/>
              </a:ext>
            </a:extLst>
          </p:cNvPr>
          <p:cNvSpPr>
            <a:spLocks noChangeAspect="1"/>
          </p:cNvSpPr>
          <p:nvPr/>
        </p:nvSpPr>
        <p:spPr>
          <a:xfrm>
            <a:off x="3460715" y="5187041"/>
            <a:ext cx="1124712" cy="1124712"/>
          </a:xfrm>
          <a:prstGeom prst="ellipse">
            <a:avLst/>
          </a:prstGeom>
          <a:solidFill>
            <a:schemeClr val="accent4">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03" name="Oval 102">
            <a:extLst>
              <a:ext uri="{FF2B5EF4-FFF2-40B4-BE49-F238E27FC236}">
                <a16:creationId xmlns:a16="http://schemas.microsoft.com/office/drawing/2014/main" id="{4705F870-86F5-3681-D845-A44E11AD9488}"/>
              </a:ext>
            </a:extLst>
          </p:cNvPr>
          <p:cNvSpPr>
            <a:spLocks noChangeAspect="1"/>
          </p:cNvSpPr>
          <p:nvPr/>
        </p:nvSpPr>
        <p:spPr>
          <a:xfrm>
            <a:off x="5186857" y="6293770"/>
            <a:ext cx="1124712" cy="1124712"/>
          </a:xfrm>
          <a:prstGeom prst="ellipse">
            <a:avLst/>
          </a:prstGeom>
          <a:solidFill>
            <a:schemeClr val="accent4">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04" name="文本框 24">
            <a:extLst>
              <a:ext uri="{FF2B5EF4-FFF2-40B4-BE49-F238E27FC236}">
                <a16:creationId xmlns:a16="http://schemas.microsoft.com/office/drawing/2014/main" id="{E801C214-9AD9-5693-0EBE-A524A350C623}"/>
              </a:ext>
            </a:extLst>
          </p:cNvPr>
          <p:cNvSpPr txBox="1"/>
          <p:nvPr/>
        </p:nvSpPr>
        <p:spPr>
          <a:xfrm>
            <a:off x="198771" y="6785138"/>
            <a:ext cx="1343465" cy="400110"/>
          </a:xfrm>
          <a:prstGeom prst="rect">
            <a:avLst/>
          </a:prstGeom>
          <a:noFill/>
        </p:spPr>
        <p:txBody>
          <a:bodyPr wrap="square" rtlCol="0">
            <a:spAutoFit/>
          </a:bodyPr>
          <a:lstStyle/>
          <a:p>
            <a:pPr marL="171450" marR="0" lvl="0" indent="-171450" algn="l" defTabSz="498332" rtl="0" eaLnBrk="1" fontAlgn="auto" latinLnBrk="0" hangingPunct="1">
              <a:lnSpc>
                <a:spcPct val="100000"/>
              </a:lnSpc>
              <a:spcBef>
                <a:spcPts val="0"/>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数字产品本土化</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498332" rtl="0" eaLnBrk="1" fontAlgn="auto" latinLnBrk="0" hangingPunct="1">
              <a:lnSpc>
                <a:spcPct val="100000"/>
              </a:lnSpc>
              <a:spcBef>
                <a:spcPts val="0"/>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数字产品定制化</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105" name="Straight Arrow Connector 104">
            <a:extLst>
              <a:ext uri="{FF2B5EF4-FFF2-40B4-BE49-F238E27FC236}">
                <a16:creationId xmlns:a16="http://schemas.microsoft.com/office/drawing/2014/main" id="{48AC9096-5C98-C65B-0B40-71CFDE0B7E5D}"/>
              </a:ext>
            </a:extLst>
          </p:cNvPr>
          <p:cNvCxnSpPr>
            <a:cxnSpLocks/>
          </p:cNvCxnSpPr>
          <p:nvPr/>
        </p:nvCxnSpPr>
        <p:spPr>
          <a:xfrm rot="5400000">
            <a:off x="1145312" y="4505750"/>
            <a:ext cx="82296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90D3A65-8321-2843-7088-87D4DABB8014}"/>
              </a:ext>
            </a:extLst>
          </p:cNvPr>
          <p:cNvCxnSpPr>
            <a:cxnSpLocks/>
          </p:cNvCxnSpPr>
          <p:nvPr/>
        </p:nvCxnSpPr>
        <p:spPr>
          <a:xfrm rot="5400000">
            <a:off x="1145312" y="5623010"/>
            <a:ext cx="82296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D1D8871-EC60-7ADC-260C-C874B565D256}"/>
              </a:ext>
            </a:extLst>
          </p:cNvPr>
          <p:cNvCxnSpPr>
            <a:cxnSpLocks/>
          </p:cNvCxnSpPr>
          <p:nvPr/>
        </p:nvCxnSpPr>
        <p:spPr>
          <a:xfrm rot="5400000">
            <a:off x="1145312" y="6740270"/>
            <a:ext cx="822960" cy="0"/>
          </a:xfrm>
          <a:prstGeom prst="straightConnector1">
            <a:avLst/>
          </a:prstGeom>
          <a:ln w="9525">
            <a:solidFill>
              <a:schemeClr val="accent3"/>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08" name="文本框 24">
            <a:extLst>
              <a:ext uri="{FF2B5EF4-FFF2-40B4-BE49-F238E27FC236}">
                <a16:creationId xmlns:a16="http://schemas.microsoft.com/office/drawing/2014/main" id="{AD4A0DB1-C35B-D71E-CF30-AC11D9B33AC1}"/>
              </a:ext>
            </a:extLst>
          </p:cNvPr>
          <p:cNvSpPr txBox="1"/>
          <p:nvPr/>
        </p:nvSpPr>
        <p:spPr>
          <a:xfrm>
            <a:off x="3508540" y="4238286"/>
            <a:ext cx="1032295"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全球团队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09" name="文本框 24">
            <a:extLst>
              <a:ext uri="{FF2B5EF4-FFF2-40B4-BE49-F238E27FC236}">
                <a16:creationId xmlns:a16="http://schemas.microsoft.com/office/drawing/2014/main" id="{06DA8471-72CA-B5BB-FF60-156BC6BBB66C}"/>
              </a:ext>
            </a:extLst>
          </p:cNvPr>
          <p:cNvSpPr txBox="1"/>
          <p:nvPr/>
        </p:nvSpPr>
        <p:spPr>
          <a:xfrm>
            <a:off x="3658095" y="6398526"/>
            <a:ext cx="810732"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本土团队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10" name="文本框 24">
            <a:extLst>
              <a:ext uri="{FF2B5EF4-FFF2-40B4-BE49-F238E27FC236}">
                <a16:creationId xmlns:a16="http://schemas.microsoft.com/office/drawing/2014/main" id="{B0353201-352B-ED84-4626-43DFE24331E5}"/>
              </a:ext>
            </a:extLst>
          </p:cNvPr>
          <p:cNvSpPr txBox="1"/>
          <p:nvPr/>
        </p:nvSpPr>
        <p:spPr>
          <a:xfrm>
            <a:off x="5301208" y="4238286"/>
            <a:ext cx="1032295"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全球团队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11" name="文本框 24">
            <a:extLst>
              <a:ext uri="{FF2B5EF4-FFF2-40B4-BE49-F238E27FC236}">
                <a16:creationId xmlns:a16="http://schemas.microsoft.com/office/drawing/2014/main" id="{39AA12BF-94E9-9262-5E7E-5495BF042F34}"/>
              </a:ext>
            </a:extLst>
          </p:cNvPr>
          <p:cNvSpPr txBox="1"/>
          <p:nvPr/>
        </p:nvSpPr>
        <p:spPr>
          <a:xfrm>
            <a:off x="5380924" y="5269614"/>
            <a:ext cx="810732"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本土团队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12" name="global_59904">
            <a:extLst>
              <a:ext uri="{FF2B5EF4-FFF2-40B4-BE49-F238E27FC236}">
                <a16:creationId xmlns:a16="http://schemas.microsoft.com/office/drawing/2014/main" id="{F80315CF-EE82-596F-FB4F-23B97268E116}"/>
              </a:ext>
            </a:extLst>
          </p:cNvPr>
          <p:cNvSpPr>
            <a:spLocks noChangeAspect="1"/>
          </p:cNvSpPr>
          <p:nvPr/>
        </p:nvSpPr>
        <p:spPr>
          <a:xfrm>
            <a:off x="1946318" y="5580298"/>
            <a:ext cx="186538" cy="177192"/>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3" name="house_90550">
            <a:extLst>
              <a:ext uri="{FF2B5EF4-FFF2-40B4-BE49-F238E27FC236}">
                <a16:creationId xmlns:a16="http://schemas.microsoft.com/office/drawing/2014/main" id="{E8FA9B5D-8B3C-0CC8-0762-54A34299A282}"/>
              </a:ext>
            </a:extLst>
          </p:cNvPr>
          <p:cNvSpPr>
            <a:spLocks noChangeAspect="1"/>
          </p:cNvSpPr>
          <p:nvPr/>
        </p:nvSpPr>
        <p:spPr>
          <a:xfrm>
            <a:off x="1973896" y="6445574"/>
            <a:ext cx="150063" cy="18653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3091" h="600512">
                <a:moveTo>
                  <a:pt x="242921" y="254713"/>
                </a:moveTo>
                <a:cubicBezTo>
                  <a:pt x="240591" y="254713"/>
                  <a:pt x="238619" y="256682"/>
                  <a:pt x="238619" y="259187"/>
                </a:cubicBezTo>
                <a:lnTo>
                  <a:pt x="238619" y="287463"/>
                </a:lnTo>
                <a:lnTo>
                  <a:pt x="247402" y="287463"/>
                </a:lnTo>
                <a:lnTo>
                  <a:pt x="247402" y="259187"/>
                </a:lnTo>
                <a:cubicBezTo>
                  <a:pt x="247402" y="256682"/>
                  <a:pt x="245431" y="254713"/>
                  <a:pt x="242921" y="254713"/>
                </a:cubicBezTo>
                <a:close/>
                <a:moveTo>
                  <a:pt x="242921" y="163621"/>
                </a:moveTo>
                <a:lnTo>
                  <a:pt x="195776" y="202635"/>
                </a:lnTo>
                <a:lnTo>
                  <a:pt x="195776" y="287463"/>
                </a:lnTo>
                <a:lnTo>
                  <a:pt x="214598" y="287463"/>
                </a:lnTo>
                <a:lnTo>
                  <a:pt x="214598" y="259187"/>
                </a:lnTo>
                <a:cubicBezTo>
                  <a:pt x="214598" y="243617"/>
                  <a:pt x="227326" y="230911"/>
                  <a:pt x="242921" y="230911"/>
                </a:cubicBezTo>
                <a:cubicBezTo>
                  <a:pt x="258516" y="230911"/>
                  <a:pt x="271244" y="243617"/>
                  <a:pt x="271244" y="259187"/>
                </a:cubicBezTo>
                <a:lnTo>
                  <a:pt x="271244" y="287463"/>
                </a:lnTo>
                <a:lnTo>
                  <a:pt x="290245" y="287463"/>
                </a:lnTo>
                <a:lnTo>
                  <a:pt x="290245" y="202635"/>
                </a:lnTo>
                <a:close/>
                <a:moveTo>
                  <a:pt x="235392" y="139103"/>
                </a:moveTo>
                <a:cubicBezTo>
                  <a:pt x="239694" y="135345"/>
                  <a:pt x="246148" y="135345"/>
                  <a:pt x="250629" y="139103"/>
                </a:cubicBezTo>
                <a:lnTo>
                  <a:pt x="309784" y="187960"/>
                </a:lnTo>
                <a:cubicBezTo>
                  <a:pt x="312473" y="190108"/>
                  <a:pt x="314086" y="193508"/>
                  <a:pt x="314086" y="197087"/>
                </a:cubicBezTo>
                <a:lnTo>
                  <a:pt x="314086" y="299275"/>
                </a:lnTo>
                <a:cubicBezTo>
                  <a:pt x="314086" y="305896"/>
                  <a:pt x="308708" y="311265"/>
                  <a:pt x="302255" y="311265"/>
                </a:cubicBezTo>
                <a:lnTo>
                  <a:pt x="183766" y="311265"/>
                </a:lnTo>
                <a:cubicBezTo>
                  <a:pt x="177134" y="311265"/>
                  <a:pt x="171756" y="305896"/>
                  <a:pt x="171756" y="299275"/>
                </a:cubicBezTo>
                <a:lnTo>
                  <a:pt x="171756" y="197087"/>
                </a:lnTo>
                <a:cubicBezTo>
                  <a:pt x="171756" y="193508"/>
                  <a:pt x="173369" y="190108"/>
                  <a:pt x="176237" y="187960"/>
                </a:cubicBezTo>
                <a:close/>
                <a:moveTo>
                  <a:pt x="242938" y="94160"/>
                </a:moveTo>
                <a:cubicBezTo>
                  <a:pt x="166214" y="94160"/>
                  <a:pt x="103652" y="156628"/>
                  <a:pt x="103652" y="233236"/>
                </a:cubicBezTo>
                <a:cubicBezTo>
                  <a:pt x="103652" y="310023"/>
                  <a:pt x="166214" y="372490"/>
                  <a:pt x="242938" y="372490"/>
                </a:cubicBezTo>
                <a:cubicBezTo>
                  <a:pt x="319842" y="372490"/>
                  <a:pt x="382225" y="310023"/>
                  <a:pt x="382225" y="233236"/>
                </a:cubicBezTo>
                <a:cubicBezTo>
                  <a:pt x="382225" y="156628"/>
                  <a:pt x="319842" y="94160"/>
                  <a:pt x="242938" y="94160"/>
                </a:cubicBezTo>
                <a:close/>
                <a:moveTo>
                  <a:pt x="242938" y="70354"/>
                </a:moveTo>
                <a:cubicBezTo>
                  <a:pt x="332928" y="70354"/>
                  <a:pt x="406246" y="143382"/>
                  <a:pt x="406246" y="233236"/>
                </a:cubicBezTo>
                <a:cubicBezTo>
                  <a:pt x="406246" y="323089"/>
                  <a:pt x="332928" y="396296"/>
                  <a:pt x="242938" y="396296"/>
                </a:cubicBezTo>
                <a:cubicBezTo>
                  <a:pt x="152949" y="396296"/>
                  <a:pt x="79810" y="323089"/>
                  <a:pt x="79810" y="233236"/>
                </a:cubicBezTo>
                <a:cubicBezTo>
                  <a:pt x="79810" y="143382"/>
                  <a:pt x="152949" y="70354"/>
                  <a:pt x="242938" y="70354"/>
                </a:cubicBezTo>
                <a:close/>
                <a:moveTo>
                  <a:pt x="241635" y="35798"/>
                </a:moveTo>
                <a:cubicBezTo>
                  <a:pt x="128167" y="35798"/>
                  <a:pt x="35851" y="127978"/>
                  <a:pt x="35851" y="241100"/>
                </a:cubicBezTo>
                <a:cubicBezTo>
                  <a:pt x="35851" y="330058"/>
                  <a:pt x="174235" y="489001"/>
                  <a:pt x="241635" y="557376"/>
                </a:cubicBezTo>
                <a:cubicBezTo>
                  <a:pt x="308856" y="489001"/>
                  <a:pt x="447240" y="330058"/>
                  <a:pt x="447240" y="241279"/>
                </a:cubicBezTo>
                <a:cubicBezTo>
                  <a:pt x="447240" y="127978"/>
                  <a:pt x="354924" y="35798"/>
                  <a:pt x="241635" y="35798"/>
                </a:cubicBezTo>
                <a:close/>
                <a:moveTo>
                  <a:pt x="241635" y="0"/>
                </a:moveTo>
                <a:cubicBezTo>
                  <a:pt x="374821" y="0"/>
                  <a:pt x="483091" y="108110"/>
                  <a:pt x="483091" y="241279"/>
                </a:cubicBezTo>
                <a:cubicBezTo>
                  <a:pt x="483091" y="370510"/>
                  <a:pt x="263504" y="586372"/>
                  <a:pt x="254004" y="595500"/>
                </a:cubicBezTo>
                <a:cubicBezTo>
                  <a:pt x="250598" y="598901"/>
                  <a:pt x="246117" y="600512"/>
                  <a:pt x="241635" y="600512"/>
                </a:cubicBezTo>
                <a:cubicBezTo>
                  <a:pt x="236975" y="600512"/>
                  <a:pt x="232493" y="598901"/>
                  <a:pt x="229087" y="595500"/>
                </a:cubicBezTo>
                <a:cubicBezTo>
                  <a:pt x="219587" y="586372"/>
                  <a:pt x="0" y="370510"/>
                  <a:pt x="0" y="241279"/>
                </a:cubicBezTo>
                <a:cubicBezTo>
                  <a:pt x="0" y="108110"/>
                  <a:pt x="108270" y="0"/>
                  <a:pt x="241635"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4" name="global_59904">
            <a:extLst>
              <a:ext uri="{FF2B5EF4-FFF2-40B4-BE49-F238E27FC236}">
                <a16:creationId xmlns:a16="http://schemas.microsoft.com/office/drawing/2014/main" id="{32B57598-9CCD-686B-8838-94628970DCBF}"/>
              </a:ext>
            </a:extLst>
          </p:cNvPr>
          <p:cNvSpPr>
            <a:spLocks noChangeAspect="1"/>
          </p:cNvSpPr>
          <p:nvPr/>
        </p:nvSpPr>
        <p:spPr>
          <a:xfrm>
            <a:off x="3525317" y="4302299"/>
            <a:ext cx="186538" cy="177192"/>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5" name="global_59904">
            <a:extLst>
              <a:ext uri="{FF2B5EF4-FFF2-40B4-BE49-F238E27FC236}">
                <a16:creationId xmlns:a16="http://schemas.microsoft.com/office/drawing/2014/main" id="{2B1C92B0-0BA3-FC6E-33C5-96E737CD5AA2}"/>
              </a:ext>
            </a:extLst>
          </p:cNvPr>
          <p:cNvSpPr>
            <a:spLocks noChangeAspect="1"/>
          </p:cNvSpPr>
          <p:nvPr/>
        </p:nvSpPr>
        <p:spPr>
          <a:xfrm>
            <a:off x="5325391" y="4297402"/>
            <a:ext cx="186538" cy="177192"/>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6" name="house_90550">
            <a:extLst>
              <a:ext uri="{FF2B5EF4-FFF2-40B4-BE49-F238E27FC236}">
                <a16:creationId xmlns:a16="http://schemas.microsoft.com/office/drawing/2014/main" id="{FC43275D-E69E-E6F0-0A6F-6E3A46664D6A}"/>
              </a:ext>
            </a:extLst>
          </p:cNvPr>
          <p:cNvSpPr>
            <a:spLocks noChangeAspect="1"/>
          </p:cNvSpPr>
          <p:nvPr/>
        </p:nvSpPr>
        <p:spPr>
          <a:xfrm>
            <a:off x="3566969" y="6445574"/>
            <a:ext cx="150063" cy="18653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3091" h="600512">
                <a:moveTo>
                  <a:pt x="242921" y="254713"/>
                </a:moveTo>
                <a:cubicBezTo>
                  <a:pt x="240591" y="254713"/>
                  <a:pt x="238619" y="256682"/>
                  <a:pt x="238619" y="259187"/>
                </a:cubicBezTo>
                <a:lnTo>
                  <a:pt x="238619" y="287463"/>
                </a:lnTo>
                <a:lnTo>
                  <a:pt x="247402" y="287463"/>
                </a:lnTo>
                <a:lnTo>
                  <a:pt x="247402" y="259187"/>
                </a:lnTo>
                <a:cubicBezTo>
                  <a:pt x="247402" y="256682"/>
                  <a:pt x="245431" y="254713"/>
                  <a:pt x="242921" y="254713"/>
                </a:cubicBezTo>
                <a:close/>
                <a:moveTo>
                  <a:pt x="242921" y="163621"/>
                </a:moveTo>
                <a:lnTo>
                  <a:pt x="195776" y="202635"/>
                </a:lnTo>
                <a:lnTo>
                  <a:pt x="195776" y="287463"/>
                </a:lnTo>
                <a:lnTo>
                  <a:pt x="214598" y="287463"/>
                </a:lnTo>
                <a:lnTo>
                  <a:pt x="214598" y="259187"/>
                </a:lnTo>
                <a:cubicBezTo>
                  <a:pt x="214598" y="243617"/>
                  <a:pt x="227326" y="230911"/>
                  <a:pt x="242921" y="230911"/>
                </a:cubicBezTo>
                <a:cubicBezTo>
                  <a:pt x="258516" y="230911"/>
                  <a:pt x="271244" y="243617"/>
                  <a:pt x="271244" y="259187"/>
                </a:cubicBezTo>
                <a:lnTo>
                  <a:pt x="271244" y="287463"/>
                </a:lnTo>
                <a:lnTo>
                  <a:pt x="290245" y="287463"/>
                </a:lnTo>
                <a:lnTo>
                  <a:pt x="290245" y="202635"/>
                </a:lnTo>
                <a:close/>
                <a:moveTo>
                  <a:pt x="235392" y="139103"/>
                </a:moveTo>
                <a:cubicBezTo>
                  <a:pt x="239694" y="135345"/>
                  <a:pt x="246148" y="135345"/>
                  <a:pt x="250629" y="139103"/>
                </a:cubicBezTo>
                <a:lnTo>
                  <a:pt x="309784" y="187960"/>
                </a:lnTo>
                <a:cubicBezTo>
                  <a:pt x="312473" y="190108"/>
                  <a:pt x="314086" y="193508"/>
                  <a:pt x="314086" y="197087"/>
                </a:cubicBezTo>
                <a:lnTo>
                  <a:pt x="314086" y="299275"/>
                </a:lnTo>
                <a:cubicBezTo>
                  <a:pt x="314086" y="305896"/>
                  <a:pt x="308708" y="311265"/>
                  <a:pt x="302255" y="311265"/>
                </a:cubicBezTo>
                <a:lnTo>
                  <a:pt x="183766" y="311265"/>
                </a:lnTo>
                <a:cubicBezTo>
                  <a:pt x="177134" y="311265"/>
                  <a:pt x="171756" y="305896"/>
                  <a:pt x="171756" y="299275"/>
                </a:cubicBezTo>
                <a:lnTo>
                  <a:pt x="171756" y="197087"/>
                </a:lnTo>
                <a:cubicBezTo>
                  <a:pt x="171756" y="193508"/>
                  <a:pt x="173369" y="190108"/>
                  <a:pt x="176237" y="187960"/>
                </a:cubicBezTo>
                <a:close/>
                <a:moveTo>
                  <a:pt x="242938" y="94160"/>
                </a:moveTo>
                <a:cubicBezTo>
                  <a:pt x="166214" y="94160"/>
                  <a:pt x="103652" y="156628"/>
                  <a:pt x="103652" y="233236"/>
                </a:cubicBezTo>
                <a:cubicBezTo>
                  <a:pt x="103652" y="310023"/>
                  <a:pt x="166214" y="372490"/>
                  <a:pt x="242938" y="372490"/>
                </a:cubicBezTo>
                <a:cubicBezTo>
                  <a:pt x="319842" y="372490"/>
                  <a:pt x="382225" y="310023"/>
                  <a:pt x="382225" y="233236"/>
                </a:cubicBezTo>
                <a:cubicBezTo>
                  <a:pt x="382225" y="156628"/>
                  <a:pt x="319842" y="94160"/>
                  <a:pt x="242938" y="94160"/>
                </a:cubicBezTo>
                <a:close/>
                <a:moveTo>
                  <a:pt x="242938" y="70354"/>
                </a:moveTo>
                <a:cubicBezTo>
                  <a:pt x="332928" y="70354"/>
                  <a:pt x="406246" y="143382"/>
                  <a:pt x="406246" y="233236"/>
                </a:cubicBezTo>
                <a:cubicBezTo>
                  <a:pt x="406246" y="323089"/>
                  <a:pt x="332928" y="396296"/>
                  <a:pt x="242938" y="396296"/>
                </a:cubicBezTo>
                <a:cubicBezTo>
                  <a:pt x="152949" y="396296"/>
                  <a:pt x="79810" y="323089"/>
                  <a:pt x="79810" y="233236"/>
                </a:cubicBezTo>
                <a:cubicBezTo>
                  <a:pt x="79810" y="143382"/>
                  <a:pt x="152949" y="70354"/>
                  <a:pt x="242938" y="70354"/>
                </a:cubicBezTo>
                <a:close/>
                <a:moveTo>
                  <a:pt x="241635" y="35798"/>
                </a:moveTo>
                <a:cubicBezTo>
                  <a:pt x="128167" y="35798"/>
                  <a:pt x="35851" y="127978"/>
                  <a:pt x="35851" y="241100"/>
                </a:cubicBezTo>
                <a:cubicBezTo>
                  <a:pt x="35851" y="330058"/>
                  <a:pt x="174235" y="489001"/>
                  <a:pt x="241635" y="557376"/>
                </a:cubicBezTo>
                <a:cubicBezTo>
                  <a:pt x="308856" y="489001"/>
                  <a:pt x="447240" y="330058"/>
                  <a:pt x="447240" y="241279"/>
                </a:cubicBezTo>
                <a:cubicBezTo>
                  <a:pt x="447240" y="127978"/>
                  <a:pt x="354924" y="35798"/>
                  <a:pt x="241635" y="35798"/>
                </a:cubicBezTo>
                <a:close/>
                <a:moveTo>
                  <a:pt x="241635" y="0"/>
                </a:moveTo>
                <a:cubicBezTo>
                  <a:pt x="374821" y="0"/>
                  <a:pt x="483091" y="108110"/>
                  <a:pt x="483091" y="241279"/>
                </a:cubicBezTo>
                <a:cubicBezTo>
                  <a:pt x="483091" y="370510"/>
                  <a:pt x="263504" y="586372"/>
                  <a:pt x="254004" y="595500"/>
                </a:cubicBezTo>
                <a:cubicBezTo>
                  <a:pt x="250598" y="598901"/>
                  <a:pt x="246117" y="600512"/>
                  <a:pt x="241635" y="600512"/>
                </a:cubicBezTo>
                <a:cubicBezTo>
                  <a:pt x="236975" y="600512"/>
                  <a:pt x="232493" y="598901"/>
                  <a:pt x="229087" y="595500"/>
                </a:cubicBezTo>
                <a:cubicBezTo>
                  <a:pt x="219587" y="586372"/>
                  <a:pt x="0" y="370510"/>
                  <a:pt x="0" y="241279"/>
                </a:cubicBezTo>
                <a:cubicBezTo>
                  <a:pt x="0" y="108110"/>
                  <a:pt x="108270" y="0"/>
                  <a:pt x="241635"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7" name="house_90550">
            <a:extLst>
              <a:ext uri="{FF2B5EF4-FFF2-40B4-BE49-F238E27FC236}">
                <a16:creationId xmlns:a16="http://schemas.microsoft.com/office/drawing/2014/main" id="{FD4CD97B-B97A-39D5-BDD8-60656C1BA377}"/>
              </a:ext>
            </a:extLst>
          </p:cNvPr>
          <p:cNvSpPr>
            <a:spLocks noChangeAspect="1"/>
          </p:cNvSpPr>
          <p:nvPr/>
        </p:nvSpPr>
        <p:spPr>
          <a:xfrm>
            <a:off x="5350732" y="5333040"/>
            <a:ext cx="150063" cy="18653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3091" h="600512">
                <a:moveTo>
                  <a:pt x="242921" y="254713"/>
                </a:moveTo>
                <a:cubicBezTo>
                  <a:pt x="240591" y="254713"/>
                  <a:pt x="238619" y="256682"/>
                  <a:pt x="238619" y="259187"/>
                </a:cubicBezTo>
                <a:lnTo>
                  <a:pt x="238619" y="287463"/>
                </a:lnTo>
                <a:lnTo>
                  <a:pt x="247402" y="287463"/>
                </a:lnTo>
                <a:lnTo>
                  <a:pt x="247402" y="259187"/>
                </a:lnTo>
                <a:cubicBezTo>
                  <a:pt x="247402" y="256682"/>
                  <a:pt x="245431" y="254713"/>
                  <a:pt x="242921" y="254713"/>
                </a:cubicBezTo>
                <a:close/>
                <a:moveTo>
                  <a:pt x="242921" y="163621"/>
                </a:moveTo>
                <a:lnTo>
                  <a:pt x="195776" y="202635"/>
                </a:lnTo>
                <a:lnTo>
                  <a:pt x="195776" y="287463"/>
                </a:lnTo>
                <a:lnTo>
                  <a:pt x="214598" y="287463"/>
                </a:lnTo>
                <a:lnTo>
                  <a:pt x="214598" y="259187"/>
                </a:lnTo>
                <a:cubicBezTo>
                  <a:pt x="214598" y="243617"/>
                  <a:pt x="227326" y="230911"/>
                  <a:pt x="242921" y="230911"/>
                </a:cubicBezTo>
                <a:cubicBezTo>
                  <a:pt x="258516" y="230911"/>
                  <a:pt x="271244" y="243617"/>
                  <a:pt x="271244" y="259187"/>
                </a:cubicBezTo>
                <a:lnTo>
                  <a:pt x="271244" y="287463"/>
                </a:lnTo>
                <a:lnTo>
                  <a:pt x="290245" y="287463"/>
                </a:lnTo>
                <a:lnTo>
                  <a:pt x="290245" y="202635"/>
                </a:lnTo>
                <a:close/>
                <a:moveTo>
                  <a:pt x="235392" y="139103"/>
                </a:moveTo>
                <a:cubicBezTo>
                  <a:pt x="239694" y="135345"/>
                  <a:pt x="246148" y="135345"/>
                  <a:pt x="250629" y="139103"/>
                </a:cubicBezTo>
                <a:lnTo>
                  <a:pt x="309784" y="187960"/>
                </a:lnTo>
                <a:cubicBezTo>
                  <a:pt x="312473" y="190108"/>
                  <a:pt x="314086" y="193508"/>
                  <a:pt x="314086" y="197087"/>
                </a:cubicBezTo>
                <a:lnTo>
                  <a:pt x="314086" y="299275"/>
                </a:lnTo>
                <a:cubicBezTo>
                  <a:pt x="314086" y="305896"/>
                  <a:pt x="308708" y="311265"/>
                  <a:pt x="302255" y="311265"/>
                </a:cubicBezTo>
                <a:lnTo>
                  <a:pt x="183766" y="311265"/>
                </a:lnTo>
                <a:cubicBezTo>
                  <a:pt x="177134" y="311265"/>
                  <a:pt x="171756" y="305896"/>
                  <a:pt x="171756" y="299275"/>
                </a:cubicBezTo>
                <a:lnTo>
                  <a:pt x="171756" y="197087"/>
                </a:lnTo>
                <a:cubicBezTo>
                  <a:pt x="171756" y="193508"/>
                  <a:pt x="173369" y="190108"/>
                  <a:pt x="176237" y="187960"/>
                </a:cubicBezTo>
                <a:close/>
                <a:moveTo>
                  <a:pt x="242938" y="94160"/>
                </a:moveTo>
                <a:cubicBezTo>
                  <a:pt x="166214" y="94160"/>
                  <a:pt x="103652" y="156628"/>
                  <a:pt x="103652" y="233236"/>
                </a:cubicBezTo>
                <a:cubicBezTo>
                  <a:pt x="103652" y="310023"/>
                  <a:pt x="166214" y="372490"/>
                  <a:pt x="242938" y="372490"/>
                </a:cubicBezTo>
                <a:cubicBezTo>
                  <a:pt x="319842" y="372490"/>
                  <a:pt x="382225" y="310023"/>
                  <a:pt x="382225" y="233236"/>
                </a:cubicBezTo>
                <a:cubicBezTo>
                  <a:pt x="382225" y="156628"/>
                  <a:pt x="319842" y="94160"/>
                  <a:pt x="242938" y="94160"/>
                </a:cubicBezTo>
                <a:close/>
                <a:moveTo>
                  <a:pt x="242938" y="70354"/>
                </a:moveTo>
                <a:cubicBezTo>
                  <a:pt x="332928" y="70354"/>
                  <a:pt x="406246" y="143382"/>
                  <a:pt x="406246" y="233236"/>
                </a:cubicBezTo>
                <a:cubicBezTo>
                  <a:pt x="406246" y="323089"/>
                  <a:pt x="332928" y="396296"/>
                  <a:pt x="242938" y="396296"/>
                </a:cubicBezTo>
                <a:cubicBezTo>
                  <a:pt x="152949" y="396296"/>
                  <a:pt x="79810" y="323089"/>
                  <a:pt x="79810" y="233236"/>
                </a:cubicBezTo>
                <a:cubicBezTo>
                  <a:pt x="79810" y="143382"/>
                  <a:pt x="152949" y="70354"/>
                  <a:pt x="242938" y="70354"/>
                </a:cubicBezTo>
                <a:close/>
                <a:moveTo>
                  <a:pt x="241635" y="35798"/>
                </a:moveTo>
                <a:cubicBezTo>
                  <a:pt x="128167" y="35798"/>
                  <a:pt x="35851" y="127978"/>
                  <a:pt x="35851" y="241100"/>
                </a:cubicBezTo>
                <a:cubicBezTo>
                  <a:pt x="35851" y="330058"/>
                  <a:pt x="174235" y="489001"/>
                  <a:pt x="241635" y="557376"/>
                </a:cubicBezTo>
                <a:cubicBezTo>
                  <a:pt x="308856" y="489001"/>
                  <a:pt x="447240" y="330058"/>
                  <a:pt x="447240" y="241279"/>
                </a:cubicBezTo>
                <a:cubicBezTo>
                  <a:pt x="447240" y="127978"/>
                  <a:pt x="354924" y="35798"/>
                  <a:pt x="241635" y="35798"/>
                </a:cubicBezTo>
                <a:close/>
                <a:moveTo>
                  <a:pt x="241635" y="0"/>
                </a:moveTo>
                <a:cubicBezTo>
                  <a:pt x="374821" y="0"/>
                  <a:pt x="483091" y="108110"/>
                  <a:pt x="483091" y="241279"/>
                </a:cubicBezTo>
                <a:cubicBezTo>
                  <a:pt x="483091" y="370510"/>
                  <a:pt x="263504" y="586372"/>
                  <a:pt x="254004" y="595500"/>
                </a:cubicBezTo>
                <a:cubicBezTo>
                  <a:pt x="250598" y="598901"/>
                  <a:pt x="246117" y="600512"/>
                  <a:pt x="241635" y="600512"/>
                </a:cubicBezTo>
                <a:cubicBezTo>
                  <a:pt x="236975" y="600512"/>
                  <a:pt x="232493" y="598901"/>
                  <a:pt x="229087" y="595500"/>
                </a:cubicBezTo>
                <a:cubicBezTo>
                  <a:pt x="219587" y="586372"/>
                  <a:pt x="0" y="370510"/>
                  <a:pt x="0" y="241279"/>
                </a:cubicBezTo>
                <a:cubicBezTo>
                  <a:pt x="0" y="108110"/>
                  <a:pt x="108270" y="0"/>
                  <a:pt x="241635"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18" name="文本框 24">
            <a:extLst>
              <a:ext uri="{FF2B5EF4-FFF2-40B4-BE49-F238E27FC236}">
                <a16:creationId xmlns:a16="http://schemas.microsoft.com/office/drawing/2014/main" id="{C219BB91-23C4-7C90-AB90-488960E57F49}"/>
              </a:ext>
            </a:extLst>
          </p:cNvPr>
          <p:cNvSpPr txBox="1"/>
          <p:nvPr/>
        </p:nvSpPr>
        <p:spPr>
          <a:xfrm>
            <a:off x="1916196" y="4422932"/>
            <a:ext cx="1032295" cy="246221"/>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初步在华落地</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9" name="文本框 24">
            <a:extLst>
              <a:ext uri="{FF2B5EF4-FFF2-40B4-BE49-F238E27FC236}">
                <a16:creationId xmlns:a16="http://schemas.microsoft.com/office/drawing/2014/main" id="{E2ACB1B2-4605-4231-E06A-9265C10E7605}"/>
              </a:ext>
            </a:extLst>
          </p:cNvPr>
          <p:cNvSpPr txBox="1"/>
          <p:nvPr/>
        </p:nvSpPr>
        <p:spPr>
          <a:xfrm>
            <a:off x="3538944" y="5455589"/>
            <a:ext cx="1032295" cy="784830"/>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开始考虑更加适合本土的数字化建设，为不同类型的系统构建迁徙模板和流程</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0" name="文本框 24">
            <a:extLst>
              <a:ext uri="{FF2B5EF4-FFF2-40B4-BE49-F238E27FC236}">
                <a16:creationId xmlns:a16="http://schemas.microsoft.com/office/drawing/2014/main" id="{8CFDFF06-C980-5974-F4D8-898D06F7C428}"/>
              </a:ext>
            </a:extLst>
          </p:cNvPr>
          <p:cNvSpPr txBox="1"/>
          <p:nvPr/>
        </p:nvSpPr>
        <p:spPr>
          <a:xfrm>
            <a:off x="5024819" y="6283014"/>
            <a:ext cx="1442531"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在华业务深度拓展</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1" name="文本框 24">
            <a:extLst>
              <a:ext uri="{FF2B5EF4-FFF2-40B4-BE49-F238E27FC236}">
                <a16:creationId xmlns:a16="http://schemas.microsoft.com/office/drawing/2014/main" id="{68B48F25-9F08-3BF3-FE67-FBF0B3B2C760}"/>
              </a:ext>
            </a:extLst>
          </p:cNvPr>
          <p:cNvSpPr txBox="1"/>
          <p:nvPr/>
        </p:nvSpPr>
        <p:spPr>
          <a:xfrm>
            <a:off x="198771" y="4466504"/>
            <a:ext cx="1343465" cy="553998"/>
          </a:xfrm>
          <a:prstGeom prst="rect">
            <a:avLst/>
          </a:prstGeom>
          <a:noFill/>
        </p:spPr>
        <p:txBody>
          <a:bodyPr wrap="square" rtlCol="0">
            <a:spAutoFit/>
          </a:bodyPr>
          <a:lstStyle/>
          <a:p>
            <a:pPr marL="171450" marR="0" lvl="0" indent="-171450" algn="l" defTabSz="498332" rtl="0" eaLnBrk="1" fontAlgn="auto" latinLnBrk="0" hangingPunct="1">
              <a:lnSpc>
                <a:spcPct val="100000"/>
              </a:lnSpc>
              <a:spcBef>
                <a:spcPts val="0"/>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全球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498332" rtl="0" eaLnBrk="1" fontAlgn="auto" latinLnBrk="0" hangingPunct="1">
              <a:lnSpc>
                <a:spcPct val="100000"/>
              </a:lnSpc>
              <a:spcBef>
                <a:spcPts val="0"/>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全球云选型</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498332" rtl="0" eaLnBrk="1" fontAlgn="auto" latinLnBrk="0" hangingPunct="1">
              <a:lnSpc>
                <a:spcPct val="100000"/>
              </a:lnSpc>
              <a:spcBef>
                <a:spcPts val="0"/>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全球工具和应用</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2" name="文本框 24">
            <a:extLst>
              <a:ext uri="{FF2B5EF4-FFF2-40B4-BE49-F238E27FC236}">
                <a16:creationId xmlns:a16="http://schemas.microsoft.com/office/drawing/2014/main" id="{EE59B26B-C47E-FC94-E8F5-26AA99815BC0}"/>
              </a:ext>
            </a:extLst>
          </p:cNvPr>
          <p:cNvSpPr txBox="1"/>
          <p:nvPr/>
        </p:nvSpPr>
        <p:spPr>
          <a:xfrm>
            <a:off x="5279873" y="6438273"/>
            <a:ext cx="1079652" cy="923330"/>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形成成熟的系统迁移和运维机制，采用本土数字生态，为本土市场最终用户提供全面的交互体验</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3" name="文本框 24">
            <a:extLst>
              <a:ext uri="{FF2B5EF4-FFF2-40B4-BE49-F238E27FC236}">
                <a16:creationId xmlns:a16="http://schemas.microsoft.com/office/drawing/2014/main" id="{B89E3099-73BA-DF91-9993-78F0040890CB}"/>
              </a:ext>
            </a:extLst>
          </p:cNvPr>
          <p:cNvSpPr txBox="1"/>
          <p:nvPr/>
        </p:nvSpPr>
        <p:spPr>
          <a:xfrm>
            <a:off x="1912829" y="4629834"/>
            <a:ext cx="1064125" cy="646331"/>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业务初步上云，对系统、应用、工具进行分类，确定迁移优先级</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24" name="文本框 24">
            <a:extLst>
              <a:ext uri="{FF2B5EF4-FFF2-40B4-BE49-F238E27FC236}">
                <a16:creationId xmlns:a16="http://schemas.microsoft.com/office/drawing/2014/main" id="{47AF1B8F-933F-710E-C7A0-A7FAC4B6093C}"/>
              </a:ext>
            </a:extLst>
          </p:cNvPr>
          <p:cNvSpPr txBox="1"/>
          <p:nvPr/>
        </p:nvSpPr>
        <p:spPr>
          <a:xfrm>
            <a:off x="3415063" y="5254762"/>
            <a:ext cx="1382089" cy="246221"/>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在华业务稳定增长</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nvGrpSpPr>
          <p:cNvPr id="125" name="Group 124">
            <a:extLst>
              <a:ext uri="{FF2B5EF4-FFF2-40B4-BE49-F238E27FC236}">
                <a16:creationId xmlns:a16="http://schemas.microsoft.com/office/drawing/2014/main" id="{98E4068B-F07D-AC4D-1489-6F68285C329F}"/>
              </a:ext>
            </a:extLst>
          </p:cNvPr>
          <p:cNvGrpSpPr/>
          <p:nvPr/>
        </p:nvGrpSpPr>
        <p:grpSpPr>
          <a:xfrm>
            <a:off x="2032354" y="5865965"/>
            <a:ext cx="576072" cy="109728"/>
            <a:chOff x="4266932" y="9293699"/>
            <a:chExt cx="701040" cy="128016"/>
          </a:xfrm>
        </p:grpSpPr>
        <p:sp>
          <p:nvSpPr>
            <p:cNvPr id="126" name="Rectangle 125">
              <a:extLst>
                <a:ext uri="{FF2B5EF4-FFF2-40B4-BE49-F238E27FC236}">
                  <a16:creationId xmlns:a16="http://schemas.microsoft.com/office/drawing/2014/main" id="{C85ECEFE-89B2-9772-0018-D0F57261FF7B}"/>
                </a:ext>
              </a:extLst>
            </p:cNvPr>
            <p:cNvSpPr/>
            <p:nvPr/>
          </p:nvSpPr>
          <p:spPr>
            <a:xfrm>
              <a:off x="42669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27" name="Rectangle 126">
              <a:extLst>
                <a:ext uri="{FF2B5EF4-FFF2-40B4-BE49-F238E27FC236}">
                  <a16:creationId xmlns:a16="http://schemas.microsoft.com/office/drawing/2014/main" id="{2FB1BD0A-FD2E-F93F-85C9-CB4415BD0810}"/>
                </a:ext>
              </a:extLst>
            </p:cNvPr>
            <p:cNvSpPr/>
            <p:nvPr/>
          </p:nvSpPr>
          <p:spPr>
            <a:xfrm>
              <a:off x="44193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28" name="Rectangle 127">
              <a:extLst>
                <a:ext uri="{FF2B5EF4-FFF2-40B4-BE49-F238E27FC236}">
                  <a16:creationId xmlns:a16="http://schemas.microsoft.com/office/drawing/2014/main" id="{4413216F-29E6-F42F-9F8D-8CACBF9F9309}"/>
                </a:ext>
              </a:extLst>
            </p:cNvPr>
            <p:cNvSpPr/>
            <p:nvPr/>
          </p:nvSpPr>
          <p:spPr>
            <a:xfrm>
              <a:off x="45717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29" name="Rectangle 128">
              <a:extLst>
                <a:ext uri="{FF2B5EF4-FFF2-40B4-BE49-F238E27FC236}">
                  <a16:creationId xmlns:a16="http://schemas.microsoft.com/office/drawing/2014/main" id="{5CE1B8C5-AD63-1AFC-FDC2-4E7F100F27C8}"/>
                </a:ext>
              </a:extLst>
            </p:cNvPr>
            <p:cNvSpPr/>
            <p:nvPr/>
          </p:nvSpPr>
          <p:spPr>
            <a:xfrm>
              <a:off x="47241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0" name="Rectangle 129">
              <a:extLst>
                <a:ext uri="{FF2B5EF4-FFF2-40B4-BE49-F238E27FC236}">
                  <a16:creationId xmlns:a16="http://schemas.microsoft.com/office/drawing/2014/main" id="{F4CA078C-9EE3-27A3-ED88-B92D6014BFDF}"/>
                </a:ext>
              </a:extLst>
            </p:cNvPr>
            <p:cNvSpPr/>
            <p:nvPr/>
          </p:nvSpPr>
          <p:spPr>
            <a:xfrm>
              <a:off x="4876532" y="9293699"/>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31" name="Group 130">
            <a:extLst>
              <a:ext uri="{FF2B5EF4-FFF2-40B4-BE49-F238E27FC236}">
                <a16:creationId xmlns:a16="http://schemas.microsoft.com/office/drawing/2014/main" id="{9564062C-DA14-F18E-2C26-CB11FF6E01B5}"/>
              </a:ext>
            </a:extLst>
          </p:cNvPr>
          <p:cNvGrpSpPr/>
          <p:nvPr/>
        </p:nvGrpSpPr>
        <p:grpSpPr>
          <a:xfrm>
            <a:off x="2049016" y="6745646"/>
            <a:ext cx="576072" cy="109728"/>
            <a:chOff x="1977008" y="8561150"/>
            <a:chExt cx="701040" cy="128016"/>
          </a:xfrm>
        </p:grpSpPr>
        <p:sp>
          <p:nvSpPr>
            <p:cNvPr id="132" name="Rectangle 131">
              <a:extLst>
                <a:ext uri="{FF2B5EF4-FFF2-40B4-BE49-F238E27FC236}">
                  <a16:creationId xmlns:a16="http://schemas.microsoft.com/office/drawing/2014/main" id="{594E1EF3-4F98-D50D-8F67-05036FF12AE0}"/>
                </a:ext>
              </a:extLst>
            </p:cNvPr>
            <p:cNvSpPr/>
            <p:nvPr/>
          </p:nvSpPr>
          <p:spPr>
            <a:xfrm>
              <a:off x="1977008" y="8561150"/>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3" name="Rectangle 132">
              <a:extLst>
                <a:ext uri="{FF2B5EF4-FFF2-40B4-BE49-F238E27FC236}">
                  <a16:creationId xmlns:a16="http://schemas.microsoft.com/office/drawing/2014/main" id="{3F6E08C3-6C7E-5E95-49F7-C8E737FC6458}"/>
                </a:ext>
              </a:extLst>
            </p:cNvPr>
            <p:cNvSpPr/>
            <p:nvPr/>
          </p:nvSpPr>
          <p:spPr>
            <a:xfrm>
              <a:off x="2129408" y="8561150"/>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4" name="Rectangle 133">
              <a:extLst>
                <a:ext uri="{FF2B5EF4-FFF2-40B4-BE49-F238E27FC236}">
                  <a16:creationId xmlns:a16="http://schemas.microsoft.com/office/drawing/2014/main" id="{0B1B7B78-C8A2-68C9-278F-0E8B7E3B09CE}"/>
                </a:ext>
              </a:extLst>
            </p:cNvPr>
            <p:cNvSpPr/>
            <p:nvPr/>
          </p:nvSpPr>
          <p:spPr>
            <a:xfrm>
              <a:off x="2281808" y="8561150"/>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5" name="Rectangle 134">
              <a:extLst>
                <a:ext uri="{FF2B5EF4-FFF2-40B4-BE49-F238E27FC236}">
                  <a16:creationId xmlns:a16="http://schemas.microsoft.com/office/drawing/2014/main" id="{71D72BDA-EE56-29CA-19E4-089CA3F0DDC5}"/>
                </a:ext>
              </a:extLst>
            </p:cNvPr>
            <p:cNvSpPr/>
            <p:nvPr/>
          </p:nvSpPr>
          <p:spPr>
            <a:xfrm>
              <a:off x="2434208" y="8561150"/>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6" name="Rectangle 135">
              <a:extLst>
                <a:ext uri="{FF2B5EF4-FFF2-40B4-BE49-F238E27FC236}">
                  <a16:creationId xmlns:a16="http://schemas.microsoft.com/office/drawing/2014/main" id="{4C571235-A110-0470-371B-91162844CE37}"/>
                </a:ext>
              </a:extLst>
            </p:cNvPr>
            <p:cNvSpPr/>
            <p:nvPr/>
          </p:nvSpPr>
          <p:spPr>
            <a:xfrm>
              <a:off x="2586608" y="8561150"/>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37" name="Group 136">
            <a:extLst>
              <a:ext uri="{FF2B5EF4-FFF2-40B4-BE49-F238E27FC236}">
                <a16:creationId xmlns:a16="http://schemas.microsoft.com/office/drawing/2014/main" id="{8D76D41D-7E71-9496-5D00-A533627C1656}"/>
              </a:ext>
            </a:extLst>
          </p:cNvPr>
          <p:cNvGrpSpPr/>
          <p:nvPr/>
        </p:nvGrpSpPr>
        <p:grpSpPr>
          <a:xfrm>
            <a:off x="3712941" y="4600232"/>
            <a:ext cx="576166" cy="105213"/>
            <a:chOff x="3681226" y="6327911"/>
            <a:chExt cx="701040" cy="128016"/>
          </a:xfrm>
        </p:grpSpPr>
        <p:sp>
          <p:nvSpPr>
            <p:cNvPr id="138" name="Rectangle 137">
              <a:extLst>
                <a:ext uri="{FF2B5EF4-FFF2-40B4-BE49-F238E27FC236}">
                  <a16:creationId xmlns:a16="http://schemas.microsoft.com/office/drawing/2014/main" id="{23834035-948C-5D04-EB2B-1F29B5A4B883}"/>
                </a:ext>
              </a:extLst>
            </p:cNvPr>
            <p:cNvSpPr/>
            <p:nvPr/>
          </p:nvSpPr>
          <p:spPr>
            <a:xfrm>
              <a:off x="3681226" y="6327911"/>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39" name="Rectangle 138">
              <a:extLst>
                <a:ext uri="{FF2B5EF4-FFF2-40B4-BE49-F238E27FC236}">
                  <a16:creationId xmlns:a16="http://schemas.microsoft.com/office/drawing/2014/main" id="{F7DB11A6-F1BA-7B3C-9E23-0D3193D19FA3}"/>
                </a:ext>
              </a:extLst>
            </p:cNvPr>
            <p:cNvSpPr/>
            <p:nvPr/>
          </p:nvSpPr>
          <p:spPr>
            <a:xfrm>
              <a:off x="3833626" y="6327911"/>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0" name="Rectangle 139">
              <a:extLst>
                <a:ext uri="{FF2B5EF4-FFF2-40B4-BE49-F238E27FC236}">
                  <a16:creationId xmlns:a16="http://schemas.microsoft.com/office/drawing/2014/main" id="{72AA47C2-4DDA-2A42-3160-90E3174E1DE7}"/>
                </a:ext>
              </a:extLst>
            </p:cNvPr>
            <p:cNvSpPr/>
            <p:nvPr/>
          </p:nvSpPr>
          <p:spPr>
            <a:xfrm>
              <a:off x="3986026" y="6327911"/>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1" name="Rectangle 140">
              <a:extLst>
                <a:ext uri="{FF2B5EF4-FFF2-40B4-BE49-F238E27FC236}">
                  <a16:creationId xmlns:a16="http://schemas.microsoft.com/office/drawing/2014/main" id="{103EF10A-4FA9-900D-EC3C-4F79E916B80B}"/>
                </a:ext>
              </a:extLst>
            </p:cNvPr>
            <p:cNvSpPr/>
            <p:nvPr/>
          </p:nvSpPr>
          <p:spPr>
            <a:xfrm>
              <a:off x="4138426" y="6327911"/>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2" name="Rectangle 141">
              <a:extLst>
                <a:ext uri="{FF2B5EF4-FFF2-40B4-BE49-F238E27FC236}">
                  <a16:creationId xmlns:a16="http://schemas.microsoft.com/office/drawing/2014/main" id="{F6521CB2-0DDA-A8C2-A550-C713F72C1E5F}"/>
                </a:ext>
              </a:extLst>
            </p:cNvPr>
            <p:cNvSpPr/>
            <p:nvPr/>
          </p:nvSpPr>
          <p:spPr>
            <a:xfrm>
              <a:off x="4290826" y="6327911"/>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43" name="Group 142">
            <a:extLst>
              <a:ext uri="{FF2B5EF4-FFF2-40B4-BE49-F238E27FC236}">
                <a16:creationId xmlns:a16="http://schemas.microsoft.com/office/drawing/2014/main" id="{B3A296C9-DDB1-0886-382E-70003FBE0F3E}"/>
              </a:ext>
            </a:extLst>
          </p:cNvPr>
          <p:cNvGrpSpPr/>
          <p:nvPr/>
        </p:nvGrpSpPr>
        <p:grpSpPr>
          <a:xfrm>
            <a:off x="3707866" y="6753896"/>
            <a:ext cx="576072" cy="109728"/>
            <a:chOff x="3676151" y="8569400"/>
            <a:chExt cx="701040" cy="128016"/>
          </a:xfrm>
        </p:grpSpPr>
        <p:sp>
          <p:nvSpPr>
            <p:cNvPr id="144" name="Rectangle 143">
              <a:extLst>
                <a:ext uri="{FF2B5EF4-FFF2-40B4-BE49-F238E27FC236}">
                  <a16:creationId xmlns:a16="http://schemas.microsoft.com/office/drawing/2014/main" id="{3CE46AAD-4350-9665-51DE-9894D112D1BB}"/>
                </a:ext>
              </a:extLst>
            </p:cNvPr>
            <p:cNvSpPr/>
            <p:nvPr/>
          </p:nvSpPr>
          <p:spPr>
            <a:xfrm>
              <a:off x="3676151" y="8569400"/>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5" name="Rectangle 144">
              <a:extLst>
                <a:ext uri="{FF2B5EF4-FFF2-40B4-BE49-F238E27FC236}">
                  <a16:creationId xmlns:a16="http://schemas.microsoft.com/office/drawing/2014/main" id="{DAB543DB-6180-9761-C2C1-CC0A51BD9F37}"/>
                </a:ext>
              </a:extLst>
            </p:cNvPr>
            <p:cNvSpPr/>
            <p:nvPr/>
          </p:nvSpPr>
          <p:spPr>
            <a:xfrm>
              <a:off x="3828551" y="8569400"/>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6" name="Rectangle 145">
              <a:extLst>
                <a:ext uri="{FF2B5EF4-FFF2-40B4-BE49-F238E27FC236}">
                  <a16:creationId xmlns:a16="http://schemas.microsoft.com/office/drawing/2014/main" id="{F7F4EE34-9596-9576-54C4-15A8A5E067CA}"/>
                </a:ext>
              </a:extLst>
            </p:cNvPr>
            <p:cNvSpPr/>
            <p:nvPr/>
          </p:nvSpPr>
          <p:spPr>
            <a:xfrm>
              <a:off x="3980951" y="8569400"/>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7" name="Rectangle 146">
              <a:extLst>
                <a:ext uri="{FF2B5EF4-FFF2-40B4-BE49-F238E27FC236}">
                  <a16:creationId xmlns:a16="http://schemas.microsoft.com/office/drawing/2014/main" id="{7506ABC4-F9CF-FAA7-6039-64E4FD767E26}"/>
                </a:ext>
              </a:extLst>
            </p:cNvPr>
            <p:cNvSpPr/>
            <p:nvPr/>
          </p:nvSpPr>
          <p:spPr>
            <a:xfrm>
              <a:off x="4133351" y="8569400"/>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48" name="Rectangle 147">
              <a:extLst>
                <a:ext uri="{FF2B5EF4-FFF2-40B4-BE49-F238E27FC236}">
                  <a16:creationId xmlns:a16="http://schemas.microsoft.com/office/drawing/2014/main" id="{E15DFA38-16AC-15CB-B4BA-8856D5237CED}"/>
                </a:ext>
              </a:extLst>
            </p:cNvPr>
            <p:cNvSpPr/>
            <p:nvPr/>
          </p:nvSpPr>
          <p:spPr>
            <a:xfrm>
              <a:off x="4285751" y="8569400"/>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49" name="Group 148">
            <a:extLst>
              <a:ext uri="{FF2B5EF4-FFF2-40B4-BE49-F238E27FC236}">
                <a16:creationId xmlns:a16="http://schemas.microsoft.com/office/drawing/2014/main" id="{26B95082-3DCE-3020-43ED-39D7AA0260B7}"/>
              </a:ext>
            </a:extLst>
          </p:cNvPr>
          <p:cNvGrpSpPr/>
          <p:nvPr/>
        </p:nvGrpSpPr>
        <p:grpSpPr>
          <a:xfrm>
            <a:off x="5476963" y="4569465"/>
            <a:ext cx="576072" cy="109728"/>
            <a:chOff x="5524788" y="6332469"/>
            <a:chExt cx="701040" cy="128016"/>
          </a:xfrm>
        </p:grpSpPr>
        <p:sp>
          <p:nvSpPr>
            <p:cNvPr id="150" name="Rectangle 149">
              <a:extLst>
                <a:ext uri="{FF2B5EF4-FFF2-40B4-BE49-F238E27FC236}">
                  <a16:creationId xmlns:a16="http://schemas.microsoft.com/office/drawing/2014/main" id="{FD2DFB79-E4C7-CDF0-1C77-33079030FD0B}"/>
                </a:ext>
              </a:extLst>
            </p:cNvPr>
            <p:cNvSpPr/>
            <p:nvPr/>
          </p:nvSpPr>
          <p:spPr>
            <a:xfrm>
              <a:off x="5524788" y="6332469"/>
              <a:ext cx="91440" cy="128016"/>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1" name="Rectangle 150">
              <a:extLst>
                <a:ext uri="{FF2B5EF4-FFF2-40B4-BE49-F238E27FC236}">
                  <a16:creationId xmlns:a16="http://schemas.microsoft.com/office/drawing/2014/main" id="{AFC5DB1A-187E-EADC-5663-E727940DEC26}"/>
                </a:ext>
              </a:extLst>
            </p:cNvPr>
            <p:cNvSpPr/>
            <p:nvPr/>
          </p:nvSpPr>
          <p:spPr>
            <a:xfrm>
              <a:off x="5677188" y="6332469"/>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2" name="Rectangle 151">
              <a:extLst>
                <a:ext uri="{FF2B5EF4-FFF2-40B4-BE49-F238E27FC236}">
                  <a16:creationId xmlns:a16="http://schemas.microsoft.com/office/drawing/2014/main" id="{86FAEBFF-1C14-BC13-D835-87CF03032ADF}"/>
                </a:ext>
              </a:extLst>
            </p:cNvPr>
            <p:cNvSpPr/>
            <p:nvPr/>
          </p:nvSpPr>
          <p:spPr>
            <a:xfrm>
              <a:off x="5829588" y="6332469"/>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3" name="Rectangle 152">
              <a:extLst>
                <a:ext uri="{FF2B5EF4-FFF2-40B4-BE49-F238E27FC236}">
                  <a16:creationId xmlns:a16="http://schemas.microsoft.com/office/drawing/2014/main" id="{04FE2B97-FD9B-48CD-D289-C860314C504C}"/>
                </a:ext>
              </a:extLst>
            </p:cNvPr>
            <p:cNvSpPr/>
            <p:nvPr/>
          </p:nvSpPr>
          <p:spPr>
            <a:xfrm>
              <a:off x="5981988" y="6332469"/>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4" name="Rectangle 153">
              <a:extLst>
                <a:ext uri="{FF2B5EF4-FFF2-40B4-BE49-F238E27FC236}">
                  <a16:creationId xmlns:a16="http://schemas.microsoft.com/office/drawing/2014/main" id="{A17BBE90-CF71-A2E3-A763-E020877B8648}"/>
                </a:ext>
              </a:extLst>
            </p:cNvPr>
            <p:cNvSpPr/>
            <p:nvPr/>
          </p:nvSpPr>
          <p:spPr>
            <a:xfrm>
              <a:off x="6134388" y="6332469"/>
              <a:ext cx="91440" cy="128016"/>
            </a:xfrm>
            <a:prstGeom prst="rect">
              <a:avLst/>
            </a:prstGeom>
            <a:no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grpSp>
        <p:nvGrpSpPr>
          <p:cNvPr id="155" name="Group 154">
            <a:extLst>
              <a:ext uri="{FF2B5EF4-FFF2-40B4-BE49-F238E27FC236}">
                <a16:creationId xmlns:a16="http://schemas.microsoft.com/office/drawing/2014/main" id="{AA38D2AB-7A69-6AB5-C534-6E8157560846}"/>
              </a:ext>
            </a:extLst>
          </p:cNvPr>
          <p:cNvGrpSpPr/>
          <p:nvPr/>
        </p:nvGrpSpPr>
        <p:grpSpPr>
          <a:xfrm>
            <a:off x="5476963" y="5592821"/>
            <a:ext cx="576072" cy="109728"/>
            <a:chOff x="4266932" y="9293699"/>
            <a:chExt cx="701040" cy="128016"/>
          </a:xfrm>
        </p:grpSpPr>
        <p:sp>
          <p:nvSpPr>
            <p:cNvPr id="156" name="Rectangle 155">
              <a:extLst>
                <a:ext uri="{FF2B5EF4-FFF2-40B4-BE49-F238E27FC236}">
                  <a16:creationId xmlns:a16="http://schemas.microsoft.com/office/drawing/2014/main" id="{77B8D2FD-5227-09F5-F907-4096FE0A85E1}"/>
                </a:ext>
              </a:extLst>
            </p:cNvPr>
            <p:cNvSpPr/>
            <p:nvPr/>
          </p:nvSpPr>
          <p:spPr>
            <a:xfrm>
              <a:off x="42669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7" name="Rectangle 156">
              <a:extLst>
                <a:ext uri="{FF2B5EF4-FFF2-40B4-BE49-F238E27FC236}">
                  <a16:creationId xmlns:a16="http://schemas.microsoft.com/office/drawing/2014/main" id="{DD1B88AE-8D6C-3B4C-0E5D-05F3074B95AF}"/>
                </a:ext>
              </a:extLst>
            </p:cNvPr>
            <p:cNvSpPr/>
            <p:nvPr/>
          </p:nvSpPr>
          <p:spPr>
            <a:xfrm>
              <a:off x="44193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8" name="Rectangle 157">
              <a:extLst>
                <a:ext uri="{FF2B5EF4-FFF2-40B4-BE49-F238E27FC236}">
                  <a16:creationId xmlns:a16="http://schemas.microsoft.com/office/drawing/2014/main" id="{DB631240-4CC3-80E8-093C-16E01445FD5F}"/>
                </a:ext>
              </a:extLst>
            </p:cNvPr>
            <p:cNvSpPr/>
            <p:nvPr/>
          </p:nvSpPr>
          <p:spPr>
            <a:xfrm>
              <a:off x="45717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59" name="Rectangle 158">
              <a:extLst>
                <a:ext uri="{FF2B5EF4-FFF2-40B4-BE49-F238E27FC236}">
                  <a16:creationId xmlns:a16="http://schemas.microsoft.com/office/drawing/2014/main" id="{066B00DB-C6F3-14D0-4317-EEFAEEE6D78E}"/>
                </a:ext>
              </a:extLst>
            </p:cNvPr>
            <p:cNvSpPr/>
            <p:nvPr/>
          </p:nvSpPr>
          <p:spPr>
            <a:xfrm>
              <a:off x="4724132" y="9293699"/>
              <a:ext cx="91440" cy="12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60" name="Rectangle 159">
              <a:extLst>
                <a:ext uri="{FF2B5EF4-FFF2-40B4-BE49-F238E27FC236}">
                  <a16:creationId xmlns:a16="http://schemas.microsoft.com/office/drawing/2014/main" id="{AE15D9CF-9295-2076-4748-D3409AF18DE7}"/>
                </a:ext>
              </a:extLst>
            </p:cNvPr>
            <p:cNvSpPr/>
            <p:nvPr/>
          </p:nvSpPr>
          <p:spPr>
            <a:xfrm>
              <a:off x="4876532" y="9293699"/>
              <a:ext cx="91440" cy="128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sp>
        <p:nvSpPr>
          <p:cNvPr id="161" name="文本框 24">
            <a:extLst>
              <a:ext uri="{FF2B5EF4-FFF2-40B4-BE49-F238E27FC236}">
                <a16:creationId xmlns:a16="http://schemas.microsoft.com/office/drawing/2014/main" id="{5404647A-77DB-8623-936C-78983035CF4C}"/>
              </a:ext>
            </a:extLst>
          </p:cNvPr>
          <p:cNvSpPr txBox="1"/>
          <p:nvPr/>
        </p:nvSpPr>
        <p:spPr>
          <a:xfrm>
            <a:off x="3587958" y="4701780"/>
            <a:ext cx="1032295"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配合本土团队。对核心或非核心系统进行迁移</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2" name="文本框 24">
            <a:extLst>
              <a:ext uri="{FF2B5EF4-FFF2-40B4-BE49-F238E27FC236}">
                <a16:creationId xmlns:a16="http://schemas.microsoft.com/office/drawing/2014/main" id="{2E37B4E1-F726-B24C-BF04-8DFAD8BBD28D}"/>
              </a:ext>
            </a:extLst>
          </p:cNvPr>
          <p:cNvSpPr txBox="1"/>
          <p:nvPr/>
        </p:nvSpPr>
        <p:spPr>
          <a:xfrm>
            <a:off x="1866726" y="6010276"/>
            <a:ext cx="1032295" cy="338554"/>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远程负责企业在华线上业务运维</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3" name="文本框 24">
            <a:extLst>
              <a:ext uri="{FF2B5EF4-FFF2-40B4-BE49-F238E27FC236}">
                <a16:creationId xmlns:a16="http://schemas.microsoft.com/office/drawing/2014/main" id="{4FF1D723-244E-97A8-1A88-F8F3C592FBF2}"/>
              </a:ext>
            </a:extLst>
          </p:cNvPr>
          <p:cNvSpPr txBox="1"/>
          <p:nvPr/>
        </p:nvSpPr>
        <p:spPr>
          <a:xfrm>
            <a:off x="1904529" y="6869622"/>
            <a:ext cx="1032295" cy="338554"/>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尚不具备独立</a:t>
            </a:r>
            <a:r>
              <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IT</a:t>
            </a: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运维的本地资源</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4" name="文本框 24">
            <a:extLst>
              <a:ext uri="{FF2B5EF4-FFF2-40B4-BE49-F238E27FC236}">
                <a16:creationId xmlns:a16="http://schemas.microsoft.com/office/drawing/2014/main" id="{A775A91F-43A5-09D2-6FB1-23AED7C3CEB5}"/>
              </a:ext>
            </a:extLst>
          </p:cNvPr>
          <p:cNvSpPr txBox="1"/>
          <p:nvPr/>
        </p:nvSpPr>
        <p:spPr>
          <a:xfrm>
            <a:off x="3582903" y="6869622"/>
            <a:ext cx="1032295"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结合本土数字化环境，将必要的全球核心系统向华迁移</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5" name="文本框 24">
            <a:extLst>
              <a:ext uri="{FF2B5EF4-FFF2-40B4-BE49-F238E27FC236}">
                <a16:creationId xmlns:a16="http://schemas.microsoft.com/office/drawing/2014/main" id="{23B27E7D-43E9-6B77-34E7-B5149558321B}"/>
              </a:ext>
            </a:extLst>
          </p:cNvPr>
          <p:cNvSpPr txBox="1"/>
          <p:nvPr/>
        </p:nvSpPr>
        <p:spPr>
          <a:xfrm>
            <a:off x="5357055" y="4683128"/>
            <a:ext cx="1032295"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评估在华本土数字产品对系统进行替代的可行性和影响</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6" name="文本框 24">
            <a:extLst>
              <a:ext uri="{FF2B5EF4-FFF2-40B4-BE49-F238E27FC236}">
                <a16:creationId xmlns:a16="http://schemas.microsoft.com/office/drawing/2014/main" id="{8F78D225-FAE2-2D06-D533-0A7296CEA346}"/>
              </a:ext>
            </a:extLst>
          </p:cNvPr>
          <p:cNvSpPr txBox="1"/>
          <p:nvPr/>
        </p:nvSpPr>
        <p:spPr>
          <a:xfrm>
            <a:off x="5357055" y="5720837"/>
            <a:ext cx="1032295" cy="461665"/>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rPr>
              <a:t>主导数字产品的本土替代，提升本土用户体验</a:t>
            </a:r>
            <a:endParaRPr kumimoji="0" lang="en-US" altLang="zh-CN" sz="800" b="0" i="0" u="none" strike="noStrike" kern="1200" cap="none" spc="0" normalizeH="0" baseline="0" noProof="0" dirty="0">
              <a:ln>
                <a:noFill/>
              </a:ln>
              <a:solidFill>
                <a:srgbClr val="FEE500">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grpSp>
        <p:nvGrpSpPr>
          <p:cNvPr id="167" name="Group 166">
            <a:extLst>
              <a:ext uri="{FF2B5EF4-FFF2-40B4-BE49-F238E27FC236}">
                <a16:creationId xmlns:a16="http://schemas.microsoft.com/office/drawing/2014/main" id="{9838C770-730F-9693-4289-CCE478CBBB55}"/>
              </a:ext>
            </a:extLst>
          </p:cNvPr>
          <p:cNvGrpSpPr/>
          <p:nvPr/>
        </p:nvGrpSpPr>
        <p:grpSpPr>
          <a:xfrm>
            <a:off x="1531844" y="3352762"/>
            <a:ext cx="2372327" cy="257489"/>
            <a:chOff x="2094781" y="8649741"/>
            <a:chExt cx="2372327" cy="257489"/>
          </a:xfrm>
        </p:grpSpPr>
        <p:sp>
          <p:nvSpPr>
            <p:cNvPr id="168" name="Rectangle 167">
              <a:extLst>
                <a:ext uri="{FF2B5EF4-FFF2-40B4-BE49-F238E27FC236}">
                  <a16:creationId xmlns:a16="http://schemas.microsoft.com/office/drawing/2014/main" id="{9EF16928-9140-7B5B-380E-2AC08A1901B0}"/>
                </a:ext>
              </a:extLst>
            </p:cNvPr>
            <p:cNvSpPr>
              <a:spLocks noChangeAspect="1"/>
            </p:cNvSpPr>
            <p:nvPr/>
          </p:nvSpPr>
          <p:spPr>
            <a:xfrm>
              <a:off x="2204864" y="8737634"/>
              <a:ext cx="68294" cy="91440"/>
            </a:xfrm>
            <a:prstGeom prst="rect">
              <a:avLst/>
            </a:prstGeom>
            <a:solidFill>
              <a:srgbClr val="FFE601"/>
            </a:solidFill>
            <a:ln>
              <a:solidFill>
                <a:srgbClr val="BB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169" name="Rectangle 168">
              <a:extLst>
                <a:ext uri="{FF2B5EF4-FFF2-40B4-BE49-F238E27FC236}">
                  <a16:creationId xmlns:a16="http://schemas.microsoft.com/office/drawing/2014/main" id="{96ED0EC3-1ED4-33C9-C7E2-215A7271FAFE}"/>
                </a:ext>
              </a:extLst>
            </p:cNvPr>
            <p:cNvSpPr/>
            <p:nvPr/>
          </p:nvSpPr>
          <p:spPr>
            <a:xfrm>
              <a:off x="2094781" y="8649741"/>
              <a:ext cx="2256718" cy="257489"/>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170" name="文本框 24">
              <a:extLst>
                <a:ext uri="{FF2B5EF4-FFF2-40B4-BE49-F238E27FC236}">
                  <a16:creationId xmlns:a16="http://schemas.microsoft.com/office/drawing/2014/main" id="{BA82D1A2-55F3-80A8-DB9D-13D17666DAA8}"/>
                </a:ext>
              </a:extLst>
            </p:cNvPr>
            <p:cNvSpPr txBox="1"/>
            <p:nvPr/>
          </p:nvSpPr>
          <p:spPr>
            <a:xfrm>
              <a:off x="2247710" y="8678459"/>
              <a:ext cx="2219398" cy="200055"/>
            </a:xfrm>
            <a:prstGeom prst="rect">
              <a:avLst/>
            </a:prstGeom>
            <a:noFill/>
          </p:spPr>
          <p:txBody>
            <a:bodyPr wrap="square" rtlCol="0">
              <a:spAutoFit/>
            </a:bodyPr>
            <a:lstStyle/>
            <a:p>
              <a:pPr marL="0" marR="0" lvl="0" indent="0" algn="just" defTabSz="498332" rtl="0" eaLnBrk="1" fontAlgn="auto" latinLnBrk="0" hangingPunct="1">
                <a:lnSpc>
                  <a:spcPct val="100000"/>
                </a:lnSpc>
                <a:spcBef>
                  <a:spcPts val="717"/>
                </a:spcBef>
                <a:spcAft>
                  <a:spcPts val="0"/>
                </a:spcAft>
                <a:buClr>
                  <a:srgbClr val="FEFFFE"/>
                </a:buClr>
                <a:buSzPct val="100000"/>
                <a:buFontTx/>
                <a:buNone/>
                <a:tabLst/>
                <a:defRPr/>
              </a:pPr>
              <a:r>
                <a:rPr kumimoji="0" lang="zh-CN" altLang="en-US" sz="7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实体色块代表对系统进行管理和维护的主导性</a:t>
              </a:r>
              <a:endParaRPr kumimoji="0" lang="ja-JP" altLang="en-US" sz="7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171" name="标题 1">
            <a:extLst>
              <a:ext uri="{FF2B5EF4-FFF2-40B4-BE49-F238E27FC236}">
                <a16:creationId xmlns:a16="http://schemas.microsoft.com/office/drawing/2014/main" id="{D33BF997-A6E0-B912-C718-FF93239E87D5}"/>
              </a:ext>
            </a:extLst>
          </p:cNvPr>
          <p:cNvSpPr txBox="1"/>
          <p:nvPr/>
        </p:nvSpPr>
        <p:spPr>
          <a:xfrm>
            <a:off x="361593" y="2845152"/>
            <a:ext cx="4137736"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外商企业在华不同发展阶段所对应的数字化建设阶段</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172" name="文本框 24">
            <a:extLst>
              <a:ext uri="{FF2B5EF4-FFF2-40B4-BE49-F238E27FC236}">
                <a16:creationId xmlns:a16="http://schemas.microsoft.com/office/drawing/2014/main" id="{359D7DC5-F4E7-CAD1-5070-7468467C384A}"/>
              </a:ext>
            </a:extLst>
          </p:cNvPr>
          <p:cNvSpPr txBox="1"/>
          <p:nvPr/>
        </p:nvSpPr>
        <p:spPr>
          <a:xfrm>
            <a:off x="5100358" y="3738343"/>
            <a:ext cx="1504608"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阶段三</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rPr>
              <a:t>构建在华数字化体系</a:t>
            </a:r>
            <a:endParaRPr kumimoji="0" lang="en-US" altLang="zh-CN" sz="1000" b="1" i="0" u="none" strike="noStrike" kern="1200" cap="none" spc="0" normalizeH="0" baseline="0" noProof="0" dirty="0">
              <a:ln>
                <a:noFill/>
              </a:ln>
              <a:solidFill>
                <a:srgbClr val="FEF26A">
                  <a:lumMod val="75000"/>
                </a:srgbClr>
              </a:solidFill>
              <a:effectLst/>
              <a:uLnTx/>
              <a:uFillTx/>
              <a:latin typeface="STKaiti" panose="02010600040101010101" pitchFamily="2" charset="-122"/>
              <a:ea typeface="STKaiti" panose="02010600040101010101" pitchFamily="2" charset="-122"/>
              <a:cs typeface="+mn-ea"/>
              <a:sym typeface="+mn-lt"/>
            </a:endParaRPr>
          </a:p>
        </p:txBody>
      </p:sp>
      <p:grpSp>
        <p:nvGrpSpPr>
          <p:cNvPr id="173" name="Group 172">
            <a:extLst>
              <a:ext uri="{FF2B5EF4-FFF2-40B4-BE49-F238E27FC236}">
                <a16:creationId xmlns:a16="http://schemas.microsoft.com/office/drawing/2014/main" id="{10293C4C-E90D-6B90-22B1-3C0FEBA6B1B8}"/>
              </a:ext>
            </a:extLst>
          </p:cNvPr>
          <p:cNvGrpSpPr/>
          <p:nvPr/>
        </p:nvGrpSpPr>
        <p:grpSpPr>
          <a:xfrm>
            <a:off x="457212" y="6434546"/>
            <a:ext cx="798865" cy="328203"/>
            <a:chOff x="1494109" y="5324456"/>
            <a:chExt cx="1048407" cy="328203"/>
          </a:xfrm>
        </p:grpSpPr>
        <p:sp>
          <p:nvSpPr>
            <p:cNvPr id="174" name="Rectangle 173">
              <a:extLst>
                <a:ext uri="{FF2B5EF4-FFF2-40B4-BE49-F238E27FC236}">
                  <a16:creationId xmlns:a16="http://schemas.microsoft.com/office/drawing/2014/main" id="{37853C90-2A90-A754-A0D2-E324DE5487E4}"/>
                </a:ext>
              </a:extLst>
            </p:cNvPr>
            <p:cNvSpPr/>
            <p:nvPr/>
          </p:nvSpPr>
          <p:spPr>
            <a:xfrm>
              <a:off x="1494109" y="5331557"/>
              <a:ext cx="1038119" cy="295310"/>
            </a:xfrm>
            <a:prstGeom prst="rect">
              <a:avLst/>
            </a:prstGeom>
            <a:solidFill>
              <a:schemeClr val="accent3">
                <a:lumMod val="90000"/>
              </a:schemeClr>
            </a:solid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75" name="标题 1">
              <a:extLst>
                <a:ext uri="{FF2B5EF4-FFF2-40B4-BE49-F238E27FC236}">
                  <a16:creationId xmlns:a16="http://schemas.microsoft.com/office/drawing/2014/main" id="{D29A6780-286C-6DBD-7315-93773212930A}"/>
                </a:ext>
              </a:extLst>
            </p:cNvPr>
            <p:cNvSpPr txBox="1"/>
            <p:nvPr/>
          </p:nvSpPr>
          <p:spPr>
            <a:xfrm>
              <a:off x="1504397" y="5324456"/>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ea"/>
                  <a:sym typeface="+mn-lt"/>
                </a:rPr>
                <a:t>本土适应性</a:t>
              </a:r>
            </a:p>
          </p:txBody>
        </p:sp>
      </p:grpSp>
      <p:grpSp>
        <p:nvGrpSpPr>
          <p:cNvPr id="177" name="组合 138">
            <a:extLst>
              <a:ext uri="{FF2B5EF4-FFF2-40B4-BE49-F238E27FC236}">
                <a16:creationId xmlns:a16="http://schemas.microsoft.com/office/drawing/2014/main" id="{E2564666-D10D-B345-CE0A-A4987F9D4419}"/>
              </a:ext>
            </a:extLst>
          </p:cNvPr>
          <p:cNvGrpSpPr/>
          <p:nvPr/>
        </p:nvGrpSpPr>
        <p:grpSpPr>
          <a:xfrm>
            <a:off x="382698" y="7689304"/>
            <a:ext cx="6228576" cy="1115544"/>
            <a:chOff x="382698" y="7814902"/>
            <a:chExt cx="6228576" cy="1115544"/>
          </a:xfrm>
        </p:grpSpPr>
        <p:cxnSp>
          <p:nvCxnSpPr>
            <p:cNvPr id="178" name="直接连接符 122">
              <a:extLst>
                <a:ext uri="{FF2B5EF4-FFF2-40B4-BE49-F238E27FC236}">
                  <a16:creationId xmlns:a16="http://schemas.microsoft.com/office/drawing/2014/main" id="{3F2C7454-E90C-6158-18F0-B730AF416B08}"/>
                </a:ext>
              </a:extLst>
            </p:cNvPr>
            <p:cNvCxnSpPr>
              <a:cxnSpLocks/>
              <a:stCxn id="199" idx="2"/>
              <a:endCxn id="195" idx="0"/>
            </p:cNvCxnSpPr>
            <p:nvPr/>
          </p:nvCxnSpPr>
          <p:spPr>
            <a:xfrm>
              <a:off x="858290" y="8090505"/>
              <a:ext cx="0" cy="563340"/>
            </a:xfrm>
            <a:prstGeom prst="line">
              <a:avLst/>
            </a:prstGeom>
            <a:ln w="19050">
              <a:solidFill>
                <a:srgbClr val="FFFAC3"/>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139FBB3B-75BD-0D46-EE78-53568DB1AC40}"/>
                </a:ext>
              </a:extLst>
            </p:cNvPr>
            <p:cNvSpPr>
              <a:spLocks/>
            </p:cNvSpPr>
            <p:nvPr/>
          </p:nvSpPr>
          <p:spPr>
            <a:xfrm>
              <a:off x="1578963" y="7822713"/>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80" name="标题 1">
              <a:extLst>
                <a:ext uri="{FF2B5EF4-FFF2-40B4-BE49-F238E27FC236}">
                  <a16:creationId xmlns:a16="http://schemas.microsoft.com/office/drawing/2014/main" id="{FB8F69AB-57EF-3470-FB93-1C4FDC77ABF8}"/>
                </a:ext>
              </a:extLst>
            </p:cNvPr>
            <p:cNvSpPr txBox="1"/>
            <p:nvPr/>
          </p:nvSpPr>
          <p:spPr>
            <a:xfrm>
              <a:off x="1645753" y="7874481"/>
              <a:ext cx="1629910"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合规与标准化支持</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技术栈延续</a:t>
              </a:r>
            </a:p>
          </p:txBody>
        </p:sp>
        <p:sp>
          <p:nvSpPr>
            <p:cNvPr id="181" name="标题 1">
              <a:extLst>
                <a:ext uri="{FF2B5EF4-FFF2-40B4-BE49-F238E27FC236}">
                  <a16:creationId xmlns:a16="http://schemas.microsoft.com/office/drawing/2014/main" id="{B6096996-722C-CF52-E2BF-73181EE9CDAF}"/>
                </a:ext>
              </a:extLst>
            </p:cNvPr>
            <p:cNvSpPr txBox="1"/>
            <p:nvPr/>
          </p:nvSpPr>
          <p:spPr>
            <a:xfrm>
              <a:off x="382698" y="8223127"/>
              <a:ext cx="951183" cy="298095"/>
            </a:xfrm>
            <a:prstGeom prst="rect">
              <a:avLst/>
            </a:prstGeom>
            <a:solidFill>
              <a:srgbClr val="171717"/>
            </a:solid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云服务赋能</a:t>
              </a:r>
            </a:p>
          </p:txBody>
        </p:sp>
        <p:sp>
          <p:nvSpPr>
            <p:cNvPr id="182" name="Rectangle 6">
              <a:extLst>
                <a:ext uri="{FF2B5EF4-FFF2-40B4-BE49-F238E27FC236}">
                  <a16:creationId xmlns:a16="http://schemas.microsoft.com/office/drawing/2014/main" id="{E52857EA-8639-88F6-CEF1-567FB10C98F8}"/>
                </a:ext>
              </a:extLst>
            </p:cNvPr>
            <p:cNvSpPr>
              <a:spLocks/>
            </p:cNvSpPr>
            <p:nvPr/>
          </p:nvSpPr>
          <p:spPr>
            <a:xfrm>
              <a:off x="1578963" y="8487791"/>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83" name="标题 1">
              <a:extLst>
                <a:ext uri="{FF2B5EF4-FFF2-40B4-BE49-F238E27FC236}">
                  <a16:creationId xmlns:a16="http://schemas.microsoft.com/office/drawing/2014/main" id="{A7FC016D-EB48-AC97-78F2-3BB286265881}"/>
                </a:ext>
              </a:extLst>
            </p:cNvPr>
            <p:cNvSpPr txBox="1"/>
            <p:nvPr/>
          </p:nvSpPr>
          <p:spPr>
            <a:xfrm>
              <a:off x="1645753" y="8551388"/>
              <a:ext cx="1407909"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快速部署与响应</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初步本地化适配</a:t>
              </a:r>
            </a:p>
          </p:txBody>
        </p:sp>
        <p:sp>
          <p:nvSpPr>
            <p:cNvPr id="184" name="Rectangle 6">
              <a:extLst>
                <a:ext uri="{FF2B5EF4-FFF2-40B4-BE49-F238E27FC236}">
                  <a16:creationId xmlns:a16="http://schemas.microsoft.com/office/drawing/2014/main" id="{C6AEA82C-2504-8493-11FD-9989FC85F2BC}"/>
                </a:ext>
              </a:extLst>
            </p:cNvPr>
            <p:cNvSpPr>
              <a:spLocks/>
            </p:cNvSpPr>
            <p:nvPr/>
          </p:nvSpPr>
          <p:spPr>
            <a:xfrm>
              <a:off x="3293876" y="7822713"/>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85" name="标题 1">
              <a:extLst>
                <a:ext uri="{FF2B5EF4-FFF2-40B4-BE49-F238E27FC236}">
                  <a16:creationId xmlns:a16="http://schemas.microsoft.com/office/drawing/2014/main" id="{62782BB2-D94F-34D2-CA72-D30E3E6D99ED}"/>
                </a:ext>
              </a:extLst>
            </p:cNvPr>
            <p:cNvSpPr txBox="1"/>
            <p:nvPr/>
          </p:nvSpPr>
          <p:spPr>
            <a:xfrm>
              <a:off x="3337965" y="7864279"/>
              <a:ext cx="1551073"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架构统一与成本控制</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迁移工具链和经验复用</a:t>
              </a:r>
            </a:p>
          </p:txBody>
        </p:sp>
        <p:sp>
          <p:nvSpPr>
            <p:cNvPr id="186" name="Rectangle 6">
              <a:extLst>
                <a:ext uri="{FF2B5EF4-FFF2-40B4-BE49-F238E27FC236}">
                  <a16:creationId xmlns:a16="http://schemas.microsoft.com/office/drawing/2014/main" id="{0835D887-4050-2246-BBCD-09B04D4DADAC}"/>
                </a:ext>
              </a:extLst>
            </p:cNvPr>
            <p:cNvSpPr>
              <a:spLocks/>
            </p:cNvSpPr>
            <p:nvPr/>
          </p:nvSpPr>
          <p:spPr>
            <a:xfrm>
              <a:off x="3301199" y="8487791"/>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87" name="标题 1">
              <a:extLst>
                <a:ext uri="{FF2B5EF4-FFF2-40B4-BE49-F238E27FC236}">
                  <a16:creationId xmlns:a16="http://schemas.microsoft.com/office/drawing/2014/main" id="{6A5D97B7-43A7-5D3E-37F1-4B2388E89869}"/>
                </a:ext>
              </a:extLst>
            </p:cNvPr>
            <p:cNvSpPr txBox="1"/>
            <p:nvPr/>
          </p:nvSpPr>
          <p:spPr>
            <a:xfrm>
              <a:off x="3354589" y="8536392"/>
              <a:ext cx="1527126"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本土化替代方案</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本地化数字营销生态</a:t>
              </a:r>
            </a:p>
          </p:txBody>
        </p:sp>
        <p:sp>
          <p:nvSpPr>
            <p:cNvPr id="188" name="Rectangle 6">
              <a:extLst>
                <a:ext uri="{FF2B5EF4-FFF2-40B4-BE49-F238E27FC236}">
                  <a16:creationId xmlns:a16="http://schemas.microsoft.com/office/drawing/2014/main" id="{BCC2A662-AD2B-3448-64D9-62A50185F893}"/>
                </a:ext>
              </a:extLst>
            </p:cNvPr>
            <p:cNvSpPr>
              <a:spLocks/>
            </p:cNvSpPr>
            <p:nvPr/>
          </p:nvSpPr>
          <p:spPr>
            <a:xfrm>
              <a:off x="5008789" y="7822713"/>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89" name="标题 1">
              <a:extLst>
                <a:ext uri="{FF2B5EF4-FFF2-40B4-BE49-F238E27FC236}">
                  <a16:creationId xmlns:a16="http://schemas.microsoft.com/office/drawing/2014/main" id="{DE0128A5-3465-4093-545D-FBC388DEB49F}"/>
                </a:ext>
              </a:extLst>
            </p:cNvPr>
            <p:cNvSpPr txBox="1"/>
            <p:nvPr/>
          </p:nvSpPr>
          <p:spPr>
            <a:xfrm>
              <a:off x="5059441" y="7882178"/>
              <a:ext cx="1537187"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战略协同与创新支持</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行业垂直解决方案</a:t>
              </a:r>
            </a:p>
          </p:txBody>
        </p:sp>
        <p:sp>
          <p:nvSpPr>
            <p:cNvPr id="190" name="Rectangle 6">
              <a:extLst>
                <a:ext uri="{FF2B5EF4-FFF2-40B4-BE49-F238E27FC236}">
                  <a16:creationId xmlns:a16="http://schemas.microsoft.com/office/drawing/2014/main" id="{C114B233-260A-3812-BD9D-72CE48D26917}"/>
                </a:ext>
              </a:extLst>
            </p:cNvPr>
            <p:cNvSpPr>
              <a:spLocks/>
            </p:cNvSpPr>
            <p:nvPr/>
          </p:nvSpPr>
          <p:spPr>
            <a:xfrm>
              <a:off x="5023435" y="8487791"/>
              <a:ext cx="1587839" cy="442655"/>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sp>
          <p:nvSpPr>
            <p:cNvPr id="191" name="标题 1">
              <a:extLst>
                <a:ext uri="{FF2B5EF4-FFF2-40B4-BE49-F238E27FC236}">
                  <a16:creationId xmlns:a16="http://schemas.microsoft.com/office/drawing/2014/main" id="{166CB377-7F53-195E-2A7F-66B1E65301DB}"/>
                </a:ext>
              </a:extLst>
            </p:cNvPr>
            <p:cNvSpPr txBox="1"/>
            <p:nvPr/>
          </p:nvSpPr>
          <p:spPr>
            <a:xfrm>
              <a:off x="5082335" y="8536392"/>
              <a:ext cx="1407909" cy="37024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深度本地化定制</a:t>
              </a:r>
              <a:endParaRPr kumimoji="0" lang="en-US" altLang="zh-CN"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zh-CN" altLang="en-US" sz="1000" b="1"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mn-ea"/>
                  <a:sym typeface="+mn-lt"/>
                </a:rPr>
                <a:t>生态系统融合</a:t>
              </a:r>
            </a:p>
          </p:txBody>
        </p:sp>
        <p:grpSp>
          <p:nvGrpSpPr>
            <p:cNvPr id="192" name="组合 120">
              <a:extLst>
                <a:ext uri="{FF2B5EF4-FFF2-40B4-BE49-F238E27FC236}">
                  <a16:creationId xmlns:a16="http://schemas.microsoft.com/office/drawing/2014/main" id="{FE0BD4FB-92C2-7DF2-5B66-955D19D85C62}"/>
                </a:ext>
              </a:extLst>
            </p:cNvPr>
            <p:cNvGrpSpPr/>
            <p:nvPr/>
          </p:nvGrpSpPr>
          <p:grpSpPr>
            <a:xfrm>
              <a:off x="382698" y="7814902"/>
              <a:ext cx="1126269" cy="275603"/>
              <a:chOff x="382698" y="7789579"/>
              <a:chExt cx="1126269" cy="275603"/>
            </a:xfrm>
          </p:grpSpPr>
          <p:grpSp>
            <p:nvGrpSpPr>
              <p:cNvPr id="198" name="组合 95">
                <a:extLst>
                  <a:ext uri="{FF2B5EF4-FFF2-40B4-BE49-F238E27FC236}">
                    <a16:creationId xmlns:a16="http://schemas.microsoft.com/office/drawing/2014/main" id="{DA2108FA-08E7-C311-9A0E-99DC93DEC60F}"/>
                  </a:ext>
                </a:extLst>
              </p:cNvPr>
              <p:cNvGrpSpPr/>
              <p:nvPr/>
            </p:nvGrpSpPr>
            <p:grpSpPr>
              <a:xfrm>
                <a:off x="476672" y="7801647"/>
                <a:ext cx="1032295" cy="246221"/>
                <a:chOff x="739303" y="7687039"/>
                <a:chExt cx="1032295" cy="246221"/>
              </a:xfrm>
            </p:grpSpPr>
            <p:sp>
              <p:nvSpPr>
                <p:cNvPr id="200" name="文本框 24">
                  <a:extLst>
                    <a:ext uri="{FF2B5EF4-FFF2-40B4-BE49-F238E27FC236}">
                      <a16:creationId xmlns:a16="http://schemas.microsoft.com/office/drawing/2014/main" id="{D0C6F6A0-9774-CD4F-C24D-276B83284896}"/>
                    </a:ext>
                  </a:extLst>
                </p:cNvPr>
                <p:cNvSpPr txBox="1"/>
                <p:nvPr/>
              </p:nvSpPr>
              <p:spPr>
                <a:xfrm>
                  <a:off x="739303" y="7687039"/>
                  <a:ext cx="1032295"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全球团队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01" name="global_59904">
                  <a:extLst>
                    <a:ext uri="{FF2B5EF4-FFF2-40B4-BE49-F238E27FC236}">
                      <a16:creationId xmlns:a16="http://schemas.microsoft.com/office/drawing/2014/main" id="{6C3D2C2A-6C9E-4D9A-E5BF-605B942E2179}"/>
                    </a:ext>
                  </a:extLst>
                </p:cNvPr>
                <p:cNvSpPr>
                  <a:spLocks noChangeAspect="1"/>
                </p:cNvSpPr>
                <p:nvPr/>
              </p:nvSpPr>
              <p:spPr>
                <a:xfrm>
                  <a:off x="739303" y="7708792"/>
                  <a:ext cx="186538" cy="177192"/>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sp>
            <p:nvSpPr>
              <p:cNvPr id="199" name="Rectangle 6">
                <a:extLst>
                  <a:ext uri="{FF2B5EF4-FFF2-40B4-BE49-F238E27FC236}">
                    <a16:creationId xmlns:a16="http://schemas.microsoft.com/office/drawing/2014/main" id="{14BCCF4A-B327-F8E7-B588-CFC3BF4005DF}"/>
                  </a:ext>
                </a:extLst>
              </p:cNvPr>
              <p:cNvSpPr/>
              <p:nvPr/>
            </p:nvSpPr>
            <p:spPr>
              <a:xfrm>
                <a:off x="382698" y="7789579"/>
                <a:ext cx="951184" cy="275603"/>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grpSp>
          <p:nvGrpSpPr>
            <p:cNvPr id="193" name="组合 119">
              <a:extLst>
                <a:ext uri="{FF2B5EF4-FFF2-40B4-BE49-F238E27FC236}">
                  <a16:creationId xmlns:a16="http://schemas.microsoft.com/office/drawing/2014/main" id="{DF5A9079-CFB8-A65D-565E-41803243CB9C}"/>
                </a:ext>
              </a:extLst>
            </p:cNvPr>
            <p:cNvGrpSpPr/>
            <p:nvPr/>
          </p:nvGrpSpPr>
          <p:grpSpPr>
            <a:xfrm>
              <a:off x="382698" y="8653845"/>
              <a:ext cx="973052" cy="275603"/>
              <a:chOff x="380540" y="8487356"/>
              <a:chExt cx="973052" cy="275603"/>
            </a:xfrm>
          </p:grpSpPr>
          <p:grpSp>
            <p:nvGrpSpPr>
              <p:cNvPr id="194" name="组合 96">
                <a:extLst>
                  <a:ext uri="{FF2B5EF4-FFF2-40B4-BE49-F238E27FC236}">
                    <a16:creationId xmlns:a16="http://schemas.microsoft.com/office/drawing/2014/main" id="{E24D1B35-2DA7-0861-C38C-369AFB3335B7}"/>
                  </a:ext>
                </a:extLst>
              </p:cNvPr>
              <p:cNvGrpSpPr/>
              <p:nvPr/>
            </p:nvGrpSpPr>
            <p:grpSpPr>
              <a:xfrm>
                <a:off x="449767" y="8516738"/>
                <a:ext cx="903825" cy="246221"/>
                <a:chOff x="652967" y="8537833"/>
                <a:chExt cx="903825" cy="246221"/>
              </a:xfrm>
            </p:grpSpPr>
            <p:sp>
              <p:nvSpPr>
                <p:cNvPr id="196" name="文本框 24">
                  <a:extLst>
                    <a:ext uri="{FF2B5EF4-FFF2-40B4-BE49-F238E27FC236}">
                      <a16:creationId xmlns:a16="http://schemas.microsoft.com/office/drawing/2014/main" id="{8F6749DC-C8A2-C179-2D55-18B199274E64}"/>
                    </a:ext>
                  </a:extLst>
                </p:cNvPr>
                <p:cNvSpPr txBox="1"/>
                <p:nvPr/>
              </p:nvSpPr>
              <p:spPr>
                <a:xfrm>
                  <a:off x="746060" y="8537833"/>
                  <a:ext cx="810732"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本土团队</a:t>
                  </a:r>
                  <a:endParaRPr kumimoji="0" lang="en-US" altLang="zh-CN" sz="1000" b="0" i="0" u="none" strike="noStrike" kern="12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97" name="house_90550">
                  <a:extLst>
                    <a:ext uri="{FF2B5EF4-FFF2-40B4-BE49-F238E27FC236}">
                      <a16:creationId xmlns:a16="http://schemas.microsoft.com/office/drawing/2014/main" id="{714CC51D-58DB-6AEA-4251-A48BEDFA3AFC}"/>
                    </a:ext>
                  </a:extLst>
                </p:cNvPr>
                <p:cNvSpPr>
                  <a:spLocks noChangeAspect="1"/>
                </p:cNvSpPr>
                <p:nvPr/>
              </p:nvSpPr>
              <p:spPr>
                <a:xfrm>
                  <a:off x="652967" y="8552983"/>
                  <a:ext cx="150063" cy="18653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3091" h="600512">
                      <a:moveTo>
                        <a:pt x="242921" y="254713"/>
                      </a:moveTo>
                      <a:cubicBezTo>
                        <a:pt x="240591" y="254713"/>
                        <a:pt x="238619" y="256682"/>
                        <a:pt x="238619" y="259187"/>
                      </a:cubicBezTo>
                      <a:lnTo>
                        <a:pt x="238619" y="287463"/>
                      </a:lnTo>
                      <a:lnTo>
                        <a:pt x="247402" y="287463"/>
                      </a:lnTo>
                      <a:lnTo>
                        <a:pt x="247402" y="259187"/>
                      </a:lnTo>
                      <a:cubicBezTo>
                        <a:pt x="247402" y="256682"/>
                        <a:pt x="245431" y="254713"/>
                        <a:pt x="242921" y="254713"/>
                      </a:cubicBezTo>
                      <a:close/>
                      <a:moveTo>
                        <a:pt x="242921" y="163621"/>
                      </a:moveTo>
                      <a:lnTo>
                        <a:pt x="195776" y="202635"/>
                      </a:lnTo>
                      <a:lnTo>
                        <a:pt x="195776" y="287463"/>
                      </a:lnTo>
                      <a:lnTo>
                        <a:pt x="214598" y="287463"/>
                      </a:lnTo>
                      <a:lnTo>
                        <a:pt x="214598" y="259187"/>
                      </a:lnTo>
                      <a:cubicBezTo>
                        <a:pt x="214598" y="243617"/>
                        <a:pt x="227326" y="230911"/>
                        <a:pt x="242921" y="230911"/>
                      </a:cubicBezTo>
                      <a:cubicBezTo>
                        <a:pt x="258516" y="230911"/>
                        <a:pt x="271244" y="243617"/>
                        <a:pt x="271244" y="259187"/>
                      </a:cubicBezTo>
                      <a:lnTo>
                        <a:pt x="271244" y="287463"/>
                      </a:lnTo>
                      <a:lnTo>
                        <a:pt x="290245" y="287463"/>
                      </a:lnTo>
                      <a:lnTo>
                        <a:pt x="290245" y="202635"/>
                      </a:lnTo>
                      <a:close/>
                      <a:moveTo>
                        <a:pt x="235392" y="139103"/>
                      </a:moveTo>
                      <a:cubicBezTo>
                        <a:pt x="239694" y="135345"/>
                        <a:pt x="246148" y="135345"/>
                        <a:pt x="250629" y="139103"/>
                      </a:cubicBezTo>
                      <a:lnTo>
                        <a:pt x="309784" y="187960"/>
                      </a:lnTo>
                      <a:cubicBezTo>
                        <a:pt x="312473" y="190108"/>
                        <a:pt x="314086" y="193508"/>
                        <a:pt x="314086" y="197087"/>
                      </a:cubicBezTo>
                      <a:lnTo>
                        <a:pt x="314086" y="299275"/>
                      </a:lnTo>
                      <a:cubicBezTo>
                        <a:pt x="314086" y="305896"/>
                        <a:pt x="308708" y="311265"/>
                        <a:pt x="302255" y="311265"/>
                      </a:cubicBezTo>
                      <a:lnTo>
                        <a:pt x="183766" y="311265"/>
                      </a:lnTo>
                      <a:cubicBezTo>
                        <a:pt x="177134" y="311265"/>
                        <a:pt x="171756" y="305896"/>
                        <a:pt x="171756" y="299275"/>
                      </a:cubicBezTo>
                      <a:lnTo>
                        <a:pt x="171756" y="197087"/>
                      </a:lnTo>
                      <a:cubicBezTo>
                        <a:pt x="171756" y="193508"/>
                        <a:pt x="173369" y="190108"/>
                        <a:pt x="176237" y="187960"/>
                      </a:cubicBezTo>
                      <a:close/>
                      <a:moveTo>
                        <a:pt x="242938" y="94160"/>
                      </a:moveTo>
                      <a:cubicBezTo>
                        <a:pt x="166214" y="94160"/>
                        <a:pt x="103652" y="156628"/>
                        <a:pt x="103652" y="233236"/>
                      </a:cubicBezTo>
                      <a:cubicBezTo>
                        <a:pt x="103652" y="310023"/>
                        <a:pt x="166214" y="372490"/>
                        <a:pt x="242938" y="372490"/>
                      </a:cubicBezTo>
                      <a:cubicBezTo>
                        <a:pt x="319842" y="372490"/>
                        <a:pt x="382225" y="310023"/>
                        <a:pt x="382225" y="233236"/>
                      </a:cubicBezTo>
                      <a:cubicBezTo>
                        <a:pt x="382225" y="156628"/>
                        <a:pt x="319842" y="94160"/>
                        <a:pt x="242938" y="94160"/>
                      </a:cubicBezTo>
                      <a:close/>
                      <a:moveTo>
                        <a:pt x="242938" y="70354"/>
                      </a:moveTo>
                      <a:cubicBezTo>
                        <a:pt x="332928" y="70354"/>
                        <a:pt x="406246" y="143382"/>
                        <a:pt x="406246" y="233236"/>
                      </a:cubicBezTo>
                      <a:cubicBezTo>
                        <a:pt x="406246" y="323089"/>
                        <a:pt x="332928" y="396296"/>
                        <a:pt x="242938" y="396296"/>
                      </a:cubicBezTo>
                      <a:cubicBezTo>
                        <a:pt x="152949" y="396296"/>
                        <a:pt x="79810" y="323089"/>
                        <a:pt x="79810" y="233236"/>
                      </a:cubicBezTo>
                      <a:cubicBezTo>
                        <a:pt x="79810" y="143382"/>
                        <a:pt x="152949" y="70354"/>
                        <a:pt x="242938" y="70354"/>
                      </a:cubicBezTo>
                      <a:close/>
                      <a:moveTo>
                        <a:pt x="241635" y="35798"/>
                      </a:moveTo>
                      <a:cubicBezTo>
                        <a:pt x="128167" y="35798"/>
                        <a:pt x="35851" y="127978"/>
                        <a:pt x="35851" y="241100"/>
                      </a:cubicBezTo>
                      <a:cubicBezTo>
                        <a:pt x="35851" y="330058"/>
                        <a:pt x="174235" y="489001"/>
                        <a:pt x="241635" y="557376"/>
                      </a:cubicBezTo>
                      <a:cubicBezTo>
                        <a:pt x="308856" y="489001"/>
                        <a:pt x="447240" y="330058"/>
                        <a:pt x="447240" y="241279"/>
                      </a:cubicBezTo>
                      <a:cubicBezTo>
                        <a:pt x="447240" y="127978"/>
                        <a:pt x="354924" y="35798"/>
                        <a:pt x="241635" y="35798"/>
                      </a:cubicBezTo>
                      <a:close/>
                      <a:moveTo>
                        <a:pt x="241635" y="0"/>
                      </a:moveTo>
                      <a:cubicBezTo>
                        <a:pt x="374821" y="0"/>
                        <a:pt x="483091" y="108110"/>
                        <a:pt x="483091" y="241279"/>
                      </a:cubicBezTo>
                      <a:cubicBezTo>
                        <a:pt x="483091" y="370510"/>
                        <a:pt x="263504" y="586372"/>
                        <a:pt x="254004" y="595500"/>
                      </a:cubicBezTo>
                      <a:cubicBezTo>
                        <a:pt x="250598" y="598901"/>
                        <a:pt x="246117" y="600512"/>
                        <a:pt x="241635" y="600512"/>
                      </a:cubicBezTo>
                      <a:cubicBezTo>
                        <a:pt x="236975" y="600512"/>
                        <a:pt x="232493" y="598901"/>
                        <a:pt x="229087" y="595500"/>
                      </a:cubicBezTo>
                      <a:cubicBezTo>
                        <a:pt x="219587" y="586372"/>
                        <a:pt x="0" y="370510"/>
                        <a:pt x="0" y="241279"/>
                      </a:cubicBezTo>
                      <a:cubicBezTo>
                        <a:pt x="0" y="108110"/>
                        <a:pt x="108270" y="0"/>
                        <a:pt x="241635"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sp>
            <p:nvSpPr>
              <p:cNvPr id="195" name="Rectangle 6">
                <a:extLst>
                  <a:ext uri="{FF2B5EF4-FFF2-40B4-BE49-F238E27FC236}">
                    <a16:creationId xmlns:a16="http://schemas.microsoft.com/office/drawing/2014/main" id="{CF5BCF80-5590-3697-7957-66FA72F0ADD7}"/>
                  </a:ext>
                </a:extLst>
              </p:cNvPr>
              <p:cNvSpPr/>
              <p:nvPr/>
            </p:nvSpPr>
            <p:spPr>
              <a:xfrm>
                <a:off x="380540" y="8487356"/>
                <a:ext cx="951184" cy="275603"/>
              </a:xfrm>
              <a:prstGeom prst="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grpSp>
      <p:sp>
        <p:nvSpPr>
          <p:cNvPr id="202" name="文本框 24">
            <a:extLst>
              <a:ext uri="{FF2B5EF4-FFF2-40B4-BE49-F238E27FC236}">
                <a16:creationId xmlns:a16="http://schemas.microsoft.com/office/drawing/2014/main" id="{1771424F-F3A1-35CD-D090-9D8BE9E7DB38}"/>
              </a:ext>
            </a:extLst>
          </p:cNvPr>
          <p:cNvSpPr txBox="1"/>
          <p:nvPr/>
        </p:nvSpPr>
        <p:spPr>
          <a:xfrm>
            <a:off x="1858774" y="702603"/>
            <a:ext cx="4608576" cy="2099036"/>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在初期业务上云阶段，云提供商通过全球化基础设施为企业全球团队提供标准化的技术底座，例如</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亚马逊云科技、</a:t>
            </a:r>
            <a:r>
              <a:rPr kumimoji="0" lang="en-US" altLang="ja-JP"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Azure</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的中国区域及全球区域，支持各地区</a:t>
            </a:r>
            <a:r>
              <a:rPr kumimoji="0" lang="en-US" altLang="ja-JP"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系统的合规搭建，通过专线或标准化接口实现数据同步与协同</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的全球团队依赖国际云的弹性算力和即插即用服务，降低自建成本。另外，国际云服务商能够结合自身入华开展业务的合规实践经验，帮助外商企业实现在华业务的全面深度合规。本土云服务商聚焦本地化适配，例如阿里云针对跨国企业提供</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CRM</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系统等核心业务系统的本地化迁移和定制服务，加速业务流程的本地化。此外，本土云以本地化云服务工具包替代在华使用受限的系统，助力用户通过轻量化迁移方案完成非核心业务系统的优先上云。这一阶段，云提供商通过“全球技术</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本地合规”模式，帮助跨国企业的全球团队在华快速落地，同时赋能跨国企业本土团队解决政策与市场差异的问题。</a:t>
            </a:r>
          </a:p>
        </p:txBody>
      </p:sp>
    </p:spTree>
    <p:extLst>
      <p:ext uri="{BB962C8B-B14F-4D97-AF65-F5344CB8AC3E}">
        <p14:creationId xmlns:p14="http://schemas.microsoft.com/office/powerpoint/2010/main" val="213147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8AC0CB-2E03-5C30-04EF-4BF04AD8D7D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3" name="TextBox 2">
            <a:extLst>
              <a:ext uri="{FF2B5EF4-FFF2-40B4-BE49-F238E27FC236}">
                <a16:creationId xmlns:a16="http://schemas.microsoft.com/office/drawing/2014/main" id="{094D9D59-BEB6-DCE9-CFCD-ED9DFF1C8966}"/>
              </a:ext>
            </a:extLst>
          </p:cNvPr>
          <p:cNvSpPr txBox="1"/>
          <p:nvPr/>
        </p:nvSpPr>
        <p:spPr>
          <a:xfrm>
            <a:off x="-3485340" y="4037720"/>
            <a:ext cx="3181930" cy="12772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许多外商企业对中国业务发展的确有独特的需求，因为外商企业要在全球范围进行数字化转型。外商企业在全球的项目需要在中国落地，同时在中国的数字化创新也在引领全球，所以他们很多在本地形成的服务和创新产品，可以推广到全球其他区域，这就需要它在某种程度上让中国和全球其他区域的</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IT</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架构保持一致。 </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hlinkClick r:id="rId3"/>
              </a:rPr>
              <a:t>link</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70DF8D-75A7-4308-E47C-5D0AF2F42402}"/>
              </a:ext>
            </a:extLst>
          </p:cNvPr>
          <p:cNvSpPr txBox="1"/>
          <p:nvPr/>
        </p:nvSpPr>
        <p:spPr>
          <a:xfrm>
            <a:off x="-3363851" y="992560"/>
            <a:ext cx="3060441"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促进行业开放生态的构建：第二，我们构建了开放协作的技术社区（开放的生态），促进行业的转型和创新。我们在</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2021</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年</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9</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月份发布了汽车行业创新加速计划，首批联合了近</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20</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家汽车产业链的代表性企业，我们将为这些企业提供培训和技术输出，共同构建汽车行业的解决方案，为整个汽车行业的市场开拓及创新贡献力量。 </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hlinkClick r:id="rId3"/>
              </a:rPr>
              <a:t>link</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53209C1-1B09-1B8C-C7AE-91852F872356}"/>
              </a:ext>
            </a:extLst>
          </p:cNvPr>
          <p:cNvSpPr txBox="1"/>
          <p:nvPr/>
        </p:nvSpPr>
        <p:spPr>
          <a:xfrm>
            <a:off x="7173416" y="4677669"/>
            <a:ext cx="4194665"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可互操作性降低，架构复杂度直线上升</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 云服务提供商是期望实现供应商锁定的，为此他们在看待技术趋势，解决问题的思路等方面都有很大的差异。不同云服务提供商之间没有产品构建的共同标准，这使得它们的可互操作性很低，这种差异可能是相同类型不同产品之间的差异，也可能是同种产品之间的差异。 以消息队列为例，</a:t>
            </a:r>
            <a:r>
              <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rPr>
              <a:t>GCP</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的</a:t>
            </a:r>
            <a:r>
              <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rPr>
              <a:t>PubSub</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继承了</a:t>
            </a:r>
            <a:r>
              <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rPr>
              <a:t>Kafka</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的水平扩展能力和</a:t>
            </a:r>
            <a:r>
              <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rPr>
              <a:t>ActiveMQ/ RabbitMQ</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这类传统消息队列的功能特性，而同样的选型在阿里云上没有</a:t>
            </a:r>
            <a:r>
              <a:rPr kumimoji="0" lang="en-US" altLang="ja-JP"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1:1</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的替代品，在消息的推送模式、消息超时时间、超时处理机制方面也有所差异。即便是同样的</a:t>
            </a:r>
            <a:r>
              <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rPr>
              <a:t>RabbitMQ</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产品，阿里云版本与开源版本也有功能层面比较大的差异</a:t>
            </a:r>
            <a:r>
              <a:rPr kumimoji="0" lang="en-US" altLang="ja-JP"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1</a:t>
            </a:r>
            <a:r>
              <a:rPr kumimoji="0" lang="ja-JP" altLang="en-US" sz="14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 研发团队在进行数字化系统架构设计时，不仅要考虑技术组建如何更好得支撑业务场景，也要将技术组建本身的差异作为约束考虑进去。</a:t>
            </a:r>
            <a:endParaRPr kumimoji="0" lang="en-US" sz="14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5" name="文本框 24">
            <a:extLst>
              <a:ext uri="{FF2B5EF4-FFF2-40B4-BE49-F238E27FC236}">
                <a16:creationId xmlns:a16="http://schemas.microsoft.com/office/drawing/2014/main" id="{D60B5363-E97B-8D71-D323-EEC044A91D64}"/>
              </a:ext>
            </a:extLst>
          </p:cNvPr>
          <p:cNvSpPr txBox="1"/>
          <p:nvPr/>
        </p:nvSpPr>
        <p:spPr>
          <a:xfrm>
            <a:off x="1864128" y="7490351"/>
            <a:ext cx="4608576" cy="99104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综合以上分析，外商企业在华构建数字化体系的深入程度与业务增量发展阶段相对应。在这些不同的发展阶段，云服务商的价值在于，能够为外商企业提供全球和本土的多元系统、应用和工具，满足外商企业对全球标准化</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架构管理诉求的同时，支持在华本土团队逐渐增加的定制化本土软件、应用和系统的需求，并且结合经验助力外商企业优化系统迁移流程，降低迁移成本。</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6" name="文本框 24">
            <a:extLst>
              <a:ext uri="{FF2B5EF4-FFF2-40B4-BE49-F238E27FC236}">
                <a16:creationId xmlns:a16="http://schemas.microsoft.com/office/drawing/2014/main" id="{E2238BF3-47DD-6FCA-2FF4-3E0DD8AA0A20}"/>
              </a:ext>
            </a:extLst>
          </p:cNvPr>
          <p:cNvSpPr txBox="1"/>
          <p:nvPr/>
        </p:nvSpPr>
        <p:spPr>
          <a:xfrm>
            <a:off x="1864128" y="1496616"/>
            <a:ext cx="4608576" cy="6165599"/>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阶段二</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系统全面迁移。随着外商企业在华业务的增长，或需要在华扩大生产制造，或需要在华扩大运营团队。对本地市场的进一步投入意味着外商企业必然需要将更加核心的业务系统及其上下文迁移至华。有些企业还需要在本地市场构建数字化营销生态。在此阶段，外商企业面临在大量系统迁移和本土替换之间做出抉择。选择与全球保持一致的应用和架构有助于降低迁移复杂度与集团的长期全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管理成本，但可能无法完全满足本土市场的定制化需求；选择更多的本本土化替换有助于贴合在华长期业务运营，但与全球标准化的诉求产生冲突。这从本质上涉及到外商在华的顶层</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战略规划和对华市场的全球战略定位。</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随着核心业务系统迁移需求增加，云提供商为全球团队设计混合云架构，平衡核心系统在华部署与全球统一管控的矛盾。借助标准化迁移工具链和经验复用，全球团队可降低迁移复杂度，例如通过跨区域数据同步技术实现核心业务系统的平滑迁移。对本土团队，云提供商提供本土化替代方案，将国际通用工具替换为适配中国市场的产品，例如整合微信生态实现精准营销，或通过弹性计算资源和本地数字生态对接优化运营效率。在这一阶段，云提供商将根据外商在华的顶层战略规划，协助跨国企业协调全球标准化与本地化适应之间的冲突。</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阶段三：构建在华数字化体系。从行业角度而言，消费、零售、文旅等领域的外商企业更易于进入这个阶段，通过融合本地的社交生态、内容生态、支付生态、办公生态实现对本土市场更快速的响应和支持。对于高技术产业领域的外商企业而言，本土化的供应链管理系统、</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CRM</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ERP</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系统也不可或缺。</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在深度本土化阶段，云提供商帮助全球团队将中国市场实践经验转化为可复用的系统性能力，强化整个集团的技术协同。例如，基于中国零售场景训练的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模型可反哺海外市场，实现全球供应链优化。对本土团队，云提供商聚焦生态融合与行业定制，深度对接社交电商、即时物流等本地化场景，通过提供灵活、合规、可扩展的云解决方案，帮助外商企业在中国市场实现业务的持续增长与数字化转型。整体上，云提供商以技术协同和生态资源，既保障全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管理效能，又驱动本土业务创新，成为外企在华数字化进程中降本增效、化解冲突的核心支撑。</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343016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69BB49-F63B-D28F-F6B8-06609FEC78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12" name="文本框 24">
            <a:extLst>
              <a:ext uri="{FF2B5EF4-FFF2-40B4-BE49-F238E27FC236}">
                <a16:creationId xmlns:a16="http://schemas.microsoft.com/office/drawing/2014/main" id="{60CFA522-AF56-3D59-7C9B-096DEC028F61}"/>
              </a:ext>
            </a:extLst>
          </p:cNvPr>
          <p:cNvSpPr txBox="1"/>
          <p:nvPr/>
        </p:nvSpPr>
        <p:spPr>
          <a:xfrm>
            <a:off x="1864128" y="4731301"/>
            <a:ext cx="4608576" cy="2093907"/>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FE700"/>
                </a:solidFill>
                <a:effectLst/>
                <a:uLnTx/>
                <a:uFillTx/>
                <a:latin typeface="STKaiti" panose="02010600040101010101" pitchFamily="2" charset="-122"/>
                <a:ea typeface="STKaiti" panose="02010600040101010101" pitchFamily="2" charset="-122"/>
                <a:cs typeface="+mn-ea"/>
                <a:sym typeface="+mn-lt"/>
              </a:rPr>
              <a:t>整体数字化建设方面，</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外商企业面临来自内部的建设成本递增的挑战，也可能遭遇外部环境不确定性造成的成本沉没。</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长期存在的迁移成本：跨国迁移系统对外商企业而言是一项长期性的任务，并非一蹴而就。迁移的过程不仅涉及到系统本身，更涉及围绕系统的代码库、通信机制、部署机制、监控机制等上下文，不完整的迁移可能对业务实现效果造成影响，未规划好优先级的迁移可能导致重复成本；跨国企业可以采用灰度迁移、创建迁移范式等方法降低迁移风险。</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地缘环境的不确定性：外商在华营商的可行性取决于本土政策的大环境。尽管当前中国逐步向外商企业开放数字化高端产业的机会，但地缘冲突的不确定性可能导致外商企业在华建立的数字系统和平台受限。</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isometric-cube-view_73326">
            <a:extLst>
              <a:ext uri="{FF2B5EF4-FFF2-40B4-BE49-F238E27FC236}">
                <a16:creationId xmlns:a16="http://schemas.microsoft.com/office/drawing/2014/main" id="{4C9CF2AD-1F15-843A-25B8-FA7FC1054FBD}"/>
              </a:ext>
            </a:extLst>
          </p:cNvPr>
          <p:cNvSpPr>
            <a:spLocks noChangeAspect="1"/>
          </p:cNvSpPr>
          <p:nvPr/>
        </p:nvSpPr>
        <p:spPr>
          <a:xfrm>
            <a:off x="1922371" y="960532"/>
            <a:ext cx="291286" cy="320146"/>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2" h="4807">
                <a:moveTo>
                  <a:pt x="4562" y="1251"/>
                </a:moveTo>
                <a:cubicBezTo>
                  <a:pt x="4562" y="1171"/>
                  <a:pt x="4517" y="1098"/>
                  <a:pt x="4445" y="1062"/>
                </a:cubicBezTo>
                <a:lnTo>
                  <a:pt x="2376" y="29"/>
                </a:lnTo>
                <a:cubicBezTo>
                  <a:pt x="2316" y="0"/>
                  <a:pt x="2246" y="0"/>
                  <a:pt x="2186" y="29"/>
                </a:cubicBezTo>
                <a:lnTo>
                  <a:pt x="117" y="1062"/>
                </a:lnTo>
                <a:cubicBezTo>
                  <a:pt x="45" y="1098"/>
                  <a:pt x="0" y="1167"/>
                  <a:pt x="0" y="1254"/>
                </a:cubicBezTo>
                <a:lnTo>
                  <a:pt x="0" y="3550"/>
                </a:lnTo>
                <a:cubicBezTo>
                  <a:pt x="0" y="3630"/>
                  <a:pt x="45" y="3703"/>
                  <a:pt x="116" y="3739"/>
                </a:cubicBezTo>
                <a:lnTo>
                  <a:pt x="2185" y="4784"/>
                </a:lnTo>
                <a:cubicBezTo>
                  <a:pt x="2216" y="4799"/>
                  <a:pt x="2248" y="4807"/>
                  <a:pt x="2281" y="4807"/>
                </a:cubicBezTo>
                <a:cubicBezTo>
                  <a:pt x="2332" y="4807"/>
                  <a:pt x="2385" y="4780"/>
                  <a:pt x="2385" y="4780"/>
                </a:cubicBezTo>
                <a:lnTo>
                  <a:pt x="4446" y="3739"/>
                </a:lnTo>
                <a:cubicBezTo>
                  <a:pt x="4517" y="3703"/>
                  <a:pt x="4562" y="3630"/>
                  <a:pt x="4562" y="3550"/>
                </a:cubicBezTo>
                <a:lnTo>
                  <a:pt x="4562" y="1251"/>
                </a:lnTo>
                <a:close/>
                <a:moveTo>
                  <a:pt x="2281" y="456"/>
                </a:moveTo>
                <a:lnTo>
                  <a:pt x="3875" y="1251"/>
                </a:lnTo>
                <a:lnTo>
                  <a:pt x="2281" y="2047"/>
                </a:lnTo>
                <a:lnTo>
                  <a:pt x="687" y="1251"/>
                </a:lnTo>
                <a:lnTo>
                  <a:pt x="2281" y="456"/>
                </a:lnTo>
                <a:close/>
                <a:moveTo>
                  <a:pt x="424" y="1594"/>
                </a:moveTo>
                <a:lnTo>
                  <a:pt x="2069" y="2415"/>
                </a:lnTo>
                <a:lnTo>
                  <a:pt x="2069" y="4250"/>
                </a:lnTo>
                <a:lnTo>
                  <a:pt x="424" y="3420"/>
                </a:lnTo>
                <a:lnTo>
                  <a:pt x="424" y="1594"/>
                </a:lnTo>
                <a:close/>
                <a:moveTo>
                  <a:pt x="4138" y="3420"/>
                </a:moveTo>
                <a:lnTo>
                  <a:pt x="2493" y="4250"/>
                </a:lnTo>
                <a:lnTo>
                  <a:pt x="2493" y="2415"/>
                </a:lnTo>
                <a:lnTo>
                  <a:pt x="4138" y="1594"/>
                </a:lnTo>
                <a:lnTo>
                  <a:pt x="4138" y="3420"/>
                </a:lnTo>
                <a:close/>
              </a:path>
            </a:pathLst>
          </a:custGeom>
          <a:solidFill>
            <a:srgbClr val="FFE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4" name="文本框 24">
            <a:extLst>
              <a:ext uri="{FF2B5EF4-FFF2-40B4-BE49-F238E27FC236}">
                <a16:creationId xmlns:a16="http://schemas.microsoft.com/office/drawing/2014/main" id="{241979E6-928F-DB97-053D-BF7C73C06A3C}"/>
              </a:ext>
            </a:extLst>
          </p:cNvPr>
          <p:cNvSpPr txBox="1"/>
          <p:nvPr/>
        </p:nvSpPr>
        <p:spPr>
          <a:xfrm>
            <a:off x="1864128" y="1496616"/>
            <a:ext cx="4608576" cy="3012107"/>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FE700"/>
                </a:solidFill>
                <a:effectLst/>
                <a:uLnTx/>
                <a:uFillTx/>
                <a:latin typeface="STKaiti" panose="02010600040101010101" pitchFamily="2" charset="-122"/>
                <a:ea typeface="STKaiti" panose="02010600040101010101" pitchFamily="2" charset="-122"/>
                <a:cs typeface="+mn-ea"/>
                <a:sym typeface="+mn-lt"/>
              </a:rPr>
              <a:t>用云方面，</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面临的多重挑战包括技术性的和服务性的。技术层面在于，将全球技术栈迁移至中国云环境时，其功能或难以达到同等效果；服务层面在于，云提供商国际团队和在华团队的服务流程、服务模式可能存在差异。</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云功能的一致性体验</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鉴于网络延迟、防火墙等因素的影响，国际版本的软件和应用或无法在华使用，外商企业需要采用替代性的本土化数字产品，而不同的产品和服务逻辑、技术实现差异较大，企业用户较难实现功能和性能的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1:1</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替换，对于在华落地生产制造或研发环节的企业而言，需要在业务系统迁移的初期，尽可能充分考虑到技术组件变化对业务的影响；如涉及到关键不可替代性功能组件，可选择支付溢价，获取或搭建国际功能的本土版本。</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全球和在华云服务团队可能的差异</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鉴于中国本土市场和海外市场在用云习惯、最终用户群体特征方面存在差异，云提供商的海外团队和在华团队在服务机制、服务理念、服务支持力度方面可能存在差异，需要在华外商企业在做出云选型决策前做好充分的前置调研。</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5" name="标题 1">
            <a:extLst>
              <a:ext uri="{FF2B5EF4-FFF2-40B4-BE49-F238E27FC236}">
                <a16:creationId xmlns:a16="http://schemas.microsoft.com/office/drawing/2014/main" id="{DC218692-44B9-25FB-9049-658FF148666F}"/>
              </a:ext>
            </a:extLst>
          </p:cNvPr>
          <p:cNvSpPr txBox="1"/>
          <p:nvPr/>
        </p:nvSpPr>
        <p:spPr>
          <a:xfrm>
            <a:off x="2348880" y="848544"/>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外商企业在华用云和数字化建设的挑战</a:t>
            </a:r>
          </a:p>
        </p:txBody>
      </p:sp>
      <p:grpSp>
        <p:nvGrpSpPr>
          <p:cNvPr id="6" name="组合 31">
            <a:extLst>
              <a:ext uri="{FF2B5EF4-FFF2-40B4-BE49-F238E27FC236}">
                <a16:creationId xmlns:a16="http://schemas.microsoft.com/office/drawing/2014/main" id="{3A39FA43-6E8C-39D5-DCA8-64F02293083B}"/>
              </a:ext>
            </a:extLst>
          </p:cNvPr>
          <p:cNvGrpSpPr/>
          <p:nvPr/>
        </p:nvGrpSpPr>
        <p:grpSpPr>
          <a:xfrm>
            <a:off x="385296" y="7411628"/>
            <a:ext cx="5994067" cy="1489868"/>
            <a:chOff x="436154" y="7616542"/>
            <a:chExt cx="5994067" cy="1489868"/>
          </a:xfrm>
        </p:grpSpPr>
        <p:sp>
          <p:nvSpPr>
            <p:cNvPr id="7" name="global_59904">
              <a:extLst>
                <a:ext uri="{FF2B5EF4-FFF2-40B4-BE49-F238E27FC236}">
                  <a16:creationId xmlns:a16="http://schemas.microsoft.com/office/drawing/2014/main" id="{DE78BEC2-D692-D043-F114-407915CA1CBE}"/>
                </a:ext>
              </a:extLst>
            </p:cNvPr>
            <p:cNvSpPr>
              <a:spLocks noChangeAspect="1"/>
            </p:cNvSpPr>
            <p:nvPr/>
          </p:nvSpPr>
          <p:spPr>
            <a:xfrm>
              <a:off x="3400585" y="7985223"/>
              <a:ext cx="442523" cy="420351"/>
            </a:xfrm>
            <a:custGeom>
              <a:avLst/>
              <a:gdLst>
                <a:gd name="connsiteX0" fmla="*/ 398806 w 605835"/>
                <a:gd name="connsiteY0" fmla="*/ 496297 h 575481"/>
                <a:gd name="connsiteX1" fmla="*/ 391430 w 605835"/>
                <a:gd name="connsiteY1" fmla="*/ 511029 h 575481"/>
                <a:gd name="connsiteX2" fmla="*/ 406643 w 605835"/>
                <a:gd name="connsiteY2" fmla="*/ 500901 h 575481"/>
                <a:gd name="connsiteX3" fmla="*/ 398806 w 605835"/>
                <a:gd name="connsiteY3" fmla="*/ 496297 h 575481"/>
                <a:gd name="connsiteX4" fmla="*/ 207031 w 605835"/>
                <a:gd name="connsiteY4" fmla="*/ 496297 h 575481"/>
                <a:gd name="connsiteX5" fmla="*/ 199194 w 605835"/>
                <a:gd name="connsiteY5" fmla="*/ 500901 h 575481"/>
                <a:gd name="connsiteX6" fmla="*/ 214407 w 605835"/>
                <a:gd name="connsiteY6" fmla="*/ 511029 h 575481"/>
                <a:gd name="connsiteX7" fmla="*/ 207031 w 605835"/>
                <a:gd name="connsiteY7" fmla="*/ 496297 h 575481"/>
                <a:gd name="connsiteX8" fmla="*/ 321819 w 605835"/>
                <a:gd name="connsiteY8" fmla="*/ 473278 h 575481"/>
                <a:gd name="connsiteX9" fmla="*/ 321819 w 605835"/>
                <a:gd name="connsiteY9" fmla="*/ 529904 h 575481"/>
                <a:gd name="connsiteX10" fmla="*/ 363309 w 605835"/>
                <a:gd name="connsiteY10" fmla="*/ 481105 h 575481"/>
                <a:gd name="connsiteX11" fmla="*/ 321819 w 605835"/>
                <a:gd name="connsiteY11" fmla="*/ 473278 h 575481"/>
                <a:gd name="connsiteX12" fmla="*/ 284017 w 605835"/>
                <a:gd name="connsiteY12" fmla="*/ 473278 h 575481"/>
                <a:gd name="connsiteX13" fmla="*/ 242528 w 605835"/>
                <a:gd name="connsiteY13" fmla="*/ 481105 h 575481"/>
                <a:gd name="connsiteX14" fmla="*/ 284017 w 605835"/>
                <a:gd name="connsiteY14" fmla="*/ 529904 h 575481"/>
                <a:gd name="connsiteX15" fmla="*/ 424161 w 605835"/>
                <a:gd name="connsiteY15" fmla="*/ 383966 h 575481"/>
                <a:gd name="connsiteX16" fmla="*/ 412636 w 605835"/>
                <a:gd name="connsiteY16" fmla="*/ 457165 h 575481"/>
                <a:gd name="connsiteX17" fmla="*/ 437069 w 605835"/>
                <a:gd name="connsiteY17" fmla="*/ 472818 h 575481"/>
                <a:gd name="connsiteX18" fmla="*/ 476253 w 605835"/>
                <a:gd name="connsiteY18" fmla="*/ 383966 h 575481"/>
                <a:gd name="connsiteX19" fmla="*/ 321819 w 605835"/>
                <a:gd name="connsiteY19" fmla="*/ 383966 h 575481"/>
                <a:gd name="connsiteX20" fmla="*/ 321819 w 605835"/>
                <a:gd name="connsiteY20" fmla="*/ 432305 h 575481"/>
                <a:gd name="connsiteX21" fmla="*/ 377139 w 605835"/>
                <a:gd name="connsiteY21" fmla="*/ 442894 h 575481"/>
                <a:gd name="connsiteX22" fmla="*/ 386820 w 605835"/>
                <a:gd name="connsiteY22" fmla="*/ 383966 h 575481"/>
                <a:gd name="connsiteX23" fmla="*/ 219017 w 605835"/>
                <a:gd name="connsiteY23" fmla="*/ 383966 h 575481"/>
                <a:gd name="connsiteX24" fmla="*/ 228698 w 605835"/>
                <a:gd name="connsiteY24" fmla="*/ 442433 h 575481"/>
                <a:gd name="connsiteX25" fmla="*/ 284017 w 605835"/>
                <a:gd name="connsiteY25" fmla="*/ 432305 h 575481"/>
                <a:gd name="connsiteX26" fmla="*/ 284017 w 605835"/>
                <a:gd name="connsiteY26" fmla="*/ 383966 h 575481"/>
                <a:gd name="connsiteX27" fmla="*/ 129122 w 605835"/>
                <a:gd name="connsiteY27" fmla="*/ 383966 h 575481"/>
                <a:gd name="connsiteX28" fmla="*/ 168768 w 605835"/>
                <a:gd name="connsiteY28" fmla="*/ 472818 h 575481"/>
                <a:gd name="connsiteX29" fmla="*/ 193201 w 605835"/>
                <a:gd name="connsiteY29" fmla="*/ 457165 h 575481"/>
                <a:gd name="connsiteX30" fmla="*/ 181676 w 605835"/>
                <a:gd name="connsiteY30" fmla="*/ 383966 h 575481"/>
                <a:gd name="connsiteX31" fmla="*/ 377139 w 605835"/>
                <a:gd name="connsiteY31" fmla="*/ 284065 h 575481"/>
                <a:gd name="connsiteX32" fmla="*/ 321819 w 605835"/>
                <a:gd name="connsiteY32" fmla="*/ 294653 h 575481"/>
                <a:gd name="connsiteX33" fmla="*/ 321819 w 605835"/>
                <a:gd name="connsiteY33" fmla="*/ 342993 h 575481"/>
                <a:gd name="connsiteX34" fmla="*/ 386820 w 605835"/>
                <a:gd name="connsiteY34" fmla="*/ 342993 h 575481"/>
                <a:gd name="connsiteX35" fmla="*/ 377139 w 605835"/>
                <a:gd name="connsiteY35" fmla="*/ 284065 h 575481"/>
                <a:gd name="connsiteX36" fmla="*/ 228237 w 605835"/>
                <a:gd name="connsiteY36" fmla="*/ 284065 h 575481"/>
                <a:gd name="connsiteX37" fmla="*/ 219017 w 605835"/>
                <a:gd name="connsiteY37" fmla="*/ 342993 h 575481"/>
                <a:gd name="connsiteX38" fmla="*/ 284017 w 605835"/>
                <a:gd name="connsiteY38" fmla="*/ 342993 h 575481"/>
                <a:gd name="connsiteX39" fmla="*/ 284017 w 605835"/>
                <a:gd name="connsiteY39" fmla="*/ 294653 h 575481"/>
                <a:gd name="connsiteX40" fmla="*/ 228237 w 605835"/>
                <a:gd name="connsiteY40" fmla="*/ 284065 h 575481"/>
                <a:gd name="connsiteX41" fmla="*/ 437069 w 605835"/>
                <a:gd name="connsiteY41" fmla="*/ 254141 h 575481"/>
                <a:gd name="connsiteX42" fmla="*/ 412636 w 605835"/>
                <a:gd name="connsiteY42" fmla="*/ 269333 h 575481"/>
                <a:gd name="connsiteX43" fmla="*/ 424161 w 605835"/>
                <a:gd name="connsiteY43" fmla="*/ 342993 h 575481"/>
                <a:gd name="connsiteX44" fmla="*/ 476253 w 605835"/>
                <a:gd name="connsiteY44" fmla="*/ 342993 h 575481"/>
                <a:gd name="connsiteX45" fmla="*/ 437069 w 605835"/>
                <a:gd name="connsiteY45" fmla="*/ 254141 h 575481"/>
                <a:gd name="connsiteX46" fmla="*/ 168768 w 605835"/>
                <a:gd name="connsiteY46" fmla="*/ 254141 h 575481"/>
                <a:gd name="connsiteX47" fmla="*/ 129122 w 605835"/>
                <a:gd name="connsiteY47" fmla="*/ 342993 h 575481"/>
                <a:gd name="connsiteX48" fmla="*/ 181676 w 605835"/>
                <a:gd name="connsiteY48" fmla="*/ 342993 h 575481"/>
                <a:gd name="connsiteX49" fmla="*/ 193201 w 605835"/>
                <a:gd name="connsiteY49" fmla="*/ 269793 h 575481"/>
                <a:gd name="connsiteX50" fmla="*/ 168768 w 605835"/>
                <a:gd name="connsiteY50" fmla="*/ 254141 h 575481"/>
                <a:gd name="connsiteX51" fmla="*/ 391430 w 605835"/>
                <a:gd name="connsiteY51" fmla="*/ 215930 h 575481"/>
                <a:gd name="connsiteX52" fmla="*/ 398806 w 605835"/>
                <a:gd name="connsiteY52" fmla="*/ 230661 h 575481"/>
                <a:gd name="connsiteX53" fmla="*/ 406643 w 605835"/>
                <a:gd name="connsiteY53" fmla="*/ 226058 h 575481"/>
                <a:gd name="connsiteX54" fmla="*/ 391430 w 605835"/>
                <a:gd name="connsiteY54" fmla="*/ 215930 h 575481"/>
                <a:gd name="connsiteX55" fmla="*/ 214407 w 605835"/>
                <a:gd name="connsiteY55" fmla="*/ 215930 h 575481"/>
                <a:gd name="connsiteX56" fmla="*/ 199194 w 605835"/>
                <a:gd name="connsiteY56" fmla="*/ 226058 h 575481"/>
                <a:gd name="connsiteX57" fmla="*/ 207031 w 605835"/>
                <a:gd name="connsiteY57" fmla="*/ 230661 h 575481"/>
                <a:gd name="connsiteX58" fmla="*/ 214407 w 605835"/>
                <a:gd name="connsiteY58" fmla="*/ 215930 h 575481"/>
                <a:gd name="connsiteX59" fmla="*/ 321819 w 605835"/>
                <a:gd name="connsiteY59" fmla="*/ 197054 h 575481"/>
                <a:gd name="connsiteX60" fmla="*/ 321819 w 605835"/>
                <a:gd name="connsiteY60" fmla="*/ 253680 h 575481"/>
                <a:gd name="connsiteX61" fmla="*/ 363309 w 605835"/>
                <a:gd name="connsiteY61" fmla="*/ 245854 h 575481"/>
                <a:gd name="connsiteX62" fmla="*/ 321819 w 605835"/>
                <a:gd name="connsiteY62" fmla="*/ 197054 h 575481"/>
                <a:gd name="connsiteX63" fmla="*/ 284017 w 605835"/>
                <a:gd name="connsiteY63" fmla="*/ 197054 h 575481"/>
                <a:gd name="connsiteX64" fmla="*/ 242528 w 605835"/>
                <a:gd name="connsiteY64" fmla="*/ 245854 h 575481"/>
                <a:gd name="connsiteX65" fmla="*/ 284017 w 605835"/>
                <a:gd name="connsiteY65" fmla="*/ 253680 h 575481"/>
                <a:gd name="connsiteX66" fmla="*/ 302918 w 605835"/>
                <a:gd name="connsiteY66" fmla="*/ 151477 h 575481"/>
                <a:gd name="connsiteX67" fmla="*/ 515438 w 605835"/>
                <a:gd name="connsiteY67" fmla="*/ 363249 h 575481"/>
                <a:gd name="connsiteX68" fmla="*/ 302918 w 605835"/>
                <a:gd name="connsiteY68" fmla="*/ 575481 h 575481"/>
                <a:gd name="connsiteX69" fmla="*/ 90398 w 605835"/>
                <a:gd name="connsiteY69" fmla="*/ 363249 h 575481"/>
                <a:gd name="connsiteX70" fmla="*/ 302918 w 605835"/>
                <a:gd name="connsiteY70" fmla="*/ 151477 h 575481"/>
                <a:gd name="connsiteX71" fmla="*/ 259578 w 605835"/>
                <a:gd name="connsiteY71" fmla="*/ 0 h 575481"/>
                <a:gd name="connsiteX72" fmla="*/ 349024 w 605835"/>
                <a:gd name="connsiteY72" fmla="*/ 29927 h 575481"/>
                <a:gd name="connsiteX73" fmla="*/ 359167 w 605835"/>
                <a:gd name="connsiteY73" fmla="*/ 32689 h 575481"/>
                <a:gd name="connsiteX74" fmla="*/ 367005 w 605835"/>
                <a:gd name="connsiteY74" fmla="*/ 32689 h 575481"/>
                <a:gd name="connsiteX75" fmla="*/ 473511 w 605835"/>
                <a:gd name="connsiteY75" fmla="*/ 86557 h 575481"/>
                <a:gd name="connsiteX76" fmla="*/ 484576 w 605835"/>
                <a:gd name="connsiteY76" fmla="*/ 92543 h 575481"/>
                <a:gd name="connsiteX77" fmla="*/ 605835 w 605835"/>
                <a:gd name="connsiteY77" fmla="*/ 224220 h 575481"/>
                <a:gd name="connsiteX78" fmla="*/ 538520 w 605835"/>
                <a:gd name="connsiteY78" fmla="*/ 338862 h 575481"/>
                <a:gd name="connsiteX79" fmla="*/ 526072 w 605835"/>
                <a:gd name="connsiteY79" fmla="*/ 284534 h 575481"/>
                <a:gd name="connsiteX80" fmla="*/ 553735 w 605835"/>
                <a:gd name="connsiteY80" fmla="*/ 224220 h 575481"/>
                <a:gd name="connsiteX81" fmla="*/ 473511 w 605835"/>
                <a:gd name="connsiteY81" fmla="*/ 144109 h 575481"/>
                <a:gd name="connsiteX82" fmla="*/ 465211 w 605835"/>
                <a:gd name="connsiteY82" fmla="*/ 144569 h 575481"/>
                <a:gd name="connsiteX83" fmla="*/ 439392 w 605835"/>
                <a:gd name="connsiteY83" fmla="*/ 129836 h 575481"/>
                <a:gd name="connsiteX84" fmla="*/ 367005 w 605835"/>
                <a:gd name="connsiteY84" fmla="*/ 84716 h 575481"/>
                <a:gd name="connsiteX85" fmla="*/ 350868 w 605835"/>
                <a:gd name="connsiteY85" fmla="*/ 86097 h 575481"/>
                <a:gd name="connsiteX86" fmla="*/ 327354 w 605835"/>
                <a:gd name="connsiteY86" fmla="*/ 79191 h 575481"/>
                <a:gd name="connsiteX87" fmla="*/ 260039 w 605835"/>
                <a:gd name="connsiteY87" fmla="*/ 52027 h 575481"/>
                <a:gd name="connsiteX88" fmla="*/ 166443 w 605835"/>
                <a:gd name="connsiteY88" fmla="*/ 124771 h 575481"/>
                <a:gd name="connsiteX89" fmla="*/ 138780 w 605835"/>
                <a:gd name="connsiteY89" fmla="*/ 144569 h 575481"/>
                <a:gd name="connsiteX90" fmla="*/ 132325 w 605835"/>
                <a:gd name="connsiteY90" fmla="*/ 144109 h 575481"/>
                <a:gd name="connsiteX91" fmla="*/ 52100 w 605835"/>
                <a:gd name="connsiteY91" fmla="*/ 224220 h 575481"/>
                <a:gd name="connsiteX92" fmla="*/ 79764 w 605835"/>
                <a:gd name="connsiteY92" fmla="*/ 284534 h 575481"/>
                <a:gd name="connsiteX93" fmla="*/ 67315 w 605835"/>
                <a:gd name="connsiteY93" fmla="*/ 338862 h 575481"/>
                <a:gd name="connsiteX94" fmla="*/ 0 w 605835"/>
                <a:gd name="connsiteY94" fmla="*/ 224220 h 575481"/>
                <a:gd name="connsiteX95" fmla="*/ 113882 w 605835"/>
                <a:gd name="connsiteY95" fmla="*/ 93464 h 575481"/>
                <a:gd name="connsiteX96" fmla="*/ 125409 w 605835"/>
                <a:gd name="connsiteY96" fmla="*/ 84716 h 575481"/>
                <a:gd name="connsiteX97" fmla="*/ 259578 w 605835"/>
                <a:gd name="connsiteY97" fmla="*/ 0 h 5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835" h="575481">
                  <a:moveTo>
                    <a:pt x="398806" y="496297"/>
                  </a:moveTo>
                  <a:cubicBezTo>
                    <a:pt x="396501" y="501361"/>
                    <a:pt x="393735" y="506425"/>
                    <a:pt x="391430" y="511029"/>
                  </a:cubicBezTo>
                  <a:cubicBezTo>
                    <a:pt x="396501" y="507806"/>
                    <a:pt x="401572" y="504584"/>
                    <a:pt x="406643" y="500901"/>
                  </a:cubicBezTo>
                  <a:cubicBezTo>
                    <a:pt x="404338" y="499520"/>
                    <a:pt x="401572" y="497678"/>
                    <a:pt x="398806" y="496297"/>
                  </a:cubicBezTo>
                  <a:close/>
                  <a:moveTo>
                    <a:pt x="207031" y="496297"/>
                  </a:moveTo>
                  <a:cubicBezTo>
                    <a:pt x="204265" y="497678"/>
                    <a:pt x="201499" y="499059"/>
                    <a:pt x="199194" y="500901"/>
                  </a:cubicBezTo>
                  <a:cubicBezTo>
                    <a:pt x="203804" y="504584"/>
                    <a:pt x="208875" y="507806"/>
                    <a:pt x="214407" y="511029"/>
                  </a:cubicBezTo>
                  <a:cubicBezTo>
                    <a:pt x="211641" y="505965"/>
                    <a:pt x="209336" y="501361"/>
                    <a:pt x="207031" y="496297"/>
                  </a:cubicBezTo>
                  <a:close/>
                  <a:moveTo>
                    <a:pt x="321819" y="473278"/>
                  </a:moveTo>
                  <a:lnTo>
                    <a:pt x="321819" y="529904"/>
                  </a:lnTo>
                  <a:cubicBezTo>
                    <a:pt x="337032" y="522078"/>
                    <a:pt x="351784" y="505044"/>
                    <a:pt x="363309" y="481105"/>
                  </a:cubicBezTo>
                  <a:cubicBezTo>
                    <a:pt x="349940" y="477422"/>
                    <a:pt x="336110" y="474659"/>
                    <a:pt x="321819" y="473278"/>
                  </a:cubicBezTo>
                  <a:close/>
                  <a:moveTo>
                    <a:pt x="284017" y="473278"/>
                  </a:moveTo>
                  <a:cubicBezTo>
                    <a:pt x="269726" y="474659"/>
                    <a:pt x="255896" y="477422"/>
                    <a:pt x="242528" y="481105"/>
                  </a:cubicBezTo>
                  <a:cubicBezTo>
                    <a:pt x="254052" y="505044"/>
                    <a:pt x="268804" y="522078"/>
                    <a:pt x="284017" y="529904"/>
                  </a:cubicBezTo>
                  <a:close/>
                  <a:moveTo>
                    <a:pt x="424161" y="383966"/>
                  </a:moveTo>
                  <a:cubicBezTo>
                    <a:pt x="422778" y="409747"/>
                    <a:pt x="419090" y="434607"/>
                    <a:pt x="412636" y="457165"/>
                  </a:cubicBezTo>
                  <a:cubicBezTo>
                    <a:pt x="421395" y="461769"/>
                    <a:pt x="429693" y="467293"/>
                    <a:pt x="437069" y="472818"/>
                  </a:cubicBezTo>
                  <a:cubicBezTo>
                    <a:pt x="458736" y="447497"/>
                    <a:pt x="472565" y="416652"/>
                    <a:pt x="476253" y="383966"/>
                  </a:cubicBezTo>
                  <a:close/>
                  <a:moveTo>
                    <a:pt x="321819" y="383966"/>
                  </a:moveTo>
                  <a:lnTo>
                    <a:pt x="321819" y="432305"/>
                  </a:lnTo>
                  <a:cubicBezTo>
                    <a:pt x="341181" y="433686"/>
                    <a:pt x="359621" y="436909"/>
                    <a:pt x="377139" y="442894"/>
                  </a:cubicBezTo>
                  <a:cubicBezTo>
                    <a:pt x="382210" y="424018"/>
                    <a:pt x="385437" y="404683"/>
                    <a:pt x="386820" y="383966"/>
                  </a:cubicBezTo>
                  <a:close/>
                  <a:moveTo>
                    <a:pt x="219017" y="383966"/>
                  </a:moveTo>
                  <a:cubicBezTo>
                    <a:pt x="220400" y="404683"/>
                    <a:pt x="223627" y="424018"/>
                    <a:pt x="228698" y="442433"/>
                  </a:cubicBezTo>
                  <a:cubicBezTo>
                    <a:pt x="246216" y="436909"/>
                    <a:pt x="264655" y="433686"/>
                    <a:pt x="284017" y="432305"/>
                  </a:cubicBezTo>
                  <a:lnTo>
                    <a:pt x="284017" y="383966"/>
                  </a:lnTo>
                  <a:close/>
                  <a:moveTo>
                    <a:pt x="129122" y="383966"/>
                  </a:moveTo>
                  <a:cubicBezTo>
                    <a:pt x="133271" y="416652"/>
                    <a:pt x="146640" y="447497"/>
                    <a:pt x="168768" y="472818"/>
                  </a:cubicBezTo>
                  <a:cubicBezTo>
                    <a:pt x="176144" y="467293"/>
                    <a:pt x="184442" y="461769"/>
                    <a:pt x="193201" y="457165"/>
                  </a:cubicBezTo>
                  <a:cubicBezTo>
                    <a:pt x="186747" y="434607"/>
                    <a:pt x="183059" y="409747"/>
                    <a:pt x="181676" y="383966"/>
                  </a:cubicBezTo>
                  <a:close/>
                  <a:moveTo>
                    <a:pt x="377139" y="284065"/>
                  </a:moveTo>
                  <a:cubicBezTo>
                    <a:pt x="359621" y="289589"/>
                    <a:pt x="341181" y="293272"/>
                    <a:pt x="321819" y="294653"/>
                  </a:cubicBezTo>
                  <a:lnTo>
                    <a:pt x="321819" y="342993"/>
                  </a:lnTo>
                  <a:lnTo>
                    <a:pt x="386820" y="342993"/>
                  </a:lnTo>
                  <a:cubicBezTo>
                    <a:pt x="385437" y="322276"/>
                    <a:pt x="382210" y="302480"/>
                    <a:pt x="377139" y="284065"/>
                  </a:cubicBezTo>
                  <a:close/>
                  <a:moveTo>
                    <a:pt x="228237" y="284065"/>
                  </a:moveTo>
                  <a:cubicBezTo>
                    <a:pt x="223627" y="302480"/>
                    <a:pt x="220400" y="322276"/>
                    <a:pt x="219017" y="342993"/>
                  </a:cubicBezTo>
                  <a:lnTo>
                    <a:pt x="284017" y="342993"/>
                  </a:lnTo>
                  <a:lnTo>
                    <a:pt x="284017" y="294653"/>
                  </a:lnTo>
                  <a:cubicBezTo>
                    <a:pt x="264655" y="293272"/>
                    <a:pt x="246216" y="289589"/>
                    <a:pt x="228237" y="284065"/>
                  </a:cubicBezTo>
                  <a:close/>
                  <a:moveTo>
                    <a:pt x="437069" y="254141"/>
                  </a:moveTo>
                  <a:cubicBezTo>
                    <a:pt x="429232" y="259665"/>
                    <a:pt x="421395" y="264729"/>
                    <a:pt x="412636" y="269333"/>
                  </a:cubicBezTo>
                  <a:cubicBezTo>
                    <a:pt x="419090" y="292352"/>
                    <a:pt x="422778" y="317212"/>
                    <a:pt x="424161" y="342993"/>
                  </a:cubicBezTo>
                  <a:lnTo>
                    <a:pt x="476253" y="342993"/>
                  </a:lnTo>
                  <a:cubicBezTo>
                    <a:pt x="472565" y="309846"/>
                    <a:pt x="458736" y="279461"/>
                    <a:pt x="437069" y="254141"/>
                  </a:cubicBezTo>
                  <a:close/>
                  <a:moveTo>
                    <a:pt x="168768" y="254141"/>
                  </a:moveTo>
                  <a:cubicBezTo>
                    <a:pt x="146640" y="279461"/>
                    <a:pt x="133271" y="310306"/>
                    <a:pt x="129122" y="342993"/>
                  </a:cubicBezTo>
                  <a:lnTo>
                    <a:pt x="181676" y="342993"/>
                  </a:lnTo>
                  <a:cubicBezTo>
                    <a:pt x="183059" y="316751"/>
                    <a:pt x="186747" y="292352"/>
                    <a:pt x="193201" y="269793"/>
                  </a:cubicBezTo>
                  <a:cubicBezTo>
                    <a:pt x="184442" y="264729"/>
                    <a:pt x="176144" y="259665"/>
                    <a:pt x="168768" y="254141"/>
                  </a:cubicBezTo>
                  <a:close/>
                  <a:moveTo>
                    <a:pt x="391430" y="215930"/>
                  </a:moveTo>
                  <a:cubicBezTo>
                    <a:pt x="393735" y="220533"/>
                    <a:pt x="396501" y="225597"/>
                    <a:pt x="398806" y="230661"/>
                  </a:cubicBezTo>
                  <a:cubicBezTo>
                    <a:pt x="401572" y="229280"/>
                    <a:pt x="403877" y="227439"/>
                    <a:pt x="406643" y="226058"/>
                  </a:cubicBezTo>
                  <a:cubicBezTo>
                    <a:pt x="401572" y="222375"/>
                    <a:pt x="396501" y="219152"/>
                    <a:pt x="391430" y="215930"/>
                  </a:cubicBezTo>
                  <a:close/>
                  <a:moveTo>
                    <a:pt x="214407" y="215930"/>
                  </a:moveTo>
                  <a:cubicBezTo>
                    <a:pt x="208875" y="219152"/>
                    <a:pt x="203804" y="222375"/>
                    <a:pt x="199194" y="226058"/>
                  </a:cubicBezTo>
                  <a:cubicBezTo>
                    <a:pt x="201499" y="227439"/>
                    <a:pt x="204265" y="229280"/>
                    <a:pt x="207031" y="230661"/>
                  </a:cubicBezTo>
                  <a:cubicBezTo>
                    <a:pt x="209336" y="225597"/>
                    <a:pt x="211641" y="220533"/>
                    <a:pt x="214407" y="215930"/>
                  </a:cubicBezTo>
                  <a:close/>
                  <a:moveTo>
                    <a:pt x="321819" y="197054"/>
                  </a:moveTo>
                  <a:lnTo>
                    <a:pt x="321819" y="253680"/>
                  </a:lnTo>
                  <a:cubicBezTo>
                    <a:pt x="336110" y="252299"/>
                    <a:pt x="349940" y="249537"/>
                    <a:pt x="363309" y="245854"/>
                  </a:cubicBezTo>
                  <a:cubicBezTo>
                    <a:pt x="351784" y="221454"/>
                    <a:pt x="337032" y="204881"/>
                    <a:pt x="321819" y="197054"/>
                  </a:cubicBezTo>
                  <a:close/>
                  <a:moveTo>
                    <a:pt x="284017" y="197054"/>
                  </a:moveTo>
                  <a:cubicBezTo>
                    <a:pt x="268804" y="204881"/>
                    <a:pt x="254052" y="221454"/>
                    <a:pt x="242528" y="245854"/>
                  </a:cubicBezTo>
                  <a:cubicBezTo>
                    <a:pt x="255896" y="249537"/>
                    <a:pt x="269726" y="252299"/>
                    <a:pt x="284017" y="253680"/>
                  </a:cubicBezTo>
                  <a:close/>
                  <a:moveTo>
                    <a:pt x="302918" y="151477"/>
                  </a:moveTo>
                  <a:cubicBezTo>
                    <a:pt x="420012" y="151477"/>
                    <a:pt x="515438" y="246314"/>
                    <a:pt x="515438" y="363249"/>
                  </a:cubicBezTo>
                  <a:cubicBezTo>
                    <a:pt x="515438" y="480184"/>
                    <a:pt x="420012" y="575481"/>
                    <a:pt x="302918" y="575481"/>
                  </a:cubicBezTo>
                  <a:cubicBezTo>
                    <a:pt x="185825" y="575481"/>
                    <a:pt x="90398" y="480184"/>
                    <a:pt x="90398" y="363249"/>
                  </a:cubicBezTo>
                  <a:cubicBezTo>
                    <a:pt x="90398" y="246314"/>
                    <a:pt x="185825" y="151477"/>
                    <a:pt x="302918" y="151477"/>
                  </a:cubicBezTo>
                  <a:close/>
                  <a:moveTo>
                    <a:pt x="259578" y="0"/>
                  </a:moveTo>
                  <a:cubicBezTo>
                    <a:pt x="292313" y="0"/>
                    <a:pt x="323666" y="10590"/>
                    <a:pt x="349024" y="29927"/>
                  </a:cubicBezTo>
                  <a:cubicBezTo>
                    <a:pt x="351790" y="31769"/>
                    <a:pt x="355479" y="33150"/>
                    <a:pt x="359167" y="32689"/>
                  </a:cubicBezTo>
                  <a:cubicBezTo>
                    <a:pt x="361934" y="32689"/>
                    <a:pt x="364700" y="32689"/>
                    <a:pt x="367005" y="32689"/>
                  </a:cubicBezTo>
                  <a:cubicBezTo>
                    <a:pt x="409423" y="32689"/>
                    <a:pt x="449074" y="52947"/>
                    <a:pt x="473511" y="86557"/>
                  </a:cubicBezTo>
                  <a:cubicBezTo>
                    <a:pt x="476277" y="89780"/>
                    <a:pt x="479965" y="92082"/>
                    <a:pt x="484576" y="92543"/>
                  </a:cubicBezTo>
                  <a:cubicBezTo>
                    <a:pt x="552352" y="98068"/>
                    <a:pt x="605835" y="155159"/>
                    <a:pt x="605835" y="224220"/>
                  </a:cubicBezTo>
                  <a:cubicBezTo>
                    <a:pt x="605835" y="273484"/>
                    <a:pt x="578633" y="316302"/>
                    <a:pt x="538520" y="338862"/>
                  </a:cubicBezTo>
                  <a:cubicBezTo>
                    <a:pt x="536676" y="319985"/>
                    <a:pt x="532526" y="301569"/>
                    <a:pt x="526072" y="284534"/>
                  </a:cubicBezTo>
                  <a:cubicBezTo>
                    <a:pt x="543131" y="269801"/>
                    <a:pt x="553735" y="248161"/>
                    <a:pt x="553735" y="224220"/>
                  </a:cubicBezTo>
                  <a:cubicBezTo>
                    <a:pt x="553735" y="180021"/>
                    <a:pt x="517772" y="144109"/>
                    <a:pt x="473511" y="144109"/>
                  </a:cubicBezTo>
                  <a:cubicBezTo>
                    <a:pt x="470744" y="144109"/>
                    <a:pt x="467978" y="144109"/>
                    <a:pt x="465211" y="144569"/>
                  </a:cubicBezTo>
                  <a:cubicBezTo>
                    <a:pt x="454607" y="145490"/>
                    <a:pt x="444003" y="139965"/>
                    <a:pt x="439392" y="129836"/>
                  </a:cubicBezTo>
                  <a:cubicBezTo>
                    <a:pt x="425560" y="101751"/>
                    <a:pt x="397896" y="84716"/>
                    <a:pt x="367005" y="84716"/>
                  </a:cubicBezTo>
                  <a:cubicBezTo>
                    <a:pt x="361473" y="84716"/>
                    <a:pt x="355940" y="85176"/>
                    <a:pt x="350868" y="86097"/>
                  </a:cubicBezTo>
                  <a:cubicBezTo>
                    <a:pt x="342108" y="87939"/>
                    <a:pt x="333348" y="85637"/>
                    <a:pt x="327354" y="79191"/>
                  </a:cubicBezTo>
                  <a:cubicBezTo>
                    <a:pt x="308912" y="61695"/>
                    <a:pt x="284936" y="52027"/>
                    <a:pt x="260039" y="52027"/>
                  </a:cubicBezTo>
                  <a:cubicBezTo>
                    <a:pt x="215777" y="52027"/>
                    <a:pt x="177048" y="81953"/>
                    <a:pt x="166443" y="124771"/>
                  </a:cubicBezTo>
                  <a:cubicBezTo>
                    <a:pt x="163216" y="137203"/>
                    <a:pt x="151690" y="145490"/>
                    <a:pt x="138780" y="144569"/>
                  </a:cubicBezTo>
                  <a:cubicBezTo>
                    <a:pt x="136936" y="144109"/>
                    <a:pt x="134630" y="144109"/>
                    <a:pt x="132325" y="144109"/>
                  </a:cubicBezTo>
                  <a:cubicBezTo>
                    <a:pt x="88063" y="144109"/>
                    <a:pt x="52100" y="180021"/>
                    <a:pt x="52100" y="224220"/>
                  </a:cubicBezTo>
                  <a:cubicBezTo>
                    <a:pt x="52100" y="248161"/>
                    <a:pt x="62705" y="269801"/>
                    <a:pt x="79764" y="284534"/>
                  </a:cubicBezTo>
                  <a:cubicBezTo>
                    <a:pt x="73309" y="301569"/>
                    <a:pt x="69159" y="319985"/>
                    <a:pt x="67315" y="338862"/>
                  </a:cubicBezTo>
                  <a:cubicBezTo>
                    <a:pt x="27203" y="316302"/>
                    <a:pt x="0" y="273484"/>
                    <a:pt x="0" y="224220"/>
                  </a:cubicBezTo>
                  <a:cubicBezTo>
                    <a:pt x="0" y="157461"/>
                    <a:pt x="49795" y="102211"/>
                    <a:pt x="113882" y="93464"/>
                  </a:cubicBezTo>
                  <a:cubicBezTo>
                    <a:pt x="118954" y="92543"/>
                    <a:pt x="123565" y="89320"/>
                    <a:pt x="125409" y="84716"/>
                  </a:cubicBezTo>
                  <a:cubicBezTo>
                    <a:pt x="149845" y="33610"/>
                    <a:pt x="201484" y="0"/>
                    <a:pt x="25957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8" name="synchronization_59864">
              <a:extLst>
                <a:ext uri="{FF2B5EF4-FFF2-40B4-BE49-F238E27FC236}">
                  <a16:creationId xmlns:a16="http://schemas.microsoft.com/office/drawing/2014/main" id="{854AADC4-4AEB-0AD7-6A01-8EFF7ABE4334}"/>
                </a:ext>
              </a:extLst>
            </p:cNvPr>
            <p:cNvSpPr>
              <a:spLocks noChangeAspect="1"/>
            </p:cNvSpPr>
            <p:nvPr/>
          </p:nvSpPr>
          <p:spPr>
            <a:xfrm>
              <a:off x="2195606" y="7745515"/>
              <a:ext cx="309250" cy="266838"/>
            </a:xfrm>
            <a:custGeom>
              <a:avLst/>
              <a:gdLst>
                <a:gd name="connsiteX0" fmla="*/ 210694 w 603540"/>
                <a:gd name="connsiteY0" fmla="*/ 322796 h 520768"/>
                <a:gd name="connsiteX1" fmla="*/ 224527 w 603540"/>
                <a:gd name="connsiteY1" fmla="*/ 322796 h 520768"/>
                <a:gd name="connsiteX2" fmla="*/ 238360 w 603540"/>
                <a:gd name="connsiteY2" fmla="*/ 334305 h 520768"/>
                <a:gd name="connsiteX3" fmla="*/ 301069 w 603540"/>
                <a:gd name="connsiteY3" fmla="*/ 391851 h 520768"/>
                <a:gd name="connsiteX4" fmla="*/ 301069 w 603540"/>
                <a:gd name="connsiteY4" fmla="*/ 384485 h 520768"/>
                <a:gd name="connsiteX5" fmla="*/ 305219 w 603540"/>
                <a:gd name="connsiteY5" fmla="*/ 377119 h 520768"/>
                <a:gd name="connsiteX6" fmla="*/ 313980 w 603540"/>
                <a:gd name="connsiteY6" fmla="*/ 378040 h 520768"/>
                <a:gd name="connsiteX7" fmla="*/ 351329 w 603540"/>
                <a:gd name="connsiteY7" fmla="*/ 406122 h 520768"/>
                <a:gd name="connsiteX8" fmla="*/ 354557 w 603540"/>
                <a:gd name="connsiteY8" fmla="*/ 412568 h 520768"/>
                <a:gd name="connsiteX9" fmla="*/ 351329 w 603540"/>
                <a:gd name="connsiteY9" fmla="*/ 419013 h 520768"/>
                <a:gd name="connsiteX10" fmla="*/ 313980 w 603540"/>
                <a:gd name="connsiteY10" fmla="*/ 447556 h 520768"/>
                <a:gd name="connsiteX11" fmla="*/ 305219 w 603540"/>
                <a:gd name="connsiteY11" fmla="*/ 448016 h 520768"/>
                <a:gd name="connsiteX12" fmla="*/ 301069 w 603540"/>
                <a:gd name="connsiteY12" fmla="*/ 440650 h 520768"/>
                <a:gd name="connsiteX13" fmla="*/ 301069 w 603540"/>
                <a:gd name="connsiteY13" fmla="*/ 433284 h 520768"/>
                <a:gd name="connsiteX14" fmla="*/ 197322 w 603540"/>
                <a:gd name="connsiteY14" fmla="*/ 338909 h 520768"/>
                <a:gd name="connsiteX15" fmla="*/ 200550 w 603540"/>
                <a:gd name="connsiteY15" fmla="*/ 327860 h 520768"/>
                <a:gd name="connsiteX16" fmla="*/ 210694 w 603540"/>
                <a:gd name="connsiteY16" fmla="*/ 322796 h 520768"/>
                <a:gd name="connsiteX17" fmla="*/ 296465 w 603540"/>
                <a:gd name="connsiteY17" fmla="*/ 231115 h 520768"/>
                <a:gd name="connsiteX18" fmla="*/ 301075 w 603540"/>
                <a:gd name="connsiteY18" fmla="*/ 238485 h 520768"/>
                <a:gd name="connsiteX19" fmla="*/ 301075 w 603540"/>
                <a:gd name="connsiteY19" fmla="*/ 246316 h 520768"/>
                <a:gd name="connsiteX20" fmla="*/ 404812 w 603540"/>
                <a:gd name="connsiteY20" fmla="*/ 340746 h 520768"/>
                <a:gd name="connsiteX21" fmla="*/ 401585 w 603540"/>
                <a:gd name="connsiteY21" fmla="*/ 351802 h 520768"/>
                <a:gd name="connsiteX22" fmla="*/ 390980 w 603540"/>
                <a:gd name="connsiteY22" fmla="*/ 356408 h 520768"/>
                <a:gd name="connsiteX23" fmla="*/ 377149 w 603540"/>
                <a:gd name="connsiteY23" fmla="*/ 356408 h 520768"/>
                <a:gd name="connsiteX24" fmla="*/ 363778 w 603540"/>
                <a:gd name="connsiteY24" fmla="*/ 344892 h 520768"/>
                <a:gd name="connsiteX25" fmla="*/ 301075 w 603540"/>
                <a:gd name="connsiteY25" fmla="*/ 287773 h 520768"/>
                <a:gd name="connsiteX26" fmla="*/ 301075 w 603540"/>
                <a:gd name="connsiteY26" fmla="*/ 294683 h 520768"/>
                <a:gd name="connsiteX27" fmla="*/ 296465 w 603540"/>
                <a:gd name="connsiteY27" fmla="*/ 302053 h 520768"/>
                <a:gd name="connsiteX28" fmla="*/ 287705 w 603540"/>
                <a:gd name="connsiteY28" fmla="*/ 301592 h 520768"/>
                <a:gd name="connsiteX29" fmla="*/ 250359 w 603540"/>
                <a:gd name="connsiteY29" fmla="*/ 273033 h 520768"/>
                <a:gd name="connsiteX30" fmla="*/ 247132 w 603540"/>
                <a:gd name="connsiteY30" fmla="*/ 266584 h 520768"/>
                <a:gd name="connsiteX31" fmla="*/ 250359 w 603540"/>
                <a:gd name="connsiteY31" fmla="*/ 260135 h 520768"/>
                <a:gd name="connsiteX32" fmla="*/ 287705 w 603540"/>
                <a:gd name="connsiteY32" fmla="*/ 232036 h 520768"/>
                <a:gd name="connsiteX33" fmla="*/ 296465 w 603540"/>
                <a:gd name="connsiteY33" fmla="*/ 231115 h 520768"/>
                <a:gd name="connsiteX34" fmla="*/ 301964 w 603540"/>
                <a:gd name="connsiteY34" fmla="*/ 198491 h 520768"/>
                <a:gd name="connsiteX35" fmla="*/ 160420 w 603540"/>
                <a:gd name="connsiteY35" fmla="*/ 339372 h 520768"/>
                <a:gd name="connsiteX36" fmla="*/ 301964 w 603540"/>
                <a:gd name="connsiteY36" fmla="*/ 480714 h 520768"/>
                <a:gd name="connsiteX37" fmla="*/ 443046 w 603540"/>
                <a:gd name="connsiteY37" fmla="*/ 339372 h 520768"/>
                <a:gd name="connsiteX38" fmla="*/ 301964 w 603540"/>
                <a:gd name="connsiteY38" fmla="*/ 198491 h 520768"/>
                <a:gd name="connsiteX39" fmla="*/ 301964 w 603540"/>
                <a:gd name="connsiteY39" fmla="*/ 158437 h 520768"/>
                <a:gd name="connsiteX40" fmla="*/ 483158 w 603540"/>
                <a:gd name="connsiteY40" fmla="*/ 339372 h 520768"/>
                <a:gd name="connsiteX41" fmla="*/ 301964 w 603540"/>
                <a:gd name="connsiteY41" fmla="*/ 520768 h 520768"/>
                <a:gd name="connsiteX42" fmla="*/ 120308 w 603540"/>
                <a:gd name="connsiteY42" fmla="*/ 339372 h 520768"/>
                <a:gd name="connsiteX43" fmla="*/ 301964 w 603540"/>
                <a:gd name="connsiteY43" fmla="*/ 158437 h 520768"/>
                <a:gd name="connsiteX44" fmla="*/ 259121 w 603540"/>
                <a:gd name="connsiteY44" fmla="*/ 0 h 520768"/>
                <a:gd name="connsiteX45" fmla="*/ 348108 w 603540"/>
                <a:gd name="connsiteY45" fmla="*/ 29925 h 520768"/>
                <a:gd name="connsiteX46" fmla="*/ 357790 w 603540"/>
                <a:gd name="connsiteY46" fmla="*/ 33148 h 520768"/>
                <a:gd name="connsiteX47" fmla="*/ 366089 w 603540"/>
                <a:gd name="connsiteY47" fmla="*/ 32687 h 520768"/>
                <a:gd name="connsiteX48" fmla="*/ 472135 w 603540"/>
                <a:gd name="connsiteY48" fmla="*/ 86552 h 520768"/>
                <a:gd name="connsiteX49" fmla="*/ 482740 w 603540"/>
                <a:gd name="connsiteY49" fmla="*/ 92537 h 520768"/>
                <a:gd name="connsiteX50" fmla="*/ 603540 w 603540"/>
                <a:gd name="connsiteY50" fmla="*/ 223747 h 520768"/>
                <a:gd name="connsiteX51" fmla="*/ 508560 w 603540"/>
                <a:gd name="connsiteY51" fmla="*/ 349893 h 520768"/>
                <a:gd name="connsiteX52" fmla="*/ 509021 w 603540"/>
                <a:gd name="connsiteY52" fmla="*/ 339304 h 520768"/>
                <a:gd name="connsiteX53" fmla="*/ 302001 w 603540"/>
                <a:gd name="connsiteY53" fmla="*/ 132591 h 520768"/>
                <a:gd name="connsiteX54" fmla="*/ 94980 w 603540"/>
                <a:gd name="connsiteY54" fmla="*/ 339304 h 520768"/>
                <a:gd name="connsiteX55" fmla="*/ 94980 w 603540"/>
                <a:gd name="connsiteY55" fmla="*/ 349893 h 520768"/>
                <a:gd name="connsiteX56" fmla="*/ 0 w 603540"/>
                <a:gd name="connsiteY56" fmla="*/ 223747 h 520768"/>
                <a:gd name="connsiteX57" fmla="*/ 113423 w 603540"/>
                <a:gd name="connsiteY57" fmla="*/ 93458 h 520768"/>
                <a:gd name="connsiteX58" fmla="*/ 124950 w 603540"/>
                <a:gd name="connsiteY58" fmla="*/ 84711 h 520768"/>
                <a:gd name="connsiteX59" fmla="*/ 259121 w 603540"/>
                <a:gd name="connsiteY59" fmla="*/ 0 h 52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3540" h="520768">
                  <a:moveTo>
                    <a:pt x="210694" y="322796"/>
                  </a:moveTo>
                  <a:lnTo>
                    <a:pt x="224527" y="322796"/>
                  </a:lnTo>
                  <a:cubicBezTo>
                    <a:pt x="231443" y="322796"/>
                    <a:pt x="236977" y="327860"/>
                    <a:pt x="238360" y="334305"/>
                  </a:cubicBezTo>
                  <a:cubicBezTo>
                    <a:pt x="243432" y="365150"/>
                    <a:pt x="269254" y="388629"/>
                    <a:pt x="301069" y="391851"/>
                  </a:cubicBezTo>
                  <a:lnTo>
                    <a:pt x="301069" y="384485"/>
                  </a:lnTo>
                  <a:cubicBezTo>
                    <a:pt x="301069" y="381263"/>
                    <a:pt x="302453" y="378500"/>
                    <a:pt x="305219" y="377119"/>
                  </a:cubicBezTo>
                  <a:cubicBezTo>
                    <a:pt x="307986" y="375738"/>
                    <a:pt x="311675" y="376199"/>
                    <a:pt x="313980" y="378040"/>
                  </a:cubicBezTo>
                  <a:lnTo>
                    <a:pt x="351329" y="406122"/>
                  </a:lnTo>
                  <a:cubicBezTo>
                    <a:pt x="353635" y="407504"/>
                    <a:pt x="354557" y="410266"/>
                    <a:pt x="354557" y="412568"/>
                  </a:cubicBezTo>
                  <a:cubicBezTo>
                    <a:pt x="354557" y="415330"/>
                    <a:pt x="353635" y="417632"/>
                    <a:pt x="351329" y="419013"/>
                  </a:cubicBezTo>
                  <a:lnTo>
                    <a:pt x="313980" y="447556"/>
                  </a:lnTo>
                  <a:cubicBezTo>
                    <a:pt x="311675" y="449397"/>
                    <a:pt x="307986" y="449397"/>
                    <a:pt x="305219" y="448016"/>
                  </a:cubicBezTo>
                  <a:cubicBezTo>
                    <a:pt x="302453" y="446635"/>
                    <a:pt x="301069" y="443873"/>
                    <a:pt x="301069" y="440650"/>
                  </a:cubicBezTo>
                  <a:lnTo>
                    <a:pt x="301069" y="433284"/>
                  </a:lnTo>
                  <a:cubicBezTo>
                    <a:pt x="248043" y="430062"/>
                    <a:pt x="205161" y="390010"/>
                    <a:pt x="197322" y="338909"/>
                  </a:cubicBezTo>
                  <a:cubicBezTo>
                    <a:pt x="196861" y="334766"/>
                    <a:pt x="197783" y="330622"/>
                    <a:pt x="200550" y="327860"/>
                  </a:cubicBezTo>
                  <a:cubicBezTo>
                    <a:pt x="202855" y="324637"/>
                    <a:pt x="207005" y="322796"/>
                    <a:pt x="210694" y="322796"/>
                  </a:cubicBezTo>
                  <a:close/>
                  <a:moveTo>
                    <a:pt x="296465" y="231115"/>
                  </a:moveTo>
                  <a:cubicBezTo>
                    <a:pt x="299231" y="232497"/>
                    <a:pt x="301075" y="235261"/>
                    <a:pt x="301075" y="238485"/>
                  </a:cubicBezTo>
                  <a:lnTo>
                    <a:pt x="301075" y="246316"/>
                  </a:lnTo>
                  <a:cubicBezTo>
                    <a:pt x="354096" y="249540"/>
                    <a:pt x="396974" y="289155"/>
                    <a:pt x="404812" y="340746"/>
                  </a:cubicBezTo>
                  <a:cubicBezTo>
                    <a:pt x="405273" y="344431"/>
                    <a:pt x="404351" y="348577"/>
                    <a:pt x="401585" y="351802"/>
                  </a:cubicBezTo>
                  <a:cubicBezTo>
                    <a:pt x="398818" y="354565"/>
                    <a:pt x="395130" y="356408"/>
                    <a:pt x="390980" y="356408"/>
                  </a:cubicBezTo>
                  <a:lnTo>
                    <a:pt x="377149" y="356408"/>
                  </a:lnTo>
                  <a:cubicBezTo>
                    <a:pt x="370694" y="356408"/>
                    <a:pt x="365161" y="351802"/>
                    <a:pt x="363778" y="344892"/>
                  </a:cubicBezTo>
                  <a:cubicBezTo>
                    <a:pt x="358246" y="314029"/>
                    <a:pt x="332888" y="290537"/>
                    <a:pt x="301075" y="287773"/>
                  </a:cubicBezTo>
                  <a:lnTo>
                    <a:pt x="301075" y="294683"/>
                  </a:lnTo>
                  <a:cubicBezTo>
                    <a:pt x="301075" y="297907"/>
                    <a:pt x="299231" y="300671"/>
                    <a:pt x="296465" y="302053"/>
                  </a:cubicBezTo>
                  <a:cubicBezTo>
                    <a:pt x="293698" y="303435"/>
                    <a:pt x="290471" y="303435"/>
                    <a:pt x="287705" y="301592"/>
                  </a:cubicBezTo>
                  <a:lnTo>
                    <a:pt x="250359" y="273033"/>
                  </a:lnTo>
                  <a:cubicBezTo>
                    <a:pt x="248515" y="271651"/>
                    <a:pt x="247132" y="269348"/>
                    <a:pt x="247132" y="266584"/>
                  </a:cubicBezTo>
                  <a:cubicBezTo>
                    <a:pt x="247132" y="264281"/>
                    <a:pt x="248515" y="261517"/>
                    <a:pt x="250359" y="260135"/>
                  </a:cubicBezTo>
                  <a:lnTo>
                    <a:pt x="287705" y="232036"/>
                  </a:lnTo>
                  <a:cubicBezTo>
                    <a:pt x="290471" y="230194"/>
                    <a:pt x="293698" y="229733"/>
                    <a:pt x="296465" y="231115"/>
                  </a:cubicBezTo>
                  <a:close/>
                  <a:moveTo>
                    <a:pt x="301964" y="198491"/>
                  </a:moveTo>
                  <a:cubicBezTo>
                    <a:pt x="224045" y="198491"/>
                    <a:pt x="160420" y="261566"/>
                    <a:pt x="160420" y="339372"/>
                  </a:cubicBezTo>
                  <a:cubicBezTo>
                    <a:pt x="160420" y="417179"/>
                    <a:pt x="224045" y="480714"/>
                    <a:pt x="301964" y="480714"/>
                  </a:cubicBezTo>
                  <a:cubicBezTo>
                    <a:pt x="379421" y="480714"/>
                    <a:pt x="443046" y="417179"/>
                    <a:pt x="443046" y="339372"/>
                  </a:cubicBezTo>
                  <a:cubicBezTo>
                    <a:pt x="443046" y="261566"/>
                    <a:pt x="379421" y="198491"/>
                    <a:pt x="301964" y="198491"/>
                  </a:cubicBezTo>
                  <a:close/>
                  <a:moveTo>
                    <a:pt x="301964" y="158437"/>
                  </a:moveTo>
                  <a:cubicBezTo>
                    <a:pt x="402012" y="158437"/>
                    <a:pt x="483158" y="239467"/>
                    <a:pt x="483158" y="339372"/>
                  </a:cubicBezTo>
                  <a:cubicBezTo>
                    <a:pt x="483158" y="439278"/>
                    <a:pt x="402012" y="520768"/>
                    <a:pt x="301964" y="520768"/>
                  </a:cubicBezTo>
                  <a:cubicBezTo>
                    <a:pt x="201915" y="520768"/>
                    <a:pt x="120308" y="439278"/>
                    <a:pt x="120308" y="339372"/>
                  </a:cubicBezTo>
                  <a:cubicBezTo>
                    <a:pt x="120308" y="239467"/>
                    <a:pt x="201915" y="158437"/>
                    <a:pt x="301964" y="158437"/>
                  </a:cubicBezTo>
                  <a:close/>
                  <a:moveTo>
                    <a:pt x="259121" y="0"/>
                  </a:moveTo>
                  <a:cubicBezTo>
                    <a:pt x="291396" y="0"/>
                    <a:pt x="322288" y="10589"/>
                    <a:pt x="348108" y="29925"/>
                  </a:cubicBezTo>
                  <a:cubicBezTo>
                    <a:pt x="350874" y="32227"/>
                    <a:pt x="354101" y="33148"/>
                    <a:pt x="357790" y="33148"/>
                  </a:cubicBezTo>
                  <a:cubicBezTo>
                    <a:pt x="360556" y="32687"/>
                    <a:pt x="363323" y="32687"/>
                    <a:pt x="366089" y="32687"/>
                  </a:cubicBezTo>
                  <a:cubicBezTo>
                    <a:pt x="408047" y="32687"/>
                    <a:pt x="447237" y="53405"/>
                    <a:pt x="472135" y="86552"/>
                  </a:cubicBezTo>
                  <a:cubicBezTo>
                    <a:pt x="474441" y="89775"/>
                    <a:pt x="478590" y="92077"/>
                    <a:pt x="482740" y="92537"/>
                  </a:cubicBezTo>
                  <a:cubicBezTo>
                    <a:pt x="550517" y="98062"/>
                    <a:pt x="603540" y="154690"/>
                    <a:pt x="603540" y="223747"/>
                  </a:cubicBezTo>
                  <a:cubicBezTo>
                    <a:pt x="603540" y="283597"/>
                    <a:pt x="563427" y="334240"/>
                    <a:pt x="508560" y="349893"/>
                  </a:cubicBezTo>
                  <a:cubicBezTo>
                    <a:pt x="508560" y="346670"/>
                    <a:pt x="509021" y="342987"/>
                    <a:pt x="509021" y="339304"/>
                  </a:cubicBezTo>
                  <a:cubicBezTo>
                    <a:pt x="509021" y="225589"/>
                    <a:pt x="415885" y="132591"/>
                    <a:pt x="302001" y="132591"/>
                  </a:cubicBezTo>
                  <a:cubicBezTo>
                    <a:pt x="187655" y="132591"/>
                    <a:pt x="94980" y="225589"/>
                    <a:pt x="94980" y="339304"/>
                  </a:cubicBezTo>
                  <a:cubicBezTo>
                    <a:pt x="94980" y="342987"/>
                    <a:pt x="94980" y="346670"/>
                    <a:pt x="94980" y="349893"/>
                  </a:cubicBezTo>
                  <a:cubicBezTo>
                    <a:pt x="40113" y="334240"/>
                    <a:pt x="0" y="283597"/>
                    <a:pt x="0" y="223747"/>
                  </a:cubicBezTo>
                  <a:cubicBezTo>
                    <a:pt x="0" y="157452"/>
                    <a:pt x="49334" y="102206"/>
                    <a:pt x="113423" y="93458"/>
                  </a:cubicBezTo>
                  <a:cubicBezTo>
                    <a:pt x="118495" y="92537"/>
                    <a:pt x="123106" y="89315"/>
                    <a:pt x="124950" y="84711"/>
                  </a:cubicBezTo>
                  <a:cubicBezTo>
                    <a:pt x="149387" y="34069"/>
                    <a:pt x="200565" y="0"/>
                    <a:pt x="2591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9" name="ïŝḻíḍê">
              <a:extLst>
                <a:ext uri="{FF2B5EF4-FFF2-40B4-BE49-F238E27FC236}">
                  <a16:creationId xmlns:a16="http://schemas.microsoft.com/office/drawing/2014/main" id="{37B51F72-84E0-DC22-B3E8-1413BD3BB5A6}"/>
                </a:ext>
              </a:extLst>
            </p:cNvPr>
            <p:cNvSpPr/>
            <p:nvPr/>
          </p:nvSpPr>
          <p:spPr bwMode="auto">
            <a:xfrm>
              <a:off x="2278288" y="8742134"/>
              <a:ext cx="248640" cy="265978"/>
            </a:xfrm>
            <a:custGeom>
              <a:avLst/>
              <a:gdLst>
                <a:gd name="T0" fmla="*/ 138 w 168"/>
                <a:gd name="T1" fmla="*/ 38 h 185"/>
                <a:gd name="T2" fmla="*/ 119 w 168"/>
                <a:gd name="T3" fmla="*/ 57 h 185"/>
                <a:gd name="T4" fmla="*/ 138 w 168"/>
                <a:gd name="T5" fmla="*/ 76 h 185"/>
                <a:gd name="T6" fmla="*/ 157 w 168"/>
                <a:gd name="T7" fmla="*/ 57 h 185"/>
                <a:gd name="T8" fmla="*/ 138 w 168"/>
                <a:gd name="T9" fmla="*/ 38 h 185"/>
                <a:gd name="T10" fmla="*/ 30 w 168"/>
                <a:gd name="T11" fmla="*/ 38 h 185"/>
                <a:gd name="T12" fmla="*/ 11 w 168"/>
                <a:gd name="T13" fmla="*/ 57 h 185"/>
                <a:gd name="T14" fmla="*/ 30 w 168"/>
                <a:gd name="T15" fmla="*/ 76 h 185"/>
                <a:gd name="T16" fmla="*/ 49 w 168"/>
                <a:gd name="T17" fmla="*/ 57 h 185"/>
                <a:gd name="T18" fmla="*/ 30 w 168"/>
                <a:gd name="T19" fmla="*/ 38 h 185"/>
                <a:gd name="T20" fmla="*/ 84 w 168"/>
                <a:gd name="T21" fmla="*/ 0 h 185"/>
                <a:gd name="T22" fmla="*/ 56 w 168"/>
                <a:gd name="T23" fmla="*/ 28 h 185"/>
                <a:gd name="T24" fmla="*/ 84 w 168"/>
                <a:gd name="T25" fmla="*/ 56 h 185"/>
                <a:gd name="T26" fmla="*/ 112 w 168"/>
                <a:gd name="T27" fmla="*/ 28 h 185"/>
                <a:gd name="T28" fmla="*/ 84 w 168"/>
                <a:gd name="T29" fmla="*/ 0 h 185"/>
                <a:gd name="T30" fmla="*/ 168 w 168"/>
                <a:gd name="T31" fmla="*/ 168 h 185"/>
                <a:gd name="T32" fmla="*/ 135 w 168"/>
                <a:gd name="T33" fmla="*/ 168 h 185"/>
                <a:gd name="T34" fmla="*/ 135 w 168"/>
                <a:gd name="T35" fmla="*/ 107 h 185"/>
                <a:gd name="T36" fmla="*/ 129 w 168"/>
                <a:gd name="T37" fmla="*/ 84 h 185"/>
                <a:gd name="T38" fmla="*/ 138 w 168"/>
                <a:gd name="T39" fmla="*/ 83 h 185"/>
                <a:gd name="T40" fmla="*/ 168 w 168"/>
                <a:gd name="T41" fmla="*/ 113 h 185"/>
                <a:gd name="T42" fmla="*/ 168 w 168"/>
                <a:gd name="T43" fmla="*/ 168 h 185"/>
                <a:gd name="T44" fmla="*/ 33 w 168"/>
                <a:gd name="T45" fmla="*/ 107 h 185"/>
                <a:gd name="T46" fmla="*/ 33 w 168"/>
                <a:gd name="T47" fmla="*/ 168 h 185"/>
                <a:gd name="T48" fmla="*/ 0 w 168"/>
                <a:gd name="T49" fmla="*/ 168 h 185"/>
                <a:gd name="T50" fmla="*/ 0 w 168"/>
                <a:gd name="T51" fmla="*/ 113 h 185"/>
                <a:gd name="T52" fmla="*/ 30 w 168"/>
                <a:gd name="T53" fmla="*/ 83 h 185"/>
                <a:gd name="T54" fmla="*/ 39 w 168"/>
                <a:gd name="T55" fmla="*/ 84 h 185"/>
                <a:gd name="T56" fmla="*/ 33 w 168"/>
                <a:gd name="T57" fmla="*/ 107 h 185"/>
                <a:gd name="T58" fmla="*/ 40 w 168"/>
                <a:gd name="T59" fmla="*/ 185 h 185"/>
                <a:gd name="T60" fmla="*/ 128 w 168"/>
                <a:gd name="T61" fmla="*/ 185 h 185"/>
                <a:gd name="T62" fmla="*/ 128 w 168"/>
                <a:gd name="T63" fmla="*/ 107 h 185"/>
                <a:gd name="T64" fmla="*/ 84 w 168"/>
                <a:gd name="T65" fmla="*/ 63 h 185"/>
                <a:gd name="T66" fmla="*/ 40 w 168"/>
                <a:gd name="T67" fmla="*/ 107 h 185"/>
                <a:gd name="T68" fmla="*/ 40 w 168"/>
                <a:gd name="T6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8" h="185">
                  <a:moveTo>
                    <a:pt x="138" y="38"/>
                  </a:moveTo>
                  <a:cubicBezTo>
                    <a:pt x="127" y="38"/>
                    <a:pt x="119" y="46"/>
                    <a:pt x="119" y="57"/>
                  </a:cubicBezTo>
                  <a:cubicBezTo>
                    <a:pt x="119" y="67"/>
                    <a:pt x="127" y="76"/>
                    <a:pt x="138" y="76"/>
                  </a:cubicBezTo>
                  <a:cubicBezTo>
                    <a:pt x="148" y="76"/>
                    <a:pt x="157" y="67"/>
                    <a:pt x="157" y="57"/>
                  </a:cubicBezTo>
                  <a:cubicBezTo>
                    <a:pt x="157" y="46"/>
                    <a:pt x="148" y="38"/>
                    <a:pt x="138" y="38"/>
                  </a:cubicBezTo>
                  <a:close/>
                  <a:moveTo>
                    <a:pt x="30" y="38"/>
                  </a:moveTo>
                  <a:cubicBezTo>
                    <a:pt x="20" y="38"/>
                    <a:pt x="11" y="46"/>
                    <a:pt x="11" y="57"/>
                  </a:cubicBezTo>
                  <a:cubicBezTo>
                    <a:pt x="11" y="67"/>
                    <a:pt x="20" y="76"/>
                    <a:pt x="30" y="76"/>
                  </a:cubicBezTo>
                  <a:cubicBezTo>
                    <a:pt x="41" y="76"/>
                    <a:pt x="49" y="67"/>
                    <a:pt x="49" y="57"/>
                  </a:cubicBezTo>
                  <a:cubicBezTo>
                    <a:pt x="49" y="46"/>
                    <a:pt x="41" y="38"/>
                    <a:pt x="30" y="38"/>
                  </a:cubicBezTo>
                  <a:close/>
                  <a:moveTo>
                    <a:pt x="84" y="0"/>
                  </a:moveTo>
                  <a:cubicBezTo>
                    <a:pt x="69" y="0"/>
                    <a:pt x="56" y="12"/>
                    <a:pt x="56" y="28"/>
                  </a:cubicBezTo>
                  <a:cubicBezTo>
                    <a:pt x="56" y="43"/>
                    <a:pt x="69" y="56"/>
                    <a:pt x="84" y="56"/>
                  </a:cubicBezTo>
                  <a:cubicBezTo>
                    <a:pt x="100" y="56"/>
                    <a:pt x="112" y="43"/>
                    <a:pt x="112" y="28"/>
                  </a:cubicBezTo>
                  <a:cubicBezTo>
                    <a:pt x="112" y="12"/>
                    <a:pt x="100" y="0"/>
                    <a:pt x="84" y="0"/>
                  </a:cubicBezTo>
                  <a:close/>
                  <a:moveTo>
                    <a:pt x="168" y="168"/>
                  </a:moveTo>
                  <a:cubicBezTo>
                    <a:pt x="135" y="168"/>
                    <a:pt x="135" y="168"/>
                    <a:pt x="135" y="168"/>
                  </a:cubicBezTo>
                  <a:cubicBezTo>
                    <a:pt x="135" y="107"/>
                    <a:pt x="135" y="107"/>
                    <a:pt x="135" y="107"/>
                  </a:cubicBezTo>
                  <a:cubicBezTo>
                    <a:pt x="135" y="99"/>
                    <a:pt x="133" y="91"/>
                    <a:pt x="129" y="84"/>
                  </a:cubicBezTo>
                  <a:cubicBezTo>
                    <a:pt x="132" y="83"/>
                    <a:pt x="135" y="83"/>
                    <a:pt x="138" y="83"/>
                  </a:cubicBezTo>
                  <a:cubicBezTo>
                    <a:pt x="155" y="83"/>
                    <a:pt x="168" y="97"/>
                    <a:pt x="168" y="113"/>
                  </a:cubicBezTo>
                  <a:lnTo>
                    <a:pt x="168" y="168"/>
                  </a:lnTo>
                  <a:close/>
                  <a:moveTo>
                    <a:pt x="33" y="107"/>
                  </a:moveTo>
                  <a:cubicBezTo>
                    <a:pt x="33" y="168"/>
                    <a:pt x="33" y="168"/>
                    <a:pt x="33" y="168"/>
                  </a:cubicBezTo>
                  <a:cubicBezTo>
                    <a:pt x="0" y="168"/>
                    <a:pt x="0" y="168"/>
                    <a:pt x="0" y="168"/>
                  </a:cubicBezTo>
                  <a:cubicBezTo>
                    <a:pt x="0" y="113"/>
                    <a:pt x="0" y="113"/>
                    <a:pt x="0" y="113"/>
                  </a:cubicBezTo>
                  <a:cubicBezTo>
                    <a:pt x="0" y="97"/>
                    <a:pt x="14" y="83"/>
                    <a:pt x="30" y="83"/>
                  </a:cubicBezTo>
                  <a:cubicBezTo>
                    <a:pt x="33" y="83"/>
                    <a:pt x="36" y="83"/>
                    <a:pt x="39" y="84"/>
                  </a:cubicBezTo>
                  <a:cubicBezTo>
                    <a:pt x="35" y="91"/>
                    <a:pt x="33" y="99"/>
                    <a:pt x="33" y="107"/>
                  </a:cubicBezTo>
                  <a:close/>
                  <a:moveTo>
                    <a:pt x="40" y="185"/>
                  </a:moveTo>
                  <a:cubicBezTo>
                    <a:pt x="128" y="185"/>
                    <a:pt x="128" y="185"/>
                    <a:pt x="128" y="185"/>
                  </a:cubicBezTo>
                  <a:cubicBezTo>
                    <a:pt x="128" y="107"/>
                    <a:pt x="128" y="107"/>
                    <a:pt x="128" y="107"/>
                  </a:cubicBezTo>
                  <a:cubicBezTo>
                    <a:pt x="128" y="83"/>
                    <a:pt x="108" y="63"/>
                    <a:pt x="84" y="63"/>
                  </a:cubicBezTo>
                  <a:cubicBezTo>
                    <a:pt x="60" y="63"/>
                    <a:pt x="40" y="83"/>
                    <a:pt x="40" y="107"/>
                  </a:cubicBezTo>
                  <a:lnTo>
                    <a:pt x="40" y="185"/>
                  </a:lnTo>
                  <a:close/>
                </a:path>
              </a:pathLst>
            </a:custGeom>
            <a:solidFill>
              <a:schemeClr val="bg1"/>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10" name="exclamation-mark_63927">
              <a:extLst>
                <a:ext uri="{FF2B5EF4-FFF2-40B4-BE49-F238E27FC236}">
                  <a16:creationId xmlns:a16="http://schemas.microsoft.com/office/drawing/2014/main" id="{9DFF8856-B1CB-F7D4-F7DB-CB975B76FF71}"/>
                </a:ext>
              </a:extLst>
            </p:cNvPr>
            <p:cNvSpPr>
              <a:spLocks noChangeAspect="1"/>
            </p:cNvSpPr>
            <p:nvPr/>
          </p:nvSpPr>
          <p:spPr>
            <a:xfrm>
              <a:off x="4783420" y="8763989"/>
              <a:ext cx="244448" cy="244123"/>
            </a:xfrm>
            <a:custGeom>
              <a:avLst/>
              <a:gdLst>
                <a:gd name="T0" fmla="*/ 302 w 604"/>
                <a:gd name="T1" fmla="*/ 0 h 604"/>
                <a:gd name="T2" fmla="*/ 302 w 604"/>
                <a:gd name="T3" fmla="*/ 0 h 604"/>
                <a:gd name="T4" fmla="*/ 302 w 604"/>
                <a:gd name="T5" fmla="*/ 0 h 604"/>
                <a:gd name="T6" fmla="*/ 0 w 604"/>
                <a:gd name="T7" fmla="*/ 302 h 604"/>
                <a:gd name="T8" fmla="*/ 302 w 604"/>
                <a:gd name="T9" fmla="*/ 604 h 604"/>
                <a:gd name="T10" fmla="*/ 302 w 604"/>
                <a:gd name="T11" fmla="*/ 604 h 604"/>
                <a:gd name="T12" fmla="*/ 302 w 604"/>
                <a:gd name="T13" fmla="*/ 604 h 604"/>
                <a:gd name="T14" fmla="*/ 604 w 604"/>
                <a:gd name="T15" fmla="*/ 302 h 604"/>
                <a:gd name="T16" fmla="*/ 302 w 604"/>
                <a:gd name="T17" fmla="*/ 0 h 604"/>
                <a:gd name="T18" fmla="*/ 302 w 604"/>
                <a:gd name="T19" fmla="*/ 517 h 604"/>
                <a:gd name="T20" fmla="*/ 302 w 604"/>
                <a:gd name="T21" fmla="*/ 517 h 604"/>
                <a:gd name="T22" fmla="*/ 302 w 604"/>
                <a:gd name="T23" fmla="*/ 517 h 604"/>
                <a:gd name="T24" fmla="*/ 252 w 604"/>
                <a:gd name="T25" fmla="*/ 468 h 604"/>
                <a:gd name="T26" fmla="*/ 302 w 604"/>
                <a:gd name="T27" fmla="*/ 419 h 604"/>
                <a:gd name="T28" fmla="*/ 302 w 604"/>
                <a:gd name="T29" fmla="*/ 419 h 604"/>
                <a:gd name="T30" fmla="*/ 302 w 604"/>
                <a:gd name="T31" fmla="*/ 419 h 604"/>
                <a:gd name="T32" fmla="*/ 352 w 604"/>
                <a:gd name="T33" fmla="*/ 468 h 604"/>
                <a:gd name="T34" fmla="*/ 302 w 604"/>
                <a:gd name="T35" fmla="*/ 517 h 604"/>
                <a:gd name="T36" fmla="*/ 373 w 604"/>
                <a:gd name="T37" fmla="*/ 141 h 604"/>
                <a:gd name="T38" fmla="*/ 347 w 604"/>
                <a:gd name="T39" fmla="*/ 337 h 604"/>
                <a:gd name="T40" fmla="*/ 302 w 604"/>
                <a:gd name="T41" fmla="*/ 382 h 604"/>
                <a:gd name="T42" fmla="*/ 302 w 604"/>
                <a:gd name="T43" fmla="*/ 382 h 604"/>
                <a:gd name="T44" fmla="*/ 302 w 604"/>
                <a:gd name="T45" fmla="*/ 382 h 604"/>
                <a:gd name="T46" fmla="*/ 257 w 604"/>
                <a:gd name="T47" fmla="*/ 337 h 604"/>
                <a:gd name="T48" fmla="*/ 231 w 604"/>
                <a:gd name="T49" fmla="*/ 141 h 604"/>
                <a:gd name="T50" fmla="*/ 302 w 604"/>
                <a:gd name="T51" fmla="*/ 71 h 604"/>
                <a:gd name="T52" fmla="*/ 302 w 604"/>
                <a:gd name="T53" fmla="*/ 71 h 604"/>
                <a:gd name="T54" fmla="*/ 302 w 604"/>
                <a:gd name="T55" fmla="*/ 71 h 604"/>
                <a:gd name="T56" fmla="*/ 373 w 604"/>
                <a:gd name="T57" fmla="*/ 14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04">
                  <a:moveTo>
                    <a:pt x="302" y="0"/>
                  </a:moveTo>
                  <a:cubicBezTo>
                    <a:pt x="302" y="0"/>
                    <a:pt x="302" y="0"/>
                    <a:pt x="302" y="0"/>
                  </a:cubicBezTo>
                  <a:cubicBezTo>
                    <a:pt x="302" y="0"/>
                    <a:pt x="302" y="0"/>
                    <a:pt x="302" y="0"/>
                  </a:cubicBezTo>
                  <a:cubicBezTo>
                    <a:pt x="135" y="0"/>
                    <a:pt x="0" y="135"/>
                    <a:pt x="0" y="302"/>
                  </a:cubicBezTo>
                  <a:cubicBezTo>
                    <a:pt x="0" y="469"/>
                    <a:pt x="135" y="604"/>
                    <a:pt x="302" y="604"/>
                  </a:cubicBezTo>
                  <a:lnTo>
                    <a:pt x="302" y="604"/>
                  </a:lnTo>
                  <a:lnTo>
                    <a:pt x="302" y="604"/>
                  </a:lnTo>
                  <a:cubicBezTo>
                    <a:pt x="469" y="604"/>
                    <a:pt x="604" y="469"/>
                    <a:pt x="604" y="302"/>
                  </a:cubicBezTo>
                  <a:cubicBezTo>
                    <a:pt x="604" y="135"/>
                    <a:pt x="469" y="0"/>
                    <a:pt x="302" y="0"/>
                  </a:cubicBezTo>
                  <a:close/>
                  <a:moveTo>
                    <a:pt x="302" y="517"/>
                  </a:moveTo>
                  <a:cubicBezTo>
                    <a:pt x="302" y="517"/>
                    <a:pt x="302" y="517"/>
                    <a:pt x="302" y="517"/>
                  </a:cubicBezTo>
                  <a:cubicBezTo>
                    <a:pt x="302" y="517"/>
                    <a:pt x="302" y="517"/>
                    <a:pt x="302" y="517"/>
                  </a:cubicBezTo>
                  <a:cubicBezTo>
                    <a:pt x="275" y="517"/>
                    <a:pt x="252" y="495"/>
                    <a:pt x="252" y="468"/>
                  </a:cubicBezTo>
                  <a:cubicBezTo>
                    <a:pt x="252" y="441"/>
                    <a:pt x="275" y="419"/>
                    <a:pt x="302" y="419"/>
                  </a:cubicBezTo>
                  <a:lnTo>
                    <a:pt x="302" y="419"/>
                  </a:lnTo>
                  <a:lnTo>
                    <a:pt x="302" y="419"/>
                  </a:lnTo>
                  <a:cubicBezTo>
                    <a:pt x="330" y="419"/>
                    <a:pt x="352" y="441"/>
                    <a:pt x="352" y="468"/>
                  </a:cubicBezTo>
                  <a:cubicBezTo>
                    <a:pt x="352" y="495"/>
                    <a:pt x="330" y="517"/>
                    <a:pt x="302" y="517"/>
                  </a:cubicBezTo>
                  <a:close/>
                  <a:moveTo>
                    <a:pt x="373" y="141"/>
                  </a:moveTo>
                  <a:cubicBezTo>
                    <a:pt x="370" y="190"/>
                    <a:pt x="347" y="337"/>
                    <a:pt x="347" y="337"/>
                  </a:cubicBezTo>
                  <a:cubicBezTo>
                    <a:pt x="347" y="362"/>
                    <a:pt x="327" y="382"/>
                    <a:pt x="302" y="382"/>
                  </a:cubicBezTo>
                  <a:lnTo>
                    <a:pt x="302" y="382"/>
                  </a:lnTo>
                  <a:lnTo>
                    <a:pt x="302" y="382"/>
                  </a:lnTo>
                  <a:cubicBezTo>
                    <a:pt x="277" y="382"/>
                    <a:pt x="257" y="362"/>
                    <a:pt x="257" y="337"/>
                  </a:cubicBezTo>
                  <a:cubicBezTo>
                    <a:pt x="257" y="337"/>
                    <a:pt x="234" y="190"/>
                    <a:pt x="231" y="141"/>
                  </a:cubicBezTo>
                  <a:cubicBezTo>
                    <a:pt x="229" y="116"/>
                    <a:pt x="248" y="71"/>
                    <a:pt x="302" y="71"/>
                  </a:cubicBezTo>
                  <a:cubicBezTo>
                    <a:pt x="302" y="71"/>
                    <a:pt x="302" y="71"/>
                    <a:pt x="302" y="71"/>
                  </a:cubicBezTo>
                  <a:cubicBezTo>
                    <a:pt x="302" y="71"/>
                    <a:pt x="302" y="71"/>
                    <a:pt x="302" y="71"/>
                  </a:cubicBezTo>
                  <a:cubicBezTo>
                    <a:pt x="356" y="71"/>
                    <a:pt x="375" y="116"/>
                    <a:pt x="373" y="14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pic>
          <p:nvPicPr>
            <p:cNvPr id="11" name="图形 15" descr="硬币 纯色填充">
              <a:extLst>
                <a:ext uri="{FF2B5EF4-FFF2-40B4-BE49-F238E27FC236}">
                  <a16:creationId xmlns:a16="http://schemas.microsoft.com/office/drawing/2014/main" id="{B1FECF91-8720-CDF5-E712-E8385DA680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2615" y="7710608"/>
              <a:ext cx="306059" cy="306059"/>
            </a:xfrm>
            <a:prstGeom prst="rect">
              <a:avLst/>
            </a:prstGeom>
          </p:spPr>
        </p:pic>
        <p:grpSp>
          <p:nvGrpSpPr>
            <p:cNvPr id="13" name="组合 28">
              <a:extLst>
                <a:ext uri="{FF2B5EF4-FFF2-40B4-BE49-F238E27FC236}">
                  <a16:creationId xmlns:a16="http://schemas.microsoft.com/office/drawing/2014/main" id="{A3A0EE46-3548-A8E3-A385-62DA380B8931}"/>
                </a:ext>
              </a:extLst>
            </p:cNvPr>
            <p:cNvGrpSpPr/>
            <p:nvPr/>
          </p:nvGrpSpPr>
          <p:grpSpPr>
            <a:xfrm>
              <a:off x="2612118" y="7750203"/>
              <a:ext cx="430863" cy="1228673"/>
              <a:chOff x="2645196" y="7787037"/>
              <a:chExt cx="430863" cy="1437274"/>
            </a:xfrm>
          </p:grpSpPr>
          <p:sp>
            <p:nvSpPr>
              <p:cNvPr id="23" name="流程图: 手动操作 6">
                <a:extLst>
                  <a:ext uri="{FF2B5EF4-FFF2-40B4-BE49-F238E27FC236}">
                    <a16:creationId xmlns:a16="http://schemas.microsoft.com/office/drawing/2014/main" id="{D15FB3E6-2B13-9F60-6361-9C1435FD2C05}"/>
                  </a:ext>
                </a:extLst>
              </p:cNvPr>
              <p:cNvSpPr/>
              <p:nvPr/>
            </p:nvSpPr>
            <p:spPr>
              <a:xfrm rot="16200000">
                <a:off x="2121689" y="8310544"/>
                <a:ext cx="1437274" cy="390259"/>
              </a:xfrm>
              <a:prstGeom prst="flowChartManualOperation">
                <a:avLst/>
              </a:prstGeom>
              <a:solidFill>
                <a:schemeClr val="accent2">
                  <a:lumMod val="40000"/>
                  <a:lumOff val="60000"/>
                  <a:alpha val="50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24" name="文本框 16">
                <a:extLst>
                  <a:ext uri="{FF2B5EF4-FFF2-40B4-BE49-F238E27FC236}">
                    <a16:creationId xmlns:a16="http://schemas.microsoft.com/office/drawing/2014/main" id="{CE540DBF-2457-9334-A490-3CE61B898C90}"/>
                  </a:ext>
                </a:extLst>
              </p:cNvPr>
              <p:cNvSpPr txBox="1"/>
              <p:nvPr/>
            </p:nvSpPr>
            <p:spPr>
              <a:xfrm>
                <a:off x="2664201" y="7966424"/>
                <a:ext cx="411858" cy="893386"/>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用云方面</a:t>
                </a:r>
              </a:p>
            </p:txBody>
          </p:sp>
        </p:grpSp>
        <p:grpSp>
          <p:nvGrpSpPr>
            <p:cNvPr id="14" name="组合 29">
              <a:extLst>
                <a:ext uri="{FF2B5EF4-FFF2-40B4-BE49-F238E27FC236}">
                  <a16:creationId xmlns:a16="http://schemas.microsoft.com/office/drawing/2014/main" id="{22CFD47F-0ABA-13FB-AA34-8C54B897BF45}"/>
                </a:ext>
              </a:extLst>
            </p:cNvPr>
            <p:cNvGrpSpPr/>
            <p:nvPr/>
          </p:nvGrpSpPr>
          <p:grpSpPr>
            <a:xfrm>
              <a:off x="4256760" y="7745515"/>
              <a:ext cx="441440" cy="1228313"/>
              <a:chOff x="4204448" y="7620184"/>
              <a:chExt cx="441440" cy="1437274"/>
            </a:xfrm>
          </p:grpSpPr>
          <p:sp>
            <p:nvSpPr>
              <p:cNvPr id="21" name="流程图: 手动操作 18">
                <a:extLst>
                  <a:ext uri="{FF2B5EF4-FFF2-40B4-BE49-F238E27FC236}">
                    <a16:creationId xmlns:a16="http://schemas.microsoft.com/office/drawing/2014/main" id="{B9F569CF-87A5-B48A-0FAB-1A970FDBA71D}"/>
                  </a:ext>
                </a:extLst>
              </p:cNvPr>
              <p:cNvSpPr/>
              <p:nvPr/>
            </p:nvSpPr>
            <p:spPr>
              <a:xfrm rot="5400000">
                <a:off x="3680941" y="8143691"/>
                <a:ext cx="1437274" cy="390260"/>
              </a:xfrm>
              <a:prstGeom prst="flowChartManualOperation">
                <a:avLst/>
              </a:prstGeom>
              <a:solidFill>
                <a:schemeClr val="accent2">
                  <a:lumMod val="40000"/>
                  <a:lumOff val="60000"/>
                  <a:alpha val="50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22" name="文本框 20">
                <a:extLst>
                  <a:ext uri="{FF2B5EF4-FFF2-40B4-BE49-F238E27FC236}">
                    <a16:creationId xmlns:a16="http://schemas.microsoft.com/office/drawing/2014/main" id="{828C263E-E085-17C8-04DE-341D21D5B380}"/>
                  </a:ext>
                </a:extLst>
              </p:cNvPr>
              <p:cNvSpPr txBox="1"/>
              <p:nvPr/>
            </p:nvSpPr>
            <p:spPr>
              <a:xfrm>
                <a:off x="4234030" y="7836457"/>
                <a:ext cx="411858" cy="893386"/>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整体建设</a:t>
                </a:r>
              </a:p>
            </p:txBody>
          </p:sp>
        </p:grpSp>
        <p:sp>
          <p:nvSpPr>
            <p:cNvPr id="15" name="文本框 22">
              <a:extLst>
                <a:ext uri="{FF2B5EF4-FFF2-40B4-BE49-F238E27FC236}">
                  <a16:creationId xmlns:a16="http://schemas.microsoft.com/office/drawing/2014/main" id="{52AD993A-ED70-FD1D-0500-A6143AF9FA0B}"/>
                </a:ext>
              </a:extLst>
            </p:cNvPr>
            <p:cNvSpPr txBox="1"/>
            <p:nvPr/>
          </p:nvSpPr>
          <p:spPr>
            <a:xfrm>
              <a:off x="3075479" y="8435554"/>
              <a:ext cx="113574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F1D902"/>
                  </a:solidFill>
                  <a:effectLst/>
                  <a:uLnTx/>
                  <a:uFillTx/>
                  <a:latin typeface="STKaiti" panose="02010600040101010101" pitchFamily="2" charset="-122"/>
                  <a:ea typeface="STKaiti" panose="02010600040101010101" pitchFamily="2" charset="-122"/>
                  <a:cs typeface="+mn-ea"/>
                  <a:sym typeface="+mn-lt"/>
                </a:rPr>
                <a:t>外商企业在华数字化建设挑战</a:t>
              </a:r>
              <a:endParaRPr kumimoji="0" lang="zh-CN" altLang="en-US" sz="1000" b="1" i="0" u="none" strike="noStrike" kern="1200" cap="none" spc="0" normalizeH="0" baseline="0" noProof="0" dirty="0">
                <a:ln>
                  <a:noFill/>
                </a:ln>
                <a:solidFill>
                  <a:srgbClr val="F1D902"/>
                </a:solidFill>
                <a:effectLst/>
                <a:uLnTx/>
                <a:uFillTx/>
                <a:latin typeface="Calibri" panose="020F0502020204030204"/>
                <a:ea typeface="等线" panose="02010600030101010101" pitchFamily="2" charset="-122"/>
                <a:cs typeface="+mn-cs"/>
              </a:endParaRPr>
            </a:p>
          </p:txBody>
        </p:sp>
        <p:sp>
          <p:nvSpPr>
            <p:cNvPr id="16" name="文本框 23">
              <a:extLst>
                <a:ext uri="{FF2B5EF4-FFF2-40B4-BE49-F238E27FC236}">
                  <a16:creationId xmlns:a16="http://schemas.microsoft.com/office/drawing/2014/main" id="{ABDA5932-D44A-EF88-6BE0-38E9465A4A6F}"/>
                </a:ext>
              </a:extLst>
            </p:cNvPr>
            <p:cNvSpPr txBox="1"/>
            <p:nvPr/>
          </p:nvSpPr>
          <p:spPr>
            <a:xfrm>
              <a:off x="602244" y="7616542"/>
              <a:ext cx="1572690" cy="815416"/>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技术层</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跨云互操作性不足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p>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本土化替代产品适配难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endPar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7" name="文本框 24">
              <a:extLst>
                <a:ext uri="{FF2B5EF4-FFF2-40B4-BE49-F238E27FC236}">
                  <a16:creationId xmlns:a16="http://schemas.microsoft.com/office/drawing/2014/main" id="{A3BDD238-9C34-41C3-DFB1-A9057DC60C4A}"/>
                </a:ext>
              </a:extLst>
            </p:cNvPr>
            <p:cNvSpPr txBox="1"/>
            <p:nvPr/>
          </p:nvSpPr>
          <p:spPr>
            <a:xfrm>
              <a:off x="436154" y="8565173"/>
              <a:ext cx="1763373" cy="540982"/>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服务层</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全球与在华团队服务差异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endPar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8" name="文本框 25">
              <a:extLst>
                <a:ext uri="{FF2B5EF4-FFF2-40B4-BE49-F238E27FC236}">
                  <a16:creationId xmlns:a16="http://schemas.microsoft.com/office/drawing/2014/main" id="{5DB7DA53-314A-A2A8-1686-D6D93F453CFB}"/>
                </a:ext>
              </a:extLst>
            </p:cNvPr>
            <p:cNvSpPr txBox="1"/>
            <p:nvPr/>
          </p:nvSpPr>
          <p:spPr>
            <a:xfrm>
              <a:off x="5058674" y="7616542"/>
              <a:ext cx="1261794" cy="815416"/>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内部挑战</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rPr>
                <a:t>-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rPr>
                <a:t>长期迁移成本高</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迁移风险大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9" name="文本框 26">
              <a:extLst>
                <a:ext uri="{FF2B5EF4-FFF2-40B4-BE49-F238E27FC236}">
                  <a16:creationId xmlns:a16="http://schemas.microsoft.com/office/drawing/2014/main" id="{85F91D3F-5F8E-3CF5-D933-26F09F9B21B8}"/>
                </a:ext>
              </a:extLst>
            </p:cNvPr>
            <p:cNvSpPr txBox="1"/>
            <p:nvPr/>
          </p:nvSpPr>
          <p:spPr>
            <a:xfrm>
              <a:off x="5058674" y="8565428"/>
              <a:ext cx="1371547" cy="54098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外部挑战</a:t>
              </a:r>
              <a:endParaRPr kumimoji="0" lang="en-US" altLang="zh-CN"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地缘政治不确定性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0" name="矩形: 圆角 30">
              <a:extLst>
                <a:ext uri="{FF2B5EF4-FFF2-40B4-BE49-F238E27FC236}">
                  <a16:creationId xmlns:a16="http://schemas.microsoft.com/office/drawing/2014/main" id="{D9B29342-06B8-2215-1D80-A7D57DE0B761}"/>
                </a:ext>
              </a:extLst>
            </p:cNvPr>
            <p:cNvSpPr/>
            <p:nvPr/>
          </p:nvSpPr>
          <p:spPr>
            <a:xfrm>
              <a:off x="3114308" y="7842798"/>
              <a:ext cx="1030523" cy="1043484"/>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sp>
        <p:nvSpPr>
          <p:cNvPr id="25" name="矩形: 圆角 32">
            <a:extLst>
              <a:ext uri="{FF2B5EF4-FFF2-40B4-BE49-F238E27FC236}">
                <a16:creationId xmlns:a16="http://schemas.microsoft.com/office/drawing/2014/main" id="{3F59FA90-8154-A7E2-F8D3-6AAC6D683D29}"/>
              </a:ext>
            </a:extLst>
          </p:cNvPr>
          <p:cNvSpPr/>
          <p:nvPr/>
        </p:nvSpPr>
        <p:spPr>
          <a:xfrm>
            <a:off x="431966" y="7256462"/>
            <a:ext cx="6040738" cy="18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3760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3A00F-162A-16F3-20E1-651A6AD646C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3" name="标题 1">
            <a:extLst>
              <a:ext uri="{FF2B5EF4-FFF2-40B4-BE49-F238E27FC236}">
                <a16:creationId xmlns:a16="http://schemas.microsoft.com/office/drawing/2014/main" id="{9630D06F-0F78-D924-47E9-390ACB999472}"/>
              </a:ext>
            </a:extLst>
          </p:cNvPr>
          <p:cNvSpPr txBox="1"/>
          <p:nvPr/>
        </p:nvSpPr>
        <p:spPr>
          <a:xfrm>
            <a:off x="620688" y="920552"/>
            <a:ext cx="496855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外商企业在华用云的行业化特征</a:t>
            </a:r>
          </a:p>
        </p:txBody>
      </p:sp>
      <p:sp>
        <p:nvSpPr>
          <p:cNvPr id="4" name="矩形 10">
            <a:extLst>
              <a:ext uri="{FF2B5EF4-FFF2-40B4-BE49-F238E27FC236}">
                <a16:creationId xmlns:a16="http://schemas.microsoft.com/office/drawing/2014/main" id="{29226E50-6298-A155-35A8-00447E104992}"/>
              </a:ext>
            </a:extLst>
          </p:cNvPr>
          <p:cNvSpPr/>
          <p:nvPr/>
        </p:nvSpPr>
        <p:spPr>
          <a:xfrm>
            <a:off x="400883" y="998146"/>
            <a:ext cx="152400" cy="320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A4545"/>
              </a:solidFill>
              <a:effectLst/>
              <a:uLnTx/>
              <a:uFillTx/>
              <a:latin typeface="STKaiti" panose="02010600040101010101" pitchFamily="2" charset="-122"/>
              <a:ea typeface="STKaiti" panose="02010600040101010101" pitchFamily="2" charset="-122"/>
              <a:cs typeface="+mn-cs"/>
            </a:endParaRPr>
          </a:p>
        </p:txBody>
      </p:sp>
      <p:sp>
        <p:nvSpPr>
          <p:cNvPr id="7" name="文本框 24">
            <a:extLst>
              <a:ext uri="{FF2B5EF4-FFF2-40B4-BE49-F238E27FC236}">
                <a16:creationId xmlns:a16="http://schemas.microsoft.com/office/drawing/2014/main" id="{E0376C33-DF7F-A6F0-8223-897310F63B45}"/>
              </a:ext>
            </a:extLst>
          </p:cNvPr>
          <p:cNvSpPr txBox="1"/>
          <p:nvPr/>
        </p:nvSpPr>
        <p:spPr>
          <a:xfrm>
            <a:off x="400883" y="7665726"/>
            <a:ext cx="6071821" cy="14643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在劳动力人口比例持续下降的背景下，中国政府发布多项和云计算产业相关的标准和法规，加速各行业“上云用数赋智”的节奏。工信部于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2021</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年发布的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十四五”信息通信行业发展规划</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中提到，“到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年，打造</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个具有国际影响力的综合性工业互联网平台。”“工业企业上云上平台的数量预计实现翻一番。”</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根据沙利文数据，预计到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年底，制造业领域企业接近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35%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的本地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负载将完成向云上的迁移，其他加速上云进程的行业领域包括交通运输行业、生命科学领域、零售业等。核心的上云业务环节包括制造执行、运营管理、供应链管理、</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R&amp;D</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8" name="文本框 24">
            <a:extLst>
              <a:ext uri="{FF2B5EF4-FFF2-40B4-BE49-F238E27FC236}">
                <a16:creationId xmlns:a16="http://schemas.microsoft.com/office/drawing/2014/main" id="{DF6039A3-AC2A-9663-A986-4CFFA894B9FE}"/>
              </a:ext>
            </a:extLst>
          </p:cNvPr>
          <p:cNvSpPr txBox="1"/>
          <p:nvPr/>
        </p:nvSpPr>
        <p:spPr>
          <a:xfrm>
            <a:off x="400883" y="1568624"/>
            <a:ext cx="6071821" cy="1080809"/>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根据商务部外资统计数据显示，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年，新进入中国大陆市场的外商企业数量超过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3,000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家的领域包括租赁和商务服务业、批发和零售业、信息传输和信息技术服务业、制造业、科学研究和技术服务业。</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但从实际使用外资金额的角度观察，占比最大的依次是制造业、科学研究和技术服务业、租赁和商务服务业、信息传输和信息技术服务业。实际金额使用的方向体现出外商企业对中国市场科技制造领域、数字化服务领域的重视和乐观发展期待。</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9" name="标题 1">
            <a:extLst>
              <a:ext uri="{FF2B5EF4-FFF2-40B4-BE49-F238E27FC236}">
                <a16:creationId xmlns:a16="http://schemas.microsoft.com/office/drawing/2014/main" id="{6D732FBE-C783-4A23-960D-CAEDDEF701A8}"/>
              </a:ext>
            </a:extLst>
          </p:cNvPr>
          <p:cNvSpPr txBox="1"/>
          <p:nvPr/>
        </p:nvSpPr>
        <p:spPr>
          <a:xfrm>
            <a:off x="985959" y="2705032"/>
            <a:ext cx="475252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外商企业在华实际使用外资金额和新设企业的行业分布情况，</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grpSp>
        <p:nvGrpSpPr>
          <p:cNvPr id="27" name="组合 408">
            <a:extLst>
              <a:ext uri="{FF2B5EF4-FFF2-40B4-BE49-F238E27FC236}">
                <a16:creationId xmlns:a16="http://schemas.microsoft.com/office/drawing/2014/main" id="{364C477F-FD71-34A3-80B5-00BCE5610EFC}"/>
              </a:ext>
            </a:extLst>
          </p:cNvPr>
          <p:cNvGrpSpPr/>
          <p:nvPr/>
        </p:nvGrpSpPr>
        <p:grpSpPr>
          <a:xfrm>
            <a:off x="1627404" y="3915268"/>
            <a:ext cx="3143158" cy="3066378"/>
            <a:chOff x="-2192170" y="2086477"/>
            <a:chExt cx="7928888" cy="7552027"/>
          </a:xfrm>
        </p:grpSpPr>
        <p:sp>
          <p:nvSpPr>
            <p:cNvPr id="33" name="流程图: 接点 415">
              <a:extLst>
                <a:ext uri="{FF2B5EF4-FFF2-40B4-BE49-F238E27FC236}">
                  <a16:creationId xmlns:a16="http://schemas.microsoft.com/office/drawing/2014/main" id="{D77B4242-2977-B11D-6095-39D80EE0ADC2}"/>
                </a:ext>
              </a:extLst>
            </p:cNvPr>
            <p:cNvSpPr/>
            <p:nvPr/>
          </p:nvSpPr>
          <p:spPr>
            <a:xfrm>
              <a:off x="4747967" y="4743308"/>
              <a:ext cx="740031" cy="736005"/>
            </a:xfrm>
            <a:prstGeom prst="flowChartConnector">
              <a:avLst/>
            </a:prstGeom>
            <a:solidFill>
              <a:schemeClr val="accent1">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4" name="流程图: 接点 416">
              <a:extLst>
                <a:ext uri="{FF2B5EF4-FFF2-40B4-BE49-F238E27FC236}">
                  <a16:creationId xmlns:a16="http://schemas.microsoft.com/office/drawing/2014/main" id="{8A57676A-7F49-DD14-28E6-3BCF64BA7E83}"/>
                </a:ext>
              </a:extLst>
            </p:cNvPr>
            <p:cNvSpPr/>
            <p:nvPr/>
          </p:nvSpPr>
          <p:spPr>
            <a:xfrm>
              <a:off x="4675569" y="5562143"/>
              <a:ext cx="604598" cy="602186"/>
            </a:xfrm>
            <a:prstGeom prst="flowChartConnector">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5" name="椭圆 417">
              <a:extLst>
                <a:ext uri="{FF2B5EF4-FFF2-40B4-BE49-F238E27FC236}">
                  <a16:creationId xmlns:a16="http://schemas.microsoft.com/office/drawing/2014/main" id="{DD6DBDC8-65BB-1DD3-10F1-9B5111CC96CE}"/>
                </a:ext>
              </a:extLst>
            </p:cNvPr>
            <p:cNvSpPr/>
            <p:nvPr/>
          </p:nvSpPr>
          <p:spPr>
            <a:xfrm>
              <a:off x="4509553" y="3752587"/>
              <a:ext cx="918000" cy="90997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36" name="椭圆 418">
              <a:extLst>
                <a:ext uri="{FF2B5EF4-FFF2-40B4-BE49-F238E27FC236}">
                  <a16:creationId xmlns:a16="http://schemas.microsoft.com/office/drawing/2014/main" id="{1672FD2A-30B1-EEFE-9373-747EB1626259}"/>
                </a:ext>
              </a:extLst>
            </p:cNvPr>
            <p:cNvSpPr/>
            <p:nvPr/>
          </p:nvSpPr>
          <p:spPr>
            <a:xfrm>
              <a:off x="3403494" y="2730443"/>
              <a:ext cx="1346400" cy="1338192"/>
            </a:xfrm>
            <a:prstGeom prst="ellipse">
              <a:avLst/>
            </a:prstGeom>
            <a:solidFill>
              <a:srgbClr val="FEF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37" name="椭圆 419">
              <a:extLst>
                <a:ext uri="{FF2B5EF4-FFF2-40B4-BE49-F238E27FC236}">
                  <a16:creationId xmlns:a16="http://schemas.microsoft.com/office/drawing/2014/main" id="{66845932-05D0-886B-2200-11839C730616}"/>
                </a:ext>
              </a:extLst>
            </p:cNvPr>
            <p:cNvSpPr/>
            <p:nvPr/>
          </p:nvSpPr>
          <p:spPr>
            <a:xfrm>
              <a:off x="1723452" y="2086477"/>
              <a:ext cx="1680043" cy="1640258"/>
            </a:xfrm>
            <a:prstGeom prst="ellipse">
              <a:avLst/>
            </a:prstGeom>
            <a:solidFill>
              <a:srgbClr val="E0AC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38" name="椭圆 420">
              <a:extLst>
                <a:ext uri="{FF2B5EF4-FFF2-40B4-BE49-F238E27FC236}">
                  <a16:creationId xmlns:a16="http://schemas.microsoft.com/office/drawing/2014/main" id="{800ABCB3-22D9-0D48-C5D8-099B62807DA3}"/>
                </a:ext>
              </a:extLst>
            </p:cNvPr>
            <p:cNvSpPr/>
            <p:nvPr/>
          </p:nvSpPr>
          <p:spPr>
            <a:xfrm>
              <a:off x="3648016" y="6186899"/>
              <a:ext cx="2088702" cy="2039239"/>
            </a:xfrm>
            <a:prstGeom prst="ellipse">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39" name="椭圆 421">
              <a:extLst>
                <a:ext uri="{FF2B5EF4-FFF2-40B4-BE49-F238E27FC236}">
                  <a16:creationId xmlns:a16="http://schemas.microsoft.com/office/drawing/2014/main" id="{0C9407A7-3252-9A8A-397E-417646B9D455}"/>
                </a:ext>
              </a:extLst>
            </p:cNvPr>
            <p:cNvSpPr/>
            <p:nvPr/>
          </p:nvSpPr>
          <p:spPr>
            <a:xfrm>
              <a:off x="-2062242" y="6685710"/>
              <a:ext cx="2270327" cy="2216565"/>
            </a:xfrm>
            <a:prstGeom prst="ellipse">
              <a:avLst/>
            </a:prstGeom>
            <a:solidFill>
              <a:srgbClr val="FDE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40" name="椭圆 422">
              <a:extLst>
                <a:ext uri="{FF2B5EF4-FFF2-40B4-BE49-F238E27FC236}">
                  <a16:creationId xmlns:a16="http://schemas.microsoft.com/office/drawing/2014/main" id="{26FF8ABF-1ACB-31D5-CCD4-D5C4DEC76C2F}"/>
                </a:ext>
              </a:extLst>
            </p:cNvPr>
            <p:cNvSpPr/>
            <p:nvPr/>
          </p:nvSpPr>
          <p:spPr>
            <a:xfrm>
              <a:off x="2085985" y="3999310"/>
              <a:ext cx="2559600" cy="2535876"/>
            </a:xfrm>
            <a:prstGeom prst="ellipse">
              <a:avLst/>
            </a:prstGeom>
            <a:solidFill>
              <a:srgbClr val="FCD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41" name="椭圆 423">
              <a:extLst>
                <a:ext uri="{FF2B5EF4-FFF2-40B4-BE49-F238E27FC236}">
                  <a16:creationId xmlns:a16="http://schemas.microsoft.com/office/drawing/2014/main" id="{FE6F0C6F-5E22-3434-745D-3C60E49BBBDC}"/>
                </a:ext>
              </a:extLst>
            </p:cNvPr>
            <p:cNvSpPr/>
            <p:nvPr/>
          </p:nvSpPr>
          <p:spPr>
            <a:xfrm>
              <a:off x="269616" y="6252877"/>
              <a:ext cx="3416400" cy="3385627"/>
            </a:xfrm>
            <a:prstGeom prst="ellipse">
              <a:avLst/>
            </a:prstGeom>
            <a:solidFill>
              <a:srgbClr val="F8BC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42" name="椭圆 424">
              <a:extLst>
                <a:ext uri="{FF2B5EF4-FFF2-40B4-BE49-F238E27FC236}">
                  <a16:creationId xmlns:a16="http://schemas.microsoft.com/office/drawing/2014/main" id="{B3B08B7D-5CFB-36FC-A387-93B8DAF0D5FF}"/>
                </a:ext>
              </a:extLst>
            </p:cNvPr>
            <p:cNvSpPr/>
            <p:nvPr/>
          </p:nvSpPr>
          <p:spPr>
            <a:xfrm>
              <a:off x="-2192170" y="2318701"/>
              <a:ext cx="4248000" cy="421530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grpSp>
      <p:sp>
        <p:nvSpPr>
          <p:cNvPr id="31" name="文本框 412">
            <a:extLst>
              <a:ext uri="{FF2B5EF4-FFF2-40B4-BE49-F238E27FC236}">
                <a16:creationId xmlns:a16="http://schemas.microsoft.com/office/drawing/2014/main" id="{ADF626AB-B005-3714-E9E9-CF02AEFB7E91}"/>
              </a:ext>
            </a:extLst>
          </p:cNvPr>
          <p:cNvSpPr txBox="1"/>
          <p:nvPr/>
        </p:nvSpPr>
        <p:spPr>
          <a:xfrm>
            <a:off x="3238776" y="4774911"/>
            <a:ext cx="1147947" cy="430887"/>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信息传输和</a:t>
            </a:r>
            <a:endParaRPr kumimoji="0" lang="en-US" altLang="zh-CN"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软件服务行业</a:t>
            </a:r>
          </a:p>
        </p:txBody>
      </p:sp>
      <p:sp>
        <p:nvSpPr>
          <p:cNvPr id="32" name="文本框 413">
            <a:extLst>
              <a:ext uri="{FF2B5EF4-FFF2-40B4-BE49-F238E27FC236}">
                <a16:creationId xmlns:a16="http://schemas.microsoft.com/office/drawing/2014/main" id="{8D4CBF0D-5A7E-2E32-54D9-D8C97EC87144}"/>
              </a:ext>
            </a:extLst>
          </p:cNvPr>
          <p:cNvSpPr txBox="1"/>
          <p:nvPr/>
        </p:nvSpPr>
        <p:spPr>
          <a:xfrm>
            <a:off x="3873091" y="5673080"/>
            <a:ext cx="966940" cy="252377"/>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批发和零售业</a:t>
            </a:r>
          </a:p>
        </p:txBody>
      </p:sp>
      <p:sp>
        <p:nvSpPr>
          <p:cNvPr id="10" name="椭圆 406">
            <a:extLst>
              <a:ext uri="{FF2B5EF4-FFF2-40B4-BE49-F238E27FC236}">
                <a16:creationId xmlns:a16="http://schemas.microsoft.com/office/drawing/2014/main" id="{6B0DC875-8FAF-727A-26BC-5CD605498DAF}"/>
              </a:ext>
            </a:extLst>
          </p:cNvPr>
          <p:cNvSpPr/>
          <p:nvPr/>
        </p:nvSpPr>
        <p:spPr>
          <a:xfrm>
            <a:off x="1196752" y="3320775"/>
            <a:ext cx="4011462" cy="4011462"/>
          </a:xfrm>
          <a:prstGeom prst="ellipse">
            <a:avLst/>
          </a:prstGeom>
          <a:noFill/>
          <a:ln w="1270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1" name="椭圆 407">
            <a:extLst>
              <a:ext uri="{FF2B5EF4-FFF2-40B4-BE49-F238E27FC236}">
                <a16:creationId xmlns:a16="http://schemas.microsoft.com/office/drawing/2014/main" id="{B9E604CF-8FE3-2B3C-B05C-98BCED5D6EA1}"/>
              </a:ext>
            </a:extLst>
          </p:cNvPr>
          <p:cNvSpPr/>
          <p:nvPr/>
        </p:nvSpPr>
        <p:spPr>
          <a:xfrm>
            <a:off x="1304742" y="3416329"/>
            <a:ext cx="3824261" cy="3824260"/>
          </a:xfrm>
          <a:prstGeom prst="ellipse">
            <a:avLst/>
          </a:prstGeom>
          <a:noFill/>
          <a:ln w="12700">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2" name="文本框 425">
            <a:extLst>
              <a:ext uri="{FF2B5EF4-FFF2-40B4-BE49-F238E27FC236}">
                <a16:creationId xmlns:a16="http://schemas.microsoft.com/office/drawing/2014/main" id="{9A91A678-54A7-66D8-8A82-FB78FA1D80A4}"/>
              </a:ext>
            </a:extLst>
          </p:cNvPr>
          <p:cNvSpPr txBox="1"/>
          <p:nvPr/>
        </p:nvSpPr>
        <p:spPr>
          <a:xfrm>
            <a:off x="1939584" y="4761086"/>
            <a:ext cx="1013950" cy="50783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27.9%</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3,624</a:t>
            </a: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17" name="文本框 430">
            <a:extLst>
              <a:ext uri="{FF2B5EF4-FFF2-40B4-BE49-F238E27FC236}">
                <a16:creationId xmlns:a16="http://schemas.microsoft.com/office/drawing/2014/main" id="{0725258D-D19C-B111-E3F6-72EFDB40A388}"/>
              </a:ext>
            </a:extLst>
          </p:cNvPr>
          <p:cNvSpPr txBox="1"/>
          <p:nvPr/>
        </p:nvSpPr>
        <p:spPr>
          <a:xfrm>
            <a:off x="3738773" y="4301068"/>
            <a:ext cx="732971" cy="252377"/>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能源</a:t>
            </a:r>
          </a:p>
        </p:txBody>
      </p:sp>
      <p:sp>
        <p:nvSpPr>
          <p:cNvPr id="19" name="文本框 432">
            <a:extLst>
              <a:ext uri="{FF2B5EF4-FFF2-40B4-BE49-F238E27FC236}">
                <a16:creationId xmlns:a16="http://schemas.microsoft.com/office/drawing/2014/main" id="{C09F3385-B630-6D95-2E61-4805187997BF}"/>
              </a:ext>
            </a:extLst>
          </p:cNvPr>
          <p:cNvSpPr txBox="1"/>
          <p:nvPr/>
        </p:nvSpPr>
        <p:spPr>
          <a:xfrm>
            <a:off x="3101227" y="3884235"/>
            <a:ext cx="802382" cy="266548"/>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金融业</a:t>
            </a:r>
            <a:endParaRPr kumimoji="0" lang="zh-CN" altLang="en-US" sz="105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20" name="文本框 434">
            <a:extLst>
              <a:ext uri="{FF2B5EF4-FFF2-40B4-BE49-F238E27FC236}">
                <a16:creationId xmlns:a16="http://schemas.microsoft.com/office/drawing/2014/main" id="{788CA86E-78CE-A873-F57D-C87BD61ADC89}"/>
              </a:ext>
            </a:extLst>
          </p:cNvPr>
          <p:cNvSpPr txBox="1"/>
          <p:nvPr/>
        </p:nvSpPr>
        <p:spPr>
          <a:xfrm>
            <a:off x="1722630" y="5840961"/>
            <a:ext cx="802382"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房地产业</a:t>
            </a:r>
          </a:p>
        </p:txBody>
      </p:sp>
      <p:sp>
        <p:nvSpPr>
          <p:cNvPr id="21" name="文本框 435">
            <a:extLst>
              <a:ext uri="{FF2B5EF4-FFF2-40B4-BE49-F238E27FC236}">
                <a16:creationId xmlns:a16="http://schemas.microsoft.com/office/drawing/2014/main" id="{EE37AD90-ED64-CA95-6E6A-EC82CE294F7C}"/>
              </a:ext>
            </a:extLst>
          </p:cNvPr>
          <p:cNvSpPr txBox="1"/>
          <p:nvPr/>
        </p:nvSpPr>
        <p:spPr>
          <a:xfrm>
            <a:off x="2823499" y="5763545"/>
            <a:ext cx="921430" cy="487121"/>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科学研究和技术服务业</a:t>
            </a:r>
            <a:endParaRPr kumimoji="0" lang="en-US" altLang="zh-CN" sz="11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p:txBody>
      </p:sp>
      <p:sp>
        <p:nvSpPr>
          <p:cNvPr id="23" name="文本框 437">
            <a:extLst>
              <a:ext uri="{FF2B5EF4-FFF2-40B4-BE49-F238E27FC236}">
                <a16:creationId xmlns:a16="http://schemas.microsoft.com/office/drawing/2014/main" id="{23169148-9EC5-43A5-1275-44C5CBD0CC21}"/>
              </a:ext>
            </a:extLst>
          </p:cNvPr>
          <p:cNvSpPr txBox="1"/>
          <p:nvPr/>
        </p:nvSpPr>
        <p:spPr>
          <a:xfrm>
            <a:off x="2021117" y="4525960"/>
            <a:ext cx="802382"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制造业</a:t>
            </a:r>
          </a:p>
        </p:txBody>
      </p:sp>
      <p:grpSp>
        <p:nvGrpSpPr>
          <p:cNvPr id="96" name="组合 95">
            <a:extLst>
              <a:ext uri="{FF2B5EF4-FFF2-40B4-BE49-F238E27FC236}">
                <a16:creationId xmlns:a16="http://schemas.microsoft.com/office/drawing/2014/main" id="{B7B15466-C5EC-9F0A-4CC3-DB979A57E521}"/>
              </a:ext>
            </a:extLst>
          </p:cNvPr>
          <p:cNvGrpSpPr/>
          <p:nvPr/>
        </p:nvGrpSpPr>
        <p:grpSpPr>
          <a:xfrm>
            <a:off x="5293166" y="4907064"/>
            <a:ext cx="1272978" cy="567979"/>
            <a:chOff x="5451956" y="4707758"/>
            <a:chExt cx="1272978" cy="567979"/>
          </a:xfrm>
        </p:grpSpPr>
        <p:sp>
          <p:nvSpPr>
            <p:cNvPr id="29" name="文本框 410">
              <a:extLst>
                <a:ext uri="{FF2B5EF4-FFF2-40B4-BE49-F238E27FC236}">
                  <a16:creationId xmlns:a16="http://schemas.microsoft.com/office/drawing/2014/main" id="{80731C02-1FC1-2586-BDF3-194465970F29}"/>
                </a:ext>
              </a:extLst>
            </p:cNvPr>
            <p:cNvSpPr txBox="1"/>
            <p:nvPr/>
          </p:nvSpPr>
          <p:spPr>
            <a:xfrm>
              <a:off x="5451956" y="4707758"/>
              <a:ext cx="892395" cy="26654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文化娱乐业</a:t>
              </a:r>
              <a:r>
                <a:rPr kumimoji="0" lang="zh-CN" altLang="en-US" sz="9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a:t>
              </a:r>
            </a:p>
          </p:txBody>
        </p:sp>
        <p:sp>
          <p:nvSpPr>
            <p:cNvPr id="26" name="文本框 440">
              <a:extLst>
                <a:ext uri="{FF2B5EF4-FFF2-40B4-BE49-F238E27FC236}">
                  <a16:creationId xmlns:a16="http://schemas.microsoft.com/office/drawing/2014/main" id="{9FF87AF0-38A0-62B6-1BED-53A090E5CA9B}"/>
                </a:ext>
              </a:extLst>
            </p:cNvPr>
            <p:cNvSpPr txBox="1"/>
            <p:nvPr/>
          </p:nvSpPr>
          <p:spPr>
            <a:xfrm>
              <a:off x="5467652" y="4896274"/>
              <a:ext cx="1257282" cy="379463"/>
            </a:xfrm>
            <a:prstGeom prst="rect">
              <a:avLst/>
            </a:prstGeom>
            <a:noFill/>
          </p:spPr>
          <p:txBody>
            <a:bodyPr wrap="square">
              <a:spAutoFit/>
            </a:bodyPr>
            <a:lstStyle>
              <a:defPPr>
                <a:defRPr lang="en-US"/>
              </a:defPPr>
              <a:lvl1pPr algn="just" defTabSz="498332">
                <a:lnSpc>
                  <a:spcPct val="120000"/>
                </a:lnSpc>
                <a:spcBef>
                  <a:spcPts val="717"/>
                </a:spcBef>
                <a:buClr>
                  <a:schemeClr val="bg1"/>
                </a:buClr>
                <a:buSzPct val="100000"/>
                <a:defRPr sz="900">
                  <a:solidFill>
                    <a:schemeClr val="accent6"/>
                  </a:solidFill>
                  <a:latin typeface="华文楷体" panose="02010600040101010101" pitchFamily="2" charset="-122"/>
                  <a:ea typeface="华文楷体" panose="02010600040101010101" pitchFamily="2" charset="-122"/>
                  <a:cs typeface="+mn-ea"/>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0.3%</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2,223</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家</a:t>
              </a:r>
            </a:p>
          </p:txBody>
        </p:sp>
      </p:grpSp>
      <p:sp>
        <p:nvSpPr>
          <p:cNvPr id="43" name="文本框 425">
            <a:extLst>
              <a:ext uri="{FF2B5EF4-FFF2-40B4-BE49-F238E27FC236}">
                <a16:creationId xmlns:a16="http://schemas.microsoft.com/office/drawing/2014/main" id="{9B55B479-7129-01A9-B8AB-ED8B0189E902}"/>
              </a:ext>
            </a:extLst>
          </p:cNvPr>
          <p:cNvSpPr txBox="1"/>
          <p:nvPr/>
        </p:nvSpPr>
        <p:spPr>
          <a:xfrm>
            <a:off x="1656370" y="6050645"/>
            <a:ext cx="935715" cy="50783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7.2%</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684</a:t>
            </a: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48" name="文本框 425">
            <a:extLst>
              <a:ext uri="{FF2B5EF4-FFF2-40B4-BE49-F238E27FC236}">
                <a16:creationId xmlns:a16="http://schemas.microsoft.com/office/drawing/2014/main" id="{BC84C111-1B31-542B-A8BA-C13C3591F459}"/>
              </a:ext>
            </a:extLst>
          </p:cNvPr>
          <p:cNvSpPr txBox="1"/>
          <p:nvPr/>
        </p:nvSpPr>
        <p:spPr>
          <a:xfrm>
            <a:off x="2732063" y="6227610"/>
            <a:ext cx="1146062" cy="50783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18%</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9,519</a:t>
            </a: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82" name="文本框 425">
            <a:extLst>
              <a:ext uri="{FF2B5EF4-FFF2-40B4-BE49-F238E27FC236}">
                <a16:creationId xmlns:a16="http://schemas.microsoft.com/office/drawing/2014/main" id="{0BD1D512-3283-7A5B-CBB0-69C5F80132F6}"/>
              </a:ext>
            </a:extLst>
          </p:cNvPr>
          <p:cNvSpPr txBox="1"/>
          <p:nvPr/>
        </p:nvSpPr>
        <p:spPr>
          <a:xfrm>
            <a:off x="3878924" y="5838219"/>
            <a:ext cx="966940" cy="461665"/>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8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6.1%</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18,010</a:t>
            </a:r>
            <a:r>
              <a:rPr kumimoji="0" lang="zh-CN" altLang="en-US"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83" name="文本框 425">
            <a:extLst>
              <a:ext uri="{FF2B5EF4-FFF2-40B4-BE49-F238E27FC236}">
                <a16:creationId xmlns:a16="http://schemas.microsoft.com/office/drawing/2014/main" id="{8F49D0EC-1548-1B72-50DC-69985D4D0C80}"/>
              </a:ext>
            </a:extLst>
          </p:cNvPr>
          <p:cNvSpPr txBox="1"/>
          <p:nvPr/>
        </p:nvSpPr>
        <p:spPr>
          <a:xfrm>
            <a:off x="3343619" y="5100824"/>
            <a:ext cx="988800" cy="492443"/>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9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10.1%</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8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3,764</a:t>
            </a:r>
            <a:r>
              <a:rPr kumimoji="0" lang="zh-CN" altLang="en-US" sz="8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84" name="文本框 425">
            <a:extLst>
              <a:ext uri="{FF2B5EF4-FFF2-40B4-BE49-F238E27FC236}">
                <a16:creationId xmlns:a16="http://schemas.microsoft.com/office/drawing/2014/main" id="{F9A8A95F-8EF3-6A64-397A-D25278483ED9}"/>
              </a:ext>
            </a:extLst>
          </p:cNvPr>
          <p:cNvSpPr txBox="1"/>
          <p:nvPr/>
        </p:nvSpPr>
        <p:spPr>
          <a:xfrm>
            <a:off x="3118219" y="4058360"/>
            <a:ext cx="808205" cy="415498"/>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4.1 %</a:t>
            </a: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387</a:t>
            </a:r>
            <a:r>
              <a:rPr kumimoji="0" lang="zh-CN" altLang="en-US" sz="700" b="0"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家</a:t>
            </a:r>
          </a:p>
        </p:txBody>
      </p:sp>
      <p:grpSp>
        <p:nvGrpSpPr>
          <p:cNvPr id="98" name="组合 97">
            <a:extLst>
              <a:ext uri="{FF2B5EF4-FFF2-40B4-BE49-F238E27FC236}">
                <a16:creationId xmlns:a16="http://schemas.microsoft.com/office/drawing/2014/main" id="{FC5DCBD1-7B6A-084A-6899-A6CA45706877}"/>
              </a:ext>
            </a:extLst>
          </p:cNvPr>
          <p:cNvGrpSpPr/>
          <p:nvPr/>
        </p:nvGrpSpPr>
        <p:grpSpPr>
          <a:xfrm>
            <a:off x="5269068" y="3602644"/>
            <a:ext cx="1263909" cy="546310"/>
            <a:chOff x="5479096" y="3487260"/>
            <a:chExt cx="1263909" cy="546310"/>
          </a:xfrm>
        </p:grpSpPr>
        <p:sp>
          <p:nvSpPr>
            <p:cNvPr id="85" name="文本框 425">
              <a:extLst>
                <a:ext uri="{FF2B5EF4-FFF2-40B4-BE49-F238E27FC236}">
                  <a16:creationId xmlns:a16="http://schemas.microsoft.com/office/drawing/2014/main" id="{44264235-5470-E45D-BD5A-F18437801A5E}"/>
                </a:ext>
              </a:extLst>
            </p:cNvPr>
            <p:cNvSpPr txBox="1"/>
            <p:nvPr/>
          </p:nvSpPr>
          <p:spPr>
            <a:xfrm>
              <a:off x="5485722" y="3695016"/>
              <a:ext cx="1257283" cy="338554"/>
            </a:xfrm>
            <a:prstGeom prst="rect">
              <a:avLst/>
            </a:prstGeom>
            <a:noFill/>
          </p:spPr>
          <p:txBody>
            <a:bodyPr wrap="square" rtlCol="0">
              <a:spAutoFit/>
            </a:bodyPr>
            <a:lstStyle/>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2.8 %</a:t>
              </a:r>
            </a:p>
            <a:p>
              <a:pPr marL="0" marR="0" lvl="0" indent="0" algn="l"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568</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家</a:t>
              </a:r>
            </a:p>
          </p:txBody>
        </p:sp>
        <p:sp>
          <p:nvSpPr>
            <p:cNvPr id="87" name="文本框 430">
              <a:extLst>
                <a:ext uri="{FF2B5EF4-FFF2-40B4-BE49-F238E27FC236}">
                  <a16:creationId xmlns:a16="http://schemas.microsoft.com/office/drawing/2014/main" id="{5D1601D1-D8AB-6B01-9B5F-FCECFEBB5783}"/>
                </a:ext>
              </a:extLst>
            </p:cNvPr>
            <p:cNvSpPr txBox="1"/>
            <p:nvPr/>
          </p:nvSpPr>
          <p:spPr>
            <a:xfrm>
              <a:off x="5479096" y="3487260"/>
              <a:ext cx="732971" cy="266548"/>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能源行业</a:t>
              </a:r>
              <a:r>
                <a:rPr kumimoji="0" lang="en-US" altLang="zh-CN"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a:t>
              </a:r>
              <a:endParaRPr kumimoji="0" lang="zh-CN" altLang="en-US"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endParaRPr>
            </a:p>
          </p:txBody>
        </p:sp>
      </p:grpSp>
      <p:grpSp>
        <p:nvGrpSpPr>
          <p:cNvPr id="95" name="组合 94">
            <a:extLst>
              <a:ext uri="{FF2B5EF4-FFF2-40B4-BE49-F238E27FC236}">
                <a16:creationId xmlns:a16="http://schemas.microsoft.com/office/drawing/2014/main" id="{80F3501D-6652-FEB6-806B-A10B7D381600}"/>
              </a:ext>
            </a:extLst>
          </p:cNvPr>
          <p:cNvGrpSpPr/>
          <p:nvPr/>
        </p:nvGrpSpPr>
        <p:grpSpPr>
          <a:xfrm>
            <a:off x="5269068" y="4222746"/>
            <a:ext cx="1257282" cy="571093"/>
            <a:chOff x="5445150" y="4133024"/>
            <a:chExt cx="1257282" cy="571093"/>
          </a:xfrm>
        </p:grpSpPr>
        <p:sp>
          <p:nvSpPr>
            <p:cNvPr id="28" name="文本框 409">
              <a:extLst>
                <a:ext uri="{FF2B5EF4-FFF2-40B4-BE49-F238E27FC236}">
                  <a16:creationId xmlns:a16="http://schemas.microsoft.com/office/drawing/2014/main" id="{3F311450-8B93-E4EF-2E7A-3E7647F7964A}"/>
                </a:ext>
              </a:extLst>
            </p:cNvPr>
            <p:cNvSpPr txBox="1"/>
            <p:nvPr/>
          </p:nvSpPr>
          <p:spPr>
            <a:xfrm>
              <a:off x="5471406" y="4133024"/>
              <a:ext cx="999503" cy="266548"/>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交通运输行业：</a:t>
              </a:r>
            </a:p>
          </p:txBody>
        </p:sp>
        <p:sp>
          <p:nvSpPr>
            <p:cNvPr id="93" name="文本框 440">
              <a:extLst>
                <a:ext uri="{FF2B5EF4-FFF2-40B4-BE49-F238E27FC236}">
                  <a16:creationId xmlns:a16="http://schemas.microsoft.com/office/drawing/2014/main" id="{260F7668-CA16-DBA3-1F85-1350E0EF15EF}"/>
                </a:ext>
              </a:extLst>
            </p:cNvPr>
            <p:cNvSpPr txBox="1"/>
            <p:nvPr/>
          </p:nvSpPr>
          <p:spPr>
            <a:xfrm>
              <a:off x="5445150" y="4324654"/>
              <a:ext cx="1257282" cy="379463"/>
            </a:xfrm>
            <a:prstGeom prst="rect">
              <a:avLst/>
            </a:prstGeom>
            <a:noFill/>
          </p:spPr>
          <p:txBody>
            <a:bodyPr wrap="square">
              <a:spAutoFit/>
            </a:bodyPr>
            <a:lstStyle>
              <a:defPPr>
                <a:defRPr lang="en-US"/>
              </a:defPPr>
              <a:lvl1pPr algn="just" defTabSz="498332">
                <a:lnSpc>
                  <a:spcPct val="120000"/>
                </a:lnSpc>
                <a:spcBef>
                  <a:spcPts val="717"/>
                </a:spcBef>
                <a:buClr>
                  <a:schemeClr val="bg1"/>
                </a:buClr>
                <a:buSzPct val="100000"/>
                <a:defRPr sz="900">
                  <a:solidFill>
                    <a:schemeClr val="accent6"/>
                  </a:solidFill>
                  <a:latin typeface="华文楷体" panose="02010600040101010101" pitchFamily="2" charset="-122"/>
                  <a:ea typeface="华文楷体" panose="02010600040101010101" pitchFamily="2" charset="-122"/>
                  <a:cs typeface="+mn-ea"/>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1.3</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867</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家</a:t>
              </a:r>
            </a:p>
          </p:txBody>
        </p:sp>
      </p:grpSp>
      <p:grpSp>
        <p:nvGrpSpPr>
          <p:cNvPr id="97" name="组合 96">
            <a:extLst>
              <a:ext uri="{FF2B5EF4-FFF2-40B4-BE49-F238E27FC236}">
                <a16:creationId xmlns:a16="http://schemas.microsoft.com/office/drawing/2014/main" id="{B5BC6222-0138-7617-477F-37C9854F014F}"/>
              </a:ext>
            </a:extLst>
          </p:cNvPr>
          <p:cNvGrpSpPr/>
          <p:nvPr/>
        </p:nvGrpSpPr>
        <p:grpSpPr>
          <a:xfrm>
            <a:off x="5293166" y="5582806"/>
            <a:ext cx="1257282" cy="566699"/>
            <a:chOff x="5478099" y="5312047"/>
            <a:chExt cx="1257282" cy="566699"/>
          </a:xfrm>
        </p:grpSpPr>
        <p:sp>
          <p:nvSpPr>
            <p:cNvPr id="30" name="文本框 411">
              <a:extLst>
                <a:ext uri="{FF2B5EF4-FFF2-40B4-BE49-F238E27FC236}">
                  <a16:creationId xmlns:a16="http://schemas.microsoft.com/office/drawing/2014/main" id="{5AD42490-1501-FD66-0ED3-8D67D8E69E51}"/>
                </a:ext>
              </a:extLst>
            </p:cNvPr>
            <p:cNvSpPr txBox="1"/>
            <p:nvPr/>
          </p:nvSpPr>
          <p:spPr>
            <a:xfrm>
              <a:off x="5498761" y="5312047"/>
              <a:ext cx="1026929" cy="266548"/>
            </a:xfrm>
            <a:prstGeom prst="rect">
              <a:avLst/>
            </a:prstGeom>
            <a:noFill/>
          </p:spPr>
          <p:txBody>
            <a:bodyPr wrap="square" rtlCol="0">
              <a:spAutoFit/>
            </a:bodyPr>
            <a:lstStyle>
              <a:defPPr>
                <a:defRPr lang="en-US"/>
              </a:defPPr>
              <a:lvl1pPr algn="ctr" defTabSz="498332">
                <a:lnSpc>
                  <a:spcPct val="120000"/>
                </a:lnSpc>
                <a:spcBef>
                  <a:spcPts val="717"/>
                </a:spcBef>
                <a:buClr>
                  <a:schemeClr val="bg1"/>
                </a:buClr>
                <a:buSzPct val="100000"/>
                <a:defRPr sz="1000" b="1">
                  <a:solidFill>
                    <a:schemeClr val="bg1"/>
                  </a:solidFill>
                  <a:latin typeface="华文楷体" panose="02010600040101010101" pitchFamily="2" charset="-122"/>
                  <a:ea typeface="华文楷体" panose="02010600040101010101" pitchFamily="2" charset="-122"/>
                  <a:cs typeface="+mn-ea"/>
                </a:defRPr>
              </a:lvl1p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文旅餐饮行业：</a:t>
              </a:r>
            </a:p>
          </p:txBody>
        </p:sp>
        <p:sp>
          <p:nvSpPr>
            <p:cNvPr id="94" name="文本框 440">
              <a:extLst>
                <a:ext uri="{FF2B5EF4-FFF2-40B4-BE49-F238E27FC236}">
                  <a16:creationId xmlns:a16="http://schemas.microsoft.com/office/drawing/2014/main" id="{0D3235E7-E973-25F5-2F7B-76F3366B33A9}"/>
                </a:ext>
              </a:extLst>
            </p:cNvPr>
            <p:cNvSpPr txBox="1"/>
            <p:nvPr/>
          </p:nvSpPr>
          <p:spPr>
            <a:xfrm>
              <a:off x="5478099" y="5499283"/>
              <a:ext cx="1257282" cy="379463"/>
            </a:xfrm>
            <a:prstGeom prst="rect">
              <a:avLst/>
            </a:prstGeom>
            <a:noFill/>
          </p:spPr>
          <p:txBody>
            <a:bodyPr wrap="square">
              <a:spAutoFit/>
            </a:bodyPr>
            <a:lstStyle>
              <a:defPPr>
                <a:defRPr lang="en-US"/>
              </a:defPPr>
              <a:lvl1pPr algn="just" defTabSz="498332">
                <a:lnSpc>
                  <a:spcPct val="120000"/>
                </a:lnSpc>
                <a:spcBef>
                  <a:spcPts val="717"/>
                </a:spcBef>
                <a:buClr>
                  <a:schemeClr val="bg1"/>
                </a:buClr>
                <a:buSzPct val="100000"/>
                <a:defRPr sz="900">
                  <a:solidFill>
                    <a:schemeClr val="accent6"/>
                  </a:solidFill>
                  <a:latin typeface="华文楷体" panose="02010600040101010101" pitchFamily="2" charset="-122"/>
                  <a:ea typeface="华文楷体" panose="02010600040101010101" pitchFamily="2" charset="-122"/>
                  <a:cs typeface="+mn-ea"/>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使用外资金额占比</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0.2</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新设企业</a:t>
              </a:r>
              <a:r>
                <a:rPr kumimoji="0" lang="en-US" altLang="zh-CN"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1,211</a:t>
              </a: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sym typeface="+mn-lt"/>
                </a:rPr>
                <a:t>家</a:t>
              </a:r>
            </a:p>
          </p:txBody>
        </p:sp>
      </p:grpSp>
      <p:sp>
        <p:nvSpPr>
          <p:cNvPr id="5" name="文本框 430">
            <a:extLst>
              <a:ext uri="{FF2B5EF4-FFF2-40B4-BE49-F238E27FC236}">
                <a16:creationId xmlns:a16="http://schemas.microsoft.com/office/drawing/2014/main" id="{CF6A2971-8EB4-3193-4E67-E862F5B17216}"/>
              </a:ext>
            </a:extLst>
          </p:cNvPr>
          <p:cNvSpPr txBox="1"/>
          <p:nvPr/>
        </p:nvSpPr>
        <p:spPr>
          <a:xfrm>
            <a:off x="4105258" y="4590244"/>
            <a:ext cx="732971" cy="400110"/>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交通</a:t>
            </a:r>
            <a:endParaRPr kumimoji="0" lang="en-US" altLang="zh-CN"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endParaRPr>
          </a:p>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运输</a:t>
            </a:r>
          </a:p>
        </p:txBody>
      </p:sp>
      <p:sp>
        <p:nvSpPr>
          <p:cNvPr id="6" name="文本框 430">
            <a:extLst>
              <a:ext uri="{FF2B5EF4-FFF2-40B4-BE49-F238E27FC236}">
                <a16:creationId xmlns:a16="http://schemas.microsoft.com/office/drawing/2014/main" id="{482CA864-45DE-80C3-709F-EBD446390F47}"/>
              </a:ext>
            </a:extLst>
          </p:cNvPr>
          <p:cNvSpPr txBox="1"/>
          <p:nvPr/>
        </p:nvSpPr>
        <p:spPr>
          <a:xfrm>
            <a:off x="4148363" y="5017788"/>
            <a:ext cx="732971" cy="246221"/>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文娱</a:t>
            </a:r>
          </a:p>
        </p:txBody>
      </p:sp>
      <p:sp>
        <p:nvSpPr>
          <p:cNvPr id="13" name="文本框 430">
            <a:extLst>
              <a:ext uri="{FF2B5EF4-FFF2-40B4-BE49-F238E27FC236}">
                <a16:creationId xmlns:a16="http://schemas.microsoft.com/office/drawing/2014/main" id="{563F3B4F-8EBF-099D-8D9F-B5726A38D694}"/>
              </a:ext>
            </a:extLst>
          </p:cNvPr>
          <p:cNvSpPr txBox="1"/>
          <p:nvPr/>
        </p:nvSpPr>
        <p:spPr>
          <a:xfrm>
            <a:off x="4272337" y="5298746"/>
            <a:ext cx="398347" cy="276999"/>
          </a:xfrm>
          <a:prstGeom prst="rect">
            <a:avLst/>
          </a:prstGeom>
          <a:noFill/>
        </p:spPr>
        <p:txBody>
          <a:bodyPr wrap="square" rtlCol="0">
            <a:spAutoFit/>
          </a:bodyPr>
          <a:lstStyle/>
          <a:p>
            <a:pPr marL="0" marR="0" lvl="0" indent="0" algn="ctr" defTabSz="498332" rtl="0" eaLnBrk="1" fontAlgn="auto" latinLnBrk="0" hangingPunct="1">
              <a:lnSpc>
                <a:spcPct val="100000"/>
              </a:lnSpc>
              <a:spcBef>
                <a:spcPts val="0"/>
              </a:spcBef>
              <a:spcAft>
                <a:spcPts val="0"/>
              </a:spcAft>
              <a:buClr>
                <a:srgbClr val="FEFFFE"/>
              </a:buClr>
              <a:buSzPct val="100000"/>
              <a:buFontTx/>
              <a:buNone/>
              <a:tabLst/>
              <a:defRPr/>
            </a:pPr>
            <a:r>
              <a:rPr kumimoji="0" lang="zh-CN" altLang="en-US" sz="600" b="1" i="0" u="none" strike="noStrike" kern="1200" cap="none" spc="0" normalizeH="0" baseline="0" noProof="0" dirty="0">
                <a:ln>
                  <a:noFill/>
                </a:ln>
                <a:solidFill>
                  <a:srgbClr val="201D1D"/>
                </a:solidFill>
                <a:effectLst/>
                <a:uLnTx/>
                <a:uFillTx/>
                <a:latin typeface="华文楷体" panose="02010600040101010101" pitchFamily="2" charset="-122"/>
                <a:ea typeface="华文楷体" panose="02010600040101010101" pitchFamily="2" charset="-122"/>
                <a:cs typeface="+mn-ea"/>
                <a:sym typeface="+mn-lt"/>
              </a:rPr>
              <a:t>文旅餐饮</a:t>
            </a:r>
          </a:p>
        </p:txBody>
      </p:sp>
      <p:cxnSp>
        <p:nvCxnSpPr>
          <p:cNvPr id="15" name="Elbow Connector 14">
            <a:extLst>
              <a:ext uri="{FF2B5EF4-FFF2-40B4-BE49-F238E27FC236}">
                <a16:creationId xmlns:a16="http://schemas.microsoft.com/office/drawing/2014/main" id="{4D59391F-BCBC-D8DA-2266-7B7B783E1696}"/>
              </a:ext>
            </a:extLst>
          </p:cNvPr>
          <p:cNvCxnSpPr>
            <a:cxnSpLocks/>
            <a:stCxn id="36" idx="0"/>
            <a:endCxn id="85" idx="1"/>
          </p:cNvCxnSpPr>
          <p:nvPr/>
        </p:nvCxnSpPr>
        <p:spPr>
          <a:xfrm rot="5400000" flipH="1" flipV="1">
            <a:off x="4595565" y="3496611"/>
            <a:ext cx="197063" cy="11631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7A0750B2-8B26-E466-7B5A-3CBF41EF0F11}"/>
              </a:ext>
            </a:extLst>
          </p:cNvPr>
          <p:cNvCxnSpPr>
            <a:cxnSpLocks/>
            <a:endCxn id="93" idx="1"/>
          </p:cNvCxnSpPr>
          <p:nvPr/>
        </p:nvCxnSpPr>
        <p:spPr>
          <a:xfrm flipV="1">
            <a:off x="4670684" y="4604108"/>
            <a:ext cx="598384" cy="1897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65064151-A8B9-A4C7-9627-76C990E86FE3}"/>
              </a:ext>
            </a:extLst>
          </p:cNvPr>
          <p:cNvCxnSpPr>
            <a:cxnSpLocks/>
            <a:stCxn id="13" idx="3"/>
            <a:endCxn id="94" idx="1"/>
          </p:cNvCxnSpPr>
          <p:nvPr/>
        </p:nvCxnSpPr>
        <p:spPr>
          <a:xfrm>
            <a:off x="4670684" y="5437246"/>
            <a:ext cx="622482" cy="52252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01D55CCC-371A-60BE-9D4B-376433E3BF32}"/>
              </a:ext>
            </a:extLst>
          </p:cNvPr>
          <p:cNvCxnSpPr>
            <a:cxnSpLocks/>
            <a:endCxn id="26" idx="1"/>
          </p:cNvCxnSpPr>
          <p:nvPr/>
        </p:nvCxnSpPr>
        <p:spPr>
          <a:xfrm>
            <a:off x="4690028" y="5120904"/>
            <a:ext cx="618834" cy="1644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41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E87BA3-BF5C-2B1E-DACC-CD104051B2D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6" name="文本框 24">
            <a:extLst>
              <a:ext uri="{FF2B5EF4-FFF2-40B4-BE49-F238E27FC236}">
                <a16:creationId xmlns:a16="http://schemas.microsoft.com/office/drawing/2014/main" id="{A266C214-21B3-FA12-1590-7C8FB0C0C6AE}"/>
              </a:ext>
            </a:extLst>
          </p:cNvPr>
          <p:cNvSpPr txBox="1"/>
          <p:nvPr/>
        </p:nvSpPr>
        <p:spPr>
          <a:xfrm>
            <a:off x="1864128" y="920552"/>
            <a:ext cx="4608576" cy="1833643"/>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根据沙利文在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2024</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年第四季度对</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150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家在华营商企业的一项调研显示，目前</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工作负载向公有云上迁移占比最大的行业领域是制造业、零售业、信息技术与服务业、电商、汽车制造、生命科学、文旅等，这些领域已经有超过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的业务系统在公有云上运行。短期来看，工作负载上云增速最快的行业领域将是零售业、信息技术与服务业等领域，其云上工作负载占比的年均增长率或将接近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个百分点。</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观察中国各行业上云迁移的进程，再结合外商企业在华布局的重点行业分布的特征，可以看出，外资金额实际投入的行业领域和业务加速公有云部署的行业领域基本重叠，证明了外商企业已经构成中国产业数字化转型的重要推力。</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7" name="标题 1">
            <a:extLst>
              <a:ext uri="{FF2B5EF4-FFF2-40B4-BE49-F238E27FC236}">
                <a16:creationId xmlns:a16="http://schemas.microsoft.com/office/drawing/2014/main" id="{25EED044-CE31-92B3-FCFA-7A49D4BC31D4}"/>
              </a:ext>
            </a:extLst>
          </p:cNvPr>
          <p:cNvSpPr txBox="1"/>
          <p:nvPr/>
        </p:nvSpPr>
        <p:spPr>
          <a:xfrm>
            <a:off x="507483" y="2855841"/>
            <a:ext cx="475252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中国部分行业的云上工作负载比例（</a:t>
            </a:r>
            <a:r>
              <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r>
              <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2024</a:t>
            </a: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年及</a:t>
            </a:r>
            <a:r>
              <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2026</a:t>
            </a: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年预计</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10" name="标题 1">
            <a:extLst>
              <a:ext uri="{FF2B5EF4-FFF2-40B4-BE49-F238E27FC236}">
                <a16:creationId xmlns:a16="http://schemas.microsoft.com/office/drawing/2014/main" id="{1FA6B7B7-7124-3B93-AACC-37E8BF48927B}"/>
              </a:ext>
            </a:extLst>
          </p:cNvPr>
          <p:cNvSpPr txBox="1"/>
          <p:nvPr/>
        </p:nvSpPr>
        <p:spPr>
          <a:xfrm>
            <a:off x="2348880" y="7101435"/>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外商企业在华不同行业用云特征</a:t>
            </a:r>
          </a:p>
        </p:txBody>
      </p:sp>
      <p:sp>
        <p:nvSpPr>
          <p:cNvPr id="16" name="molecule_40390">
            <a:extLst>
              <a:ext uri="{FF2B5EF4-FFF2-40B4-BE49-F238E27FC236}">
                <a16:creationId xmlns:a16="http://schemas.microsoft.com/office/drawing/2014/main" id="{2455F72C-F413-9B38-B2C1-FB50A4BCB91F}"/>
              </a:ext>
            </a:extLst>
          </p:cNvPr>
          <p:cNvSpPr>
            <a:spLocks noChangeAspect="1"/>
          </p:cNvSpPr>
          <p:nvPr/>
        </p:nvSpPr>
        <p:spPr>
          <a:xfrm>
            <a:off x="1946028" y="7161213"/>
            <a:ext cx="311330" cy="306248"/>
          </a:xfrm>
          <a:custGeom>
            <a:avLst/>
            <a:gdLst>
              <a:gd name="T0" fmla="*/ 6504 w 7321"/>
              <a:gd name="T1" fmla="*/ 1594 h 7213"/>
              <a:gd name="T2" fmla="*/ 5688 w 7321"/>
              <a:gd name="T3" fmla="*/ 2411 h 7213"/>
              <a:gd name="T4" fmla="*/ 6083 w 7321"/>
              <a:gd name="T5" fmla="*/ 3106 h 7213"/>
              <a:gd name="T6" fmla="*/ 5189 w 7321"/>
              <a:gd name="T7" fmla="*/ 4742 h 7213"/>
              <a:gd name="T8" fmla="*/ 4825 w 7321"/>
              <a:gd name="T9" fmla="*/ 4674 h 7213"/>
              <a:gd name="T10" fmla="*/ 4236 w 7321"/>
              <a:gd name="T11" fmla="*/ 4861 h 7213"/>
              <a:gd name="T12" fmla="*/ 2240 w 7321"/>
              <a:gd name="T13" fmla="*/ 2803 h 7213"/>
              <a:gd name="T14" fmla="*/ 2446 w 7321"/>
              <a:gd name="T15" fmla="*/ 2189 h 7213"/>
              <a:gd name="T16" fmla="*/ 2390 w 7321"/>
              <a:gd name="T17" fmla="*/ 1857 h 7213"/>
              <a:gd name="T18" fmla="*/ 3385 w 7321"/>
              <a:gd name="T19" fmla="*/ 1330 h 7213"/>
              <a:gd name="T20" fmla="*/ 4014 w 7321"/>
              <a:gd name="T21" fmla="*/ 1633 h 7213"/>
              <a:gd name="T22" fmla="*/ 4830 w 7321"/>
              <a:gd name="T23" fmla="*/ 816 h 7213"/>
              <a:gd name="T24" fmla="*/ 4014 w 7321"/>
              <a:gd name="T25" fmla="*/ 0 h 7213"/>
              <a:gd name="T26" fmla="*/ 3198 w 7321"/>
              <a:gd name="T27" fmla="*/ 816 h 7213"/>
              <a:gd name="T28" fmla="*/ 3235 w 7321"/>
              <a:gd name="T29" fmla="*/ 1049 h 7213"/>
              <a:gd name="T30" fmla="*/ 2241 w 7321"/>
              <a:gd name="T31" fmla="*/ 1576 h 7213"/>
              <a:gd name="T32" fmla="*/ 1423 w 7321"/>
              <a:gd name="T33" fmla="*/ 1166 h 7213"/>
              <a:gd name="T34" fmla="*/ 400 w 7321"/>
              <a:gd name="T35" fmla="*/ 2190 h 7213"/>
              <a:gd name="T36" fmla="*/ 1423 w 7321"/>
              <a:gd name="T37" fmla="*/ 3213 h 7213"/>
              <a:gd name="T38" fmla="*/ 2012 w 7321"/>
              <a:gd name="T39" fmla="*/ 3026 h 7213"/>
              <a:gd name="T40" fmla="*/ 4007 w 7321"/>
              <a:gd name="T41" fmla="*/ 5084 h 7213"/>
              <a:gd name="T42" fmla="*/ 3801 w 7321"/>
              <a:gd name="T43" fmla="*/ 5697 h 7213"/>
              <a:gd name="T44" fmla="*/ 3802 w 7321"/>
              <a:gd name="T45" fmla="*/ 5714 h 7213"/>
              <a:gd name="T46" fmla="*/ 1576 w 7321"/>
              <a:gd name="T47" fmla="*/ 6102 h 7213"/>
              <a:gd name="T48" fmla="*/ 816 w 7321"/>
              <a:gd name="T49" fmla="*/ 5580 h 7213"/>
              <a:gd name="T50" fmla="*/ 0 w 7321"/>
              <a:gd name="T51" fmla="*/ 6397 h 7213"/>
              <a:gd name="T52" fmla="*/ 816 w 7321"/>
              <a:gd name="T53" fmla="*/ 7213 h 7213"/>
              <a:gd name="T54" fmla="*/ 1631 w 7321"/>
              <a:gd name="T55" fmla="*/ 6416 h 7213"/>
              <a:gd name="T56" fmla="*/ 3857 w 7321"/>
              <a:gd name="T57" fmla="*/ 6028 h 7213"/>
              <a:gd name="T58" fmla="*/ 4824 w 7321"/>
              <a:gd name="T59" fmla="*/ 6720 h 7213"/>
              <a:gd name="T60" fmla="*/ 5847 w 7321"/>
              <a:gd name="T61" fmla="*/ 5697 h 7213"/>
              <a:gd name="T62" fmla="*/ 5465 w 7321"/>
              <a:gd name="T63" fmla="*/ 4900 h 7213"/>
              <a:gd name="T64" fmla="*/ 6387 w 7321"/>
              <a:gd name="T65" fmla="*/ 3215 h 7213"/>
              <a:gd name="T66" fmla="*/ 6504 w 7321"/>
              <a:gd name="T67" fmla="*/ 3227 h 7213"/>
              <a:gd name="T68" fmla="*/ 7321 w 7321"/>
              <a:gd name="T69" fmla="*/ 2411 h 7213"/>
              <a:gd name="T70" fmla="*/ 6504 w 7321"/>
              <a:gd name="T71" fmla="*/ 1594 h 7213"/>
              <a:gd name="T72" fmla="*/ 4014 w 7321"/>
              <a:gd name="T73" fmla="*/ 319 h 7213"/>
              <a:gd name="T74" fmla="*/ 4512 w 7321"/>
              <a:gd name="T75" fmla="*/ 816 h 7213"/>
              <a:gd name="T76" fmla="*/ 4014 w 7321"/>
              <a:gd name="T77" fmla="*/ 1314 h 7213"/>
              <a:gd name="T78" fmla="*/ 3516 w 7321"/>
              <a:gd name="T79" fmla="*/ 816 h 7213"/>
              <a:gd name="T80" fmla="*/ 4014 w 7321"/>
              <a:gd name="T81" fmla="*/ 319 h 7213"/>
              <a:gd name="T82" fmla="*/ 816 w 7321"/>
              <a:gd name="T83" fmla="*/ 6894 h 7213"/>
              <a:gd name="T84" fmla="*/ 319 w 7321"/>
              <a:gd name="T85" fmla="*/ 6397 h 7213"/>
              <a:gd name="T86" fmla="*/ 816 w 7321"/>
              <a:gd name="T87" fmla="*/ 5899 h 7213"/>
              <a:gd name="T88" fmla="*/ 1314 w 7321"/>
              <a:gd name="T89" fmla="*/ 6397 h 7213"/>
              <a:gd name="T90" fmla="*/ 816 w 7321"/>
              <a:gd name="T91" fmla="*/ 6894 h 7213"/>
              <a:gd name="T92" fmla="*/ 6504 w 7321"/>
              <a:gd name="T93" fmla="*/ 2908 h 7213"/>
              <a:gd name="T94" fmla="*/ 6007 w 7321"/>
              <a:gd name="T95" fmla="*/ 2411 h 7213"/>
              <a:gd name="T96" fmla="*/ 6504 w 7321"/>
              <a:gd name="T97" fmla="*/ 1913 h 7213"/>
              <a:gd name="T98" fmla="*/ 7002 w 7321"/>
              <a:gd name="T99" fmla="*/ 2411 h 7213"/>
              <a:gd name="T100" fmla="*/ 6504 w 7321"/>
              <a:gd name="T101" fmla="*/ 2908 h 7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21" h="7213">
                <a:moveTo>
                  <a:pt x="6504" y="1594"/>
                </a:moveTo>
                <a:cubicBezTo>
                  <a:pt x="6054" y="1594"/>
                  <a:pt x="5688" y="1960"/>
                  <a:pt x="5688" y="2411"/>
                </a:cubicBezTo>
                <a:cubicBezTo>
                  <a:pt x="5688" y="2706"/>
                  <a:pt x="5847" y="2963"/>
                  <a:pt x="6083" y="3106"/>
                </a:cubicBezTo>
                <a:lnTo>
                  <a:pt x="5189" y="4742"/>
                </a:lnTo>
                <a:cubicBezTo>
                  <a:pt x="5075" y="4699"/>
                  <a:pt x="4953" y="4674"/>
                  <a:pt x="4825" y="4674"/>
                </a:cubicBezTo>
                <a:cubicBezTo>
                  <a:pt x="4605" y="4674"/>
                  <a:pt x="4402" y="4744"/>
                  <a:pt x="4236" y="4861"/>
                </a:cubicBezTo>
                <a:lnTo>
                  <a:pt x="2240" y="2803"/>
                </a:lnTo>
                <a:cubicBezTo>
                  <a:pt x="2369" y="2632"/>
                  <a:pt x="2446" y="2420"/>
                  <a:pt x="2446" y="2189"/>
                </a:cubicBezTo>
                <a:cubicBezTo>
                  <a:pt x="2446" y="2073"/>
                  <a:pt x="2426" y="1962"/>
                  <a:pt x="2390" y="1857"/>
                </a:cubicBezTo>
                <a:lnTo>
                  <a:pt x="3385" y="1330"/>
                </a:lnTo>
                <a:cubicBezTo>
                  <a:pt x="3535" y="1513"/>
                  <a:pt x="3759" y="1633"/>
                  <a:pt x="4014" y="1633"/>
                </a:cubicBezTo>
                <a:cubicBezTo>
                  <a:pt x="4464" y="1633"/>
                  <a:pt x="4830" y="1266"/>
                  <a:pt x="4830" y="816"/>
                </a:cubicBezTo>
                <a:cubicBezTo>
                  <a:pt x="4830" y="366"/>
                  <a:pt x="4464" y="0"/>
                  <a:pt x="4014" y="0"/>
                </a:cubicBezTo>
                <a:cubicBezTo>
                  <a:pt x="3564" y="0"/>
                  <a:pt x="3198" y="366"/>
                  <a:pt x="3198" y="816"/>
                </a:cubicBezTo>
                <a:cubicBezTo>
                  <a:pt x="3198" y="898"/>
                  <a:pt x="3213" y="975"/>
                  <a:pt x="3235" y="1049"/>
                </a:cubicBezTo>
                <a:lnTo>
                  <a:pt x="2241" y="1576"/>
                </a:lnTo>
                <a:cubicBezTo>
                  <a:pt x="2054" y="1328"/>
                  <a:pt x="1758" y="1166"/>
                  <a:pt x="1423" y="1166"/>
                </a:cubicBezTo>
                <a:cubicBezTo>
                  <a:pt x="858" y="1166"/>
                  <a:pt x="400" y="1625"/>
                  <a:pt x="400" y="2190"/>
                </a:cubicBezTo>
                <a:cubicBezTo>
                  <a:pt x="400" y="2755"/>
                  <a:pt x="858" y="3213"/>
                  <a:pt x="1423" y="3213"/>
                </a:cubicBezTo>
                <a:cubicBezTo>
                  <a:pt x="1642" y="3213"/>
                  <a:pt x="1845" y="3143"/>
                  <a:pt x="2012" y="3026"/>
                </a:cubicBezTo>
                <a:lnTo>
                  <a:pt x="4007" y="5084"/>
                </a:lnTo>
                <a:cubicBezTo>
                  <a:pt x="3879" y="5255"/>
                  <a:pt x="3801" y="5467"/>
                  <a:pt x="3801" y="5697"/>
                </a:cubicBezTo>
                <a:cubicBezTo>
                  <a:pt x="3801" y="5703"/>
                  <a:pt x="3802" y="5708"/>
                  <a:pt x="3802" y="5714"/>
                </a:cubicBezTo>
                <a:lnTo>
                  <a:pt x="1576" y="6102"/>
                </a:lnTo>
                <a:cubicBezTo>
                  <a:pt x="1457" y="5797"/>
                  <a:pt x="1163" y="5580"/>
                  <a:pt x="816" y="5580"/>
                </a:cubicBezTo>
                <a:cubicBezTo>
                  <a:pt x="366" y="5580"/>
                  <a:pt x="0" y="5946"/>
                  <a:pt x="0" y="6397"/>
                </a:cubicBezTo>
                <a:cubicBezTo>
                  <a:pt x="0" y="6847"/>
                  <a:pt x="366" y="7213"/>
                  <a:pt x="816" y="7213"/>
                </a:cubicBezTo>
                <a:cubicBezTo>
                  <a:pt x="1260" y="7213"/>
                  <a:pt x="1620" y="6857"/>
                  <a:pt x="1631" y="6416"/>
                </a:cubicBezTo>
                <a:lnTo>
                  <a:pt x="3857" y="6028"/>
                </a:lnTo>
                <a:cubicBezTo>
                  <a:pt x="3994" y="6430"/>
                  <a:pt x="4375" y="6720"/>
                  <a:pt x="4824" y="6720"/>
                </a:cubicBezTo>
                <a:cubicBezTo>
                  <a:pt x="5389" y="6720"/>
                  <a:pt x="5847" y="6262"/>
                  <a:pt x="5847" y="5697"/>
                </a:cubicBezTo>
                <a:cubicBezTo>
                  <a:pt x="5847" y="5374"/>
                  <a:pt x="5698" y="5087"/>
                  <a:pt x="5465" y="4900"/>
                </a:cubicBezTo>
                <a:lnTo>
                  <a:pt x="6387" y="3215"/>
                </a:lnTo>
                <a:cubicBezTo>
                  <a:pt x="6426" y="3221"/>
                  <a:pt x="6464" y="3227"/>
                  <a:pt x="6504" y="3227"/>
                </a:cubicBezTo>
                <a:cubicBezTo>
                  <a:pt x="6955" y="3227"/>
                  <a:pt x="7321" y="2861"/>
                  <a:pt x="7321" y="2411"/>
                </a:cubicBezTo>
                <a:cubicBezTo>
                  <a:pt x="7321" y="1960"/>
                  <a:pt x="6955" y="1594"/>
                  <a:pt x="6504" y="1594"/>
                </a:cubicBezTo>
                <a:close/>
                <a:moveTo>
                  <a:pt x="4014" y="319"/>
                </a:moveTo>
                <a:cubicBezTo>
                  <a:pt x="4288" y="319"/>
                  <a:pt x="4512" y="542"/>
                  <a:pt x="4512" y="816"/>
                </a:cubicBezTo>
                <a:cubicBezTo>
                  <a:pt x="4512" y="1091"/>
                  <a:pt x="4288" y="1314"/>
                  <a:pt x="4014" y="1314"/>
                </a:cubicBezTo>
                <a:cubicBezTo>
                  <a:pt x="3740" y="1314"/>
                  <a:pt x="3516" y="1091"/>
                  <a:pt x="3516" y="816"/>
                </a:cubicBezTo>
                <a:cubicBezTo>
                  <a:pt x="3516" y="542"/>
                  <a:pt x="3740" y="319"/>
                  <a:pt x="4014" y="319"/>
                </a:cubicBezTo>
                <a:close/>
                <a:moveTo>
                  <a:pt x="816" y="6894"/>
                </a:moveTo>
                <a:cubicBezTo>
                  <a:pt x="542" y="6894"/>
                  <a:pt x="319" y="6671"/>
                  <a:pt x="319" y="6397"/>
                </a:cubicBezTo>
                <a:cubicBezTo>
                  <a:pt x="319" y="6122"/>
                  <a:pt x="542" y="5899"/>
                  <a:pt x="816" y="5899"/>
                </a:cubicBezTo>
                <a:cubicBezTo>
                  <a:pt x="1091" y="5899"/>
                  <a:pt x="1314" y="6122"/>
                  <a:pt x="1314" y="6397"/>
                </a:cubicBezTo>
                <a:cubicBezTo>
                  <a:pt x="1314" y="6671"/>
                  <a:pt x="1091" y="6894"/>
                  <a:pt x="816" y="6894"/>
                </a:cubicBezTo>
                <a:close/>
                <a:moveTo>
                  <a:pt x="6504" y="2908"/>
                </a:moveTo>
                <a:cubicBezTo>
                  <a:pt x="6230" y="2908"/>
                  <a:pt x="6007" y="2685"/>
                  <a:pt x="6007" y="2411"/>
                </a:cubicBezTo>
                <a:cubicBezTo>
                  <a:pt x="6007" y="2136"/>
                  <a:pt x="6230" y="1913"/>
                  <a:pt x="6504" y="1913"/>
                </a:cubicBezTo>
                <a:cubicBezTo>
                  <a:pt x="6779" y="1913"/>
                  <a:pt x="7002" y="2136"/>
                  <a:pt x="7002" y="2411"/>
                </a:cubicBezTo>
                <a:cubicBezTo>
                  <a:pt x="7002" y="2685"/>
                  <a:pt x="6779" y="2908"/>
                  <a:pt x="6504" y="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7" name="文本框 24">
            <a:extLst>
              <a:ext uri="{FF2B5EF4-FFF2-40B4-BE49-F238E27FC236}">
                <a16:creationId xmlns:a16="http://schemas.microsoft.com/office/drawing/2014/main" id="{B70F97FD-0DDE-7237-233B-D8D60E1D48A5}"/>
              </a:ext>
            </a:extLst>
          </p:cNvPr>
          <p:cNvSpPr txBox="1"/>
          <p:nvPr/>
        </p:nvSpPr>
        <p:spPr>
          <a:xfrm>
            <a:off x="1864128" y="7657622"/>
            <a:ext cx="4608576" cy="252377"/>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智能制造业领域的外商企业在华用云</a:t>
            </a:r>
            <a:endParaRPr kumimoji="0" lang="en-US" altLang="zh-CN"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endParaRPr>
          </a:p>
        </p:txBody>
      </p:sp>
      <p:sp>
        <p:nvSpPr>
          <p:cNvPr id="18" name="文本框 24">
            <a:extLst>
              <a:ext uri="{FF2B5EF4-FFF2-40B4-BE49-F238E27FC236}">
                <a16:creationId xmlns:a16="http://schemas.microsoft.com/office/drawing/2014/main" id="{B8C621AD-9C91-03A5-6689-055C0579FDF7}"/>
              </a:ext>
            </a:extLst>
          </p:cNvPr>
          <p:cNvSpPr txBox="1"/>
          <p:nvPr/>
        </p:nvSpPr>
        <p:spPr>
          <a:xfrm>
            <a:off x="1864128" y="7977336"/>
            <a:ext cx="4608576" cy="99104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外商制造企业多选择</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自建数据中心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云”的数字化模式，通过自建数据中心、私有云承载核心的制造执行任务、资源管理任务等生产型工作负载，依托公有云承载市场服务、客户关系管理、运营管理、商务智能、本土合规等非生产型工作负载。据沙利文统计，传统制造业领域企业的工作负载上云进度约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，高技术制造领域企业的工作负载上云进度超过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。整体而言，</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5" name="文本框 16">
            <a:extLst>
              <a:ext uri="{FF2B5EF4-FFF2-40B4-BE49-F238E27FC236}">
                <a16:creationId xmlns:a16="http://schemas.microsoft.com/office/drawing/2014/main" id="{8B6D7E38-BD4E-263C-1A4A-EC0DE2CB3084}"/>
              </a:ext>
            </a:extLst>
          </p:cNvPr>
          <p:cNvSpPr txBox="1"/>
          <p:nvPr/>
        </p:nvSpPr>
        <p:spPr>
          <a:xfrm>
            <a:off x="309776" y="6249144"/>
            <a:ext cx="822483"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云上</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工作负载</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比例较低</a:t>
            </a:r>
          </a:p>
        </p:txBody>
      </p:sp>
      <p:sp>
        <p:nvSpPr>
          <p:cNvPr id="9" name="文本框 17">
            <a:extLst>
              <a:ext uri="{FF2B5EF4-FFF2-40B4-BE49-F238E27FC236}">
                <a16:creationId xmlns:a16="http://schemas.microsoft.com/office/drawing/2014/main" id="{4D1A3799-7AF4-4D6E-EEF2-C5869ADF13A6}"/>
              </a:ext>
            </a:extLst>
          </p:cNvPr>
          <p:cNvSpPr txBox="1"/>
          <p:nvPr/>
        </p:nvSpPr>
        <p:spPr>
          <a:xfrm>
            <a:off x="292466" y="3725089"/>
            <a:ext cx="82248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云上</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工作负载</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比例较高</a:t>
            </a:r>
          </a:p>
        </p:txBody>
      </p:sp>
      <p:cxnSp>
        <p:nvCxnSpPr>
          <p:cNvPr id="13" name="直接箭头连接符 2">
            <a:extLst>
              <a:ext uri="{FF2B5EF4-FFF2-40B4-BE49-F238E27FC236}">
                <a16:creationId xmlns:a16="http://schemas.microsoft.com/office/drawing/2014/main" id="{E33715CC-68B7-EE72-5136-E0A5BDF46F53}"/>
              </a:ext>
            </a:extLst>
          </p:cNvPr>
          <p:cNvCxnSpPr>
            <a:cxnSpLocks/>
          </p:cNvCxnSpPr>
          <p:nvPr/>
        </p:nvCxnSpPr>
        <p:spPr>
          <a:xfrm flipH="1" flipV="1">
            <a:off x="1124743" y="3755112"/>
            <a:ext cx="1" cy="2926080"/>
          </a:xfrm>
          <a:prstGeom prst="straightConnector1">
            <a:avLst/>
          </a:prstGeom>
          <a:ln w="28575">
            <a:solidFill>
              <a:schemeClr val="accent1">
                <a:lumMod val="40000"/>
                <a:lumOff val="60000"/>
                <a:alpha val="82856"/>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F51877E8-A5EC-42B5-12D2-610DAB914832}"/>
              </a:ext>
            </a:extLst>
          </p:cNvPr>
          <p:cNvCxnSpPr>
            <a:cxnSpLocks/>
          </p:cNvCxnSpPr>
          <p:nvPr/>
        </p:nvCxnSpPr>
        <p:spPr>
          <a:xfrm>
            <a:off x="8244547" y="3938735"/>
            <a:ext cx="0" cy="348821"/>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13">
            <a:extLst>
              <a:ext uri="{FF2B5EF4-FFF2-40B4-BE49-F238E27FC236}">
                <a16:creationId xmlns:a16="http://schemas.microsoft.com/office/drawing/2014/main" id="{A2AEA1C4-AE74-DD38-6940-503E8A5380DD}"/>
              </a:ext>
            </a:extLst>
          </p:cNvPr>
          <p:cNvCxnSpPr>
            <a:cxnSpLocks/>
          </p:cNvCxnSpPr>
          <p:nvPr/>
        </p:nvCxnSpPr>
        <p:spPr>
          <a:xfrm>
            <a:off x="5438767" y="3932867"/>
            <a:ext cx="0" cy="1059216"/>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50AA307E-F38B-FD97-CD97-3F715D1348DC}"/>
              </a:ext>
            </a:extLst>
          </p:cNvPr>
          <p:cNvCxnSpPr>
            <a:cxnSpLocks/>
          </p:cNvCxnSpPr>
          <p:nvPr/>
        </p:nvCxnSpPr>
        <p:spPr>
          <a:xfrm>
            <a:off x="4897343" y="4153408"/>
            <a:ext cx="0" cy="1059216"/>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13">
            <a:extLst>
              <a:ext uri="{FF2B5EF4-FFF2-40B4-BE49-F238E27FC236}">
                <a16:creationId xmlns:a16="http://schemas.microsoft.com/office/drawing/2014/main" id="{2C548A16-3F3B-9F18-798D-7F0C4725F1EB}"/>
              </a:ext>
            </a:extLst>
          </p:cNvPr>
          <p:cNvCxnSpPr>
            <a:cxnSpLocks/>
          </p:cNvCxnSpPr>
          <p:nvPr/>
        </p:nvCxnSpPr>
        <p:spPr>
          <a:xfrm>
            <a:off x="5989112" y="4232362"/>
            <a:ext cx="0" cy="268253"/>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E3CAA138-D47F-1717-A80C-4F914C70B7D1}"/>
              </a:ext>
            </a:extLst>
          </p:cNvPr>
          <p:cNvCxnSpPr>
            <a:cxnSpLocks/>
          </p:cNvCxnSpPr>
          <p:nvPr/>
        </p:nvCxnSpPr>
        <p:spPr>
          <a:xfrm>
            <a:off x="4363095" y="4422565"/>
            <a:ext cx="0" cy="889445"/>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13">
            <a:extLst>
              <a:ext uri="{FF2B5EF4-FFF2-40B4-BE49-F238E27FC236}">
                <a16:creationId xmlns:a16="http://schemas.microsoft.com/office/drawing/2014/main" id="{BC4DDB79-7DF0-9139-5C82-0263B2D9D115}"/>
              </a:ext>
            </a:extLst>
          </p:cNvPr>
          <p:cNvCxnSpPr>
            <a:cxnSpLocks/>
          </p:cNvCxnSpPr>
          <p:nvPr/>
        </p:nvCxnSpPr>
        <p:spPr>
          <a:xfrm>
            <a:off x="3779939" y="4694949"/>
            <a:ext cx="2708" cy="691634"/>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93D3150B-CF44-2BC4-A4CF-C56144EFB175}"/>
              </a:ext>
            </a:extLst>
          </p:cNvPr>
          <p:cNvCxnSpPr>
            <a:cxnSpLocks/>
          </p:cNvCxnSpPr>
          <p:nvPr/>
        </p:nvCxnSpPr>
        <p:spPr>
          <a:xfrm>
            <a:off x="3200014" y="5017889"/>
            <a:ext cx="0" cy="48406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13">
            <a:extLst>
              <a:ext uri="{FF2B5EF4-FFF2-40B4-BE49-F238E27FC236}">
                <a16:creationId xmlns:a16="http://schemas.microsoft.com/office/drawing/2014/main" id="{1B6CC0AE-1F45-1DF2-6A80-449C4FCDED77}"/>
              </a:ext>
            </a:extLst>
          </p:cNvPr>
          <p:cNvCxnSpPr>
            <a:cxnSpLocks/>
          </p:cNvCxnSpPr>
          <p:nvPr/>
        </p:nvCxnSpPr>
        <p:spPr>
          <a:xfrm>
            <a:off x="2613533" y="5028533"/>
            <a:ext cx="0" cy="54864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13">
            <a:extLst>
              <a:ext uri="{FF2B5EF4-FFF2-40B4-BE49-F238E27FC236}">
                <a16:creationId xmlns:a16="http://schemas.microsoft.com/office/drawing/2014/main" id="{6C4E3670-5131-8AA3-CDF0-40B465F87F10}"/>
              </a:ext>
            </a:extLst>
          </p:cNvPr>
          <p:cNvCxnSpPr>
            <a:cxnSpLocks/>
          </p:cNvCxnSpPr>
          <p:nvPr/>
        </p:nvCxnSpPr>
        <p:spPr>
          <a:xfrm>
            <a:off x="2065698" y="5302853"/>
            <a:ext cx="0" cy="454033"/>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13">
            <a:extLst>
              <a:ext uri="{FF2B5EF4-FFF2-40B4-BE49-F238E27FC236}">
                <a16:creationId xmlns:a16="http://schemas.microsoft.com/office/drawing/2014/main" id="{6DFF67F9-D2F5-2043-FB4E-190296EEF4D4}"/>
              </a:ext>
            </a:extLst>
          </p:cNvPr>
          <p:cNvCxnSpPr>
            <a:cxnSpLocks/>
          </p:cNvCxnSpPr>
          <p:nvPr/>
        </p:nvCxnSpPr>
        <p:spPr>
          <a:xfrm>
            <a:off x="1558099" y="5789071"/>
            <a:ext cx="0" cy="286929"/>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75">
            <a:extLst>
              <a:ext uri="{FF2B5EF4-FFF2-40B4-BE49-F238E27FC236}">
                <a16:creationId xmlns:a16="http://schemas.microsoft.com/office/drawing/2014/main" id="{531AD9DD-937D-8C6B-C788-E1E0B0463590}"/>
              </a:ext>
            </a:extLst>
          </p:cNvPr>
          <p:cNvGrpSpPr/>
          <p:nvPr/>
        </p:nvGrpSpPr>
        <p:grpSpPr>
          <a:xfrm>
            <a:off x="1197793" y="5360727"/>
            <a:ext cx="725551" cy="1140664"/>
            <a:chOff x="1451846" y="5235315"/>
            <a:chExt cx="694759" cy="1068971"/>
          </a:xfrm>
        </p:grpSpPr>
        <p:grpSp>
          <p:nvGrpSpPr>
            <p:cNvPr id="101" name="组合 33">
              <a:extLst>
                <a:ext uri="{FF2B5EF4-FFF2-40B4-BE49-F238E27FC236}">
                  <a16:creationId xmlns:a16="http://schemas.microsoft.com/office/drawing/2014/main" id="{263EC998-782B-0A5E-03B3-5455D86D1FAF}"/>
                </a:ext>
              </a:extLst>
            </p:cNvPr>
            <p:cNvGrpSpPr/>
            <p:nvPr/>
          </p:nvGrpSpPr>
          <p:grpSpPr>
            <a:xfrm>
              <a:off x="1451846" y="5958197"/>
              <a:ext cx="685038" cy="346089"/>
              <a:chOff x="1451846" y="5958197"/>
              <a:chExt cx="685038" cy="346089"/>
            </a:xfrm>
          </p:grpSpPr>
          <p:sp>
            <p:nvSpPr>
              <p:cNvPr id="103" name="文本框 135">
                <a:extLst>
                  <a:ext uri="{FF2B5EF4-FFF2-40B4-BE49-F238E27FC236}">
                    <a16:creationId xmlns:a16="http://schemas.microsoft.com/office/drawing/2014/main" id="{09C81F9A-2F22-B77B-7D7C-028647804019}"/>
                  </a:ext>
                </a:extLst>
              </p:cNvPr>
              <p:cNvSpPr txBox="1"/>
              <p:nvPr/>
            </p:nvSpPr>
            <p:spPr>
              <a:xfrm>
                <a:off x="1505211" y="5958197"/>
                <a:ext cx="608947" cy="216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金融业</a:t>
                </a:r>
              </a:p>
            </p:txBody>
          </p:sp>
          <p:sp>
            <p:nvSpPr>
              <p:cNvPr id="104" name="文本框 135">
                <a:extLst>
                  <a:ext uri="{FF2B5EF4-FFF2-40B4-BE49-F238E27FC236}">
                    <a16:creationId xmlns:a16="http://schemas.microsoft.com/office/drawing/2014/main" id="{44BFB4E5-B0C8-20ED-D7DA-35567C5BD814}"/>
                  </a:ext>
                </a:extLst>
              </p:cNvPr>
              <p:cNvSpPr txBox="1"/>
              <p:nvPr/>
            </p:nvSpPr>
            <p:spPr>
              <a:xfrm>
                <a:off x="1451846" y="6102383"/>
                <a:ext cx="685038" cy="20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10%</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102" name="文本框 135">
              <a:extLst>
                <a:ext uri="{FF2B5EF4-FFF2-40B4-BE49-F238E27FC236}">
                  <a16:creationId xmlns:a16="http://schemas.microsoft.com/office/drawing/2014/main" id="{4FCAADEB-93F2-9855-4036-1B7FDA138F00}"/>
                </a:ext>
              </a:extLst>
            </p:cNvPr>
            <p:cNvSpPr txBox="1"/>
            <p:nvPr/>
          </p:nvSpPr>
          <p:spPr>
            <a:xfrm>
              <a:off x="1464010" y="5235315"/>
              <a:ext cx="682595" cy="20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18%</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3" name="组合 70">
            <a:extLst>
              <a:ext uri="{FF2B5EF4-FFF2-40B4-BE49-F238E27FC236}">
                <a16:creationId xmlns:a16="http://schemas.microsoft.com/office/drawing/2014/main" id="{5165CA53-AF7C-FD3C-F537-CFFEDAA75C1E}"/>
              </a:ext>
            </a:extLst>
          </p:cNvPr>
          <p:cNvGrpSpPr/>
          <p:nvPr/>
        </p:nvGrpSpPr>
        <p:grpSpPr>
          <a:xfrm>
            <a:off x="1687336" y="4823918"/>
            <a:ext cx="779046" cy="1512142"/>
            <a:chOff x="3358549" y="2401081"/>
            <a:chExt cx="741847" cy="1644990"/>
          </a:xfrm>
        </p:grpSpPr>
        <p:sp>
          <p:nvSpPr>
            <p:cNvPr id="98" name="文本框 135">
              <a:extLst>
                <a:ext uri="{FF2B5EF4-FFF2-40B4-BE49-F238E27FC236}">
                  <a16:creationId xmlns:a16="http://schemas.microsoft.com/office/drawing/2014/main" id="{C7193D73-A958-6E81-E75E-134C9F1F2B7A}"/>
                </a:ext>
              </a:extLst>
            </p:cNvPr>
            <p:cNvSpPr txBox="1"/>
            <p:nvPr/>
          </p:nvSpPr>
          <p:spPr>
            <a:xfrm>
              <a:off x="3402878" y="3428839"/>
              <a:ext cx="686035" cy="401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 旅游与运输行业</a:t>
              </a:r>
            </a:p>
          </p:txBody>
        </p:sp>
        <p:sp>
          <p:nvSpPr>
            <p:cNvPr id="99" name="文本框 135">
              <a:extLst>
                <a:ext uri="{FF2B5EF4-FFF2-40B4-BE49-F238E27FC236}">
                  <a16:creationId xmlns:a16="http://schemas.microsoft.com/office/drawing/2014/main" id="{C74AA154-D798-8D65-07E9-D11F08622B1F}"/>
                </a:ext>
              </a:extLst>
            </p:cNvPr>
            <p:cNvSpPr txBox="1"/>
            <p:nvPr/>
          </p:nvSpPr>
          <p:spPr>
            <a:xfrm>
              <a:off x="3408406" y="3811699"/>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22%</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00" name="文本框 135">
              <a:extLst>
                <a:ext uri="{FF2B5EF4-FFF2-40B4-BE49-F238E27FC236}">
                  <a16:creationId xmlns:a16="http://schemas.microsoft.com/office/drawing/2014/main" id="{A98C8342-1516-94BD-BAC2-9E9908C1273B}"/>
                </a:ext>
              </a:extLst>
            </p:cNvPr>
            <p:cNvSpPr txBox="1"/>
            <p:nvPr/>
          </p:nvSpPr>
          <p:spPr>
            <a:xfrm>
              <a:off x="3358549" y="2401081"/>
              <a:ext cx="704964"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30%</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4" name="组合 64">
            <a:extLst>
              <a:ext uri="{FF2B5EF4-FFF2-40B4-BE49-F238E27FC236}">
                <a16:creationId xmlns:a16="http://schemas.microsoft.com/office/drawing/2014/main" id="{4B71E229-C7F6-8936-63D2-70D8B6DCE4E8}"/>
              </a:ext>
            </a:extLst>
          </p:cNvPr>
          <p:cNvGrpSpPr/>
          <p:nvPr/>
        </p:nvGrpSpPr>
        <p:grpSpPr>
          <a:xfrm>
            <a:off x="2840398" y="4595547"/>
            <a:ext cx="743135" cy="1368570"/>
            <a:chOff x="2798657" y="4812630"/>
            <a:chExt cx="707652" cy="1488805"/>
          </a:xfrm>
        </p:grpSpPr>
        <p:grpSp>
          <p:nvGrpSpPr>
            <p:cNvPr id="94" name="组合 54">
              <a:extLst>
                <a:ext uri="{FF2B5EF4-FFF2-40B4-BE49-F238E27FC236}">
                  <a16:creationId xmlns:a16="http://schemas.microsoft.com/office/drawing/2014/main" id="{6E89AB74-E839-69D7-7338-844FADA5FC56}"/>
                </a:ext>
              </a:extLst>
            </p:cNvPr>
            <p:cNvGrpSpPr/>
            <p:nvPr/>
          </p:nvGrpSpPr>
          <p:grpSpPr>
            <a:xfrm>
              <a:off x="2814319" y="5849308"/>
              <a:ext cx="691990" cy="452127"/>
              <a:chOff x="2814319" y="5849308"/>
              <a:chExt cx="691990" cy="452127"/>
            </a:xfrm>
          </p:grpSpPr>
          <p:sp>
            <p:nvSpPr>
              <p:cNvPr id="96" name="文本框 135">
                <a:extLst>
                  <a:ext uri="{FF2B5EF4-FFF2-40B4-BE49-F238E27FC236}">
                    <a16:creationId xmlns:a16="http://schemas.microsoft.com/office/drawing/2014/main" id="{D5969761-A6E4-DAE3-8278-4143CE5BDE4B}"/>
                  </a:ext>
                </a:extLst>
              </p:cNvPr>
              <p:cNvSpPr txBox="1"/>
              <p:nvPr/>
            </p:nvSpPr>
            <p:spPr>
              <a:xfrm>
                <a:off x="2828616" y="5849308"/>
                <a:ext cx="643716" cy="251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制造业</a:t>
                </a:r>
              </a:p>
            </p:txBody>
          </p:sp>
          <p:sp>
            <p:nvSpPr>
              <p:cNvPr id="97" name="文本框 135">
                <a:extLst>
                  <a:ext uri="{FF2B5EF4-FFF2-40B4-BE49-F238E27FC236}">
                    <a16:creationId xmlns:a16="http://schemas.microsoft.com/office/drawing/2014/main" id="{6718DB85-86CC-10AF-DB70-C6B83257B223}"/>
                  </a:ext>
                </a:extLst>
              </p:cNvPr>
              <p:cNvSpPr txBox="1"/>
              <p:nvPr/>
            </p:nvSpPr>
            <p:spPr>
              <a:xfrm>
                <a:off x="2814319" y="6067063"/>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25%</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95" name="文本框 135">
              <a:extLst>
                <a:ext uri="{FF2B5EF4-FFF2-40B4-BE49-F238E27FC236}">
                  <a16:creationId xmlns:a16="http://schemas.microsoft.com/office/drawing/2014/main" id="{F58652C0-C5B4-FF6E-0CD4-38AA9FFC9CAF}"/>
                </a:ext>
              </a:extLst>
            </p:cNvPr>
            <p:cNvSpPr txBox="1"/>
            <p:nvPr/>
          </p:nvSpPr>
          <p:spPr>
            <a:xfrm>
              <a:off x="2798657" y="4812630"/>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35%</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5" name="组合 69">
            <a:extLst>
              <a:ext uri="{FF2B5EF4-FFF2-40B4-BE49-F238E27FC236}">
                <a16:creationId xmlns:a16="http://schemas.microsoft.com/office/drawing/2014/main" id="{FD366E7F-BDFD-4193-AA83-6965DD680437}"/>
              </a:ext>
            </a:extLst>
          </p:cNvPr>
          <p:cNvGrpSpPr/>
          <p:nvPr/>
        </p:nvGrpSpPr>
        <p:grpSpPr>
          <a:xfrm>
            <a:off x="4458765" y="3750597"/>
            <a:ext cx="905111" cy="1905570"/>
            <a:chOff x="2201890" y="1833966"/>
            <a:chExt cx="861896" cy="2072984"/>
          </a:xfrm>
        </p:grpSpPr>
        <p:grpSp>
          <p:nvGrpSpPr>
            <p:cNvPr id="90" name="组合 46">
              <a:extLst>
                <a:ext uri="{FF2B5EF4-FFF2-40B4-BE49-F238E27FC236}">
                  <a16:creationId xmlns:a16="http://schemas.microsoft.com/office/drawing/2014/main" id="{4225DC86-66CC-0E7A-27A7-08C14BC1EE02}"/>
                </a:ext>
              </a:extLst>
            </p:cNvPr>
            <p:cNvGrpSpPr/>
            <p:nvPr/>
          </p:nvGrpSpPr>
          <p:grpSpPr>
            <a:xfrm>
              <a:off x="2201890" y="3444072"/>
              <a:ext cx="861896" cy="462878"/>
              <a:chOff x="4047181" y="5187803"/>
              <a:chExt cx="861896" cy="462878"/>
            </a:xfrm>
          </p:grpSpPr>
          <p:sp>
            <p:nvSpPr>
              <p:cNvPr id="92" name="文本框 135">
                <a:extLst>
                  <a:ext uri="{FF2B5EF4-FFF2-40B4-BE49-F238E27FC236}">
                    <a16:creationId xmlns:a16="http://schemas.microsoft.com/office/drawing/2014/main" id="{568722F4-7145-7626-6FF1-12E39ADFF9C0}"/>
                  </a:ext>
                </a:extLst>
              </p:cNvPr>
              <p:cNvSpPr txBox="1"/>
              <p:nvPr/>
            </p:nvSpPr>
            <p:spPr>
              <a:xfrm>
                <a:off x="4047181" y="5187803"/>
                <a:ext cx="861896" cy="251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教育行业</a:t>
                </a:r>
              </a:p>
            </p:txBody>
          </p:sp>
          <p:sp>
            <p:nvSpPr>
              <p:cNvPr id="93" name="文本框 135">
                <a:extLst>
                  <a:ext uri="{FF2B5EF4-FFF2-40B4-BE49-F238E27FC236}">
                    <a16:creationId xmlns:a16="http://schemas.microsoft.com/office/drawing/2014/main" id="{69C244F1-BF13-EA5C-9686-AC0E6FA2C134}"/>
                  </a:ext>
                </a:extLst>
              </p:cNvPr>
              <p:cNvSpPr txBox="1"/>
              <p:nvPr/>
            </p:nvSpPr>
            <p:spPr>
              <a:xfrm>
                <a:off x="4140161" y="5416309"/>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33%</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91" name="文本框 135">
              <a:extLst>
                <a:ext uri="{FF2B5EF4-FFF2-40B4-BE49-F238E27FC236}">
                  <a16:creationId xmlns:a16="http://schemas.microsoft.com/office/drawing/2014/main" id="{B3035C77-4C8E-7861-3725-CBBD514FBE79}"/>
                </a:ext>
              </a:extLst>
            </p:cNvPr>
            <p:cNvSpPr txBox="1"/>
            <p:nvPr/>
          </p:nvSpPr>
          <p:spPr>
            <a:xfrm>
              <a:off x="2271738" y="1833966"/>
              <a:ext cx="674977"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50%</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6" name="组合 67">
            <a:extLst>
              <a:ext uri="{FF2B5EF4-FFF2-40B4-BE49-F238E27FC236}">
                <a16:creationId xmlns:a16="http://schemas.microsoft.com/office/drawing/2014/main" id="{782937C4-DD0C-7F83-7E1C-B82A42DCDE04}"/>
              </a:ext>
            </a:extLst>
          </p:cNvPr>
          <p:cNvGrpSpPr/>
          <p:nvPr/>
        </p:nvGrpSpPr>
        <p:grpSpPr>
          <a:xfrm>
            <a:off x="3925691" y="4008028"/>
            <a:ext cx="839686" cy="1771704"/>
            <a:chOff x="4058032" y="4275915"/>
            <a:chExt cx="799594" cy="1927355"/>
          </a:xfrm>
        </p:grpSpPr>
        <p:grpSp>
          <p:nvGrpSpPr>
            <p:cNvPr id="86" name="组合 59">
              <a:extLst>
                <a:ext uri="{FF2B5EF4-FFF2-40B4-BE49-F238E27FC236}">
                  <a16:creationId xmlns:a16="http://schemas.microsoft.com/office/drawing/2014/main" id="{189B062A-40B3-54BB-E471-35620C4ED302}"/>
                </a:ext>
              </a:extLst>
            </p:cNvPr>
            <p:cNvGrpSpPr/>
            <p:nvPr/>
          </p:nvGrpSpPr>
          <p:grpSpPr>
            <a:xfrm>
              <a:off x="4058032" y="5728124"/>
              <a:ext cx="799594" cy="475146"/>
              <a:chOff x="4058032" y="5728124"/>
              <a:chExt cx="799594" cy="475146"/>
            </a:xfrm>
          </p:grpSpPr>
          <p:sp>
            <p:nvSpPr>
              <p:cNvPr id="88" name="文本框 135">
                <a:extLst>
                  <a:ext uri="{FF2B5EF4-FFF2-40B4-BE49-F238E27FC236}">
                    <a16:creationId xmlns:a16="http://schemas.microsoft.com/office/drawing/2014/main" id="{354BB3E8-ECC1-0AC4-BE74-166C63737F7C}"/>
                  </a:ext>
                </a:extLst>
              </p:cNvPr>
              <p:cNvSpPr txBox="1"/>
              <p:nvPr/>
            </p:nvSpPr>
            <p:spPr>
              <a:xfrm>
                <a:off x="4058032" y="5728124"/>
                <a:ext cx="799594" cy="251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零售业</a:t>
                </a:r>
              </a:p>
            </p:txBody>
          </p:sp>
          <p:sp>
            <p:nvSpPr>
              <p:cNvPr id="89" name="文本框 135">
                <a:extLst>
                  <a:ext uri="{FF2B5EF4-FFF2-40B4-BE49-F238E27FC236}">
                    <a16:creationId xmlns:a16="http://schemas.microsoft.com/office/drawing/2014/main" id="{6AC71081-10DE-7B35-2563-23FECCBC593D}"/>
                  </a:ext>
                </a:extLst>
              </p:cNvPr>
              <p:cNvSpPr txBox="1"/>
              <p:nvPr/>
            </p:nvSpPr>
            <p:spPr>
              <a:xfrm>
                <a:off x="4121735" y="5968898"/>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30%</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87" name="文本框 135">
              <a:extLst>
                <a:ext uri="{FF2B5EF4-FFF2-40B4-BE49-F238E27FC236}">
                  <a16:creationId xmlns:a16="http://schemas.microsoft.com/office/drawing/2014/main" id="{FF5E2251-8564-25FC-2908-33DFC8FBA6B4}"/>
                </a:ext>
              </a:extLst>
            </p:cNvPr>
            <p:cNvSpPr txBox="1"/>
            <p:nvPr/>
          </p:nvSpPr>
          <p:spPr>
            <a:xfrm>
              <a:off x="4121735" y="4275915"/>
              <a:ext cx="674976"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45%</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7" name="组合 66">
            <a:extLst>
              <a:ext uri="{FF2B5EF4-FFF2-40B4-BE49-F238E27FC236}">
                <a16:creationId xmlns:a16="http://schemas.microsoft.com/office/drawing/2014/main" id="{E65951A4-0C5F-5F7F-B239-D41FC4837AEE}"/>
              </a:ext>
            </a:extLst>
          </p:cNvPr>
          <p:cNvGrpSpPr/>
          <p:nvPr/>
        </p:nvGrpSpPr>
        <p:grpSpPr>
          <a:xfrm>
            <a:off x="5631637" y="3775725"/>
            <a:ext cx="749691" cy="1271903"/>
            <a:chOff x="4760037" y="4655591"/>
            <a:chExt cx="713896" cy="1383647"/>
          </a:xfrm>
        </p:grpSpPr>
        <p:grpSp>
          <p:nvGrpSpPr>
            <p:cNvPr id="82" name="组合 61">
              <a:extLst>
                <a:ext uri="{FF2B5EF4-FFF2-40B4-BE49-F238E27FC236}">
                  <a16:creationId xmlns:a16="http://schemas.microsoft.com/office/drawing/2014/main" id="{CD8DCB96-E122-90A6-25B1-9493874E449A}"/>
                </a:ext>
              </a:extLst>
            </p:cNvPr>
            <p:cNvGrpSpPr/>
            <p:nvPr/>
          </p:nvGrpSpPr>
          <p:grpSpPr>
            <a:xfrm>
              <a:off x="4760037" y="5564204"/>
              <a:ext cx="713896" cy="475034"/>
              <a:chOff x="4760037" y="5564204"/>
              <a:chExt cx="713896" cy="475034"/>
            </a:xfrm>
          </p:grpSpPr>
          <p:sp>
            <p:nvSpPr>
              <p:cNvPr id="84" name="文本框 135">
                <a:extLst>
                  <a:ext uri="{FF2B5EF4-FFF2-40B4-BE49-F238E27FC236}">
                    <a16:creationId xmlns:a16="http://schemas.microsoft.com/office/drawing/2014/main" id="{9F3DEE73-A198-092D-1C63-1D1F3B1D80C2}"/>
                  </a:ext>
                </a:extLst>
              </p:cNvPr>
              <p:cNvSpPr txBox="1"/>
              <p:nvPr/>
            </p:nvSpPr>
            <p:spPr>
              <a:xfrm>
                <a:off x="4781943" y="5804866"/>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42%</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85" name="文本框 135">
                <a:extLst>
                  <a:ext uri="{FF2B5EF4-FFF2-40B4-BE49-F238E27FC236}">
                    <a16:creationId xmlns:a16="http://schemas.microsoft.com/office/drawing/2014/main" id="{BBBC732E-434B-A6BB-A296-242B33FEDEB0}"/>
                  </a:ext>
                </a:extLst>
              </p:cNvPr>
              <p:cNvSpPr txBox="1"/>
              <p:nvPr/>
            </p:nvSpPr>
            <p:spPr>
              <a:xfrm>
                <a:off x="4760037" y="5564204"/>
                <a:ext cx="713896" cy="251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电商行业</a:t>
                </a:r>
              </a:p>
            </p:txBody>
          </p:sp>
        </p:grpSp>
        <p:sp>
          <p:nvSpPr>
            <p:cNvPr id="83" name="文本框 135">
              <a:extLst>
                <a:ext uri="{FF2B5EF4-FFF2-40B4-BE49-F238E27FC236}">
                  <a16:creationId xmlns:a16="http://schemas.microsoft.com/office/drawing/2014/main" id="{11E39DE9-FAAE-F071-AC11-A3B4A705035E}"/>
                </a:ext>
              </a:extLst>
            </p:cNvPr>
            <p:cNvSpPr txBox="1"/>
            <p:nvPr/>
          </p:nvSpPr>
          <p:spPr>
            <a:xfrm>
              <a:off x="4768682" y="4655591"/>
              <a:ext cx="663392"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48%</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8" name="组合 68">
            <a:extLst>
              <a:ext uri="{FF2B5EF4-FFF2-40B4-BE49-F238E27FC236}">
                <a16:creationId xmlns:a16="http://schemas.microsoft.com/office/drawing/2014/main" id="{AA357463-2B66-0A42-1F4E-BF810CAC6CC1}"/>
              </a:ext>
            </a:extLst>
          </p:cNvPr>
          <p:cNvGrpSpPr/>
          <p:nvPr/>
        </p:nvGrpSpPr>
        <p:grpSpPr>
          <a:xfrm>
            <a:off x="5044385" y="3512838"/>
            <a:ext cx="760879" cy="2062910"/>
            <a:chOff x="5479921" y="4013860"/>
            <a:chExt cx="724550" cy="2244147"/>
          </a:xfrm>
        </p:grpSpPr>
        <p:grpSp>
          <p:nvGrpSpPr>
            <p:cNvPr id="78" name="组合 63">
              <a:extLst>
                <a:ext uri="{FF2B5EF4-FFF2-40B4-BE49-F238E27FC236}">
                  <a16:creationId xmlns:a16="http://schemas.microsoft.com/office/drawing/2014/main" id="{A77558C1-F747-FA46-50C0-796986C74E91}"/>
                </a:ext>
              </a:extLst>
            </p:cNvPr>
            <p:cNvGrpSpPr/>
            <p:nvPr/>
          </p:nvGrpSpPr>
          <p:grpSpPr>
            <a:xfrm>
              <a:off x="5479921" y="5658522"/>
              <a:ext cx="709689" cy="599485"/>
              <a:chOff x="5479921" y="5658522"/>
              <a:chExt cx="709689" cy="599485"/>
            </a:xfrm>
          </p:grpSpPr>
          <p:sp>
            <p:nvSpPr>
              <p:cNvPr id="80" name="文本框 135">
                <a:extLst>
                  <a:ext uri="{FF2B5EF4-FFF2-40B4-BE49-F238E27FC236}">
                    <a16:creationId xmlns:a16="http://schemas.microsoft.com/office/drawing/2014/main" id="{05ABA3B6-B8C7-9863-218D-EECFFAE987AE}"/>
                  </a:ext>
                </a:extLst>
              </p:cNvPr>
              <p:cNvSpPr txBox="1"/>
              <p:nvPr/>
            </p:nvSpPr>
            <p:spPr>
              <a:xfrm>
                <a:off x="5479921" y="5658522"/>
                <a:ext cx="691989" cy="401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信息技术与服务业</a:t>
                </a:r>
              </a:p>
            </p:txBody>
          </p:sp>
          <p:sp>
            <p:nvSpPr>
              <p:cNvPr id="81" name="文本框 135">
                <a:extLst>
                  <a:ext uri="{FF2B5EF4-FFF2-40B4-BE49-F238E27FC236}">
                    <a16:creationId xmlns:a16="http://schemas.microsoft.com/office/drawing/2014/main" id="{313FE6FC-A9F6-54AF-F0BC-168A446CDE50}"/>
                  </a:ext>
                </a:extLst>
              </p:cNvPr>
              <p:cNvSpPr txBox="1"/>
              <p:nvPr/>
            </p:nvSpPr>
            <p:spPr>
              <a:xfrm>
                <a:off x="5497620" y="6023635"/>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38%</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79" name="文本框 135">
              <a:extLst>
                <a:ext uri="{FF2B5EF4-FFF2-40B4-BE49-F238E27FC236}">
                  <a16:creationId xmlns:a16="http://schemas.microsoft.com/office/drawing/2014/main" id="{517381BF-57F4-3E31-974A-FC1F18CEC667}"/>
                </a:ext>
              </a:extLst>
            </p:cNvPr>
            <p:cNvSpPr txBox="1"/>
            <p:nvPr/>
          </p:nvSpPr>
          <p:spPr>
            <a:xfrm>
              <a:off x="5533237" y="4013860"/>
              <a:ext cx="671234"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53%</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39" name="组合 71">
            <a:extLst>
              <a:ext uri="{FF2B5EF4-FFF2-40B4-BE49-F238E27FC236}">
                <a16:creationId xmlns:a16="http://schemas.microsoft.com/office/drawing/2014/main" id="{148308CF-0895-5B6F-4349-F11F63D285F0}"/>
              </a:ext>
            </a:extLst>
          </p:cNvPr>
          <p:cNvGrpSpPr/>
          <p:nvPr/>
        </p:nvGrpSpPr>
        <p:grpSpPr>
          <a:xfrm>
            <a:off x="7858937" y="3480792"/>
            <a:ext cx="759402" cy="1745868"/>
            <a:chOff x="4498547" y="2309098"/>
            <a:chExt cx="723143" cy="1899250"/>
          </a:xfrm>
        </p:grpSpPr>
        <p:sp>
          <p:nvSpPr>
            <p:cNvPr id="75" name="文本框 135">
              <a:extLst>
                <a:ext uri="{FF2B5EF4-FFF2-40B4-BE49-F238E27FC236}">
                  <a16:creationId xmlns:a16="http://schemas.microsoft.com/office/drawing/2014/main" id="{E2F74BB4-0D87-B41F-F915-BF442C650E92}"/>
                </a:ext>
              </a:extLst>
            </p:cNvPr>
            <p:cNvSpPr txBox="1"/>
            <p:nvPr/>
          </p:nvSpPr>
          <p:spPr>
            <a:xfrm>
              <a:off x="4528256" y="3360289"/>
              <a:ext cx="674976" cy="401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酒店餐饮行业</a:t>
              </a:r>
            </a:p>
          </p:txBody>
        </p:sp>
        <p:sp>
          <p:nvSpPr>
            <p:cNvPr id="76" name="文本框 135">
              <a:extLst>
                <a:ext uri="{FF2B5EF4-FFF2-40B4-BE49-F238E27FC236}">
                  <a16:creationId xmlns:a16="http://schemas.microsoft.com/office/drawing/2014/main" id="{3AFB0494-67F3-AA1C-BDB5-03BD3B0EB9EB}"/>
                </a:ext>
              </a:extLst>
            </p:cNvPr>
            <p:cNvSpPr txBox="1"/>
            <p:nvPr/>
          </p:nvSpPr>
          <p:spPr>
            <a:xfrm>
              <a:off x="4529700" y="3746686"/>
              <a:ext cx="691990" cy="461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约</a:t>
              </a: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50%</a:t>
              </a:r>
              <a:r>
                <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的工作负载部署公有云</a:t>
              </a:r>
            </a:p>
          </p:txBody>
        </p:sp>
        <p:sp>
          <p:nvSpPr>
            <p:cNvPr id="77" name="文本框 135">
              <a:extLst>
                <a:ext uri="{FF2B5EF4-FFF2-40B4-BE49-F238E27FC236}">
                  <a16:creationId xmlns:a16="http://schemas.microsoft.com/office/drawing/2014/main" id="{CC616750-448E-95BC-ED53-6AB3CE9AB887}"/>
                </a:ext>
              </a:extLst>
            </p:cNvPr>
            <p:cNvSpPr txBox="1"/>
            <p:nvPr/>
          </p:nvSpPr>
          <p:spPr>
            <a:xfrm>
              <a:off x="4498547" y="2309098"/>
              <a:ext cx="699431" cy="368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预计</a:t>
              </a: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年达到</a:t>
              </a: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55%</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40" name="组合 72">
            <a:extLst>
              <a:ext uri="{FF2B5EF4-FFF2-40B4-BE49-F238E27FC236}">
                <a16:creationId xmlns:a16="http://schemas.microsoft.com/office/drawing/2014/main" id="{F0D07D66-EA94-302D-C7B2-F6A8DF623EA7}"/>
              </a:ext>
            </a:extLst>
          </p:cNvPr>
          <p:cNvGrpSpPr/>
          <p:nvPr/>
        </p:nvGrpSpPr>
        <p:grpSpPr>
          <a:xfrm>
            <a:off x="2235100" y="4591113"/>
            <a:ext cx="792226" cy="1585924"/>
            <a:chOff x="5318541" y="2306328"/>
            <a:chExt cx="754400" cy="1725253"/>
          </a:xfrm>
        </p:grpSpPr>
        <p:grpSp>
          <p:nvGrpSpPr>
            <p:cNvPr id="71" name="组合 42">
              <a:extLst>
                <a:ext uri="{FF2B5EF4-FFF2-40B4-BE49-F238E27FC236}">
                  <a16:creationId xmlns:a16="http://schemas.microsoft.com/office/drawing/2014/main" id="{45AC5CCB-7F44-FF06-E4C2-72B6BFBDED8D}"/>
                </a:ext>
              </a:extLst>
            </p:cNvPr>
            <p:cNvGrpSpPr/>
            <p:nvPr/>
          </p:nvGrpSpPr>
          <p:grpSpPr>
            <a:xfrm>
              <a:off x="5345883" y="3441828"/>
              <a:ext cx="727058" cy="589753"/>
              <a:chOff x="3040759" y="5151473"/>
              <a:chExt cx="727058" cy="589753"/>
            </a:xfrm>
          </p:grpSpPr>
          <p:sp>
            <p:nvSpPr>
              <p:cNvPr id="73" name="文本框 135">
                <a:extLst>
                  <a:ext uri="{FF2B5EF4-FFF2-40B4-BE49-F238E27FC236}">
                    <a16:creationId xmlns:a16="http://schemas.microsoft.com/office/drawing/2014/main" id="{BD0E9CE5-BA11-170D-7835-54080AEA68AC}"/>
                  </a:ext>
                </a:extLst>
              </p:cNvPr>
              <p:cNvSpPr txBox="1"/>
              <p:nvPr/>
            </p:nvSpPr>
            <p:spPr>
              <a:xfrm>
                <a:off x="3040759" y="5151473"/>
                <a:ext cx="7125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医疗健康行业</a:t>
                </a:r>
              </a:p>
            </p:txBody>
          </p:sp>
          <p:sp>
            <p:nvSpPr>
              <p:cNvPr id="74" name="文本框 135">
                <a:extLst>
                  <a:ext uri="{FF2B5EF4-FFF2-40B4-BE49-F238E27FC236}">
                    <a16:creationId xmlns:a16="http://schemas.microsoft.com/office/drawing/2014/main" id="{D2E10A79-DD0A-7048-9F90-C32FA9EA78B3}"/>
                  </a:ext>
                </a:extLst>
              </p:cNvPr>
              <p:cNvSpPr txBox="1"/>
              <p:nvPr/>
            </p:nvSpPr>
            <p:spPr>
              <a:xfrm>
                <a:off x="3075827" y="5506855"/>
                <a:ext cx="691990" cy="2343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24%</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72" name="文本框 135">
              <a:extLst>
                <a:ext uri="{FF2B5EF4-FFF2-40B4-BE49-F238E27FC236}">
                  <a16:creationId xmlns:a16="http://schemas.microsoft.com/office/drawing/2014/main" id="{A96F92B9-DF4E-D98E-1B80-7D422DA93758}"/>
                </a:ext>
              </a:extLst>
            </p:cNvPr>
            <p:cNvSpPr txBox="1"/>
            <p:nvPr/>
          </p:nvSpPr>
          <p:spPr>
            <a:xfrm>
              <a:off x="5318541" y="2306328"/>
              <a:ext cx="704966"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35%</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41" name="组合 73">
            <a:extLst>
              <a:ext uri="{FF2B5EF4-FFF2-40B4-BE49-F238E27FC236}">
                <a16:creationId xmlns:a16="http://schemas.microsoft.com/office/drawing/2014/main" id="{9535913A-2BD0-8536-334A-7E97F587654C}"/>
              </a:ext>
            </a:extLst>
          </p:cNvPr>
          <p:cNvGrpSpPr/>
          <p:nvPr/>
        </p:nvGrpSpPr>
        <p:grpSpPr>
          <a:xfrm>
            <a:off x="3327382" y="4272843"/>
            <a:ext cx="905113" cy="1627653"/>
            <a:chOff x="6044679" y="1657133"/>
            <a:chExt cx="861896" cy="1770650"/>
          </a:xfrm>
        </p:grpSpPr>
        <p:grpSp>
          <p:nvGrpSpPr>
            <p:cNvPr id="67" name="组合 49">
              <a:extLst>
                <a:ext uri="{FF2B5EF4-FFF2-40B4-BE49-F238E27FC236}">
                  <a16:creationId xmlns:a16="http://schemas.microsoft.com/office/drawing/2014/main" id="{66F395A6-BFD0-5647-9718-E6E6B945C9AB}"/>
                </a:ext>
              </a:extLst>
            </p:cNvPr>
            <p:cNvGrpSpPr/>
            <p:nvPr/>
          </p:nvGrpSpPr>
          <p:grpSpPr>
            <a:xfrm>
              <a:off x="6044679" y="2970050"/>
              <a:ext cx="861896" cy="457733"/>
              <a:chOff x="5065890" y="5041709"/>
              <a:chExt cx="861896" cy="457733"/>
            </a:xfrm>
          </p:grpSpPr>
          <p:sp>
            <p:nvSpPr>
              <p:cNvPr id="69" name="文本框 135">
                <a:extLst>
                  <a:ext uri="{FF2B5EF4-FFF2-40B4-BE49-F238E27FC236}">
                    <a16:creationId xmlns:a16="http://schemas.microsoft.com/office/drawing/2014/main" id="{61D17553-7BC3-B36A-ADBC-7B6FF652262C}"/>
                  </a:ext>
                </a:extLst>
              </p:cNvPr>
              <p:cNvSpPr txBox="1"/>
              <p:nvPr/>
            </p:nvSpPr>
            <p:spPr>
              <a:xfrm>
                <a:off x="5065890" y="5041709"/>
                <a:ext cx="861896" cy="251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FEE500">
                        <a:lumMod val="60000"/>
                        <a:lumOff val="40000"/>
                      </a:srgbClr>
                    </a:solidFill>
                    <a:effectLst/>
                    <a:uLnTx/>
                    <a:uFillTx/>
                    <a:latin typeface="STKaiti" panose="02010600040101010101" pitchFamily="2" charset="-122"/>
                    <a:ea typeface="STKaiti" panose="02010600040101010101" pitchFamily="2" charset="-122"/>
                    <a:cs typeface="Arial" panose="020B0604020202020204" pitchFamily="34" charset="0"/>
                  </a:rPr>
                  <a:t>汽车行业</a:t>
                </a:r>
              </a:p>
            </p:txBody>
          </p:sp>
          <p:sp>
            <p:nvSpPr>
              <p:cNvPr id="70" name="文本框 135">
                <a:extLst>
                  <a:ext uri="{FF2B5EF4-FFF2-40B4-BE49-F238E27FC236}">
                    <a16:creationId xmlns:a16="http://schemas.microsoft.com/office/drawing/2014/main" id="{45580F8C-EE30-7547-D207-F4002DB8D5BB}"/>
                  </a:ext>
                </a:extLst>
              </p:cNvPr>
              <p:cNvSpPr txBox="1"/>
              <p:nvPr/>
            </p:nvSpPr>
            <p:spPr>
              <a:xfrm>
                <a:off x="5162888" y="5265070"/>
                <a:ext cx="691990"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27%</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68" name="文本框 135">
              <a:extLst>
                <a:ext uri="{FF2B5EF4-FFF2-40B4-BE49-F238E27FC236}">
                  <a16:creationId xmlns:a16="http://schemas.microsoft.com/office/drawing/2014/main" id="{A9583DFE-38FD-D5F4-2E49-838D4D16C0C0}"/>
                </a:ext>
              </a:extLst>
            </p:cNvPr>
            <p:cNvSpPr txBox="1"/>
            <p:nvPr/>
          </p:nvSpPr>
          <p:spPr>
            <a:xfrm>
              <a:off x="6093028" y="1657133"/>
              <a:ext cx="742136" cy="234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rPr>
                <a:t>38%</a:t>
              </a:r>
              <a:endParaRPr kumimoji="0" lang="zh-CN" altLang="en-US" sz="8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42" name="椭圆 51">
            <a:extLst>
              <a:ext uri="{FF2B5EF4-FFF2-40B4-BE49-F238E27FC236}">
                <a16:creationId xmlns:a16="http://schemas.microsoft.com/office/drawing/2014/main" id="{7B3AC3F2-D3E9-9CD5-3CA2-29E08AC90EFE}"/>
              </a:ext>
            </a:extLst>
          </p:cNvPr>
          <p:cNvSpPr/>
          <p:nvPr/>
        </p:nvSpPr>
        <p:spPr>
          <a:xfrm>
            <a:off x="1504099" y="6004099"/>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3" name="椭圆 51">
            <a:extLst>
              <a:ext uri="{FF2B5EF4-FFF2-40B4-BE49-F238E27FC236}">
                <a16:creationId xmlns:a16="http://schemas.microsoft.com/office/drawing/2014/main" id="{DDF927DB-59FC-A497-65A7-9EFF242A6A4E}"/>
              </a:ext>
            </a:extLst>
          </p:cNvPr>
          <p:cNvSpPr/>
          <p:nvPr/>
        </p:nvSpPr>
        <p:spPr>
          <a:xfrm>
            <a:off x="2018267" y="5671414"/>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4" name="椭圆 51">
            <a:extLst>
              <a:ext uri="{FF2B5EF4-FFF2-40B4-BE49-F238E27FC236}">
                <a16:creationId xmlns:a16="http://schemas.microsoft.com/office/drawing/2014/main" id="{A20FF897-2D33-A101-32BA-90488CD0B392}"/>
              </a:ext>
            </a:extLst>
          </p:cNvPr>
          <p:cNvSpPr/>
          <p:nvPr/>
        </p:nvSpPr>
        <p:spPr>
          <a:xfrm>
            <a:off x="1517864" y="5735071"/>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5" name="椭圆 51">
            <a:extLst>
              <a:ext uri="{FF2B5EF4-FFF2-40B4-BE49-F238E27FC236}">
                <a16:creationId xmlns:a16="http://schemas.microsoft.com/office/drawing/2014/main" id="{4C67CBD5-22E3-1365-8130-A7E8ACC428A6}"/>
              </a:ext>
            </a:extLst>
          </p:cNvPr>
          <p:cNvSpPr/>
          <p:nvPr/>
        </p:nvSpPr>
        <p:spPr>
          <a:xfrm>
            <a:off x="2010100" y="5216494"/>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6" name="椭圆 51">
            <a:extLst>
              <a:ext uri="{FF2B5EF4-FFF2-40B4-BE49-F238E27FC236}">
                <a16:creationId xmlns:a16="http://schemas.microsoft.com/office/drawing/2014/main" id="{78FD15DA-3299-9C80-8D16-BEA1CE8434A1}"/>
              </a:ext>
            </a:extLst>
          </p:cNvPr>
          <p:cNvSpPr/>
          <p:nvPr/>
        </p:nvSpPr>
        <p:spPr>
          <a:xfrm>
            <a:off x="2561503" y="4951789"/>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7" name="椭圆 51">
            <a:extLst>
              <a:ext uri="{FF2B5EF4-FFF2-40B4-BE49-F238E27FC236}">
                <a16:creationId xmlns:a16="http://schemas.microsoft.com/office/drawing/2014/main" id="{7415BD95-F5BE-9EEF-E140-135B6127D456}"/>
              </a:ext>
            </a:extLst>
          </p:cNvPr>
          <p:cNvSpPr/>
          <p:nvPr/>
        </p:nvSpPr>
        <p:spPr>
          <a:xfrm>
            <a:off x="3146014" y="4939897"/>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8" name="椭圆 51">
            <a:extLst>
              <a:ext uri="{FF2B5EF4-FFF2-40B4-BE49-F238E27FC236}">
                <a16:creationId xmlns:a16="http://schemas.microsoft.com/office/drawing/2014/main" id="{CAA66A24-4CCF-3BE4-966F-E8C102686D30}"/>
              </a:ext>
            </a:extLst>
          </p:cNvPr>
          <p:cNvSpPr/>
          <p:nvPr/>
        </p:nvSpPr>
        <p:spPr>
          <a:xfrm>
            <a:off x="2562773" y="5544618"/>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9" name="椭圆 51">
            <a:extLst>
              <a:ext uri="{FF2B5EF4-FFF2-40B4-BE49-F238E27FC236}">
                <a16:creationId xmlns:a16="http://schemas.microsoft.com/office/drawing/2014/main" id="{93C6C9C1-F52F-38EC-6FC3-C5535ED6C8B2}"/>
              </a:ext>
            </a:extLst>
          </p:cNvPr>
          <p:cNvSpPr/>
          <p:nvPr/>
        </p:nvSpPr>
        <p:spPr>
          <a:xfrm>
            <a:off x="3149899" y="5439115"/>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0" name="椭圆 51">
            <a:extLst>
              <a:ext uri="{FF2B5EF4-FFF2-40B4-BE49-F238E27FC236}">
                <a16:creationId xmlns:a16="http://schemas.microsoft.com/office/drawing/2014/main" id="{E4E27AA8-47E8-7F3A-D6AA-586B5768475C}"/>
              </a:ext>
            </a:extLst>
          </p:cNvPr>
          <p:cNvSpPr/>
          <p:nvPr/>
        </p:nvSpPr>
        <p:spPr>
          <a:xfrm>
            <a:off x="3731887" y="5353732"/>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1" name="椭圆 51">
            <a:extLst>
              <a:ext uri="{FF2B5EF4-FFF2-40B4-BE49-F238E27FC236}">
                <a16:creationId xmlns:a16="http://schemas.microsoft.com/office/drawing/2014/main" id="{AC12AC6B-9929-849F-5ADC-F1A9A55670E8}"/>
              </a:ext>
            </a:extLst>
          </p:cNvPr>
          <p:cNvSpPr/>
          <p:nvPr/>
        </p:nvSpPr>
        <p:spPr>
          <a:xfrm>
            <a:off x="4307652" y="5223202"/>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2" name="椭圆 51">
            <a:extLst>
              <a:ext uri="{FF2B5EF4-FFF2-40B4-BE49-F238E27FC236}">
                <a16:creationId xmlns:a16="http://schemas.microsoft.com/office/drawing/2014/main" id="{185C9C4B-86FE-4B71-C227-4E0FD3F11FB0}"/>
              </a:ext>
            </a:extLst>
          </p:cNvPr>
          <p:cNvSpPr/>
          <p:nvPr/>
        </p:nvSpPr>
        <p:spPr>
          <a:xfrm>
            <a:off x="4843343" y="5104372"/>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3" name="椭圆 51">
            <a:extLst>
              <a:ext uri="{FF2B5EF4-FFF2-40B4-BE49-F238E27FC236}">
                <a16:creationId xmlns:a16="http://schemas.microsoft.com/office/drawing/2014/main" id="{5DDC248B-6346-C0A0-527A-FE73619551CD}"/>
              </a:ext>
            </a:extLst>
          </p:cNvPr>
          <p:cNvSpPr/>
          <p:nvPr/>
        </p:nvSpPr>
        <p:spPr>
          <a:xfrm>
            <a:off x="5390206" y="4900125"/>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4" name="椭圆 51">
            <a:extLst>
              <a:ext uri="{FF2B5EF4-FFF2-40B4-BE49-F238E27FC236}">
                <a16:creationId xmlns:a16="http://schemas.microsoft.com/office/drawing/2014/main" id="{13C90BB8-E480-3C97-CC08-88CDF61E5889}"/>
              </a:ext>
            </a:extLst>
          </p:cNvPr>
          <p:cNvSpPr/>
          <p:nvPr/>
        </p:nvSpPr>
        <p:spPr>
          <a:xfrm>
            <a:off x="5941877" y="4471003"/>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5" name="椭圆 51">
            <a:extLst>
              <a:ext uri="{FF2B5EF4-FFF2-40B4-BE49-F238E27FC236}">
                <a16:creationId xmlns:a16="http://schemas.microsoft.com/office/drawing/2014/main" id="{62957EEE-88AA-D96A-9BAA-84767AA4B60F}"/>
              </a:ext>
            </a:extLst>
          </p:cNvPr>
          <p:cNvSpPr/>
          <p:nvPr/>
        </p:nvSpPr>
        <p:spPr>
          <a:xfrm>
            <a:off x="8190547" y="4233556"/>
            <a:ext cx="108000" cy="108000"/>
          </a:xfrm>
          <a:prstGeom prst="ellipse">
            <a:avLst/>
          </a:prstGeom>
          <a:solidFill>
            <a:schemeClr val="accent6"/>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6" name="椭圆 51">
            <a:extLst>
              <a:ext uri="{FF2B5EF4-FFF2-40B4-BE49-F238E27FC236}">
                <a16:creationId xmlns:a16="http://schemas.microsoft.com/office/drawing/2014/main" id="{4124C745-4021-C5D6-6FA8-200664AD4CCD}"/>
              </a:ext>
            </a:extLst>
          </p:cNvPr>
          <p:cNvSpPr/>
          <p:nvPr/>
        </p:nvSpPr>
        <p:spPr>
          <a:xfrm>
            <a:off x="3729373" y="4630950"/>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60" name="椭圆 51">
            <a:extLst>
              <a:ext uri="{FF2B5EF4-FFF2-40B4-BE49-F238E27FC236}">
                <a16:creationId xmlns:a16="http://schemas.microsoft.com/office/drawing/2014/main" id="{DDB01F58-C83A-B8BC-DEB9-5B004F181653}"/>
              </a:ext>
            </a:extLst>
          </p:cNvPr>
          <p:cNvSpPr/>
          <p:nvPr/>
        </p:nvSpPr>
        <p:spPr>
          <a:xfrm>
            <a:off x="4308437" y="4343791"/>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62" name="椭圆 51">
            <a:extLst>
              <a:ext uri="{FF2B5EF4-FFF2-40B4-BE49-F238E27FC236}">
                <a16:creationId xmlns:a16="http://schemas.microsoft.com/office/drawing/2014/main" id="{79678F23-31C5-014D-421E-5642774CCACF}"/>
              </a:ext>
            </a:extLst>
          </p:cNvPr>
          <p:cNvSpPr/>
          <p:nvPr/>
        </p:nvSpPr>
        <p:spPr>
          <a:xfrm>
            <a:off x="4843343" y="4089403"/>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64" name="椭圆 51">
            <a:extLst>
              <a:ext uri="{FF2B5EF4-FFF2-40B4-BE49-F238E27FC236}">
                <a16:creationId xmlns:a16="http://schemas.microsoft.com/office/drawing/2014/main" id="{B8E45912-A1EA-6A2C-DD15-AC2A2E45D8CA}"/>
              </a:ext>
            </a:extLst>
          </p:cNvPr>
          <p:cNvSpPr/>
          <p:nvPr/>
        </p:nvSpPr>
        <p:spPr>
          <a:xfrm>
            <a:off x="5387474" y="3876507"/>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65" name="椭圆 51">
            <a:extLst>
              <a:ext uri="{FF2B5EF4-FFF2-40B4-BE49-F238E27FC236}">
                <a16:creationId xmlns:a16="http://schemas.microsoft.com/office/drawing/2014/main" id="{E93CFC16-13A0-F914-7FAB-E51C85B13661}"/>
              </a:ext>
            </a:extLst>
          </p:cNvPr>
          <p:cNvSpPr/>
          <p:nvPr/>
        </p:nvSpPr>
        <p:spPr>
          <a:xfrm>
            <a:off x="5941877" y="4111296"/>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66" name="椭圆 51">
            <a:extLst>
              <a:ext uri="{FF2B5EF4-FFF2-40B4-BE49-F238E27FC236}">
                <a16:creationId xmlns:a16="http://schemas.microsoft.com/office/drawing/2014/main" id="{7565832B-CEAC-CBE1-F822-F6E8FDDCDA3F}"/>
              </a:ext>
            </a:extLst>
          </p:cNvPr>
          <p:cNvSpPr/>
          <p:nvPr/>
        </p:nvSpPr>
        <p:spPr>
          <a:xfrm>
            <a:off x="8193685" y="3843972"/>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8" name="标题 1">
            <a:extLst>
              <a:ext uri="{FF2B5EF4-FFF2-40B4-BE49-F238E27FC236}">
                <a16:creationId xmlns:a16="http://schemas.microsoft.com/office/drawing/2014/main" id="{33BF142A-FB45-1B51-D3FF-CCFFEC55E3B0}"/>
              </a:ext>
            </a:extLst>
          </p:cNvPr>
          <p:cNvSpPr txBox="1"/>
          <p:nvPr/>
        </p:nvSpPr>
        <p:spPr>
          <a:xfrm>
            <a:off x="5310721" y="8963000"/>
            <a:ext cx="1357578" cy="26518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数据来源：沙利文测算</a:t>
            </a:r>
          </a:p>
        </p:txBody>
      </p:sp>
      <p:grpSp>
        <p:nvGrpSpPr>
          <p:cNvPr id="61" name="组合 60">
            <a:extLst>
              <a:ext uri="{FF2B5EF4-FFF2-40B4-BE49-F238E27FC236}">
                <a16:creationId xmlns:a16="http://schemas.microsoft.com/office/drawing/2014/main" id="{D21CDE4D-6932-3B8F-C500-03B64D821B6E}"/>
              </a:ext>
            </a:extLst>
          </p:cNvPr>
          <p:cNvGrpSpPr/>
          <p:nvPr/>
        </p:nvGrpSpPr>
        <p:grpSpPr>
          <a:xfrm>
            <a:off x="4337846" y="6165369"/>
            <a:ext cx="1945750" cy="588296"/>
            <a:chOff x="4391620" y="6062762"/>
            <a:chExt cx="1945750" cy="588296"/>
          </a:xfrm>
        </p:grpSpPr>
        <p:sp>
          <p:nvSpPr>
            <p:cNvPr id="11" name="Rectangle 7">
              <a:extLst>
                <a:ext uri="{FF2B5EF4-FFF2-40B4-BE49-F238E27FC236}">
                  <a16:creationId xmlns:a16="http://schemas.microsoft.com/office/drawing/2014/main" id="{75354649-65E6-7F29-0C36-44C6B1DE7855}"/>
                </a:ext>
              </a:extLst>
            </p:cNvPr>
            <p:cNvSpPr/>
            <p:nvPr/>
          </p:nvSpPr>
          <p:spPr>
            <a:xfrm>
              <a:off x="4391620" y="6062762"/>
              <a:ext cx="1945750" cy="588296"/>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nvGrpSpPr>
            <p:cNvPr id="59" name="组合 58">
              <a:extLst>
                <a:ext uri="{FF2B5EF4-FFF2-40B4-BE49-F238E27FC236}">
                  <a16:creationId xmlns:a16="http://schemas.microsoft.com/office/drawing/2014/main" id="{84F4F2FB-0D1A-BB1F-1E0D-8387060D06DB}"/>
                </a:ext>
              </a:extLst>
            </p:cNvPr>
            <p:cNvGrpSpPr/>
            <p:nvPr/>
          </p:nvGrpSpPr>
          <p:grpSpPr>
            <a:xfrm>
              <a:off x="4607802" y="6150139"/>
              <a:ext cx="1690034" cy="446261"/>
              <a:chOff x="4858190" y="6448492"/>
              <a:chExt cx="1690034" cy="446261"/>
            </a:xfrm>
          </p:grpSpPr>
          <p:grpSp>
            <p:nvGrpSpPr>
              <p:cNvPr id="12" name="组合 90">
                <a:extLst>
                  <a:ext uri="{FF2B5EF4-FFF2-40B4-BE49-F238E27FC236}">
                    <a16:creationId xmlns:a16="http://schemas.microsoft.com/office/drawing/2014/main" id="{26ACEA56-CD9A-EB6B-6A3A-74EAF61E5C77}"/>
                  </a:ext>
                </a:extLst>
              </p:cNvPr>
              <p:cNvGrpSpPr/>
              <p:nvPr/>
            </p:nvGrpSpPr>
            <p:grpSpPr>
              <a:xfrm>
                <a:off x="4858190" y="6679309"/>
                <a:ext cx="1479180" cy="215444"/>
                <a:chOff x="1056842" y="8617196"/>
                <a:chExt cx="1402489" cy="215444"/>
              </a:xfrm>
            </p:grpSpPr>
            <p:sp>
              <p:nvSpPr>
                <p:cNvPr id="14" name="文本框 24">
                  <a:extLst>
                    <a:ext uri="{FF2B5EF4-FFF2-40B4-BE49-F238E27FC236}">
                      <a16:creationId xmlns:a16="http://schemas.microsoft.com/office/drawing/2014/main" id="{AE4B15E0-069C-F1E3-D0B3-2D327A1A2D57}"/>
                    </a:ext>
                  </a:extLst>
                </p:cNvPr>
                <p:cNvSpPr txBox="1"/>
                <p:nvPr/>
              </p:nvSpPr>
              <p:spPr>
                <a:xfrm>
                  <a:off x="1229609" y="8617196"/>
                  <a:ext cx="12297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2024</a:t>
                  </a: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年云上工作负载占比</a:t>
                  </a:r>
                </a:p>
              </p:txBody>
            </p:sp>
            <p:sp>
              <p:nvSpPr>
                <p:cNvPr id="15" name="椭圆 51">
                  <a:extLst>
                    <a:ext uri="{FF2B5EF4-FFF2-40B4-BE49-F238E27FC236}">
                      <a16:creationId xmlns:a16="http://schemas.microsoft.com/office/drawing/2014/main" id="{D1471240-35E9-B101-8F2A-DC194B86E032}"/>
                    </a:ext>
                  </a:extLst>
                </p:cNvPr>
                <p:cNvSpPr/>
                <p:nvPr/>
              </p:nvSpPr>
              <p:spPr>
                <a:xfrm>
                  <a:off x="1056842" y="8656487"/>
                  <a:ext cx="119873" cy="119873"/>
                </a:xfrm>
                <a:prstGeom prst="ellipse">
                  <a:avLst/>
                </a:prstGeom>
                <a:solidFill>
                  <a:srgbClr val="FEFFFE"/>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21" name="文本框 88">
                <a:extLst>
                  <a:ext uri="{FF2B5EF4-FFF2-40B4-BE49-F238E27FC236}">
                    <a16:creationId xmlns:a16="http://schemas.microsoft.com/office/drawing/2014/main" id="{2FA82B67-4F9D-07D6-116B-8FA916FCD59F}"/>
                  </a:ext>
                </a:extLst>
              </p:cNvPr>
              <p:cNvSpPr txBox="1"/>
              <p:nvPr/>
            </p:nvSpPr>
            <p:spPr>
              <a:xfrm>
                <a:off x="5042987" y="6448492"/>
                <a:ext cx="150523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年预计云上工作负载占比</a:t>
                </a:r>
              </a:p>
            </p:txBody>
          </p:sp>
          <p:sp>
            <p:nvSpPr>
              <p:cNvPr id="58" name="椭圆 51">
                <a:extLst>
                  <a:ext uri="{FF2B5EF4-FFF2-40B4-BE49-F238E27FC236}">
                    <a16:creationId xmlns:a16="http://schemas.microsoft.com/office/drawing/2014/main" id="{0D8522B5-EA05-1166-D5FC-4138CE2BE814}"/>
                  </a:ext>
                </a:extLst>
              </p:cNvPr>
              <p:cNvSpPr/>
              <p:nvPr/>
            </p:nvSpPr>
            <p:spPr>
              <a:xfrm>
                <a:off x="4865750" y="6503655"/>
                <a:ext cx="108000" cy="108000"/>
              </a:xfrm>
              <a:prstGeom prst="ellipse">
                <a:avLst/>
              </a:prstGeom>
              <a:solidFill>
                <a:schemeClr val="accent2">
                  <a:lumMod val="20000"/>
                  <a:lumOff val="80000"/>
                  <a:alpha val="62117"/>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spTree>
    <p:extLst>
      <p:ext uri="{BB962C8B-B14F-4D97-AF65-F5344CB8AC3E}">
        <p14:creationId xmlns:p14="http://schemas.microsoft.com/office/powerpoint/2010/main" val="419657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6AB68D-59E9-042B-A429-0594DD8A5A7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3" name="文本框 24">
            <a:extLst>
              <a:ext uri="{FF2B5EF4-FFF2-40B4-BE49-F238E27FC236}">
                <a16:creationId xmlns:a16="http://schemas.microsoft.com/office/drawing/2014/main" id="{2F431A83-E1F3-A4F7-8125-0D014DC138AF}"/>
              </a:ext>
            </a:extLst>
          </p:cNvPr>
          <p:cNvSpPr txBox="1"/>
          <p:nvPr/>
        </p:nvSpPr>
        <p:spPr>
          <a:xfrm>
            <a:off x="1864128" y="2507140"/>
            <a:ext cx="4608576" cy="252377"/>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汽车制造领域的外商企业在华用云：</a:t>
            </a:r>
          </a:p>
        </p:txBody>
      </p:sp>
      <p:sp>
        <p:nvSpPr>
          <p:cNvPr id="6" name="文本框 24">
            <a:extLst>
              <a:ext uri="{FF2B5EF4-FFF2-40B4-BE49-F238E27FC236}">
                <a16:creationId xmlns:a16="http://schemas.microsoft.com/office/drawing/2014/main" id="{81A4C0CA-6F78-5A5C-841E-539E09983F2E}"/>
              </a:ext>
            </a:extLst>
          </p:cNvPr>
          <p:cNvSpPr txBox="1"/>
          <p:nvPr/>
        </p:nvSpPr>
        <p:spPr>
          <a:xfrm>
            <a:off x="1864128" y="2867180"/>
            <a:ext cx="4608576" cy="2099036"/>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汽车制造领域外商企业在华用云特征与制造业领域外商企业类似，这类企业多在中国布局生产制造环节，大多采用“</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自建数据中心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云”的模式。鉴于中国在新能源和自动驾驶汽车产业处于全球领先的发展阶段，部分头部跨国汽车制造厂商逐步加大对中国市场的承诺和投入，在本土市场建立超级数据中心、智算数据中心，借助中国本地云服务商的技术支持，同时结合国际云的全球资源，实现研发和生产的全球协同。部分外商企业还借助中国市场，通过数字化和云平台，加快在亚太市场整体的扩张和创新布局。然而汽车制造产业链长，随着更多生产环节上云，对云资源消耗大且增长快，用云成本控制将成为重点。此外，与其他制造业领域相同，多云和混合云环境下，云资源管理、数据同步和系统集成复杂，需要在工作负载大量上云前建设相对中立的内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架构、对接多云的内部标准化接口和平台，降低后期的运维负担。</a:t>
            </a:r>
          </a:p>
        </p:txBody>
      </p:sp>
      <p:sp>
        <p:nvSpPr>
          <p:cNvPr id="7" name="文本框 24">
            <a:extLst>
              <a:ext uri="{FF2B5EF4-FFF2-40B4-BE49-F238E27FC236}">
                <a16:creationId xmlns:a16="http://schemas.microsoft.com/office/drawing/2014/main" id="{4D3A7E3F-9A91-D519-B3C9-D95F9B0B8544}"/>
              </a:ext>
            </a:extLst>
          </p:cNvPr>
          <p:cNvSpPr txBox="1"/>
          <p:nvPr/>
        </p:nvSpPr>
        <p:spPr>
          <a:xfrm>
            <a:off x="1864128" y="5087859"/>
            <a:ext cx="4608576" cy="252377"/>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消费和零售领域的外商企业在华用云：</a:t>
            </a:r>
          </a:p>
        </p:txBody>
      </p:sp>
      <p:sp>
        <p:nvSpPr>
          <p:cNvPr id="8" name="文本框 24">
            <a:extLst>
              <a:ext uri="{FF2B5EF4-FFF2-40B4-BE49-F238E27FC236}">
                <a16:creationId xmlns:a16="http://schemas.microsoft.com/office/drawing/2014/main" id="{497EF2AE-F64A-A6C3-B79F-E2A32C7DCA15}"/>
              </a:ext>
            </a:extLst>
          </p:cNvPr>
          <p:cNvSpPr txBox="1"/>
          <p:nvPr/>
        </p:nvSpPr>
        <p:spPr>
          <a:xfrm>
            <a:off x="1864128" y="5385048"/>
            <a:ext cx="4608576" cy="136037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这个领域的外商企业在华用云成熟度和本土数字化适应性相对较高，侧重消费服务和内容服务在中国本土市场的布局。从云的选择性上来说，该领域的外商企业多选择本土云多云、本土云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国际云的用云模式，这些企业高度依赖公有云弹性计算支持电商高峰、直播带货等场景，一些大型企业甚至将位于中国区域的数据中心整体迁移上云。该领域的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SaaS</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应用相对其他产业更为普及，外商企业更易于构建全面的本土化数字生态（社交生态、内容生态、办公生态等），也更易于实现非敏感消费分析数据的跨境传输。</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9" name="文本框 24">
            <a:extLst>
              <a:ext uri="{FF2B5EF4-FFF2-40B4-BE49-F238E27FC236}">
                <a16:creationId xmlns:a16="http://schemas.microsoft.com/office/drawing/2014/main" id="{CEBCB38C-152B-B8AC-AD61-A4864A259376}"/>
              </a:ext>
            </a:extLst>
          </p:cNvPr>
          <p:cNvSpPr txBox="1"/>
          <p:nvPr/>
        </p:nvSpPr>
        <p:spPr>
          <a:xfrm>
            <a:off x="1864128" y="6888059"/>
            <a:ext cx="4608576" cy="252377"/>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传媒娱乐及文旅领域的外商企业在华用云：</a:t>
            </a:r>
          </a:p>
        </p:txBody>
      </p:sp>
      <p:sp>
        <p:nvSpPr>
          <p:cNvPr id="10" name="文本框 24">
            <a:extLst>
              <a:ext uri="{FF2B5EF4-FFF2-40B4-BE49-F238E27FC236}">
                <a16:creationId xmlns:a16="http://schemas.microsoft.com/office/drawing/2014/main" id="{4E347F08-73AF-AEFD-0CD3-4EA5EB3C30D3}"/>
              </a:ext>
            </a:extLst>
          </p:cNvPr>
          <p:cNvSpPr txBox="1"/>
          <p:nvPr/>
        </p:nvSpPr>
        <p:spPr>
          <a:xfrm>
            <a:off x="1864128" y="7248099"/>
            <a:ext cx="4608576" cy="136037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传媒娱乐及文旅产业的外商企业同样高度依赖公有云弹性计算能力、海量存储和大数据分析能力，同时注重内容分发网络（</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CDN</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）优化、实时数据处理和智能推荐等能力。在用云的选择性上，常见本土云多云部署模式，或本土云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国际云的用云模式。该领域的外商企业数字内容生产和消费持续增长，依托生成式</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、虚拟现实（</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VR</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）、元宇宙等新技术推动内容创新和用户体验升级，</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SaaS</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应用较为普及。然而，这类行业领域内容监管严格，外商企业面临较高的合规成本，同时需要做好多云环境下的资源管理和运维。 </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 name="文本框 24">
            <a:extLst>
              <a:ext uri="{FF2B5EF4-FFF2-40B4-BE49-F238E27FC236}">
                <a16:creationId xmlns:a16="http://schemas.microsoft.com/office/drawing/2014/main" id="{86D73D23-442B-DB48-B08F-967D4047ADA9}"/>
              </a:ext>
            </a:extLst>
          </p:cNvPr>
          <p:cNvSpPr txBox="1"/>
          <p:nvPr/>
        </p:nvSpPr>
        <p:spPr>
          <a:xfrm>
            <a:off x="1864128" y="884199"/>
            <a:ext cx="4608576" cy="145014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制造业领域外商企业加速将核心业务系统迁移至公有云，利用云计算弹性、敏捷性支持生产运营和研发创新</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，并且协同云服务商，为中国市场提供行业解决方案，如西门子“</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Xcelerator”</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数字平台、“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Mendix</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”低代码平台推动中小企业数字化，利用中国数字化环境加速创新。</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然而，复杂的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工作负载环境也意味着外商企业需要面临多系统、多云环境下的集成和数据互通问题，需要构建统一的数字化平台和标准。此外，涉及生产制造环节的数字化和云迁移投入较大，风险与收益较难权衡。</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311718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27BB9-28A5-DD4D-5F34-43D41423437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6" name="文本框 24">
            <a:extLst>
              <a:ext uri="{FF2B5EF4-FFF2-40B4-BE49-F238E27FC236}">
                <a16:creationId xmlns:a16="http://schemas.microsoft.com/office/drawing/2014/main" id="{6A621A4A-A4CC-D910-DC73-C65067FD082C}"/>
              </a:ext>
            </a:extLst>
          </p:cNvPr>
          <p:cNvSpPr txBox="1"/>
          <p:nvPr/>
        </p:nvSpPr>
        <p:spPr>
          <a:xfrm>
            <a:off x="1864128" y="920552"/>
            <a:ext cx="4608576" cy="252377"/>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其他行业领域外商企业在华用云：</a:t>
            </a:r>
          </a:p>
        </p:txBody>
      </p:sp>
      <p:sp>
        <p:nvSpPr>
          <p:cNvPr id="7" name="文本框 24">
            <a:extLst>
              <a:ext uri="{FF2B5EF4-FFF2-40B4-BE49-F238E27FC236}">
                <a16:creationId xmlns:a16="http://schemas.microsoft.com/office/drawing/2014/main" id="{39E4283F-86C9-1A62-4608-6C5DA23ECA7E}"/>
              </a:ext>
            </a:extLst>
          </p:cNvPr>
          <p:cNvSpPr txBox="1"/>
          <p:nvPr/>
        </p:nvSpPr>
        <p:spPr>
          <a:xfrm>
            <a:off x="1864128" y="1280592"/>
            <a:ext cx="4608576" cy="181947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金融服务领域的外商企业在华多采用国际云、混合云部署的模式，更多重视云平台能够提供的生态能力，如市场动向追踪、被投企业追踪、推广活动等。随着科技金融应用的普及，外资基金企业亦需要云提供商能够在中国区域为其提供更多更多本土化的技术服务和支持。</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生命科学领域的外商企业在华较多采用混合云模式，以私有云、本地数据中心为主，例如阿斯利康、巴斯夫等。该领域的外商企业数字化的动力在于提升研发效率和运营效能，重点关注云平台能够提供的生成式</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、大数据分析等新兴技术。但该领域产业链较为多元化，数字化接标准程度和接口兼容程度较低，对外商企业而言，在华数字化协同和数据共享将面临更高成本。</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标题 1">
            <a:extLst>
              <a:ext uri="{FF2B5EF4-FFF2-40B4-BE49-F238E27FC236}">
                <a16:creationId xmlns:a16="http://schemas.microsoft.com/office/drawing/2014/main" id="{558A0884-4140-6689-D9A9-0589D90BB066}"/>
              </a:ext>
            </a:extLst>
          </p:cNvPr>
          <p:cNvSpPr txBox="1"/>
          <p:nvPr/>
        </p:nvSpPr>
        <p:spPr>
          <a:xfrm>
            <a:off x="507483" y="3334744"/>
            <a:ext cx="475252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不同系统在公有云上迁移比重及迁移驱动力</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grpSp>
        <p:nvGrpSpPr>
          <p:cNvPr id="40" name="组合 39">
            <a:extLst>
              <a:ext uri="{FF2B5EF4-FFF2-40B4-BE49-F238E27FC236}">
                <a16:creationId xmlns:a16="http://schemas.microsoft.com/office/drawing/2014/main" id="{22FA8FBE-B0D6-42A4-BCE6-92EA64F4BA08}"/>
              </a:ext>
            </a:extLst>
          </p:cNvPr>
          <p:cNvGrpSpPr/>
          <p:nvPr/>
        </p:nvGrpSpPr>
        <p:grpSpPr>
          <a:xfrm>
            <a:off x="692696" y="8641958"/>
            <a:ext cx="5862833" cy="343490"/>
            <a:chOff x="692696" y="8515959"/>
            <a:chExt cx="5862833" cy="343490"/>
          </a:xfrm>
        </p:grpSpPr>
        <p:sp>
          <p:nvSpPr>
            <p:cNvPr id="8" name="Rectangle 7">
              <a:extLst>
                <a:ext uri="{FF2B5EF4-FFF2-40B4-BE49-F238E27FC236}">
                  <a16:creationId xmlns:a16="http://schemas.microsoft.com/office/drawing/2014/main" id="{5F29311A-3692-B45D-AC83-8AC626B4BFB9}"/>
                </a:ext>
              </a:extLst>
            </p:cNvPr>
            <p:cNvSpPr/>
            <p:nvPr/>
          </p:nvSpPr>
          <p:spPr>
            <a:xfrm>
              <a:off x="692696" y="8515959"/>
              <a:ext cx="5688632" cy="343490"/>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nvGrpSpPr>
            <p:cNvPr id="9" name="组合 90">
              <a:extLst>
                <a:ext uri="{FF2B5EF4-FFF2-40B4-BE49-F238E27FC236}">
                  <a16:creationId xmlns:a16="http://schemas.microsoft.com/office/drawing/2014/main" id="{224061B0-9F6D-173D-42D3-FBA2D106CC97}"/>
                </a:ext>
              </a:extLst>
            </p:cNvPr>
            <p:cNvGrpSpPr/>
            <p:nvPr/>
          </p:nvGrpSpPr>
          <p:grpSpPr>
            <a:xfrm>
              <a:off x="1068005" y="8587306"/>
              <a:ext cx="994892" cy="215444"/>
              <a:chOff x="1056842" y="8615887"/>
              <a:chExt cx="994892" cy="215444"/>
            </a:xfrm>
          </p:grpSpPr>
          <p:sp>
            <p:nvSpPr>
              <p:cNvPr id="10" name="文本框 24">
                <a:extLst>
                  <a:ext uri="{FF2B5EF4-FFF2-40B4-BE49-F238E27FC236}">
                    <a16:creationId xmlns:a16="http://schemas.microsoft.com/office/drawing/2014/main" id="{06876BCD-91DF-1732-8D8C-85EAEFF23CC9}"/>
                  </a:ext>
                </a:extLst>
              </p:cNvPr>
              <p:cNvSpPr txBox="1"/>
              <p:nvPr/>
            </p:nvSpPr>
            <p:spPr>
              <a:xfrm>
                <a:off x="1149569" y="8615887"/>
                <a:ext cx="9021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核心业务管理类</a:t>
                </a:r>
              </a:p>
            </p:txBody>
          </p:sp>
          <p:sp>
            <p:nvSpPr>
              <p:cNvPr id="11" name="椭圆 51">
                <a:extLst>
                  <a:ext uri="{FF2B5EF4-FFF2-40B4-BE49-F238E27FC236}">
                    <a16:creationId xmlns:a16="http://schemas.microsoft.com/office/drawing/2014/main" id="{98F7DF95-29DC-5975-0BA0-E58053782C28}"/>
                  </a:ext>
                </a:extLst>
              </p:cNvPr>
              <p:cNvSpPr/>
              <p:nvPr/>
            </p:nvSpPr>
            <p:spPr>
              <a:xfrm>
                <a:off x="1056842" y="8656487"/>
                <a:ext cx="119873" cy="119873"/>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2" name="组合 91">
              <a:extLst>
                <a:ext uri="{FF2B5EF4-FFF2-40B4-BE49-F238E27FC236}">
                  <a16:creationId xmlns:a16="http://schemas.microsoft.com/office/drawing/2014/main" id="{56DC732F-0B34-872C-8D1F-BF5728C806A7}"/>
                </a:ext>
              </a:extLst>
            </p:cNvPr>
            <p:cNvGrpSpPr/>
            <p:nvPr/>
          </p:nvGrpSpPr>
          <p:grpSpPr>
            <a:xfrm>
              <a:off x="3416493" y="8587306"/>
              <a:ext cx="977902" cy="215444"/>
              <a:chOff x="391757" y="8446807"/>
              <a:chExt cx="977902" cy="215444"/>
            </a:xfrm>
          </p:grpSpPr>
          <p:sp>
            <p:nvSpPr>
              <p:cNvPr id="13" name="椭圆 51">
                <a:extLst>
                  <a:ext uri="{FF2B5EF4-FFF2-40B4-BE49-F238E27FC236}">
                    <a16:creationId xmlns:a16="http://schemas.microsoft.com/office/drawing/2014/main" id="{44020A95-7794-1B6D-1A44-A267BDE96B77}"/>
                  </a:ext>
                </a:extLst>
              </p:cNvPr>
              <p:cNvSpPr/>
              <p:nvPr/>
            </p:nvSpPr>
            <p:spPr>
              <a:xfrm>
                <a:off x="391757" y="8491600"/>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4" name="文本框 87">
                <a:extLst>
                  <a:ext uri="{FF2B5EF4-FFF2-40B4-BE49-F238E27FC236}">
                    <a16:creationId xmlns:a16="http://schemas.microsoft.com/office/drawing/2014/main" id="{226DAA19-1DCB-3A6E-8CA1-6775959CBA41}"/>
                  </a:ext>
                </a:extLst>
              </p:cNvPr>
              <p:cNvSpPr txBox="1"/>
              <p:nvPr/>
            </p:nvSpPr>
            <p:spPr>
              <a:xfrm>
                <a:off x="467493" y="8446807"/>
                <a:ext cx="90216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生产与制造类</a:t>
                </a:r>
              </a:p>
            </p:txBody>
          </p:sp>
        </p:grpSp>
        <p:grpSp>
          <p:nvGrpSpPr>
            <p:cNvPr id="15" name="组合 92">
              <a:extLst>
                <a:ext uri="{FF2B5EF4-FFF2-40B4-BE49-F238E27FC236}">
                  <a16:creationId xmlns:a16="http://schemas.microsoft.com/office/drawing/2014/main" id="{32F6FD5C-3572-BE00-5B92-CEC4F161C359}"/>
                </a:ext>
              </a:extLst>
            </p:cNvPr>
            <p:cNvGrpSpPr/>
            <p:nvPr/>
          </p:nvGrpSpPr>
          <p:grpSpPr>
            <a:xfrm>
              <a:off x="2211160" y="8587306"/>
              <a:ext cx="1180252" cy="215444"/>
              <a:chOff x="384583" y="8670827"/>
              <a:chExt cx="1180252" cy="215444"/>
            </a:xfrm>
          </p:grpSpPr>
          <p:sp>
            <p:nvSpPr>
              <p:cNvPr id="16" name="椭圆 51">
                <a:extLst>
                  <a:ext uri="{FF2B5EF4-FFF2-40B4-BE49-F238E27FC236}">
                    <a16:creationId xmlns:a16="http://schemas.microsoft.com/office/drawing/2014/main" id="{93CC7D6F-1FEA-2F54-BFB4-74C95C4FE332}"/>
                  </a:ext>
                </a:extLst>
              </p:cNvPr>
              <p:cNvSpPr/>
              <p:nvPr/>
            </p:nvSpPr>
            <p:spPr>
              <a:xfrm>
                <a:off x="384583" y="8711427"/>
                <a:ext cx="119873" cy="119873"/>
              </a:xfrm>
              <a:prstGeom prst="ellipse">
                <a:avLst/>
              </a:prstGeom>
              <a:solidFill>
                <a:schemeClr val="accent6">
                  <a:lumMod val="50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8" name="文本框 88">
                <a:extLst>
                  <a:ext uri="{FF2B5EF4-FFF2-40B4-BE49-F238E27FC236}">
                    <a16:creationId xmlns:a16="http://schemas.microsoft.com/office/drawing/2014/main" id="{9F2187D9-B590-D504-AC8C-E73EFDF03A70}"/>
                  </a:ext>
                </a:extLst>
              </p:cNvPr>
              <p:cNvSpPr txBox="1"/>
              <p:nvPr/>
            </p:nvSpPr>
            <p:spPr>
              <a:xfrm>
                <a:off x="473535" y="8670827"/>
                <a:ext cx="10913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数据分析与决策类</a:t>
                </a:r>
              </a:p>
            </p:txBody>
          </p:sp>
        </p:grpSp>
        <p:grpSp>
          <p:nvGrpSpPr>
            <p:cNvPr id="19" name="组合 93">
              <a:extLst>
                <a:ext uri="{FF2B5EF4-FFF2-40B4-BE49-F238E27FC236}">
                  <a16:creationId xmlns:a16="http://schemas.microsoft.com/office/drawing/2014/main" id="{7279ABF3-C47D-F921-363E-BDA7F56B611A}"/>
                </a:ext>
              </a:extLst>
            </p:cNvPr>
            <p:cNvGrpSpPr/>
            <p:nvPr/>
          </p:nvGrpSpPr>
          <p:grpSpPr>
            <a:xfrm>
              <a:off x="4430614" y="8587306"/>
              <a:ext cx="1172175" cy="215444"/>
              <a:chOff x="399431" y="8903297"/>
              <a:chExt cx="1172175" cy="215444"/>
            </a:xfrm>
          </p:grpSpPr>
          <p:sp>
            <p:nvSpPr>
              <p:cNvPr id="20" name="椭圆 51">
                <a:extLst>
                  <a:ext uri="{FF2B5EF4-FFF2-40B4-BE49-F238E27FC236}">
                    <a16:creationId xmlns:a16="http://schemas.microsoft.com/office/drawing/2014/main" id="{9B71728A-74DE-9878-3059-8C10196F6CB0}"/>
                  </a:ext>
                </a:extLst>
              </p:cNvPr>
              <p:cNvSpPr/>
              <p:nvPr/>
            </p:nvSpPr>
            <p:spPr>
              <a:xfrm>
                <a:off x="399431" y="8956165"/>
                <a:ext cx="119873" cy="119873"/>
              </a:xfrm>
              <a:prstGeom prst="ellipse">
                <a:avLst/>
              </a:prstGeom>
              <a:solidFill>
                <a:schemeClr val="accent6">
                  <a:lumMod val="25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21" name="文本框 89">
                <a:extLst>
                  <a:ext uri="{FF2B5EF4-FFF2-40B4-BE49-F238E27FC236}">
                    <a16:creationId xmlns:a16="http://schemas.microsoft.com/office/drawing/2014/main" id="{8D588F72-21E5-1819-76FE-721503DED853}"/>
                  </a:ext>
                </a:extLst>
              </p:cNvPr>
              <p:cNvSpPr txBox="1"/>
              <p:nvPr/>
            </p:nvSpPr>
            <p:spPr>
              <a:xfrm>
                <a:off x="480306" y="8903297"/>
                <a:ext cx="10913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支持协同类</a:t>
                </a:r>
              </a:p>
            </p:txBody>
          </p:sp>
        </p:grpSp>
        <p:grpSp>
          <p:nvGrpSpPr>
            <p:cNvPr id="23" name="组合 20">
              <a:extLst>
                <a:ext uri="{FF2B5EF4-FFF2-40B4-BE49-F238E27FC236}">
                  <a16:creationId xmlns:a16="http://schemas.microsoft.com/office/drawing/2014/main" id="{901E37CA-5D26-264F-2BBD-A98036847D84}"/>
                </a:ext>
              </a:extLst>
            </p:cNvPr>
            <p:cNvGrpSpPr/>
            <p:nvPr/>
          </p:nvGrpSpPr>
          <p:grpSpPr>
            <a:xfrm>
              <a:off x="5273372" y="8594041"/>
              <a:ext cx="1282157" cy="215444"/>
              <a:chOff x="5145711" y="8584858"/>
              <a:chExt cx="1282157" cy="215444"/>
            </a:xfrm>
          </p:grpSpPr>
          <p:cxnSp>
            <p:nvCxnSpPr>
              <p:cNvPr id="24" name="Straight Arrow Connector 23">
                <a:extLst>
                  <a:ext uri="{FF2B5EF4-FFF2-40B4-BE49-F238E27FC236}">
                    <a16:creationId xmlns:a16="http://schemas.microsoft.com/office/drawing/2014/main" id="{D3474343-7866-BCAC-4471-EAF9E01A5C8A}"/>
                  </a:ext>
                </a:extLst>
              </p:cNvPr>
              <p:cNvCxnSpPr/>
              <p:nvPr/>
            </p:nvCxnSpPr>
            <p:spPr>
              <a:xfrm>
                <a:off x="5145711" y="8687704"/>
                <a:ext cx="228600" cy="0"/>
              </a:xfrm>
              <a:prstGeom prst="straightConnector1">
                <a:avLst/>
              </a:prstGeom>
              <a:ln>
                <a:solidFill>
                  <a:schemeClr val="tx1">
                    <a:lumMod val="10000"/>
                    <a:lumOff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89">
                <a:extLst>
                  <a:ext uri="{FF2B5EF4-FFF2-40B4-BE49-F238E27FC236}">
                    <a16:creationId xmlns:a16="http://schemas.microsoft.com/office/drawing/2014/main" id="{1C1EADF2-66E1-A3BD-F3B4-891C363B3582}"/>
                  </a:ext>
                </a:extLst>
              </p:cNvPr>
              <p:cNvSpPr txBox="1"/>
              <p:nvPr/>
            </p:nvSpPr>
            <p:spPr>
              <a:xfrm>
                <a:off x="5336568" y="8584858"/>
                <a:ext cx="10913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未来趋势</a:t>
                </a:r>
              </a:p>
            </p:txBody>
          </p:sp>
        </p:grpSp>
      </p:grpSp>
      <p:sp>
        <p:nvSpPr>
          <p:cNvPr id="29" name="Rectangle 28">
            <a:extLst>
              <a:ext uri="{FF2B5EF4-FFF2-40B4-BE49-F238E27FC236}">
                <a16:creationId xmlns:a16="http://schemas.microsoft.com/office/drawing/2014/main" id="{57F92F75-83DD-0BD5-C547-5E4321D971B2}"/>
              </a:ext>
            </a:extLst>
          </p:cNvPr>
          <p:cNvSpPr/>
          <p:nvPr/>
        </p:nvSpPr>
        <p:spPr>
          <a:xfrm>
            <a:off x="5218646" y="6211366"/>
            <a:ext cx="971097" cy="1525125"/>
          </a:xfrm>
          <a:prstGeom prst="rect">
            <a:avLst/>
          </a:prstGeom>
          <a:solidFill>
            <a:schemeClr val="accent3">
              <a:lumMod val="25000"/>
              <a:alpha val="274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0" name="Rectangle 29">
            <a:extLst>
              <a:ext uri="{FF2B5EF4-FFF2-40B4-BE49-F238E27FC236}">
                <a16:creationId xmlns:a16="http://schemas.microsoft.com/office/drawing/2014/main" id="{D25E1F41-73FC-D96C-69A3-A98A942AA49D}"/>
              </a:ext>
            </a:extLst>
          </p:cNvPr>
          <p:cNvSpPr/>
          <p:nvPr/>
        </p:nvSpPr>
        <p:spPr>
          <a:xfrm>
            <a:off x="3462308" y="3888131"/>
            <a:ext cx="2749137" cy="643478"/>
          </a:xfrm>
          <a:prstGeom prst="rect">
            <a:avLst/>
          </a:prstGeom>
          <a:solidFill>
            <a:srgbClr val="494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1" name="Rectangle 30">
            <a:extLst>
              <a:ext uri="{FF2B5EF4-FFF2-40B4-BE49-F238E27FC236}">
                <a16:creationId xmlns:a16="http://schemas.microsoft.com/office/drawing/2014/main" id="{0C71D9DD-614C-C0A7-B6DD-A0F1C6268E3D}"/>
              </a:ext>
            </a:extLst>
          </p:cNvPr>
          <p:cNvSpPr/>
          <p:nvPr/>
        </p:nvSpPr>
        <p:spPr>
          <a:xfrm>
            <a:off x="1649424" y="3889512"/>
            <a:ext cx="1746269" cy="642097"/>
          </a:xfrm>
          <a:prstGeom prst="rect">
            <a:avLst/>
          </a:prstGeom>
          <a:solidFill>
            <a:schemeClr val="accent6">
              <a:lumMod val="90000"/>
              <a:alpha val="18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2" name="Rectangle 31">
            <a:extLst>
              <a:ext uri="{FF2B5EF4-FFF2-40B4-BE49-F238E27FC236}">
                <a16:creationId xmlns:a16="http://schemas.microsoft.com/office/drawing/2014/main" id="{16E6453A-9BF4-EF3F-E9F4-301BD2E6AE51}"/>
              </a:ext>
            </a:extLst>
          </p:cNvPr>
          <p:cNvSpPr/>
          <p:nvPr/>
        </p:nvSpPr>
        <p:spPr>
          <a:xfrm>
            <a:off x="1649424" y="4637359"/>
            <a:ext cx="3478248" cy="1485654"/>
          </a:xfrm>
          <a:prstGeom prst="rect">
            <a:avLst/>
          </a:prstGeom>
          <a:solidFill>
            <a:schemeClr val="accent6">
              <a:lumMod val="90000"/>
              <a:alpha val="18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3" name="Rectangle 32">
            <a:extLst>
              <a:ext uri="{FF2B5EF4-FFF2-40B4-BE49-F238E27FC236}">
                <a16:creationId xmlns:a16="http://schemas.microsoft.com/office/drawing/2014/main" id="{AFD7DDCE-D2FB-4A21-2DD3-99B45E45CDAA}"/>
              </a:ext>
            </a:extLst>
          </p:cNvPr>
          <p:cNvSpPr/>
          <p:nvPr/>
        </p:nvSpPr>
        <p:spPr>
          <a:xfrm>
            <a:off x="3462309" y="4655591"/>
            <a:ext cx="1669643" cy="3091991"/>
          </a:xfrm>
          <a:prstGeom prst="rect">
            <a:avLst/>
          </a:prstGeom>
          <a:solidFill>
            <a:schemeClr val="accent3">
              <a:lumMod val="25000"/>
              <a:alpha val="274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cxnSp>
        <p:nvCxnSpPr>
          <p:cNvPr id="37" name="Straight Connector 36">
            <a:extLst>
              <a:ext uri="{FF2B5EF4-FFF2-40B4-BE49-F238E27FC236}">
                <a16:creationId xmlns:a16="http://schemas.microsoft.com/office/drawing/2014/main" id="{77919EA1-DF9C-58A5-4E2F-8BA33E6A7B9E}"/>
              </a:ext>
            </a:extLst>
          </p:cNvPr>
          <p:cNvCxnSpPr>
            <a:cxnSpLocks/>
          </p:cNvCxnSpPr>
          <p:nvPr/>
        </p:nvCxnSpPr>
        <p:spPr>
          <a:xfrm>
            <a:off x="1668165" y="6211366"/>
            <a:ext cx="3459507"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D3C2E15-C1A5-71AB-DFEB-8A032BAF699E}"/>
              </a:ext>
            </a:extLst>
          </p:cNvPr>
          <p:cNvCxnSpPr>
            <a:cxnSpLocks/>
          </p:cNvCxnSpPr>
          <p:nvPr/>
        </p:nvCxnSpPr>
        <p:spPr>
          <a:xfrm>
            <a:off x="3397919" y="4643131"/>
            <a:ext cx="0" cy="3136469"/>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DC55F778-DE70-8335-4660-D073B70C86EB}"/>
              </a:ext>
            </a:extLst>
          </p:cNvPr>
          <p:cNvGrpSpPr/>
          <p:nvPr/>
        </p:nvGrpSpPr>
        <p:grpSpPr>
          <a:xfrm>
            <a:off x="332656" y="4500674"/>
            <a:ext cx="925555" cy="3235818"/>
            <a:chOff x="692696" y="4500674"/>
            <a:chExt cx="925555" cy="3235818"/>
          </a:xfrm>
        </p:grpSpPr>
        <p:sp>
          <p:nvSpPr>
            <p:cNvPr id="35" name="文本框 17">
              <a:extLst>
                <a:ext uri="{FF2B5EF4-FFF2-40B4-BE49-F238E27FC236}">
                  <a16:creationId xmlns:a16="http://schemas.microsoft.com/office/drawing/2014/main" id="{26839F07-C7B1-C575-C614-06B0BBA074B2}"/>
                </a:ext>
              </a:extLst>
            </p:cNvPr>
            <p:cNvSpPr txBox="1"/>
            <p:nvPr/>
          </p:nvSpPr>
          <p:spPr>
            <a:xfrm>
              <a:off x="692696" y="4500674"/>
              <a:ext cx="925555" cy="309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公有云迁移</a:t>
              </a:r>
              <a:endParaRPr kumimoji="0" lang="en-US" altLang="zh-CN"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驱动力较高</a:t>
              </a:r>
            </a:p>
          </p:txBody>
        </p:sp>
        <p:sp>
          <p:nvSpPr>
            <p:cNvPr id="36" name="文本框 17">
              <a:extLst>
                <a:ext uri="{FF2B5EF4-FFF2-40B4-BE49-F238E27FC236}">
                  <a16:creationId xmlns:a16="http://schemas.microsoft.com/office/drawing/2014/main" id="{018BA241-1B55-4242-DC0E-2A6363B71C82}"/>
                </a:ext>
              </a:extLst>
            </p:cNvPr>
            <p:cNvSpPr txBox="1"/>
            <p:nvPr/>
          </p:nvSpPr>
          <p:spPr>
            <a:xfrm>
              <a:off x="692696" y="7426657"/>
              <a:ext cx="851080" cy="309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公有云迁移</a:t>
              </a:r>
              <a:endParaRPr kumimoji="0" lang="en-US" altLang="zh-CN"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驱动力较低</a:t>
              </a:r>
            </a:p>
          </p:txBody>
        </p:sp>
        <p:cxnSp>
          <p:nvCxnSpPr>
            <p:cNvPr id="42" name="Straight Arrow Connector 41">
              <a:extLst>
                <a:ext uri="{FF2B5EF4-FFF2-40B4-BE49-F238E27FC236}">
                  <a16:creationId xmlns:a16="http://schemas.microsoft.com/office/drawing/2014/main" id="{53665B3C-213E-7BBA-D903-57D68B7CC9FD}"/>
                </a:ext>
              </a:extLst>
            </p:cNvPr>
            <p:cNvCxnSpPr>
              <a:cxnSpLocks/>
            </p:cNvCxnSpPr>
            <p:nvPr/>
          </p:nvCxnSpPr>
          <p:spPr>
            <a:xfrm flipV="1">
              <a:off x="1155474" y="4923530"/>
              <a:ext cx="0" cy="2499775"/>
            </a:xfrm>
            <a:prstGeom prst="straightConnector1">
              <a:avLst/>
            </a:prstGeom>
            <a:ln w="19050">
              <a:solidFill>
                <a:schemeClr val="accent1">
                  <a:lumMod val="20000"/>
                  <a:lumOff val="80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43" name="组合 22">
            <a:extLst>
              <a:ext uri="{FF2B5EF4-FFF2-40B4-BE49-F238E27FC236}">
                <a16:creationId xmlns:a16="http://schemas.microsoft.com/office/drawing/2014/main" id="{9F89FE50-26C3-A270-BCA3-B59334BD4B87}"/>
              </a:ext>
            </a:extLst>
          </p:cNvPr>
          <p:cNvGrpSpPr/>
          <p:nvPr/>
        </p:nvGrpSpPr>
        <p:grpSpPr>
          <a:xfrm>
            <a:off x="1122173" y="8193360"/>
            <a:ext cx="4539075" cy="309835"/>
            <a:chOff x="1019605" y="7883525"/>
            <a:chExt cx="4539075" cy="309835"/>
          </a:xfrm>
        </p:grpSpPr>
        <p:sp>
          <p:nvSpPr>
            <p:cNvPr id="44" name="文本框 17">
              <a:extLst>
                <a:ext uri="{FF2B5EF4-FFF2-40B4-BE49-F238E27FC236}">
                  <a16:creationId xmlns:a16="http://schemas.microsoft.com/office/drawing/2014/main" id="{991996C5-5FB8-3FEE-48DF-56D3468C7177}"/>
                </a:ext>
              </a:extLst>
            </p:cNvPr>
            <p:cNvSpPr txBox="1"/>
            <p:nvPr/>
          </p:nvSpPr>
          <p:spPr>
            <a:xfrm>
              <a:off x="4796142" y="7883525"/>
              <a:ext cx="762538" cy="309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公有云迁移</a:t>
              </a:r>
              <a:endParaRPr kumimoji="0" lang="en-US" altLang="zh-CN"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占比较高</a:t>
              </a:r>
            </a:p>
          </p:txBody>
        </p:sp>
        <p:sp>
          <p:nvSpPr>
            <p:cNvPr id="45" name="文本框 17">
              <a:extLst>
                <a:ext uri="{FF2B5EF4-FFF2-40B4-BE49-F238E27FC236}">
                  <a16:creationId xmlns:a16="http://schemas.microsoft.com/office/drawing/2014/main" id="{FB55CED1-F4F5-2E08-7B3A-8445DAFCFEF0}"/>
                </a:ext>
              </a:extLst>
            </p:cNvPr>
            <p:cNvSpPr txBox="1"/>
            <p:nvPr/>
          </p:nvSpPr>
          <p:spPr>
            <a:xfrm>
              <a:off x="1019605" y="7883525"/>
              <a:ext cx="1043292" cy="309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公有云迁移</a:t>
              </a:r>
              <a:endParaRPr kumimoji="0" lang="en-US" altLang="zh-CN"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EF26A">
                      <a:lumMod val="40000"/>
                      <a:lumOff val="60000"/>
                    </a:srgbClr>
                  </a:solidFill>
                  <a:effectLst/>
                  <a:uLnTx/>
                  <a:uFillTx/>
                  <a:latin typeface="STKaiti" panose="02010600040101010101" pitchFamily="2" charset="-122"/>
                  <a:ea typeface="STKaiti" panose="02010600040101010101" pitchFamily="2" charset="-122"/>
                  <a:cs typeface="Arial" panose="020B0604020202020204" pitchFamily="34" charset="0"/>
                </a:rPr>
                <a:t>占比较低</a:t>
              </a:r>
            </a:p>
          </p:txBody>
        </p:sp>
        <p:cxnSp>
          <p:nvCxnSpPr>
            <p:cNvPr id="46" name="Straight Arrow Connector 45">
              <a:extLst>
                <a:ext uri="{FF2B5EF4-FFF2-40B4-BE49-F238E27FC236}">
                  <a16:creationId xmlns:a16="http://schemas.microsoft.com/office/drawing/2014/main" id="{AABC26A8-8237-068D-18E9-E306E40C4DB2}"/>
                </a:ext>
              </a:extLst>
            </p:cNvPr>
            <p:cNvCxnSpPr>
              <a:cxnSpLocks/>
            </p:cNvCxnSpPr>
            <p:nvPr/>
          </p:nvCxnSpPr>
          <p:spPr>
            <a:xfrm>
              <a:off x="2091977" y="8038442"/>
              <a:ext cx="2546677" cy="0"/>
            </a:xfrm>
            <a:prstGeom prst="straightConnector1">
              <a:avLst/>
            </a:prstGeom>
            <a:ln w="19050">
              <a:solidFill>
                <a:schemeClr val="accent1">
                  <a:lumMod val="20000"/>
                  <a:lumOff val="80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47" name="组合 56">
            <a:extLst>
              <a:ext uri="{FF2B5EF4-FFF2-40B4-BE49-F238E27FC236}">
                <a16:creationId xmlns:a16="http://schemas.microsoft.com/office/drawing/2014/main" id="{54B67F71-C2BD-EEFA-90F7-B488B4448FC9}"/>
              </a:ext>
            </a:extLst>
          </p:cNvPr>
          <p:cNvGrpSpPr/>
          <p:nvPr/>
        </p:nvGrpSpPr>
        <p:grpSpPr>
          <a:xfrm>
            <a:off x="2667384" y="5195520"/>
            <a:ext cx="805422" cy="369332"/>
            <a:chOff x="3180791" y="4303268"/>
            <a:chExt cx="960085" cy="440254"/>
          </a:xfrm>
        </p:grpSpPr>
        <p:sp>
          <p:nvSpPr>
            <p:cNvPr id="48" name="文本框 54">
              <a:extLst>
                <a:ext uri="{FF2B5EF4-FFF2-40B4-BE49-F238E27FC236}">
                  <a16:creationId xmlns:a16="http://schemas.microsoft.com/office/drawing/2014/main" id="{5C9A1965-4324-D247-CE78-7CF627DC8E60}"/>
                </a:ext>
              </a:extLst>
            </p:cNvPr>
            <p:cNvSpPr txBox="1"/>
            <p:nvPr/>
          </p:nvSpPr>
          <p:spPr>
            <a:xfrm>
              <a:off x="3206691" y="4303268"/>
              <a:ext cx="934185" cy="44025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9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供应链管理系统</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9" name="椭圆 51">
              <a:extLst>
                <a:ext uri="{FF2B5EF4-FFF2-40B4-BE49-F238E27FC236}">
                  <a16:creationId xmlns:a16="http://schemas.microsoft.com/office/drawing/2014/main" id="{827302D6-DD83-423C-77C8-C6A291841788}"/>
                </a:ext>
              </a:extLst>
            </p:cNvPr>
            <p:cNvSpPr/>
            <p:nvPr/>
          </p:nvSpPr>
          <p:spPr>
            <a:xfrm>
              <a:off x="3180791" y="4426930"/>
              <a:ext cx="119873" cy="119873"/>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50" name="组合 58">
            <a:extLst>
              <a:ext uri="{FF2B5EF4-FFF2-40B4-BE49-F238E27FC236}">
                <a16:creationId xmlns:a16="http://schemas.microsoft.com/office/drawing/2014/main" id="{C1E30BCA-F3BA-C88A-4D0B-8855BF0DBB06}"/>
              </a:ext>
            </a:extLst>
          </p:cNvPr>
          <p:cNvGrpSpPr/>
          <p:nvPr/>
        </p:nvGrpSpPr>
        <p:grpSpPr>
          <a:xfrm>
            <a:off x="1859272" y="5369623"/>
            <a:ext cx="705632" cy="369332"/>
            <a:chOff x="2770765" y="4835116"/>
            <a:chExt cx="841131" cy="440254"/>
          </a:xfrm>
        </p:grpSpPr>
        <p:sp>
          <p:nvSpPr>
            <p:cNvPr id="51" name="文本框 17">
              <a:extLst>
                <a:ext uri="{FF2B5EF4-FFF2-40B4-BE49-F238E27FC236}">
                  <a16:creationId xmlns:a16="http://schemas.microsoft.com/office/drawing/2014/main" id="{DBF3410F-53E0-239F-68D1-3D5920E76059}"/>
                </a:ext>
              </a:extLst>
            </p:cNvPr>
            <p:cNvSpPr txBox="1"/>
            <p:nvPr/>
          </p:nvSpPr>
          <p:spPr>
            <a:xfrm>
              <a:off x="2770765" y="4835116"/>
              <a:ext cx="841131"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物流管理系统</a:t>
              </a:r>
            </a:p>
          </p:txBody>
        </p:sp>
        <p:sp>
          <p:nvSpPr>
            <p:cNvPr id="52" name="椭圆 51">
              <a:extLst>
                <a:ext uri="{FF2B5EF4-FFF2-40B4-BE49-F238E27FC236}">
                  <a16:creationId xmlns:a16="http://schemas.microsoft.com/office/drawing/2014/main" id="{BE460034-AF97-00FC-0985-8F2AA81963DB}"/>
                </a:ext>
              </a:extLst>
            </p:cNvPr>
            <p:cNvSpPr/>
            <p:nvPr/>
          </p:nvSpPr>
          <p:spPr>
            <a:xfrm>
              <a:off x="3488916" y="5029603"/>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96" name="组合 60">
            <a:extLst>
              <a:ext uri="{FF2B5EF4-FFF2-40B4-BE49-F238E27FC236}">
                <a16:creationId xmlns:a16="http://schemas.microsoft.com/office/drawing/2014/main" id="{72268DEB-30D5-B522-6797-C84E4B7D4921}"/>
              </a:ext>
            </a:extLst>
          </p:cNvPr>
          <p:cNvGrpSpPr/>
          <p:nvPr/>
        </p:nvGrpSpPr>
        <p:grpSpPr>
          <a:xfrm>
            <a:off x="1959041" y="5743855"/>
            <a:ext cx="719017" cy="369332"/>
            <a:chOff x="2719965" y="5170141"/>
            <a:chExt cx="857087" cy="440254"/>
          </a:xfrm>
        </p:grpSpPr>
        <p:sp>
          <p:nvSpPr>
            <p:cNvPr id="110" name="文本框 17">
              <a:extLst>
                <a:ext uri="{FF2B5EF4-FFF2-40B4-BE49-F238E27FC236}">
                  <a16:creationId xmlns:a16="http://schemas.microsoft.com/office/drawing/2014/main" id="{E01F3AE6-58C6-A300-1BCF-13D9B06D3856}"/>
                </a:ext>
              </a:extLst>
            </p:cNvPr>
            <p:cNvSpPr txBox="1"/>
            <p:nvPr/>
          </p:nvSpPr>
          <p:spPr>
            <a:xfrm>
              <a:off x="2719965" y="5170141"/>
              <a:ext cx="857087"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决策支持系统</a:t>
              </a:r>
            </a:p>
          </p:txBody>
        </p:sp>
        <p:sp>
          <p:nvSpPr>
            <p:cNvPr id="111" name="椭圆 51">
              <a:extLst>
                <a:ext uri="{FF2B5EF4-FFF2-40B4-BE49-F238E27FC236}">
                  <a16:creationId xmlns:a16="http://schemas.microsoft.com/office/drawing/2014/main" id="{8D8C1617-A07A-7155-78A8-68124ABBB774}"/>
                </a:ext>
              </a:extLst>
            </p:cNvPr>
            <p:cNvSpPr/>
            <p:nvPr/>
          </p:nvSpPr>
          <p:spPr>
            <a:xfrm>
              <a:off x="3429000" y="5359197"/>
              <a:ext cx="119873" cy="119873"/>
            </a:xfrm>
            <a:prstGeom prst="ellipse">
              <a:avLst/>
            </a:prstGeom>
            <a:solidFill>
              <a:schemeClr val="accent6">
                <a:lumMod val="50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18" name="组合 62">
            <a:extLst>
              <a:ext uri="{FF2B5EF4-FFF2-40B4-BE49-F238E27FC236}">
                <a16:creationId xmlns:a16="http://schemas.microsoft.com/office/drawing/2014/main" id="{F22888CA-1B21-D81C-DEE5-BD3BA34F2DD9}"/>
              </a:ext>
            </a:extLst>
          </p:cNvPr>
          <p:cNvGrpSpPr/>
          <p:nvPr/>
        </p:nvGrpSpPr>
        <p:grpSpPr>
          <a:xfrm>
            <a:off x="1710947" y="4856367"/>
            <a:ext cx="699202" cy="431071"/>
            <a:chOff x="2461137" y="5396748"/>
            <a:chExt cx="833467" cy="513847"/>
          </a:xfrm>
        </p:grpSpPr>
        <p:sp>
          <p:nvSpPr>
            <p:cNvPr id="121" name="文本框 17">
              <a:extLst>
                <a:ext uri="{FF2B5EF4-FFF2-40B4-BE49-F238E27FC236}">
                  <a16:creationId xmlns:a16="http://schemas.microsoft.com/office/drawing/2014/main" id="{80CF3600-C7DB-753F-97B6-5ABF5265C672}"/>
                </a:ext>
              </a:extLst>
            </p:cNvPr>
            <p:cNvSpPr txBox="1"/>
            <p:nvPr/>
          </p:nvSpPr>
          <p:spPr>
            <a:xfrm>
              <a:off x="2461137" y="5396748"/>
              <a:ext cx="833467" cy="440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产品研发系统</a:t>
              </a:r>
            </a:p>
          </p:txBody>
        </p:sp>
        <p:sp>
          <p:nvSpPr>
            <p:cNvPr id="123" name="椭圆 51">
              <a:extLst>
                <a:ext uri="{FF2B5EF4-FFF2-40B4-BE49-F238E27FC236}">
                  <a16:creationId xmlns:a16="http://schemas.microsoft.com/office/drawing/2014/main" id="{19975F26-0935-9422-A3CA-A6985F6690CC}"/>
                </a:ext>
              </a:extLst>
            </p:cNvPr>
            <p:cNvSpPr/>
            <p:nvPr/>
          </p:nvSpPr>
          <p:spPr>
            <a:xfrm>
              <a:off x="2868689" y="5790722"/>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29" name="组合 77">
            <a:extLst>
              <a:ext uri="{FF2B5EF4-FFF2-40B4-BE49-F238E27FC236}">
                <a16:creationId xmlns:a16="http://schemas.microsoft.com/office/drawing/2014/main" id="{00273F76-B44D-2564-00F6-E6A60E0B8274}"/>
              </a:ext>
            </a:extLst>
          </p:cNvPr>
          <p:cNvGrpSpPr/>
          <p:nvPr/>
        </p:nvGrpSpPr>
        <p:grpSpPr>
          <a:xfrm>
            <a:off x="3142599" y="5279285"/>
            <a:ext cx="1345332" cy="369332"/>
            <a:chOff x="5557536" y="4305402"/>
            <a:chExt cx="1603671" cy="440254"/>
          </a:xfrm>
        </p:grpSpPr>
        <p:sp>
          <p:nvSpPr>
            <p:cNvPr id="133" name="文本框 17">
              <a:extLst>
                <a:ext uri="{FF2B5EF4-FFF2-40B4-BE49-F238E27FC236}">
                  <a16:creationId xmlns:a16="http://schemas.microsoft.com/office/drawing/2014/main" id="{E27069C1-6831-1D4F-2C8B-9B938FA4AD24}"/>
                </a:ext>
              </a:extLst>
            </p:cNvPr>
            <p:cNvSpPr txBox="1"/>
            <p:nvPr/>
          </p:nvSpPr>
          <p:spPr>
            <a:xfrm>
              <a:off x="5557536" y="4305402"/>
              <a:ext cx="1603671"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运营管理</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系统</a:t>
              </a:r>
            </a:p>
          </p:txBody>
        </p:sp>
        <p:sp>
          <p:nvSpPr>
            <p:cNvPr id="134" name="椭圆 51">
              <a:extLst>
                <a:ext uri="{FF2B5EF4-FFF2-40B4-BE49-F238E27FC236}">
                  <a16:creationId xmlns:a16="http://schemas.microsoft.com/office/drawing/2014/main" id="{BC16E311-C033-0ACB-D877-B4A65B484F2A}"/>
                </a:ext>
              </a:extLst>
            </p:cNvPr>
            <p:cNvSpPr/>
            <p:nvPr/>
          </p:nvSpPr>
          <p:spPr>
            <a:xfrm>
              <a:off x="6668887" y="4473464"/>
              <a:ext cx="119873" cy="119873"/>
            </a:xfrm>
            <a:prstGeom prst="ellipse">
              <a:avLst/>
            </a:prstGeom>
            <a:solidFill>
              <a:schemeClr val="accent6">
                <a:lumMod val="25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35" name="组合 72">
            <a:extLst>
              <a:ext uri="{FF2B5EF4-FFF2-40B4-BE49-F238E27FC236}">
                <a16:creationId xmlns:a16="http://schemas.microsoft.com/office/drawing/2014/main" id="{961B6576-9067-6FD1-3BD5-E92A6A41E2C0}"/>
              </a:ext>
            </a:extLst>
          </p:cNvPr>
          <p:cNvGrpSpPr/>
          <p:nvPr/>
        </p:nvGrpSpPr>
        <p:grpSpPr>
          <a:xfrm>
            <a:off x="3429000" y="6361966"/>
            <a:ext cx="751860" cy="369332"/>
            <a:chOff x="4225090" y="6153717"/>
            <a:chExt cx="896237" cy="440255"/>
          </a:xfrm>
        </p:grpSpPr>
        <p:sp>
          <p:nvSpPr>
            <p:cNvPr id="136" name="文本框 17">
              <a:extLst>
                <a:ext uri="{FF2B5EF4-FFF2-40B4-BE49-F238E27FC236}">
                  <a16:creationId xmlns:a16="http://schemas.microsoft.com/office/drawing/2014/main" id="{0CDEDEF3-B286-6FEF-5F5A-0700A9015C11}"/>
                </a:ext>
              </a:extLst>
            </p:cNvPr>
            <p:cNvSpPr txBox="1"/>
            <p:nvPr/>
          </p:nvSpPr>
          <p:spPr>
            <a:xfrm>
              <a:off x="4225090" y="6153717"/>
              <a:ext cx="896237" cy="4402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库存管理系统</a:t>
              </a:r>
            </a:p>
          </p:txBody>
        </p:sp>
        <p:sp>
          <p:nvSpPr>
            <p:cNvPr id="137" name="椭圆 51">
              <a:extLst>
                <a:ext uri="{FF2B5EF4-FFF2-40B4-BE49-F238E27FC236}">
                  <a16:creationId xmlns:a16="http://schemas.microsoft.com/office/drawing/2014/main" id="{B0FE19C1-FC47-483C-8D70-3EB376BA33A1}"/>
                </a:ext>
              </a:extLst>
            </p:cNvPr>
            <p:cNvSpPr/>
            <p:nvPr/>
          </p:nvSpPr>
          <p:spPr>
            <a:xfrm>
              <a:off x="4925785" y="6402101"/>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38" name="组合 74">
            <a:extLst>
              <a:ext uri="{FF2B5EF4-FFF2-40B4-BE49-F238E27FC236}">
                <a16:creationId xmlns:a16="http://schemas.microsoft.com/office/drawing/2014/main" id="{9DE4A808-56EE-828C-5AF7-448EB0B980BB}"/>
              </a:ext>
            </a:extLst>
          </p:cNvPr>
          <p:cNvGrpSpPr/>
          <p:nvPr/>
        </p:nvGrpSpPr>
        <p:grpSpPr>
          <a:xfrm>
            <a:off x="4060259" y="5119644"/>
            <a:ext cx="1345332" cy="369332"/>
            <a:chOff x="5563540" y="5416426"/>
            <a:chExt cx="1603671" cy="440253"/>
          </a:xfrm>
        </p:grpSpPr>
        <p:sp>
          <p:nvSpPr>
            <p:cNvPr id="139" name="文本框 17">
              <a:extLst>
                <a:ext uri="{FF2B5EF4-FFF2-40B4-BE49-F238E27FC236}">
                  <a16:creationId xmlns:a16="http://schemas.microsoft.com/office/drawing/2014/main" id="{498D6B2A-8706-D14D-9B91-F1E5A3B3ECBD}"/>
                </a:ext>
              </a:extLst>
            </p:cNvPr>
            <p:cNvSpPr txBox="1"/>
            <p:nvPr/>
          </p:nvSpPr>
          <p:spPr>
            <a:xfrm>
              <a:off x="5563540" y="5416426"/>
              <a:ext cx="1603671" cy="440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商务智能</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系统</a:t>
              </a:r>
            </a:p>
          </p:txBody>
        </p:sp>
        <p:sp>
          <p:nvSpPr>
            <p:cNvPr id="140" name="椭圆 51">
              <a:extLst>
                <a:ext uri="{FF2B5EF4-FFF2-40B4-BE49-F238E27FC236}">
                  <a16:creationId xmlns:a16="http://schemas.microsoft.com/office/drawing/2014/main" id="{D6D1A0E8-119D-F4F5-D2B7-4A0DFD4663EA}"/>
                </a:ext>
              </a:extLst>
            </p:cNvPr>
            <p:cNvSpPr/>
            <p:nvPr/>
          </p:nvSpPr>
          <p:spPr>
            <a:xfrm>
              <a:off x="5914250" y="5511432"/>
              <a:ext cx="119873" cy="119873"/>
            </a:xfrm>
            <a:prstGeom prst="ellipse">
              <a:avLst/>
            </a:prstGeom>
            <a:solidFill>
              <a:schemeClr val="accent6">
                <a:lumMod val="50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41" name="组合 76">
            <a:extLst>
              <a:ext uri="{FF2B5EF4-FFF2-40B4-BE49-F238E27FC236}">
                <a16:creationId xmlns:a16="http://schemas.microsoft.com/office/drawing/2014/main" id="{A293EE99-60DF-2E11-AEDD-FF7EA26DBC24}"/>
              </a:ext>
            </a:extLst>
          </p:cNvPr>
          <p:cNvGrpSpPr/>
          <p:nvPr/>
        </p:nvGrpSpPr>
        <p:grpSpPr>
          <a:xfrm>
            <a:off x="4087299" y="6786580"/>
            <a:ext cx="686629" cy="369332"/>
            <a:chOff x="4463798" y="6869481"/>
            <a:chExt cx="818480" cy="440254"/>
          </a:xfrm>
        </p:grpSpPr>
        <p:sp>
          <p:nvSpPr>
            <p:cNvPr id="142" name="文本框 17">
              <a:extLst>
                <a:ext uri="{FF2B5EF4-FFF2-40B4-BE49-F238E27FC236}">
                  <a16:creationId xmlns:a16="http://schemas.microsoft.com/office/drawing/2014/main" id="{76AC30B1-3B76-F074-3D0D-0581D65D8678}"/>
                </a:ext>
              </a:extLst>
            </p:cNvPr>
            <p:cNvSpPr txBox="1"/>
            <p:nvPr/>
          </p:nvSpPr>
          <p:spPr>
            <a:xfrm>
              <a:off x="4463798" y="6869481"/>
              <a:ext cx="793483"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知识管理系统</a:t>
              </a:r>
            </a:p>
          </p:txBody>
        </p:sp>
        <p:sp>
          <p:nvSpPr>
            <p:cNvPr id="143" name="椭圆 51">
              <a:extLst>
                <a:ext uri="{FF2B5EF4-FFF2-40B4-BE49-F238E27FC236}">
                  <a16:creationId xmlns:a16="http://schemas.microsoft.com/office/drawing/2014/main" id="{16B38A13-9A8E-4EA1-75FF-908DCDA7A4E9}"/>
                </a:ext>
              </a:extLst>
            </p:cNvPr>
            <p:cNvSpPr/>
            <p:nvPr/>
          </p:nvSpPr>
          <p:spPr>
            <a:xfrm>
              <a:off x="5162405" y="7053358"/>
              <a:ext cx="119873" cy="119873"/>
            </a:xfrm>
            <a:prstGeom prst="ellipse">
              <a:avLst/>
            </a:prstGeom>
            <a:solidFill>
              <a:schemeClr val="accent6">
                <a:lumMod val="50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44" name="组合 79">
            <a:extLst>
              <a:ext uri="{FF2B5EF4-FFF2-40B4-BE49-F238E27FC236}">
                <a16:creationId xmlns:a16="http://schemas.microsoft.com/office/drawing/2014/main" id="{F44BA6D9-07B9-A1EA-1F8D-464FE65915E8}"/>
              </a:ext>
            </a:extLst>
          </p:cNvPr>
          <p:cNvGrpSpPr/>
          <p:nvPr/>
        </p:nvGrpSpPr>
        <p:grpSpPr>
          <a:xfrm>
            <a:off x="4189917" y="5569602"/>
            <a:ext cx="1345332" cy="379986"/>
            <a:chOff x="4686461" y="4472905"/>
            <a:chExt cx="1603671" cy="452953"/>
          </a:xfrm>
        </p:grpSpPr>
        <p:sp>
          <p:nvSpPr>
            <p:cNvPr id="145" name="文本框 17">
              <a:extLst>
                <a:ext uri="{FF2B5EF4-FFF2-40B4-BE49-F238E27FC236}">
                  <a16:creationId xmlns:a16="http://schemas.microsoft.com/office/drawing/2014/main" id="{61DF0EBA-1430-9BDD-2875-D9452070F4AF}"/>
                </a:ext>
              </a:extLst>
            </p:cNvPr>
            <p:cNvSpPr txBox="1"/>
            <p:nvPr/>
          </p:nvSpPr>
          <p:spPr>
            <a:xfrm>
              <a:off x="4686461" y="4556526"/>
              <a:ext cx="16036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自动化</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办公系统</a:t>
              </a:r>
            </a:p>
          </p:txBody>
        </p:sp>
        <p:sp>
          <p:nvSpPr>
            <p:cNvPr id="146" name="椭圆 51">
              <a:extLst>
                <a:ext uri="{FF2B5EF4-FFF2-40B4-BE49-F238E27FC236}">
                  <a16:creationId xmlns:a16="http://schemas.microsoft.com/office/drawing/2014/main" id="{F7950139-182C-F62D-4E97-C6EE950FBC56}"/>
                </a:ext>
              </a:extLst>
            </p:cNvPr>
            <p:cNvSpPr/>
            <p:nvPr/>
          </p:nvSpPr>
          <p:spPr>
            <a:xfrm>
              <a:off x="5216398" y="4472905"/>
              <a:ext cx="119873" cy="119873"/>
            </a:xfrm>
            <a:prstGeom prst="ellipse">
              <a:avLst/>
            </a:prstGeom>
            <a:solidFill>
              <a:schemeClr val="accent6">
                <a:lumMod val="25000"/>
              </a:schemeClr>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47" name="组合 81">
            <a:extLst>
              <a:ext uri="{FF2B5EF4-FFF2-40B4-BE49-F238E27FC236}">
                <a16:creationId xmlns:a16="http://schemas.microsoft.com/office/drawing/2014/main" id="{C78DB65B-460F-1AA6-6F59-E4C197B86D70}"/>
              </a:ext>
            </a:extLst>
          </p:cNvPr>
          <p:cNvGrpSpPr/>
          <p:nvPr/>
        </p:nvGrpSpPr>
        <p:grpSpPr>
          <a:xfrm>
            <a:off x="3330099" y="4895359"/>
            <a:ext cx="1345332" cy="369332"/>
            <a:chOff x="4363501" y="5253093"/>
            <a:chExt cx="1603671" cy="440253"/>
          </a:xfrm>
        </p:grpSpPr>
        <p:sp>
          <p:nvSpPr>
            <p:cNvPr id="148" name="文本框 17">
              <a:extLst>
                <a:ext uri="{FF2B5EF4-FFF2-40B4-BE49-F238E27FC236}">
                  <a16:creationId xmlns:a16="http://schemas.microsoft.com/office/drawing/2014/main" id="{5CE2EFD9-0068-88FF-CC4B-5230B792B77A}"/>
                </a:ext>
              </a:extLst>
            </p:cNvPr>
            <p:cNvSpPr txBox="1"/>
            <p:nvPr/>
          </p:nvSpPr>
          <p:spPr>
            <a:xfrm>
              <a:off x="4363501" y="5253093"/>
              <a:ext cx="1603671" cy="440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订单管理</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系统</a:t>
              </a:r>
            </a:p>
          </p:txBody>
        </p:sp>
        <p:sp>
          <p:nvSpPr>
            <p:cNvPr id="149" name="椭圆 51">
              <a:extLst>
                <a:ext uri="{FF2B5EF4-FFF2-40B4-BE49-F238E27FC236}">
                  <a16:creationId xmlns:a16="http://schemas.microsoft.com/office/drawing/2014/main" id="{3DBD22F1-4613-13EF-9570-22B524AF0582}"/>
                </a:ext>
              </a:extLst>
            </p:cNvPr>
            <p:cNvSpPr/>
            <p:nvPr/>
          </p:nvSpPr>
          <p:spPr>
            <a:xfrm>
              <a:off x="4738901" y="5287765"/>
              <a:ext cx="119873" cy="119872"/>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50" name="组合 83">
            <a:extLst>
              <a:ext uri="{FF2B5EF4-FFF2-40B4-BE49-F238E27FC236}">
                <a16:creationId xmlns:a16="http://schemas.microsoft.com/office/drawing/2014/main" id="{911168EB-B266-DF3E-AAB4-C22432B8EDBD}"/>
              </a:ext>
            </a:extLst>
          </p:cNvPr>
          <p:cNvGrpSpPr/>
          <p:nvPr/>
        </p:nvGrpSpPr>
        <p:grpSpPr>
          <a:xfrm>
            <a:off x="3348286" y="5672500"/>
            <a:ext cx="1345332" cy="309835"/>
            <a:chOff x="5135855" y="4861532"/>
            <a:chExt cx="1603671" cy="369332"/>
          </a:xfrm>
        </p:grpSpPr>
        <p:sp>
          <p:nvSpPr>
            <p:cNvPr id="151" name="文本框 17">
              <a:extLst>
                <a:ext uri="{FF2B5EF4-FFF2-40B4-BE49-F238E27FC236}">
                  <a16:creationId xmlns:a16="http://schemas.microsoft.com/office/drawing/2014/main" id="{1AAD3A4F-30B7-9F62-9EF2-97A46A0C4EE6}"/>
                </a:ext>
              </a:extLst>
            </p:cNvPr>
            <p:cNvSpPr txBox="1"/>
            <p:nvPr/>
          </p:nvSpPr>
          <p:spPr>
            <a:xfrm>
              <a:off x="5135855" y="4861532"/>
              <a:ext cx="16036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人力资源</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管理系统</a:t>
              </a:r>
            </a:p>
          </p:txBody>
        </p:sp>
        <p:sp>
          <p:nvSpPr>
            <p:cNvPr id="152" name="椭圆 51">
              <a:extLst>
                <a:ext uri="{FF2B5EF4-FFF2-40B4-BE49-F238E27FC236}">
                  <a16:creationId xmlns:a16="http://schemas.microsoft.com/office/drawing/2014/main" id="{41349022-F34E-CD20-8055-65CC0C29ACCD}"/>
                </a:ext>
              </a:extLst>
            </p:cNvPr>
            <p:cNvSpPr/>
            <p:nvPr/>
          </p:nvSpPr>
          <p:spPr>
            <a:xfrm>
              <a:off x="6268876" y="5027620"/>
              <a:ext cx="119873" cy="119873"/>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grpSp>
        <p:nvGrpSpPr>
          <p:cNvPr id="153" name="组合 85">
            <a:extLst>
              <a:ext uri="{FF2B5EF4-FFF2-40B4-BE49-F238E27FC236}">
                <a16:creationId xmlns:a16="http://schemas.microsoft.com/office/drawing/2014/main" id="{F7702DFC-8029-AE87-78F2-D3339027BC9E}"/>
              </a:ext>
            </a:extLst>
          </p:cNvPr>
          <p:cNvGrpSpPr/>
          <p:nvPr/>
        </p:nvGrpSpPr>
        <p:grpSpPr>
          <a:xfrm>
            <a:off x="4146523" y="4754715"/>
            <a:ext cx="1345332" cy="369332"/>
            <a:chOff x="5286305" y="4844803"/>
            <a:chExt cx="1603671" cy="440254"/>
          </a:xfrm>
        </p:grpSpPr>
        <p:sp>
          <p:nvSpPr>
            <p:cNvPr id="154" name="文本框 17">
              <a:extLst>
                <a:ext uri="{FF2B5EF4-FFF2-40B4-BE49-F238E27FC236}">
                  <a16:creationId xmlns:a16="http://schemas.microsoft.com/office/drawing/2014/main" id="{A8F67595-765A-31C2-15C9-1F7DFD3D742B}"/>
                </a:ext>
              </a:extLst>
            </p:cNvPr>
            <p:cNvSpPr txBox="1"/>
            <p:nvPr/>
          </p:nvSpPr>
          <p:spPr>
            <a:xfrm>
              <a:off x="5286305" y="4844803"/>
              <a:ext cx="1603671"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客户关系</a:t>
              </a:r>
              <a:endParaRPr kumimoji="0" lang="en-US" altLang="zh-CN"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管理系统</a:t>
              </a:r>
            </a:p>
          </p:txBody>
        </p:sp>
        <p:sp>
          <p:nvSpPr>
            <p:cNvPr id="155" name="椭圆 51">
              <a:extLst>
                <a:ext uri="{FF2B5EF4-FFF2-40B4-BE49-F238E27FC236}">
                  <a16:creationId xmlns:a16="http://schemas.microsoft.com/office/drawing/2014/main" id="{8B7271C7-30C0-2440-E35F-B4D95D6AC6CC}"/>
                </a:ext>
              </a:extLst>
            </p:cNvPr>
            <p:cNvSpPr/>
            <p:nvPr/>
          </p:nvSpPr>
          <p:spPr>
            <a:xfrm>
              <a:off x="5632142" y="4881618"/>
              <a:ext cx="119873" cy="119873"/>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sp>
        <p:nvSpPr>
          <p:cNvPr id="156" name="文本框 17">
            <a:extLst>
              <a:ext uri="{FF2B5EF4-FFF2-40B4-BE49-F238E27FC236}">
                <a16:creationId xmlns:a16="http://schemas.microsoft.com/office/drawing/2014/main" id="{5C25278C-9CCC-3F22-F91F-BDB0356C4F2F}"/>
              </a:ext>
            </a:extLst>
          </p:cNvPr>
          <p:cNvSpPr txBox="1"/>
          <p:nvPr/>
        </p:nvSpPr>
        <p:spPr>
          <a:xfrm>
            <a:off x="1628211" y="3883989"/>
            <a:ext cx="1829062" cy="33855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高驱动力：全球化协同、大数据与</a:t>
            </a:r>
            <a:r>
              <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算力依赖、技术优化需求</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57" name="文本框 17">
            <a:extLst>
              <a:ext uri="{FF2B5EF4-FFF2-40B4-BE49-F238E27FC236}">
                <a16:creationId xmlns:a16="http://schemas.microsoft.com/office/drawing/2014/main" id="{4923AA83-C968-949C-3396-F53CC4E9F78F}"/>
              </a:ext>
            </a:extLst>
          </p:cNvPr>
          <p:cNvSpPr txBox="1"/>
          <p:nvPr/>
        </p:nvSpPr>
        <p:spPr>
          <a:xfrm>
            <a:off x="5177411" y="6237429"/>
            <a:ext cx="985732" cy="58477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低驱动力：业务创新需求较弱、功能标准化、被动迁移</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nvGrpSpPr>
          <p:cNvPr id="38" name="组合 37">
            <a:extLst>
              <a:ext uri="{FF2B5EF4-FFF2-40B4-BE49-F238E27FC236}">
                <a16:creationId xmlns:a16="http://schemas.microsoft.com/office/drawing/2014/main" id="{BF51C2E1-90B2-1936-34CC-3F6240D6E553}"/>
              </a:ext>
            </a:extLst>
          </p:cNvPr>
          <p:cNvGrpSpPr/>
          <p:nvPr/>
        </p:nvGrpSpPr>
        <p:grpSpPr>
          <a:xfrm>
            <a:off x="1628800" y="6351204"/>
            <a:ext cx="1194374" cy="1293518"/>
            <a:chOff x="1514436" y="6351204"/>
            <a:chExt cx="1194374" cy="1293518"/>
          </a:xfrm>
        </p:grpSpPr>
        <p:grpSp>
          <p:nvGrpSpPr>
            <p:cNvPr id="125" name="组合 66">
              <a:extLst>
                <a:ext uri="{FF2B5EF4-FFF2-40B4-BE49-F238E27FC236}">
                  <a16:creationId xmlns:a16="http://schemas.microsoft.com/office/drawing/2014/main" id="{A209FC8C-A8ED-AD84-9B58-9F1C9B292A5F}"/>
                </a:ext>
              </a:extLst>
            </p:cNvPr>
            <p:cNvGrpSpPr/>
            <p:nvPr/>
          </p:nvGrpSpPr>
          <p:grpSpPr>
            <a:xfrm>
              <a:off x="1900359" y="6351204"/>
              <a:ext cx="678229" cy="369332"/>
              <a:chOff x="2115197" y="6408896"/>
              <a:chExt cx="808467" cy="440254"/>
            </a:xfrm>
          </p:grpSpPr>
          <p:sp>
            <p:nvSpPr>
              <p:cNvPr id="126" name="文本框 17">
                <a:extLst>
                  <a:ext uri="{FF2B5EF4-FFF2-40B4-BE49-F238E27FC236}">
                    <a16:creationId xmlns:a16="http://schemas.microsoft.com/office/drawing/2014/main" id="{595ECA52-72EF-F036-60EA-3BD2D522C0A3}"/>
                  </a:ext>
                </a:extLst>
              </p:cNvPr>
              <p:cNvSpPr txBox="1"/>
              <p:nvPr/>
            </p:nvSpPr>
            <p:spPr>
              <a:xfrm>
                <a:off x="2115197" y="6408896"/>
                <a:ext cx="808467" cy="440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资源计划系统</a:t>
                </a:r>
              </a:p>
            </p:txBody>
          </p:sp>
          <p:sp>
            <p:nvSpPr>
              <p:cNvPr id="127" name="椭圆 51">
                <a:extLst>
                  <a:ext uri="{FF2B5EF4-FFF2-40B4-BE49-F238E27FC236}">
                    <a16:creationId xmlns:a16="http://schemas.microsoft.com/office/drawing/2014/main" id="{65864685-D82C-9E7C-06F5-977FAC88F412}"/>
                  </a:ext>
                </a:extLst>
              </p:cNvPr>
              <p:cNvSpPr/>
              <p:nvPr/>
            </p:nvSpPr>
            <p:spPr>
              <a:xfrm>
                <a:off x="2761633" y="6645391"/>
                <a:ext cx="119873" cy="119873"/>
              </a:xfrm>
              <a:prstGeom prst="ellipse">
                <a:avLst/>
              </a:prstGeom>
              <a:solidFill>
                <a:srgbClr val="3BFFE3"/>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cxnSp>
          <p:nvCxnSpPr>
            <p:cNvPr id="158" name="Straight Arrow Connector 157">
              <a:extLst>
                <a:ext uri="{FF2B5EF4-FFF2-40B4-BE49-F238E27FC236}">
                  <a16:creationId xmlns:a16="http://schemas.microsoft.com/office/drawing/2014/main" id="{465B4514-97D2-2863-A8A2-806BBAB67383}"/>
                </a:ext>
              </a:extLst>
            </p:cNvPr>
            <p:cNvCxnSpPr>
              <a:cxnSpLocks/>
            </p:cNvCxnSpPr>
            <p:nvPr/>
          </p:nvCxnSpPr>
          <p:spPr>
            <a:xfrm>
              <a:off x="2544198" y="6593881"/>
              <a:ext cx="164612" cy="0"/>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9" name="组合 68">
              <a:extLst>
                <a:ext uri="{FF2B5EF4-FFF2-40B4-BE49-F238E27FC236}">
                  <a16:creationId xmlns:a16="http://schemas.microsoft.com/office/drawing/2014/main" id="{A9E5EE89-BB63-1C03-58F1-A4066E7C7E91}"/>
                </a:ext>
              </a:extLst>
            </p:cNvPr>
            <p:cNvGrpSpPr/>
            <p:nvPr/>
          </p:nvGrpSpPr>
          <p:grpSpPr>
            <a:xfrm>
              <a:off x="1514436" y="6731762"/>
              <a:ext cx="906452" cy="369332"/>
              <a:chOff x="2031489" y="7415687"/>
              <a:chExt cx="1080515" cy="440255"/>
            </a:xfrm>
          </p:grpSpPr>
          <p:sp>
            <p:nvSpPr>
              <p:cNvPr id="160" name="文本框 17">
                <a:extLst>
                  <a:ext uri="{FF2B5EF4-FFF2-40B4-BE49-F238E27FC236}">
                    <a16:creationId xmlns:a16="http://schemas.microsoft.com/office/drawing/2014/main" id="{1D1C4671-14F8-60EA-F1AE-85713A89CF25}"/>
                  </a:ext>
                </a:extLst>
              </p:cNvPr>
              <p:cNvSpPr txBox="1"/>
              <p:nvPr/>
            </p:nvSpPr>
            <p:spPr>
              <a:xfrm>
                <a:off x="2031489" y="7415687"/>
                <a:ext cx="1071728" cy="4402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产品生命周期管理系统</a:t>
                </a:r>
              </a:p>
            </p:txBody>
          </p:sp>
          <p:sp>
            <p:nvSpPr>
              <p:cNvPr id="161" name="椭圆 51">
                <a:extLst>
                  <a:ext uri="{FF2B5EF4-FFF2-40B4-BE49-F238E27FC236}">
                    <a16:creationId xmlns:a16="http://schemas.microsoft.com/office/drawing/2014/main" id="{262CACD4-AF7A-C605-FE0B-33E99497CB23}"/>
                  </a:ext>
                </a:extLst>
              </p:cNvPr>
              <p:cNvSpPr/>
              <p:nvPr/>
            </p:nvSpPr>
            <p:spPr>
              <a:xfrm>
                <a:off x="2992131" y="7601280"/>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cxnSp>
          <p:nvCxnSpPr>
            <p:cNvPr id="162" name="Straight Arrow Connector 161">
              <a:extLst>
                <a:ext uri="{FF2B5EF4-FFF2-40B4-BE49-F238E27FC236}">
                  <a16:creationId xmlns:a16="http://schemas.microsoft.com/office/drawing/2014/main" id="{85D411DE-FEE0-06E4-F0A8-F68FD79F6DA4}"/>
                </a:ext>
              </a:extLst>
            </p:cNvPr>
            <p:cNvCxnSpPr>
              <a:cxnSpLocks/>
            </p:cNvCxnSpPr>
            <p:nvPr/>
          </p:nvCxnSpPr>
          <p:spPr>
            <a:xfrm flipH="1" flipV="1">
              <a:off x="2370607" y="6731298"/>
              <a:ext cx="11618" cy="192095"/>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63" name="组合 7">
              <a:extLst>
                <a:ext uri="{FF2B5EF4-FFF2-40B4-BE49-F238E27FC236}">
                  <a16:creationId xmlns:a16="http://schemas.microsoft.com/office/drawing/2014/main" id="{24DC5B59-074A-05E7-6B9A-1D27B5ECEC83}"/>
                </a:ext>
              </a:extLst>
            </p:cNvPr>
            <p:cNvGrpSpPr/>
            <p:nvPr/>
          </p:nvGrpSpPr>
          <p:grpSpPr>
            <a:xfrm>
              <a:off x="1988004" y="7254282"/>
              <a:ext cx="720806" cy="390440"/>
              <a:chOff x="2294644" y="6772687"/>
              <a:chExt cx="720806" cy="390440"/>
            </a:xfrm>
          </p:grpSpPr>
          <p:grpSp>
            <p:nvGrpSpPr>
              <p:cNvPr id="164" name="组合 64">
                <a:extLst>
                  <a:ext uri="{FF2B5EF4-FFF2-40B4-BE49-F238E27FC236}">
                    <a16:creationId xmlns:a16="http://schemas.microsoft.com/office/drawing/2014/main" id="{3E2C2879-BECC-4588-6B3B-CC0292475CA0}"/>
                  </a:ext>
                </a:extLst>
              </p:cNvPr>
              <p:cNvGrpSpPr/>
              <p:nvPr/>
            </p:nvGrpSpPr>
            <p:grpSpPr>
              <a:xfrm>
                <a:off x="2294644" y="6793795"/>
                <a:ext cx="720806" cy="369332"/>
                <a:chOff x="3517231" y="6325605"/>
                <a:chExt cx="859219" cy="440253"/>
              </a:xfrm>
            </p:grpSpPr>
            <p:sp>
              <p:nvSpPr>
                <p:cNvPr id="166" name="文本框 17">
                  <a:extLst>
                    <a:ext uri="{FF2B5EF4-FFF2-40B4-BE49-F238E27FC236}">
                      <a16:creationId xmlns:a16="http://schemas.microsoft.com/office/drawing/2014/main" id="{26646BF7-AFF0-13ED-3E78-5F4E1D8E1BB8}"/>
                    </a:ext>
                  </a:extLst>
                </p:cNvPr>
                <p:cNvSpPr txBox="1"/>
                <p:nvPr/>
              </p:nvSpPr>
              <p:spPr>
                <a:xfrm>
                  <a:off x="3528953" y="6325605"/>
                  <a:ext cx="847497" cy="440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制造执行系统</a:t>
                  </a:r>
                </a:p>
              </p:txBody>
            </p:sp>
            <p:sp>
              <p:nvSpPr>
                <p:cNvPr id="167" name="椭圆 51">
                  <a:extLst>
                    <a:ext uri="{FF2B5EF4-FFF2-40B4-BE49-F238E27FC236}">
                      <a16:creationId xmlns:a16="http://schemas.microsoft.com/office/drawing/2014/main" id="{C033720C-AC4B-53A5-943B-2BCE6AE1163D}"/>
                    </a:ext>
                  </a:extLst>
                </p:cNvPr>
                <p:cNvSpPr/>
                <p:nvPr/>
              </p:nvSpPr>
              <p:spPr>
                <a:xfrm>
                  <a:off x="3517231" y="6449079"/>
                  <a:ext cx="119873" cy="119873"/>
                </a:xfrm>
                <a:prstGeom prst="ellipse">
                  <a:avLst/>
                </a:prstGeom>
                <a:solidFill>
                  <a:srgbClr val="DBFECC"/>
                </a:solidFill>
                <a:ln>
                  <a:solidFill>
                    <a:srgbClr val="096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cxnSp>
            <p:nvCxnSpPr>
              <p:cNvPr id="165" name="Straight Arrow Connector 164">
                <a:extLst>
                  <a:ext uri="{FF2B5EF4-FFF2-40B4-BE49-F238E27FC236}">
                    <a16:creationId xmlns:a16="http://schemas.microsoft.com/office/drawing/2014/main" id="{1E4CC064-0776-8424-0A6E-CEF4F2E15269}"/>
                  </a:ext>
                </a:extLst>
              </p:cNvPr>
              <p:cNvCxnSpPr>
                <a:cxnSpLocks/>
              </p:cNvCxnSpPr>
              <p:nvPr/>
            </p:nvCxnSpPr>
            <p:spPr>
              <a:xfrm flipV="1">
                <a:off x="2381750" y="6772687"/>
                <a:ext cx="112144" cy="136252"/>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grpSp>
      </p:grpSp>
      <p:sp>
        <p:nvSpPr>
          <p:cNvPr id="168" name="Rectangle 167">
            <a:extLst>
              <a:ext uri="{FF2B5EF4-FFF2-40B4-BE49-F238E27FC236}">
                <a16:creationId xmlns:a16="http://schemas.microsoft.com/office/drawing/2014/main" id="{DB0982B0-C3DA-30FF-4239-7825534D1714}"/>
              </a:ext>
            </a:extLst>
          </p:cNvPr>
          <p:cNvSpPr/>
          <p:nvPr/>
        </p:nvSpPr>
        <p:spPr>
          <a:xfrm>
            <a:off x="5218646" y="3971520"/>
            <a:ext cx="985732" cy="2159888"/>
          </a:xfrm>
          <a:prstGeom prst="rect">
            <a:avLst/>
          </a:prstGeom>
          <a:solidFill>
            <a:srgbClr val="494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169" name="文本框 17">
            <a:extLst>
              <a:ext uri="{FF2B5EF4-FFF2-40B4-BE49-F238E27FC236}">
                <a16:creationId xmlns:a16="http://schemas.microsoft.com/office/drawing/2014/main" id="{CC019B4B-97CC-F993-2ECA-C9449A4F2AE1}"/>
              </a:ext>
            </a:extLst>
          </p:cNvPr>
          <p:cNvSpPr txBox="1"/>
          <p:nvPr/>
        </p:nvSpPr>
        <p:spPr>
          <a:xfrm>
            <a:off x="3629457" y="4029262"/>
            <a:ext cx="2414837" cy="33855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高驱动力：业务敏捷性需求、实时数据分析与协作、弹性扩展能力、移动端与远程办公支持</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70" name="文本框 17">
            <a:extLst>
              <a:ext uri="{FF2B5EF4-FFF2-40B4-BE49-F238E27FC236}">
                <a16:creationId xmlns:a16="http://schemas.microsoft.com/office/drawing/2014/main" id="{99CA194C-E72C-424B-7AD3-B6F754D5A7A9}"/>
              </a:ext>
            </a:extLst>
          </p:cNvPr>
          <p:cNvSpPr txBox="1"/>
          <p:nvPr/>
        </p:nvSpPr>
        <p:spPr>
          <a:xfrm>
            <a:off x="5208576" y="4533661"/>
            <a:ext cx="974436" cy="95410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更多迁移：</a:t>
            </a:r>
            <a:r>
              <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SaaS</a:t>
            </a: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模式成熟、云原生服务成本效益高、行业标准化程度高、中小型企业快速采纳</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71" name="文本框 17">
            <a:extLst>
              <a:ext uri="{FF2B5EF4-FFF2-40B4-BE49-F238E27FC236}">
                <a16:creationId xmlns:a16="http://schemas.microsoft.com/office/drawing/2014/main" id="{19FEDD9B-A54C-E3B7-5601-F9B840AC9975}"/>
              </a:ext>
            </a:extLst>
          </p:cNvPr>
          <p:cNvSpPr txBox="1"/>
          <p:nvPr/>
        </p:nvSpPr>
        <p:spPr>
          <a:xfrm>
            <a:off x="1615845" y="4072326"/>
            <a:ext cx="1791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更少迁移：安全合规限制、硬件整合复杂、知识产权保护要求</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72" name="文本框 17">
            <a:extLst>
              <a:ext uri="{FF2B5EF4-FFF2-40B4-BE49-F238E27FC236}">
                <a16:creationId xmlns:a16="http://schemas.microsoft.com/office/drawing/2014/main" id="{A3C63FE5-1FED-94C8-CE6D-85E81AF12C85}"/>
              </a:ext>
            </a:extLst>
          </p:cNvPr>
          <p:cNvSpPr txBox="1"/>
          <p:nvPr/>
        </p:nvSpPr>
        <p:spPr>
          <a:xfrm>
            <a:off x="5196232" y="6985555"/>
            <a:ext cx="1030560"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更多迁移：云服务成本优势、文档协作便利性、企业轻量化运营倾向</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5" name="文本框 17">
            <a:extLst>
              <a:ext uri="{FF2B5EF4-FFF2-40B4-BE49-F238E27FC236}">
                <a16:creationId xmlns:a16="http://schemas.microsoft.com/office/drawing/2014/main" id="{1AB215F6-FA21-4086-9684-1129B665709F}"/>
              </a:ext>
            </a:extLst>
          </p:cNvPr>
          <p:cNvSpPr txBox="1"/>
          <p:nvPr/>
        </p:nvSpPr>
        <p:spPr>
          <a:xfrm>
            <a:off x="1671664" y="7763088"/>
            <a:ext cx="1630270" cy="461665"/>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更少迁移：系统多数属于高度定制、业务关键模块，通常部署在本地或私有云</a:t>
            </a:r>
          </a:p>
        </p:txBody>
      </p:sp>
      <p:sp>
        <p:nvSpPr>
          <p:cNvPr id="39" name="文本框 17">
            <a:extLst>
              <a:ext uri="{FF2B5EF4-FFF2-40B4-BE49-F238E27FC236}">
                <a16:creationId xmlns:a16="http://schemas.microsoft.com/office/drawing/2014/main" id="{5395A77A-D4EC-98EF-8BBF-1003A1EF6B3E}"/>
              </a:ext>
            </a:extLst>
          </p:cNvPr>
          <p:cNvSpPr txBox="1"/>
          <p:nvPr/>
        </p:nvSpPr>
        <p:spPr>
          <a:xfrm>
            <a:off x="908720" y="6514389"/>
            <a:ext cx="772102" cy="95410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低驱动力：合规安全风险、高实时性要求、功能复杂、切换成本高</a:t>
            </a:r>
          </a:p>
        </p:txBody>
      </p:sp>
      <p:cxnSp>
        <p:nvCxnSpPr>
          <p:cNvPr id="54" name="Straight Arrow Connector 164">
            <a:extLst>
              <a:ext uri="{FF2B5EF4-FFF2-40B4-BE49-F238E27FC236}">
                <a16:creationId xmlns:a16="http://schemas.microsoft.com/office/drawing/2014/main" id="{89833A09-3314-1D59-BE6E-1968CDC61EDC}"/>
              </a:ext>
            </a:extLst>
          </p:cNvPr>
          <p:cNvCxnSpPr>
            <a:cxnSpLocks/>
          </p:cNvCxnSpPr>
          <p:nvPr/>
        </p:nvCxnSpPr>
        <p:spPr>
          <a:xfrm flipV="1">
            <a:off x="3711550" y="4867747"/>
            <a:ext cx="174853" cy="96681"/>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 name="Straight Arrow Connector 164">
            <a:extLst>
              <a:ext uri="{FF2B5EF4-FFF2-40B4-BE49-F238E27FC236}">
                <a16:creationId xmlns:a16="http://schemas.microsoft.com/office/drawing/2014/main" id="{D51A0B39-95DA-CE86-C475-F33006860B2B}"/>
              </a:ext>
            </a:extLst>
          </p:cNvPr>
          <p:cNvCxnSpPr>
            <a:cxnSpLocks/>
          </p:cNvCxnSpPr>
          <p:nvPr/>
        </p:nvCxnSpPr>
        <p:spPr>
          <a:xfrm flipV="1">
            <a:off x="4134769" y="5453683"/>
            <a:ext cx="174293" cy="12335"/>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0" name="Straight Arrow Connector 164">
            <a:extLst>
              <a:ext uri="{FF2B5EF4-FFF2-40B4-BE49-F238E27FC236}">
                <a16:creationId xmlns:a16="http://schemas.microsoft.com/office/drawing/2014/main" id="{5A9B0731-C9F2-B1C5-8ECB-B9B62BF91449}"/>
              </a:ext>
            </a:extLst>
          </p:cNvPr>
          <p:cNvCxnSpPr>
            <a:cxnSpLocks/>
          </p:cNvCxnSpPr>
          <p:nvPr/>
        </p:nvCxnSpPr>
        <p:spPr>
          <a:xfrm flipV="1">
            <a:off x="4074537" y="6497108"/>
            <a:ext cx="156398" cy="113467"/>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164">
            <a:extLst>
              <a:ext uri="{FF2B5EF4-FFF2-40B4-BE49-F238E27FC236}">
                <a16:creationId xmlns:a16="http://schemas.microsoft.com/office/drawing/2014/main" id="{4E372570-68BA-B403-8D9C-8226C8F734E1}"/>
              </a:ext>
            </a:extLst>
          </p:cNvPr>
          <p:cNvCxnSpPr>
            <a:cxnSpLocks/>
          </p:cNvCxnSpPr>
          <p:nvPr/>
        </p:nvCxnSpPr>
        <p:spPr>
          <a:xfrm flipV="1">
            <a:off x="4494229" y="4704342"/>
            <a:ext cx="158907" cy="127160"/>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164">
            <a:extLst>
              <a:ext uri="{FF2B5EF4-FFF2-40B4-BE49-F238E27FC236}">
                <a16:creationId xmlns:a16="http://schemas.microsoft.com/office/drawing/2014/main" id="{362E831B-16DA-C1E2-63FB-EB44C8491786}"/>
              </a:ext>
            </a:extLst>
          </p:cNvPr>
          <p:cNvCxnSpPr>
            <a:cxnSpLocks/>
          </p:cNvCxnSpPr>
          <p:nvPr/>
        </p:nvCxnSpPr>
        <p:spPr>
          <a:xfrm flipV="1">
            <a:off x="4365067" y="5862162"/>
            <a:ext cx="208206" cy="5899"/>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1" name="Straight Arrow Connector 164">
            <a:extLst>
              <a:ext uri="{FF2B5EF4-FFF2-40B4-BE49-F238E27FC236}">
                <a16:creationId xmlns:a16="http://schemas.microsoft.com/office/drawing/2014/main" id="{1A733250-961C-23D5-6E98-9E3D349835BA}"/>
              </a:ext>
            </a:extLst>
          </p:cNvPr>
          <p:cNvCxnSpPr>
            <a:cxnSpLocks/>
          </p:cNvCxnSpPr>
          <p:nvPr/>
        </p:nvCxnSpPr>
        <p:spPr>
          <a:xfrm flipV="1">
            <a:off x="4412335" y="5051918"/>
            <a:ext cx="52769" cy="197708"/>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164">
            <a:extLst>
              <a:ext uri="{FF2B5EF4-FFF2-40B4-BE49-F238E27FC236}">
                <a16:creationId xmlns:a16="http://schemas.microsoft.com/office/drawing/2014/main" id="{F49FDC12-FD11-645D-28ED-E7031FD10232}"/>
              </a:ext>
            </a:extLst>
          </p:cNvPr>
          <p:cNvCxnSpPr>
            <a:cxnSpLocks/>
          </p:cNvCxnSpPr>
          <p:nvPr/>
        </p:nvCxnSpPr>
        <p:spPr>
          <a:xfrm flipV="1">
            <a:off x="4693618" y="5618067"/>
            <a:ext cx="208206" cy="5899"/>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164">
            <a:extLst>
              <a:ext uri="{FF2B5EF4-FFF2-40B4-BE49-F238E27FC236}">
                <a16:creationId xmlns:a16="http://schemas.microsoft.com/office/drawing/2014/main" id="{0FB5C6CB-9639-D54F-6879-A4A8D79ECA44}"/>
              </a:ext>
            </a:extLst>
          </p:cNvPr>
          <p:cNvCxnSpPr>
            <a:cxnSpLocks/>
          </p:cNvCxnSpPr>
          <p:nvPr/>
        </p:nvCxnSpPr>
        <p:spPr>
          <a:xfrm flipV="1">
            <a:off x="4730780" y="6985555"/>
            <a:ext cx="167930" cy="7840"/>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Straight Arrow Connector 161">
            <a:extLst>
              <a:ext uri="{FF2B5EF4-FFF2-40B4-BE49-F238E27FC236}">
                <a16:creationId xmlns:a16="http://schemas.microsoft.com/office/drawing/2014/main" id="{9EFA72FB-E419-9D85-2A77-8DF3DEB60A88}"/>
              </a:ext>
            </a:extLst>
          </p:cNvPr>
          <p:cNvCxnSpPr>
            <a:cxnSpLocks/>
          </p:cNvCxnSpPr>
          <p:nvPr/>
        </p:nvCxnSpPr>
        <p:spPr>
          <a:xfrm flipV="1">
            <a:off x="2604774" y="5720941"/>
            <a:ext cx="0" cy="202199"/>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164">
            <a:extLst>
              <a:ext uri="{FF2B5EF4-FFF2-40B4-BE49-F238E27FC236}">
                <a16:creationId xmlns:a16="http://schemas.microsoft.com/office/drawing/2014/main" id="{F9A900D5-B15C-C330-5B88-1DA283A9A539}"/>
              </a:ext>
            </a:extLst>
          </p:cNvPr>
          <p:cNvCxnSpPr>
            <a:cxnSpLocks/>
          </p:cNvCxnSpPr>
          <p:nvPr/>
        </p:nvCxnSpPr>
        <p:spPr>
          <a:xfrm flipV="1">
            <a:off x="2711333" y="5138645"/>
            <a:ext cx="121002" cy="209485"/>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164">
            <a:extLst>
              <a:ext uri="{FF2B5EF4-FFF2-40B4-BE49-F238E27FC236}">
                <a16:creationId xmlns:a16="http://schemas.microsoft.com/office/drawing/2014/main" id="{868A2EB7-A8E3-A9C1-9995-E1195BD7F48D}"/>
              </a:ext>
            </a:extLst>
          </p:cNvPr>
          <p:cNvCxnSpPr>
            <a:cxnSpLocks/>
          </p:cNvCxnSpPr>
          <p:nvPr/>
        </p:nvCxnSpPr>
        <p:spPr>
          <a:xfrm flipV="1">
            <a:off x="2530327" y="5538145"/>
            <a:ext cx="187338" cy="40504"/>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157">
            <a:extLst>
              <a:ext uri="{FF2B5EF4-FFF2-40B4-BE49-F238E27FC236}">
                <a16:creationId xmlns:a16="http://schemas.microsoft.com/office/drawing/2014/main" id="{5D3E7426-61F7-3A82-F653-D63210A616B0}"/>
              </a:ext>
            </a:extLst>
          </p:cNvPr>
          <p:cNvCxnSpPr>
            <a:cxnSpLocks/>
          </p:cNvCxnSpPr>
          <p:nvPr/>
        </p:nvCxnSpPr>
        <p:spPr>
          <a:xfrm>
            <a:off x="2103127" y="5237153"/>
            <a:ext cx="221130" cy="0"/>
          </a:xfrm>
          <a:prstGeom prst="straightConnector1">
            <a:avLst/>
          </a:prstGeom>
          <a:ln>
            <a:solidFill>
              <a:schemeClr val="tx1">
                <a:lumMod val="10000"/>
                <a:lumOff val="90000"/>
              </a:schemeClr>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0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red lanterns from it&#10;&#10;Description automatically generated with low confidence">
            <a:extLst>
              <a:ext uri="{FF2B5EF4-FFF2-40B4-BE49-F238E27FC236}">
                <a16:creationId xmlns:a16="http://schemas.microsoft.com/office/drawing/2014/main" id="{FBDE4B3F-4093-CF08-B766-9FC1A56A0E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16" name="Rectangle 15">
            <a:extLst>
              <a:ext uri="{FF2B5EF4-FFF2-40B4-BE49-F238E27FC236}">
                <a16:creationId xmlns:a16="http://schemas.microsoft.com/office/drawing/2014/main" id="{A3DDFCC1-AA01-FCF7-34FA-A90F3A2623EE}"/>
              </a:ext>
            </a:extLst>
          </p:cNvPr>
          <p:cNvSpPr/>
          <p:nvPr/>
        </p:nvSpPr>
        <p:spPr>
          <a:xfrm>
            <a:off x="0" y="-21272"/>
            <a:ext cx="7317431" cy="10302864"/>
          </a:xfrm>
          <a:prstGeom prst="rect">
            <a:avLst/>
          </a:prstGeom>
          <a:gradFill>
            <a:gsLst>
              <a:gs pos="16000">
                <a:schemeClr val="tx1">
                  <a:lumMod val="75000"/>
                  <a:lumOff val="25000"/>
                  <a:alpha val="40084"/>
                </a:schemeClr>
              </a:gs>
              <a:gs pos="53000">
                <a:schemeClr val="tx1">
                  <a:lumMod val="75000"/>
                  <a:lumOff val="25000"/>
                  <a:alpha val="58503"/>
                </a:schemeClr>
              </a:gs>
              <a:gs pos="83000">
                <a:schemeClr val="tx1">
                  <a:lumMod val="75000"/>
                  <a:lumOff val="25000"/>
                  <a:alpha val="63000"/>
                </a:schemeClr>
              </a:gs>
              <a:gs pos="100000">
                <a:schemeClr val="tx1">
                  <a:lumMod val="75000"/>
                  <a:lumOff val="25000"/>
                  <a:alpha val="61811"/>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 name="矩形 10">
            <a:extLst>
              <a:ext uri="{FF2B5EF4-FFF2-40B4-BE49-F238E27FC236}">
                <a16:creationId xmlns:a16="http://schemas.microsoft.com/office/drawing/2014/main" id="{FD594399-2B74-1546-EC0B-BC18501A605E}"/>
              </a:ext>
            </a:extLst>
          </p:cNvPr>
          <p:cNvSpPr/>
          <p:nvPr/>
        </p:nvSpPr>
        <p:spPr>
          <a:xfrm>
            <a:off x="585785" y="361668"/>
            <a:ext cx="179772" cy="3285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A4545"/>
              </a:solidFill>
              <a:effectLst/>
              <a:uLnTx/>
              <a:uFillTx/>
              <a:latin typeface="STKaiti" panose="02010600040101010101" pitchFamily="2" charset="-122"/>
              <a:ea typeface="STKaiti" panose="02010600040101010101" pitchFamily="2" charset="-122"/>
              <a:cs typeface="+mn-cs"/>
            </a:endParaRPr>
          </a:p>
        </p:txBody>
      </p:sp>
      <p:sp>
        <p:nvSpPr>
          <p:cNvPr id="5" name="标题 1">
            <a:extLst>
              <a:ext uri="{FF2B5EF4-FFF2-40B4-BE49-F238E27FC236}">
                <a16:creationId xmlns:a16="http://schemas.microsoft.com/office/drawing/2014/main" id="{AC6147FD-91BC-CC0F-E21D-2AB6DF40EC36}"/>
              </a:ext>
            </a:extLst>
          </p:cNvPr>
          <p:cNvSpPr txBox="1"/>
          <p:nvPr/>
        </p:nvSpPr>
        <p:spPr>
          <a:xfrm>
            <a:off x="1053589" y="272480"/>
            <a:ext cx="2016224"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观点摘要</a:t>
            </a:r>
          </a:p>
        </p:txBody>
      </p:sp>
      <p:sp>
        <p:nvSpPr>
          <p:cNvPr id="6" name="矩形 9">
            <a:extLst>
              <a:ext uri="{FF2B5EF4-FFF2-40B4-BE49-F238E27FC236}">
                <a16:creationId xmlns:a16="http://schemas.microsoft.com/office/drawing/2014/main" id="{6DAE773F-2E5D-787A-3334-A53E53875439}"/>
              </a:ext>
            </a:extLst>
          </p:cNvPr>
          <p:cNvSpPr/>
          <p:nvPr/>
        </p:nvSpPr>
        <p:spPr>
          <a:xfrm>
            <a:off x="855832" y="920552"/>
            <a:ext cx="5669512" cy="1982851"/>
          </a:xfrm>
          <a:prstGeom prst="rect">
            <a:avLst/>
          </a:prstGeom>
        </p:spPr>
        <p:txBody>
          <a:bodyPr wrap="square">
            <a:spAutoFit/>
          </a:bodyPr>
          <a:lstStyle/>
          <a:p>
            <a:pPr marL="171450" marR="0" lvl="0" indent="-171450" algn="just" defTabSz="457200" rtl="0" eaLnBrk="1" fontAlgn="auto" latinLnBrk="0" hangingPunct="1">
              <a:lnSpc>
                <a:spcPct val="110000"/>
              </a:lnSpc>
              <a:spcBef>
                <a:spcPts val="0"/>
              </a:spcBef>
              <a:spcAft>
                <a:spcPts val="400"/>
              </a:spcAft>
              <a:buClrTx/>
              <a:buSzTx/>
              <a:buFont typeface="Wingdings" pitchFamily="2" charset="2"/>
              <a:buChar char="q"/>
              <a:tabLst/>
              <a:defRPr/>
            </a:pPr>
            <a:r>
              <a:rPr kumimoji="0" lang="zh-CN" altLang="en-US"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外商企业在华产业结构优化，青睐“高技术制造业”，本土数字化布局向非一线城市外溢；未来预计在华增加对研发生产环节、供应链环节的投入</a:t>
            </a:r>
            <a:endParaRPr kumimoji="0" lang="en-US" altLang="zh-CN"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57200" rtl="0" eaLnBrk="1" fontAlgn="auto" latinLnBrk="0" hangingPunct="1">
              <a:lnSpc>
                <a:spcPct val="110000"/>
              </a:lnSpc>
              <a:spcBef>
                <a:spcPts val="0"/>
              </a:spcBef>
              <a:spcAft>
                <a:spcPts val="400"/>
              </a:spcAft>
              <a:buClrTx/>
              <a:buSzTx/>
              <a:buFontTx/>
              <a:buNone/>
              <a:tabLst/>
              <a:defRPr/>
            </a:pP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截至</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2024</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12</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月，外商在华设立企业总数量约达到</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68</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万家以上。新冠疫情管控阶段结束后，外商来华营商恢复增长趋势，以美国、新加坡、韩国、日本等为主要来源国。虽然当前外商在华实际使用外资金额以第三产业为主（</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年占比</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64.6%</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），但对中国第二产业的投资逐年增长（</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年增加</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5%</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，第二产业比重相应减少），对“高技术制造业”的投资增速超过“高技术服务业”。中国政府持续优化外资准入结构，开放新兴产业和高技术产业，重点包括制造业、电信服务业、金融业；</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年版外资准入管理负面清单事项缩减至</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106</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2020</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117</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2018</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151</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项）。外商企业对准入限制放宽的政策做出积极响应，在华数据中心布局从一线城市向环一线城市（苏州、杭州、昆山、无锡等）及中西部地区外溢。</a:t>
            </a:r>
          </a:p>
        </p:txBody>
      </p:sp>
      <p:sp>
        <p:nvSpPr>
          <p:cNvPr id="7" name="矩形 9">
            <a:extLst>
              <a:ext uri="{FF2B5EF4-FFF2-40B4-BE49-F238E27FC236}">
                <a16:creationId xmlns:a16="http://schemas.microsoft.com/office/drawing/2014/main" id="{41FF2063-CD5E-1663-B8DB-AD5D0CB6572E}"/>
              </a:ext>
            </a:extLst>
          </p:cNvPr>
          <p:cNvSpPr/>
          <p:nvPr/>
        </p:nvSpPr>
        <p:spPr>
          <a:xfrm>
            <a:off x="855589" y="3008784"/>
            <a:ext cx="5673204" cy="2169055"/>
          </a:xfrm>
          <a:prstGeom prst="rect">
            <a:avLst/>
          </a:prstGeom>
        </p:spPr>
        <p:txBody>
          <a:bodyPr wrap="square">
            <a:spAutoFit/>
          </a:bodyPr>
          <a:lstStyle/>
          <a:p>
            <a:pPr marL="171450" marR="0" lvl="0" indent="-171450" algn="just" defTabSz="457200" rtl="0" eaLnBrk="1" fontAlgn="auto" latinLnBrk="0" hangingPunct="1">
              <a:lnSpc>
                <a:spcPct val="110000"/>
              </a:lnSpc>
              <a:spcBef>
                <a:spcPts val="0"/>
              </a:spcBef>
              <a:spcAft>
                <a:spcPts val="400"/>
              </a:spcAft>
              <a:buClrTx/>
              <a:buSzTx/>
              <a:buFont typeface="Wingdings" pitchFamily="2" charset="2"/>
              <a:buChar char="q"/>
              <a:tabLst/>
              <a:defRPr/>
            </a:pPr>
            <a:r>
              <a:rPr kumimoji="0" lang="zh-CN" altLang="en-US"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结合不同行业外商企业在华部署业务环节的差异（研发、生产制造、消费服务、内容交互等），用云诉求重点存在差异；多云和混合云是外商企业普遍在华采用的模式</a:t>
            </a:r>
            <a:endParaRPr kumimoji="0" lang="en-US" altLang="zh-CN"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57200" rtl="0" eaLnBrk="1" fontAlgn="auto" latinLnBrk="0" hangingPunct="1">
              <a:lnSpc>
                <a:spcPct val="110000"/>
              </a:lnSpc>
              <a:spcBef>
                <a:spcPts val="0"/>
              </a:spcBef>
              <a:spcAft>
                <a:spcPts val="400"/>
              </a:spcAft>
              <a:buClrTx/>
              <a:buSzTx/>
              <a:buFontTx/>
              <a:buNone/>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结合行业特性</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在华落地的业务环节侧重点不同，用云核心诉求因此呈现出差异。智能制造、生命科学领域的外商企业在华设立工厂、投入研发或生产制造，涉及敏感业务数据和产品研发数据的存储、处理、传输，需要尽可能保持与总部一致的</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重视云提供商在华基础设施稳定性、数据全生命周期管理能力。消费、零售、文旅等行业的外商企业在华业务重点是触达中国消费人群，更加重视云提供商在华的生态资源、市场资源、本土数字化营销推广工具。</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根据</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Frost &amp; Sullivan</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年第一季度的一项调研显示，超过</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80%</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的外商企业在华选择</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家或以上的云服务商。其中，选择本土云提供商和国际云提供商搭配的外商企业占比超过</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40%</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。在华部署研发、生产、制造环节的外商企业</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，有超过</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90%</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选择混合云部署方案</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endPar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8" name="矩形 9">
            <a:extLst>
              <a:ext uri="{FF2B5EF4-FFF2-40B4-BE49-F238E27FC236}">
                <a16:creationId xmlns:a16="http://schemas.microsoft.com/office/drawing/2014/main" id="{5506E2A6-7419-6768-C8E3-7B5D77F92095}"/>
              </a:ext>
            </a:extLst>
          </p:cNvPr>
          <p:cNvSpPr/>
          <p:nvPr/>
        </p:nvSpPr>
        <p:spPr>
          <a:xfrm>
            <a:off x="855589" y="7280757"/>
            <a:ext cx="5673204" cy="2136739"/>
          </a:xfrm>
          <a:prstGeom prst="rect">
            <a:avLst/>
          </a:prstGeom>
        </p:spPr>
        <p:txBody>
          <a:bodyPr wrap="square">
            <a:spAutoFit/>
          </a:bodyPr>
          <a:lstStyle/>
          <a:p>
            <a:pPr marL="171450" marR="0" lvl="0" indent="-171450" algn="just" defTabSz="457200" rtl="0" eaLnBrk="1" fontAlgn="auto" latinLnBrk="0" hangingPunct="1">
              <a:lnSpc>
                <a:spcPct val="110000"/>
              </a:lnSpc>
              <a:spcBef>
                <a:spcPts val="0"/>
              </a:spcBef>
              <a:spcAft>
                <a:spcPts val="400"/>
              </a:spcAft>
              <a:buClrTx/>
              <a:buSzTx/>
              <a:buFont typeface="Wingdings" pitchFamily="2" charset="2"/>
              <a:buChar char="q"/>
              <a:tabLst/>
              <a:defRPr/>
            </a:pPr>
            <a:r>
              <a:rPr kumimoji="0" lang="zh-CN" altLang="en-US"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外商企业在华用云呈现出行业化特征，对云环境的选择较大程度取决于工作负载类型</a:t>
            </a:r>
            <a:endParaRPr kumimoji="0" lang="en-US" altLang="zh-CN"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572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科技制造领域</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：选择“自建数据中心</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本土云”的数字化模式，以自建数据中心、私有云承载核心工作负载，依托公有云承载非生产型工作负载；</a:t>
            </a:r>
            <a:endPar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572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汽车制造领域</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：大多采用“自建数据中心</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国际云</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本土云”的模式，汽车制造产业链长，更多前端环节上云，对云资源消耗大且增长快，用云成本控制是重点；</a:t>
            </a:r>
            <a:endPar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572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零售消费</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文旅</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传媒娱乐领域</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：这些领域高度依赖公有云弹性计算能力、海量存储和大数据分析能力，同时注重内容分发网络（</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CDN</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）优化、实时数据处理和智能推荐等能力，</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SaaS</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应用更为普及，外商企业更易于构建本土化数字生态；</a:t>
            </a:r>
            <a:endPar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572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生命科学领域</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：采用混合云模式，在华以“私有云</a:t>
            </a:r>
            <a:r>
              <a:rPr kumimoji="0" lang="en-US" altLang="zh-CN"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自建数据中心”承载研发生产类的工作负载，在华实现数字化协同和数据共享的成本较高。</a:t>
            </a:r>
            <a:endPar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9" name="矩形 9">
            <a:extLst>
              <a:ext uri="{FF2B5EF4-FFF2-40B4-BE49-F238E27FC236}">
                <a16:creationId xmlns:a16="http://schemas.microsoft.com/office/drawing/2014/main" id="{3106975B-B5E3-CB31-2E24-4CE16B5DF403}"/>
              </a:ext>
            </a:extLst>
          </p:cNvPr>
          <p:cNvSpPr/>
          <p:nvPr/>
        </p:nvSpPr>
        <p:spPr>
          <a:xfrm>
            <a:off x="855589" y="5241032"/>
            <a:ext cx="5673204" cy="1982851"/>
          </a:xfrm>
          <a:prstGeom prst="rect">
            <a:avLst/>
          </a:prstGeom>
        </p:spPr>
        <p:txBody>
          <a:bodyPr wrap="square">
            <a:spAutoFit/>
          </a:bodyPr>
          <a:lstStyle/>
          <a:p>
            <a:pPr marL="171450" marR="0" lvl="0" indent="-171450" algn="just" defTabSz="457200" rtl="0" eaLnBrk="1" fontAlgn="auto" latinLnBrk="0" hangingPunct="1">
              <a:lnSpc>
                <a:spcPct val="110000"/>
              </a:lnSpc>
              <a:spcBef>
                <a:spcPts val="0"/>
              </a:spcBef>
              <a:spcAft>
                <a:spcPts val="400"/>
              </a:spcAft>
              <a:buClrTx/>
              <a:buSzTx/>
              <a:buFont typeface="Wingdings" pitchFamily="2" charset="2"/>
              <a:buChar char="q"/>
              <a:tabLst/>
              <a:defRPr/>
            </a:pPr>
            <a:r>
              <a:rPr kumimoji="0" lang="zh-CN" altLang="en-US" sz="1100" b="1" i="0" u="none" strike="noStrike" kern="1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外商企业在华的数字化建设进度取决于在华业务的深入程度，或是选择将海外系统迁移至华，或是选择本土数字产品替代；在此过程中，云提供商创造的用户价值在于，充分理解用户在不同阶段的需求变化，以相应的产品与资源帮助用户顺利过渡</a:t>
            </a:r>
          </a:p>
          <a:p>
            <a:pPr marL="0" marR="0" lvl="0" indent="0" algn="just" defTabSz="457200" rtl="0" eaLnBrk="1" fontAlgn="auto" latinLnBrk="0" hangingPunct="1">
              <a:lnSpc>
                <a:spcPct val="110000"/>
              </a:lnSpc>
              <a:spcBef>
                <a:spcPts val="0"/>
              </a:spcBef>
              <a:spcAft>
                <a:spcPts val="400"/>
              </a:spcAft>
              <a:buClrTx/>
              <a:buSzTx/>
              <a:buFontTx/>
              <a:buNone/>
              <a:tabLst/>
              <a:defRPr/>
            </a:pP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外商企业在华的</a:t>
            </a:r>
            <a:r>
              <a:rPr kumimoji="0" lang="en-US" altLang="ja-JP"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架构建设通常由全球团队和本土团队协同决策，但面临全球标准化和本地适应性之间的冲突。</a:t>
            </a:r>
            <a:r>
              <a:rPr kumimoji="0" lang="zh-CN"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业务初步在华落地的阶段，用云核心需求在于合规，以及对客户需求的快速响应；第二阶段，外商企业在华业务增长，需要将更加核心的业务系统及其上下文迁移至华，部分企业还需要在本地市场构建数字化营销平台。第三阶段，外商开始构建全面本土化的数字生态，通过融合本地社交生态、内容生态、支付生态、办公生态实现对本土市场更快速的响应和支持。在这些不同的发展阶段，云服务商的价值在于为外商企业提供全球和本土化的多元系统、应用和工具的支持。</a:t>
            </a:r>
            <a:endParaRPr kumimoji="0" lang="ja-JP" altLang="en-US" sz="1100" b="0" i="0" u="none" strike="noStrike" kern="1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 name="矩形 9">
            <a:extLst>
              <a:ext uri="{FF2B5EF4-FFF2-40B4-BE49-F238E27FC236}">
                <a16:creationId xmlns:a16="http://schemas.microsoft.com/office/drawing/2014/main" id="{120EEEF2-FAE2-7D99-FE40-6A638053A1BE}"/>
              </a:ext>
            </a:extLst>
          </p:cNvPr>
          <p:cNvSpPr/>
          <p:nvPr/>
        </p:nvSpPr>
        <p:spPr>
          <a:xfrm>
            <a:off x="188640" y="997421"/>
            <a:ext cx="522932" cy="720079"/>
          </a:xfrm>
          <a:prstGeom prst="rect">
            <a:avLst/>
          </a:prstGeom>
        </p:spPr>
        <p:txBody>
          <a:bodyPr wrap="square" anchor="ctr">
            <a:noAutofit/>
          </a:bodyPr>
          <a:lstStyle/>
          <a:p>
            <a:pPr marL="0" marR="0" lvl="0" indent="0" algn="just" defTabSz="457200" rtl="0" eaLnBrk="1" fontAlgn="auto" latinLnBrk="0" hangingPunct="1">
              <a:lnSpc>
                <a:spcPts val="1820"/>
              </a:lnSpc>
              <a:spcBef>
                <a:spcPts val="0"/>
              </a:spcBef>
              <a:spcAft>
                <a:spcPts val="600"/>
              </a:spcAft>
              <a:buClrTx/>
              <a:buSzTx/>
              <a:buFontTx/>
              <a:buNone/>
              <a:tabLst/>
              <a:defRPr/>
            </a:pPr>
            <a:r>
              <a:rPr kumimoji="0" lang="en-US" altLang="zh-CN" sz="4400" b="1" i="1" u="none" strike="noStrike" kern="100" cap="none" spc="0" normalizeH="0" baseline="0" noProof="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1</a:t>
            </a:r>
            <a:endParaRPr kumimoji="0" lang="en-US" altLang="zh-CN" sz="4400" b="1" i="1" u="none" strike="noStrike" kern="1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2" name="矩形 9">
            <a:extLst>
              <a:ext uri="{FF2B5EF4-FFF2-40B4-BE49-F238E27FC236}">
                <a16:creationId xmlns:a16="http://schemas.microsoft.com/office/drawing/2014/main" id="{8437D702-8EF4-BB13-1D80-E673BA82F164}"/>
              </a:ext>
            </a:extLst>
          </p:cNvPr>
          <p:cNvSpPr/>
          <p:nvPr/>
        </p:nvSpPr>
        <p:spPr>
          <a:xfrm>
            <a:off x="188640" y="3084583"/>
            <a:ext cx="522932" cy="720079"/>
          </a:xfrm>
          <a:prstGeom prst="rect">
            <a:avLst/>
          </a:prstGeom>
        </p:spPr>
        <p:txBody>
          <a:bodyPr wrap="square" anchor="ctr">
            <a:noAutofit/>
          </a:bodyPr>
          <a:lstStyle/>
          <a:p>
            <a:pPr marL="0" marR="0" lvl="0" indent="0" algn="just" defTabSz="457200" rtl="0" eaLnBrk="1" fontAlgn="auto" latinLnBrk="0" hangingPunct="1">
              <a:lnSpc>
                <a:spcPts val="1820"/>
              </a:lnSpc>
              <a:spcBef>
                <a:spcPts val="0"/>
              </a:spcBef>
              <a:spcAft>
                <a:spcPts val="600"/>
              </a:spcAft>
              <a:buClrTx/>
              <a:buSzTx/>
              <a:buFontTx/>
              <a:buNone/>
              <a:tabLst/>
              <a:defRPr/>
            </a:pPr>
            <a:r>
              <a:rPr kumimoji="0" lang="en-US" altLang="zh-CN" sz="4400" b="1" i="1" u="none" strike="noStrike" kern="100" cap="none" spc="0" normalizeH="0" baseline="0" noProof="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2</a:t>
            </a:r>
            <a:endParaRPr kumimoji="0" lang="en-US" altLang="zh-CN" sz="4400" b="1" i="1" u="none" strike="noStrike" kern="1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3" name="矩形 9">
            <a:extLst>
              <a:ext uri="{FF2B5EF4-FFF2-40B4-BE49-F238E27FC236}">
                <a16:creationId xmlns:a16="http://schemas.microsoft.com/office/drawing/2014/main" id="{3CFE7FB0-BAC2-7534-7B73-533D7A38AD6A}"/>
              </a:ext>
            </a:extLst>
          </p:cNvPr>
          <p:cNvSpPr/>
          <p:nvPr/>
        </p:nvSpPr>
        <p:spPr>
          <a:xfrm>
            <a:off x="188640" y="5358411"/>
            <a:ext cx="522932" cy="720079"/>
          </a:xfrm>
          <a:prstGeom prst="rect">
            <a:avLst/>
          </a:prstGeom>
        </p:spPr>
        <p:txBody>
          <a:bodyPr wrap="square" anchor="ctr">
            <a:noAutofit/>
          </a:bodyPr>
          <a:lstStyle/>
          <a:p>
            <a:pPr marL="0" marR="0" lvl="0" indent="0" algn="just" defTabSz="457200" rtl="0" eaLnBrk="1" fontAlgn="auto" latinLnBrk="0" hangingPunct="1">
              <a:lnSpc>
                <a:spcPts val="1820"/>
              </a:lnSpc>
              <a:spcBef>
                <a:spcPts val="0"/>
              </a:spcBef>
              <a:spcAft>
                <a:spcPts val="600"/>
              </a:spcAft>
              <a:buClrTx/>
              <a:buSzTx/>
              <a:buFontTx/>
              <a:buNone/>
              <a:tabLst/>
              <a:defRPr/>
            </a:pPr>
            <a:r>
              <a:rPr kumimoji="0" lang="en-US" altLang="zh-CN" sz="4400" b="1" i="1" u="none" strike="noStrike" kern="100" cap="none" spc="0" normalizeH="0" baseline="0" noProof="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3</a:t>
            </a:r>
            <a:endParaRPr kumimoji="0" lang="en-US" altLang="zh-CN" sz="4400" b="1" i="1" u="none" strike="noStrike" kern="1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4" name="矩形 9">
            <a:extLst>
              <a:ext uri="{FF2B5EF4-FFF2-40B4-BE49-F238E27FC236}">
                <a16:creationId xmlns:a16="http://schemas.microsoft.com/office/drawing/2014/main" id="{48A1C5B9-E931-00F2-4970-C1FAAE5C8838}"/>
              </a:ext>
            </a:extLst>
          </p:cNvPr>
          <p:cNvSpPr/>
          <p:nvPr/>
        </p:nvSpPr>
        <p:spPr>
          <a:xfrm>
            <a:off x="188640" y="7375929"/>
            <a:ext cx="522932" cy="720079"/>
          </a:xfrm>
          <a:prstGeom prst="rect">
            <a:avLst/>
          </a:prstGeom>
        </p:spPr>
        <p:txBody>
          <a:bodyPr wrap="square" anchor="ctr">
            <a:noAutofit/>
          </a:bodyPr>
          <a:lstStyle/>
          <a:p>
            <a:pPr marL="0" marR="0" lvl="0" indent="0" algn="just" defTabSz="457200" rtl="0" eaLnBrk="1" fontAlgn="auto" latinLnBrk="0" hangingPunct="1">
              <a:lnSpc>
                <a:spcPts val="1820"/>
              </a:lnSpc>
              <a:spcBef>
                <a:spcPts val="0"/>
              </a:spcBef>
              <a:spcAft>
                <a:spcPts val="600"/>
              </a:spcAft>
              <a:buClrTx/>
              <a:buSzTx/>
              <a:buFontTx/>
              <a:buNone/>
              <a:tabLst/>
              <a:defRPr/>
            </a:pPr>
            <a:r>
              <a:rPr kumimoji="0" lang="en-US" altLang="zh-CN" sz="4400" b="1" i="1" u="none" strike="noStrike" kern="100" cap="none" spc="0" normalizeH="0" baseline="0" noProof="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rPr>
              <a:t>4</a:t>
            </a:r>
            <a:endParaRPr kumimoji="0" lang="en-US" altLang="zh-CN" sz="4400" b="1" i="1" u="none" strike="noStrike" kern="100" cap="none" spc="0" normalizeH="0" baseline="0" noProof="0" dirty="0">
              <a:ln>
                <a:noFill/>
              </a:ln>
              <a:solidFill>
                <a:srgbClr val="FEE500">
                  <a:lumMod val="20000"/>
                  <a:lumOff val="80000"/>
                </a:srgbClr>
              </a:solidFill>
              <a:effectLst/>
              <a:uLnTx/>
              <a:uFillTx/>
              <a:latin typeface="STKaiti" panose="02010600040101010101" pitchFamily="2" charset="-122"/>
              <a:ea typeface="STKaiti" panose="02010600040101010101" pitchFamily="2" charset="-122"/>
              <a:cs typeface="+mn-ea"/>
              <a:sym typeface="+mn-lt"/>
            </a:endParaRPr>
          </a:p>
        </p:txBody>
      </p:sp>
    </p:spTree>
    <p:extLst>
      <p:ext uri="{BB962C8B-B14F-4D97-AF65-F5344CB8AC3E}">
        <p14:creationId xmlns:p14="http://schemas.microsoft.com/office/powerpoint/2010/main" val="226350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0869-9414-B04E-A741-B1335096D85F}"/>
            </a:ext>
          </a:extLst>
        </p:cNvPr>
        <p:cNvGrpSpPr/>
        <p:nvPr/>
      </p:nvGrpSpPr>
      <p:grpSpPr>
        <a:xfrm>
          <a:off x="0" y="0"/>
          <a:ext cx="0" cy="0"/>
          <a:chOff x="0" y="0"/>
          <a:chExt cx="0" cy="0"/>
        </a:xfrm>
      </p:grpSpPr>
      <p:graphicFrame>
        <p:nvGraphicFramePr>
          <p:cNvPr id="154" name="think-cell data - do not delete" hidden="1">
            <a:extLst>
              <a:ext uri="{FF2B5EF4-FFF2-40B4-BE49-F238E27FC236}">
                <a16:creationId xmlns:a16="http://schemas.microsoft.com/office/drawing/2014/main" id="{D213BFA5-2658-6263-BAB1-63E90383D2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7" imgW="415" imgH="416" progId="TCLayout.ActiveDocument.1">
                  <p:embed/>
                </p:oleObj>
              </mc:Choice>
              <mc:Fallback>
                <p:oleObj name="think-cell 幻灯片" r:id="rId97" imgW="415" imgH="416" progId="TCLayout.ActiveDocument.1">
                  <p:embed/>
                  <p:pic>
                    <p:nvPicPr>
                      <p:cNvPr id="154" name="think-cell data - do not delete" hidden="1">
                        <a:extLst>
                          <a:ext uri="{FF2B5EF4-FFF2-40B4-BE49-F238E27FC236}">
                            <a16:creationId xmlns:a16="http://schemas.microsoft.com/office/drawing/2014/main" id="{D213BFA5-2658-6263-BAB1-63E90383D2AB}"/>
                          </a:ext>
                        </a:extLst>
                      </p:cNvPr>
                      <p:cNvPicPr/>
                      <p:nvPr/>
                    </p:nvPicPr>
                    <p:blipFill>
                      <a:blip r:embed="rId98"/>
                      <a:stretch>
                        <a:fillRect/>
                      </a:stretch>
                    </p:blipFill>
                    <p:spPr>
                      <a:xfrm>
                        <a:off x="1588" y="1588"/>
                        <a:ext cx="1588" cy="1588"/>
                      </a:xfrm>
                      <a:prstGeom prst="rect">
                        <a:avLst/>
                      </a:prstGeom>
                    </p:spPr>
                  </p:pic>
                </p:oleObj>
              </mc:Fallback>
            </mc:AlternateContent>
          </a:graphicData>
        </a:graphic>
      </p:graphicFrame>
      <p:sp>
        <p:nvSpPr>
          <p:cNvPr id="4" name="文本框 24">
            <a:extLst>
              <a:ext uri="{FF2B5EF4-FFF2-40B4-BE49-F238E27FC236}">
                <a16:creationId xmlns:a16="http://schemas.microsoft.com/office/drawing/2014/main" id="{D43DA250-4D8A-F0E5-D314-9423BE4ACDFA}"/>
              </a:ext>
            </a:extLst>
          </p:cNvPr>
          <p:cNvSpPr txBox="1"/>
          <p:nvPr/>
        </p:nvSpPr>
        <p:spPr>
          <a:xfrm>
            <a:off x="434088" y="1280592"/>
            <a:ext cx="5989824" cy="1374543"/>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核心业务管理类</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系统的云迁移比重呈两极分化，业务敏捷性需求推动非核心的市场模块普遍上云，但涉及财务和供应链的核心系统受数据敏感性限制，多保留在私有云或混合架构中。数据分析与决策类系统的云迁移比重整体中等偏上，依赖弹性算力与大数据的商务系统迁移比例较高，但涉及敏感决策的模块因合规监管，迁移较谨慎。生产与制造类系统的云迁移比重整体偏低，核心生产模块因实时性要求和知识产权保护在本地部署占主导，仅标准化模块因成本优势部分上云。虽然技术融合驱动智能化需求，但硬件兼容性与生产稳定性问题延缓了迁移进程。支持协同类系统普遍全面上云，以功能轻量化、协作便利性与低成本为核心驱动力，迁移阻力几乎为零。</a:t>
            </a:r>
            <a:endPar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grpSp>
        <p:nvGrpSpPr>
          <p:cNvPr id="20" name="组合 19">
            <a:extLst>
              <a:ext uri="{FF2B5EF4-FFF2-40B4-BE49-F238E27FC236}">
                <a16:creationId xmlns:a16="http://schemas.microsoft.com/office/drawing/2014/main" id="{87B85F01-C1A0-4959-EE6B-8DDDB910F1C2}"/>
              </a:ext>
            </a:extLst>
          </p:cNvPr>
          <p:cNvGrpSpPr/>
          <p:nvPr/>
        </p:nvGrpSpPr>
        <p:grpSpPr>
          <a:xfrm>
            <a:off x="548680" y="776536"/>
            <a:ext cx="4321961" cy="506934"/>
            <a:chOff x="1946028" y="770876"/>
            <a:chExt cx="4321961" cy="506934"/>
          </a:xfrm>
        </p:grpSpPr>
        <p:sp>
          <p:nvSpPr>
            <p:cNvPr id="5" name="标题 1">
              <a:extLst>
                <a:ext uri="{FF2B5EF4-FFF2-40B4-BE49-F238E27FC236}">
                  <a16:creationId xmlns:a16="http://schemas.microsoft.com/office/drawing/2014/main" id="{A01066CF-4D11-173F-FFA6-5A33E2A36EDD}"/>
                </a:ext>
              </a:extLst>
            </p:cNvPr>
            <p:cNvSpPr txBox="1"/>
            <p:nvPr/>
          </p:nvSpPr>
          <p:spPr>
            <a:xfrm>
              <a:off x="2379557" y="770876"/>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外商企业在华不同系统云上负载</a:t>
              </a:r>
            </a:p>
          </p:txBody>
        </p:sp>
        <p:sp>
          <p:nvSpPr>
            <p:cNvPr id="6" name="molecule_40390">
              <a:extLst>
                <a:ext uri="{FF2B5EF4-FFF2-40B4-BE49-F238E27FC236}">
                  <a16:creationId xmlns:a16="http://schemas.microsoft.com/office/drawing/2014/main" id="{33C7ED03-659C-C99B-1928-B365C0FD055E}"/>
                </a:ext>
              </a:extLst>
            </p:cNvPr>
            <p:cNvSpPr>
              <a:spLocks noChangeAspect="1"/>
            </p:cNvSpPr>
            <p:nvPr/>
          </p:nvSpPr>
          <p:spPr>
            <a:xfrm>
              <a:off x="1946028" y="854680"/>
              <a:ext cx="311330" cy="306248"/>
            </a:xfrm>
            <a:custGeom>
              <a:avLst/>
              <a:gdLst>
                <a:gd name="T0" fmla="*/ 6504 w 7321"/>
                <a:gd name="T1" fmla="*/ 1594 h 7213"/>
                <a:gd name="T2" fmla="*/ 5688 w 7321"/>
                <a:gd name="T3" fmla="*/ 2411 h 7213"/>
                <a:gd name="T4" fmla="*/ 6083 w 7321"/>
                <a:gd name="T5" fmla="*/ 3106 h 7213"/>
                <a:gd name="T6" fmla="*/ 5189 w 7321"/>
                <a:gd name="T7" fmla="*/ 4742 h 7213"/>
                <a:gd name="T8" fmla="*/ 4825 w 7321"/>
                <a:gd name="T9" fmla="*/ 4674 h 7213"/>
                <a:gd name="T10" fmla="*/ 4236 w 7321"/>
                <a:gd name="T11" fmla="*/ 4861 h 7213"/>
                <a:gd name="T12" fmla="*/ 2240 w 7321"/>
                <a:gd name="T13" fmla="*/ 2803 h 7213"/>
                <a:gd name="T14" fmla="*/ 2446 w 7321"/>
                <a:gd name="T15" fmla="*/ 2189 h 7213"/>
                <a:gd name="T16" fmla="*/ 2390 w 7321"/>
                <a:gd name="T17" fmla="*/ 1857 h 7213"/>
                <a:gd name="T18" fmla="*/ 3385 w 7321"/>
                <a:gd name="T19" fmla="*/ 1330 h 7213"/>
                <a:gd name="T20" fmla="*/ 4014 w 7321"/>
                <a:gd name="T21" fmla="*/ 1633 h 7213"/>
                <a:gd name="T22" fmla="*/ 4830 w 7321"/>
                <a:gd name="T23" fmla="*/ 816 h 7213"/>
                <a:gd name="T24" fmla="*/ 4014 w 7321"/>
                <a:gd name="T25" fmla="*/ 0 h 7213"/>
                <a:gd name="T26" fmla="*/ 3198 w 7321"/>
                <a:gd name="T27" fmla="*/ 816 h 7213"/>
                <a:gd name="T28" fmla="*/ 3235 w 7321"/>
                <a:gd name="T29" fmla="*/ 1049 h 7213"/>
                <a:gd name="T30" fmla="*/ 2241 w 7321"/>
                <a:gd name="T31" fmla="*/ 1576 h 7213"/>
                <a:gd name="T32" fmla="*/ 1423 w 7321"/>
                <a:gd name="T33" fmla="*/ 1166 h 7213"/>
                <a:gd name="T34" fmla="*/ 400 w 7321"/>
                <a:gd name="T35" fmla="*/ 2190 h 7213"/>
                <a:gd name="T36" fmla="*/ 1423 w 7321"/>
                <a:gd name="T37" fmla="*/ 3213 h 7213"/>
                <a:gd name="T38" fmla="*/ 2012 w 7321"/>
                <a:gd name="T39" fmla="*/ 3026 h 7213"/>
                <a:gd name="T40" fmla="*/ 4007 w 7321"/>
                <a:gd name="T41" fmla="*/ 5084 h 7213"/>
                <a:gd name="T42" fmla="*/ 3801 w 7321"/>
                <a:gd name="T43" fmla="*/ 5697 h 7213"/>
                <a:gd name="T44" fmla="*/ 3802 w 7321"/>
                <a:gd name="T45" fmla="*/ 5714 h 7213"/>
                <a:gd name="T46" fmla="*/ 1576 w 7321"/>
                <a:gd name="T47" fmla="*/ 6102 h 7213"/>
                <a:gd name="T48" fmla="*/ 816 w 7321"/>
                <a:gd name="T49" fmla="*/ 5580 h 7213"/>
                <a:gd name="T50" fmla="*/ 0 w 7321"/>
                <a:gd name="T51" fmla="*/ 6397 h 7213"/>
                <a:gd name="T52" fmla="*/ 816 w 7321"/>
                <a:gd name="T53" fmla="*/ 7213 h 7213"/>
                <a:gd name="T54" fmla="*/ 1631 w 7321"/>
                <a:gd name="T55" fmla="*/ 6416 h 7213"/>
                <a:gd name="T56" fmla="*/ 3857 w 7321"/>
                <a:gd name="T57" fmla="*/ 6028 h 7213"/>
                <a:gd name="T58" fmla="*/ 4824 w 7321"/>
                <a:gd name="T59" fmla="*/ 6720 h 7213"/>
                <a:gd name="T60" fmla="*/ 5847 w 7321"/>
                <a:gd name="T61" fmla="*/ 5697 h 7213"/>
                <a:gd name="T62" fmla="*/ 5465 w 7321"/>
                <a:gd name="T63" fmla="*/ 4900 h 7213"/>
                <a:gd name="T64" fmla="*/ 6387 w 7321"/>
                <a:gd name="T65" fmla="*/ 3215 h 7213"/>
                <a:gd name="T66" fmla="*/ 6504 w 7321"/>
                <a:gd name="T67" fmla="*/ 3227 h 7213"/>
                <a:gd name="T68" fmla="*/ 7321 w 7321"/>
                <a:gd name="T69" fmla="*/ 2411 h 7213"/>
                <a:gd name="T70" fmla="*/ 6504 w 7321"/>
                <a:gd name="T71" fmla="*/ 1594 h 7213"/>
                <a:gd name="T72" fmla="*/ 4014 w 7321"/>
                <a:gd name="T73" fmla="*/ 319 h 7213"/>
                <a:gd name="T74" fmla="*/ 4512 w 7321"/>
                <a:gd name="T75" fmla="*/ 816 h 7213"/>
                <a:gd name="T76" fmla="*/ 4014 w 7321"/>
                <a:gd name="T77" fmla="*/ 1314 h 7213"/>
                <a:gd name="T78" fmla="*/ 3516 w 7321"/>
                <a:gd name="T79" fmla="*/ 816 h 7213"/>
                <a:gd name="T80" fmla="*/ 4014 w 7321"/>
                <a:gd name="T81" fmla="*/ 319 h 7213"/>
                <a:gd name="T82" fmla="*/ 816 w 7321"/>
                <a:gd name="T83" fmla="*/ 6894 h 7213"/>
                <a:gd name="T84" fmla="*/ 319 w 7321"/>
                <a:gd name="T85" fmla="*/ 6397 h 7213"/>
                <a:gd name="T86" fmla="*/ 816 w 7321"/>
                <a:gd name="T87" fmla="*/ 5899 h 7213"/>
                <a:gd name="T88" fmla="*/ 1314 w 7321"/>
                <a:gd name="T89" fmla="*/ 6397 h 7213"/>
                <a:gd name="T90" fmla="*/ 816 w 7321"/>
                <a:gd name="T91" fmla="*/ 6894 h 7213"/>
                <a:gd name="T92" fmla="*/ 6504 w 7321"/>
                <a:gd name="T93" fmla="*/ 2908 h 7213"/>
                <a:gd name="T94" fmla="*/ 6007 w 7321"/>
                <a:gd name="T95" fmla="*/ 2411 h 7213"/>
                <a:gd name="T96" fmla="*/ 6504 w 7321"/>
                <a:gd name="T97" fmla="*/ 1913 h 7213"/>
                <a:gd name="T98" fmla="*/ 7002 w 7321"/>
                <a:gd name="T99" fmla="*/ 2411 h 7213"/>
                <a:gd name="T100" fmla="*/ 6504 w 7321"/>
                <a:gd name="T101" fmla="*/ 2908 h 7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21" h="7213">
                  <a:moveTo>
                    <a:pt x="6504" y="1594"/>
                  </a:moveTo>
                  <a:cubicBezTo>
                    <a:pt x="6054" y="1594"/>
                    <a:pt x="5688" y="1960"/>
                    <a:pt x="5688" y="2411"/>
                  </a:cubicBezTo>
                  <a:cubicBezTo>
                    <a:pt x="5688" y="2706"/>
                    <a:pt x="5847" y="2963"/>
                    <a:pt x="6083" y="3106"/>
                  </a:cubicBezTo>
                  <a:lnTo>
                    <a:pt x="5189" y="4742"/>
                  </a:lnTo>
                  <a:cubicBezTo>
                    <a:pt x="5075" y="4699"/>
                    <a:pt x="4953" y="4674"/>
                    <a:pt x="4825" y="4674"/>
                  </a:cubicBezTo>
                  <a:cubicBezTo>
                    <a:pt x="4605" y="4674"/>
                    <a:pt x="4402" y="4744"/>
                    <a:pt x="4236" y="4861"/>
                  </a:cubicBezTo>
                  <a:lnTo>
                    <a:pt x="2240" y="2803"/>
                  </a:lnTo>
                  <a:cubicBezTo>
                    <a:pt x="2369" y="2632"/>
                    <a:pt x="2446" y="2420"/>
                    <a:pt x="2446" y="2189"/>
                  </a:cubicBezTo>
                  <a:cubicBezTo>
                    <a:pt x="2446" y="2073"/>
                    <a:pt x="2426" y="1962"/>
                    <a:pt x="2390" y="1857"/>
                  </a:cubicBezTo>
                  <a:lnTo>
                    <a:pt x="3385" y="1330"/>
                  </a:lnTo>
                  <a:cubicBezTo>
                    <a:pt x="3535" y="1513"/>
                    <a:pt x="3759" y="1633"/>
                    <a:pt x="4014" y="1633"/>
                  </a:cubicBezTo>
                  <a:cubicBezTo>
                    <a:pt x="4464" y="1633"/>
                    <a:pt x="4830" y="1266"/>
                    <a:pt x="4830" y="816"/>
                  </a:cubicBezTo>
                  <a:cubicBezTo>
                    <a:pt x="4830" y="366"/>
                    <a:pt x="4464" y="0"/>
                    <a:pt x="4014" y="0"/>
                  </a:cubicBezTo>
                  <a:cubicBezTo>
                    <a:pt x="3564" y="0"/>
                    <a:pt x="3198" y="366"/>
                    <a:pt x="3198" y="816"/>
                  </a:cubicBezTo>
                  <a:cubicBezTo>
                    <a:pt x="3198" y="898"/>
                    <a:pt x="3213" y="975"/>
                    <a:pt x="3235" y="1049"/>
                  </a:cubicBezTo>
                  <a:lnTo>
                    <a:pt x="2241" y="1576"/>
                  </a:lnTo>
                  <a:cubicBezTo>
                    <a:pt x="2054" y="1328"/>
                    <a:pt x="1758" y="1166"/>
                    <a:pt x="1423" y="1166"/>
                  </a:cubicBezTo>
                  <a:cubicBezTo>
                    <a:pt x="858" y="1166"/>
                    <a:pt x="400" y="1625"/>
                    <a:pt x="400" y="2190"/>
                  </a:cubicBezTo>
                  <a:cubicBezTo>
                    <a:pt x="400" y="2755"/>
                    <a:pt x="858" y="3213"/>
                    <a:pt x="1423" y="3213"/>
                  </a:cubicBezTo>
                  <a:cubicBezTo>
                    <a:pt x="1642" y="3213"/>
                    <a:pt x="1845" y="3143"/>
                    <a:pt x="2012" y="3026"/>
                  </a:cubicBezTo>
                  <a:lnTo>
                    <a:pt x="4007" y="5084"/>
                  </a:lnTo>
                  <a:cubicBezTo>
                    <a:pt x="3879" y="5255"/>
                    <a:pt x="3801" y="5467"/>
                    <a:pt x="3801" y="5697"/>
                  </a:cubicBezTo>
                  <a:cubicBezTo>
                    <a:pt x="3801" y="5703"/>
                    <a:pt x="3802" y="5708"/>
                    <a:pt x="3802" y="5714"/>
                  </a:cubicBezTo>
                  <a:lnTo>
                    <a:pt x="1576" y="6102"/>
                  </a:lnTo>
                  <a:cubicBezTo>
                    <a:pt x="1457" y="5797"/>
                    <a:pt x="1163" y="5580"/>
                    <a:pt x="816" y="5580"/>
                  </a:cubicBezTo>
                  <a:cubicBezTo>
                    <a:pt x="366" y="5580"/>
                    <a:pt x="0" y="5946"/>
                    <a:pt x="0" y="6397"/>
                  </a:cubicBezTo>
                  <a:cubicBezTo>
                    <a:pt x="0" y="6847"/>
                    <a:pt x="366" y="7213"/>
                    <a:pt x="816" y="7213"/>
                  </a:cubicBezTo>
                  <a:cubicBezTo>
                    <a:pt x="1260" y="7213"/>
                    <a:pt x="1620" y="6857"/>
                    <a:pt x="1631" y="6416"/>
                  </a:cubicBezTo>
                  <a:lnTo>
                    <a:pt x="3857" y="6028"/>
                  </a:lnTo>
                  <a:cubicBezTo>
                    <a:pt x="3994" y="6430"/>
                    <a:pt x="4375" y="6720"/>
                    <a:pt x="4824" y="6720"/>
                  </a:cubicBezTo>
                  <a:cubicBezTo>
                    <a:pt x="5389" y="6720"/>
                    <a:pt x="5847" y="6262"/>
                    <a:pt x="5847" y="5697"/>
                  </a:cubicBezTo>
                  <a:cubicBezTo>
                    <a:pt x="5847" y="5374"/>
                    <a:pt x="5698" y="5087"/>
                    <a:pt x="5465" y="4900"/>
                  </a:cubicBezTo>
                  <a:lnTo>
                    <a:pt x="6387" y="3215"/>
                  </a:lnTo>
                  <a:cubicBezTo>
                    <a:pt x="6426" y="3221"/>
                    <a:pt x="6464" y="3227"/>
                    <a:pt x="6504" y="3227"/>
                  </a:cubicBezTo>
                  <a:cubicBezTo>
                    <a:pt x="6955" y="3227"/>
                    <a:pt x="7321" y="2861"/>
                    <a:pt x="7321" y="2411"/>
                  </a:cubicBezTo>
                  <a:cubicBezTo>
                    <a:pt x="7321" y="1960"/>
                    <a:pt x="6955" y="1594"/>
                    <a:pt x="6504" y="1594"/>
                  </a:cubicBezTo>
                  <a:close/>
                  <a:moveTo>
                    <a:pt x="4014" y="319"/>
                  </a:moveTo>
                  <a:cubicBezTo>
                    <a:pt x="4288" y="319"/>
                    <a:pt x="4512" y="542"/>
                    <a:pt x="4512" y="816"/>
                  </a:cubicBezTo>
                  <a:cubicBezTo>
                    <a:pt x="4512" y="1091"/>
                    <a:pt x="4288" y="1314"/>
                    <a:pt x="4014" y="1314"/>
                  </a:cubicBezTo>
                  <a:cubicBezTo>
                    <a:pt x="3740" y="1314"/>
                    <a:pt x="3516" y="1091"/>
                    <a:pt x="3516" y="816"/>
                  </a:cubicBezTo>
                  <a:cubicBezTo>
                    <a:pt x="3516" y="542"/>
                    <a:pt x="3740" y="319"/>
                    <a:pt x="4014" y="319"/>
                  </a:cubicBezTo>
                  <a:close/>
                  <a:moveTo>
                    <a:pt x="816" y="6894"/>
                  </a:moveTo>
                  <a:cubicBezTo>
                    <a:pt x="542" y="6894"/>
                    <a:pt x="319" y="6671"/>
                    <a:pt x="319" y="6397"/>
                  </a:cubicBezTo>
                  <a:cubicBezTo>
                    <a:pt x="319" y="6122"/>
                    <a:pt x="542" y="5899"/>
                    <a:pt x="816" y="5899"/>
                  </a:cubicBezTo>
                  <a:cubicBezTo>
                    <a:pt x="1091" y="5899"/>
                    <a:pt x="1314" y="6122"/>
                    <a:pt x="1314" y="6397"/>
                  </a:cubicBezTo>
                  <a:cubicBezTo>
                    <a:pt x="1314" y="6671"/>
                    <a:pt x="1091" y="6894"/>
                    <a:pt x="816" y="6894"/>
                  </a:cubicBezTo>
                  <a:close/>
                  <a:moveTo>
                    <a:pt x="6504" y="2908"/>
                  </a:moveTo>
                  <a:cubicBezTo>
                    <a:pt x="6230" y="2908"/>
                    <a:pt x="6007" y="2685"/>
                    <a:pt x="6007" y="2411"/>
                  </a:cubicBezTo>
                  <a:cubicBezTo>
                    <a:pt x="6007" y="2136"/>
                    <a:pt x="6230" y="1913"/>
                    <a:pt x="6504" y="1913"/>
                  </a:cubicBezTo>
                  <a:cubicBezTo>
                    <a:pt x="6779" y="1913"/>
                    <a:pt x="7002" y="2136"/>
                    <a:pt x="7002" y="2411"/>
                  </a:cubicBezTo>
                  <a:cubicBezTo>
                    <a:pt x="7002" y="2685"/>
                    <a:pt x="6779" y="2908"/>
                    <a:pt x="6504" y="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1174662A-D251-9F5F-1B7D-59C527D6E234}"/>
              </a:ext>
            </a:extLst>
          </p:cNvPr>
          <p:cNvSpPr txBox="1"/>
          <p:nvPr/>
        </p:nvSpPr>
        <p:spPr>
          <a:xfrm>
            <a:off x="476672" y="2936776"/>
            <a:ext cx="475252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不同行业外商企业在华业务系统云迁移态势，</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2024</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年及</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2026</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年预计（</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8" name="Rounded Rectangle 7">
            <a:extLst>
              <a:ext uri="{FF2B5EF4-FFF2-40B4-BE49-F238E27FC236}">
                <a16:creationId xmlns:a16="http://schemas.microsoft.com/office/drawing/2014/main" id="{E1B9E5E2-183C-93DE-3176-DD2085A2C04D}"/>
              </a:ext>
            </a:extLst>
          </p:cNvPr>
          <p:cNvSpPr/>
          <p:nvPr>
            <p:custDataLst>
              <p:tags r:id="rId2"/>
            </p:custDataLst>
          </p:nvPr>
        </p:nvSpPr>
        <p:spPr>
          <a:xfrm>
            <a:off x="1349677" y="3699277"/>
            <a:ext cx="886366" cy="244713"/>
          </a:xfrm>
          <a:prstGeom prst="roundRect">
            <a:avLst/>
          </a:prstGeom>
          <a:solidFill>
            <a:schemeClr val="accent1">
              <a:lumMod val="20000"/>
              <a:lumOff val="8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rPr>
              <a:t>科技制造</a:t>
            </a:r>
          </a:p>
        </p:txBody>
      </p:sp>
      <p:sp>
        <p:nvSpPr>
          <p:cNvPr id="11" name="Rounded Rectangle 10">
            <a:extLst>
              <a:ext uri="{FF2B5EF4-FFF2-40B4-BE49-F238E27FC236}">
                <a16:creationId xmlns:a16="http://schemas.microsoft.com/office/drawing/2014/main" id="{A833BE51-D062-33E5-C755-343A75CB367E}"/>
              </a:ext>
            </a:extLst>
          </p:cNvPr>
          <p:cNvSpPr/>
          <p:nvPr>
            <p:custDataLst>
              <p:tags r:id="rId3"/>
            </p:custDataLst>
          </p:nvPr>
        </p:nvSpPr>
        <p:spPr>
          <a:xfrm>
            <a:off x="2415032" y="3694831"/>
            <a:ext cx="886968" cy="248695"/>
          </a:xfrm>
          <a:prstGeom prst="roundRect">
            <a:avLst/>
          </a:prstGeom>
          <a:solidFill>
            <a:schemeClr val="accent1">
              <a:lumMod val="20000"/>
              <a:lumOff val="8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rPr>
              <a:t>汽车制造</a:t>
            </a:r>
          </a:p>
        </p:txBody>
      </p:sp>
      <p:sp>
        <p:nvSpPr>
          <p:cNvPr id="31" name="Rounded Rectangle 30">
            <a:extLst>
              <a:ext uri="{FF2B5EF4-FFF2-40B4-BE49-F238E27FC236}">
                <a16:creationId xmlns:a16="http://schemas.microsoft.com/office/drawing/2014/main" id="{75A19E93-831C-8D6D-5D16-4DFFABE89996}"/>
              </a:ext>
            </a:extLst>
          </p:cNvPr>
          <p:cNvSpPr/>
          <p:nvPr>
            <p:custDataLst>
              <p:tags r:id="rId4"/>
            </p:custDataLst>
          </p:nvPr>
        </p:nvSpPr>
        <p:spPr>
          <a:xfrm>
            <a:off x="3459598" y="3700175"/>
            <a:ext cx="886968" cy="244713"/>
          </a:xfrm>
          <a:prstGeom prst="roundRect">
            <a:avLst/>
          </a:prstGeom>
          <a:solidFill>
            <a:schemeClr val="accent1">
              <a:lumMod val="20000"/>
              <a:lumOff val="8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rPr>
              <a:t>消费零售</a:t>
            </a:r>
          </a:p>
        </p:txBody>
      </p:sp>
      <p:sp>
        <p:nvSpPr>
          <p:cNvPr id="15" name="Rounded Rectangle 30">
            <a:extLst>
              <a:ext uri="{FF2B5EF4-FFF2-40B4-BE49-F238E27FC236}">
                <a16:creationId xmlns:a16="http://schemas.microsoft.com/office/drawing/2014/main" id="{3FA49DE4-E84C-0578-C392-9914CF5E0A13}"/>
              </a:ext>
            </a:extLst>
          </p:cNvPr>
          <p:cNvSpPr/>
          <p:nvPr>
            <p:custDataLst>
              <p:tags r:id="rId5"/>
            </p:custDataLst>
          </p:nvPr>
        </p:nvSpPr>
        <p:spPr>
          <a:xfrm>
            <a:off x="4503833" y="3700175"/>
            <a:ext cx="886968" cy="244713"/>
          </a:xfrm>
          <a:prstGeom prst="roundRect">
            <a:avLst/>
          </a:prstGeom>
          <a:solidFill>
            <a:schemeClr val="accent1">
              <a:lumMod val="20000"/>
              <a:lumOff val="8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rPr>
              <a:t>传媒文旅</a:t>
            </a:r>
            <a:endParaRPr kumimoji="0" 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6" name="Rounded Rectangle 30">
            <a:extLst>
              <a:ext uri="{FF2B5EF4-FFF2-40B4-BE49-F238E27FC236}">
                <a16:creationId xmlns:a16="http://schemas.microsoft.com/office/drawing/2014/main" id="{14900D0D-45E5-03CB-FEEA-57CCDFAD7EF8}"/>
              </a:ext>
            </a:extLst>
          </p:cNvPr>
          <p:cNvSpPr/>
          <p:nvPr>
            <p:custDataLst>
              <p:tags r:id="rId6"/>
            </p:custDataLst>
          </p:nvPr>
        </p:nvSpPr>
        <p:spPr>
          <a:xfrm>
            <a:off x="5580453" y="3699277"/>
            <a:ext cx="886968" cy="244713"/>
          </a:xfrm>
          <a:prstGeom prst="roundRect">
            <a:avLst/>
          </a:prstGeom>
          <a:solidFill>
            <a:schemeClr val="accent1">
              <a:lumMod val="20000"/>
              <a:lumOff val="8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rPr>
              <a:t>生命科学</a:t>
            </a:r>
            <a:endParaRPr kumimoji="0" lang="en-US" sz="1000" b="1"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19" name="Rectangle 18">
            <a:extLst>
              <a:ext uri="{FF2B5EF4-FFF2-40B4-BE49-F238E27FC236}">
                <a16:creationId xmlns:a16="http://schemas.microsoft.com/office/drawing/2014/main" id="{6FCD729E-143F-8752-DFA2-5CF8CD840A36}"/>
              </a:ext>
            </a:extLst>
          </p:cNvPr>
          <p:cNvSpPr/>
          <p:nvPr/>
        </p:nvSpPr>
        <p:spPr>
          <a:xfrm>
            <a:off x="364970" y="4112978"/>
            <a:ext cx="944608" cy="1427863"/>
          </a:xfrm>
          <a:prstGeom prst="rect">
            <a:avLst/>
          </a:prstGeom>
          <a:noFill/>
          <a:ln w="9525">
            <a:solidFill>
              <a:srgbClr val="3BF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7" name="Rectangle 36">
            <a:extLst>
              <a:ext uri="{FF2B5EF4-FFF2-40B4-BE49-F238E27FC236}">
                <a16:creationId xmlns:a16="http://schemas.microsoft.com/office/drawing/2014/main" id="{556584A1-37D4-A229-D4C0-2AAF4EC15757}"/>
              </a:ext>
            </a:extLst>
          </p:cNvPr>
          <p:cNvSpPr/>
          <p:nvPr/>
        </p:nvSpPr>
        <p:spPr>
          <a:xfrm>
            <a:off x="364970" y="5617089"/>
            <a:ext cx="944608" cy="855322"/>
          </a:xfrm>
          <a:prstGeom prst="rect">
            <a:avLst/>
          </a:prstGeom>
          <a:noFill/>
          <a:ln w="9525">
            <a:solidFill>
              <a:srgbClr val="00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0" name="Rectangle 39">
            <a:extLst>
              <a:ext uri="{FF2B5EF4-FFF2-40B4-BE49-F238E27FC236}">
                <a16:creationId xmlns:a16="http://schemas.microsoft.com/office/drawing/2014/main" id="{26FE8ABA-D213-E17A-419A-63F99E359A93}"/>
              </a:ext>
            </a:extLst>
          </p:cNvPr>
          <p:cNvSpPr/>
          <p:nvPr/>
        </p:nvSpPr>
        <p:spPr>
          <a:xfrm>
            <a:off x="364970" y="6532651"/>
            <a:ext cx="944608" cy="1498683"/>
          </a:xfrm>
          <a:prstGeom prst="rect">
            <a:avLst/>
          </a:prstGeom>
          <a:noFill/>
          <a:ln w="9525">
            <a:solidFill>
              <a:srgbClr val="DBFECC">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3" name="Rectangle 42">
            <a:extLst>
              <a:ext uri="{FF2B5EF4-FFF2-40B4-BE49-F238E27FC236}">
                <a16:creationId xmlns:a16="http://schemas.microsoft.com/office/drawing/2014/main" id="{B4EF9E80-68B5-22CC-1825-4C67A59F7219}"/>
              </a:ext>
            </a:extLst>
          </p:cNvPr>
          <p:cNvSpPr/>
          <p:nvPr/>
        </p:nvSpPr>
        <p:spPr>
          <a:xfrm>
            <a:off x="359115" y="8099882"/>
            <a:ext cx="946401" cy="553891"/>
          </a:xfrm>
          <a:prstGeom prst="rect">
            <a:avLst/>
          </a:prstGeom>
          <a:noFill/>
          <a:ln w="9525">
            <a:solidFill>
              <a:srgbClr val="007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9" name="文本框 17">
            <a:extLst>
              <a:ext uri="{FF2B5EF4-FFF2-40B4-BE49-F238E27FC236}">
                <a16:creationId xmlns:a16="http://schemas.microsoft.com/office/drawing/2014/main" id="{86932A36-B8C3-F468-41F1-F75F119E52FB}"/>
              </a:ext>
            </a:extLst>
          </p:cNvPr>
          <p:cNvSpPr txBox="1"/>
          <p:nvPr/>
        </p:nvSpPr>
        <p:spPr>
          <a:xfrm>
            <a:off x="373618" y="4114088"/>
            <a:ext cx="94460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资源计划系统</a:t>
            </a:r>
          </a:p>
        </p:txBody>
      </p:sp>
      <p:sp>
        <p:nvSpPr>
          <p:cNvPr id="13" name="文本框 17">
            <a:extLst>
              <a:ext uri="{FF2B5EF4-FFF2-40B4-BE49-F238E27FC236}">
                <a16:creationId xmlns:a16="http://schemas.microsoft.com/office/drawing/2014/main" id="{052D11E7-4DD8-14E7-2A8D-326F217E80BD}"/>
              </a:ext>
            </a:extLst>
          </p:cNvPr>
          <p:cNvSpPr txBox="1"/>
          <p:nvPr/>
        </p:nvSpPr>
        <p:spPr>
          <a:xfrm>
            <a:off x="317568" y="4416916"/>
            <a:ext cx="1043491" cy="215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人力资源管理系统</a:t>
            </a:r>
          </a:p>
        </p:txBody>
      </p:sp>
      <p:sp>
        <p:nvSpPr>
          <p:cNvPr id="45" name="文本框 44">
            <a:extLst>
              <a:ext uri="{FF2B5EF4-FFF2-40B4-BE49-F238E27FC236}">
                <a16:creationId xmlns:a16="http://schemas.microsoft.com/office/drawing/2014/main" id="{91E03879-21E9-C291-10FA-803D8CB9095F}"/>
              </a:ext>
            </a:extLst>
          </p:cNvPr>
          <p:cNvSpPr txBox="1"/>
          <p:nvPr/>
        </p:nvSpPr>
        <p:spPr>
          <a:xfrm>
            <a:off x="330911" y="4719746"/>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供应链管理系统</a:t>
            </a:r>
            <a:endPar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46" name="文本框 17">
            <a:extLst>
              <a:ext uri="{FF2B5EF4-FFF2-40B4-BE49-F238E27FC236}">
                <a16:creationId xmlns:a16="http://schemas.microsoft.com/office/drawing/2014/main" id="{5C5FB40E-55B7-C9EB-61CC-E25B2FB56474}"/>
              </a:ext>
            </a:extLst>
          </p:cNvPr>
          <p:cNvSpPr txBox="1"/>
          <p:nvPr/>
        </p:nvSpPr>
        <p:spPr>
          <a:xfrm>
            <a:off x="330911" y="5022575"/>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客户关系管理系统</a:t>
            </a:r>
          </a:p>
        </p:txBody>
      </p:sp>
      <p:sp>
        <p:nvSpPr>
          <p:cNvPr id="47" name="文本框 17">
            <a:extLst>
              <a:ext uri="{FF2B5EF4-FFF2-40B4-BE49-F238E27FC236}">
                <a16:creationId xmlns:a16="http://schemas.microsoft.com/office/drawing/2014/main" id="{2EF0ABE9-4F8B-F79E-8C02-5AB7854189C9}"/>
              </a:ext>
            </a:extLst>
          </p:cNvPr>
          <p:cNvSpPr txBox="1"/>
          <p:nvPr/>
        </p:nvSpPr>
        <p:spPr>
          <a:xfrm>
            <a:off x="330911" y="5325404"/>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订单管理系统</a:t>
            </a:r>
          </a:p>
        </p:txBody>
      </p:sp>
      <p:sp>
        <p:nvSpPr>
          <p:cNvPr id="48" name="文本框 17">
            <a:extLst>
              <a:ext uri="{FF2B5EF4-FFF2-40B4-BE49-F238E27FC236}">
                <a16:creationId xmlns:a16="http://schemas.microsoft.com/office/drawing/2014/main" id="{19310345-6E65-E78D-5D7D-34EE33A23607}"/>
              </a:ext>
            </a:extLst>
          </p:cNvPr>
          <p:cNvSpPr txBox="1"/>
          <p:nvPr/>
        </p:nvSpPr>
        <p:spPr>
          <a:xfrm>
            <a:off x="322263" y="5651315"/>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决策支持系统</a:t>
            </a:r>
          </a:p>
        </p:txBody>
      </p:sp>
      <p:sp>
        <p:nvSpPr>
          <p:cNvPr id="49" name="文本框 17">
            <a:extLst>
              <a:ext uri="{FF2B5EF4-FFF2-40B4-BE49-F238E27FC236}">
                <a16:creationId xmlns:a16="http://schemas.microsoft.com/office/drawing/2014/main" id="{515DD7F2-E64F-AB02-B95D-DF8F48ABEB9C}"/>
              </a:ext>
            </a:extLst>
          </p:cNvPr>
          <p:cNvSpPr txBox="1"/>
          <p:nvPr/>
        </p:nvSpPr>
        <p:spPr>
          <a:xfrm>
            <a:off x="330911" y="5958100"/>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商务智能系统</a:t>
            </a:r>
          </a:p>
        </p:txBody>
      </p:sp>
      <p:sp>
        <p:nvSpPr>
          <p:cNvPr id="50" name="文本框 17">
            <a:extLst>
              <a:ext uri="{FF2B5EF4-FFF2-40B4-BE49-F238E27FC236}">
                <a16:creationId xmlns:a16="http://schemas.microsoft.com/office/drawing/2014/main" id="{DD366E9E-F7E3-B4D7-182A-B327B944EF7D}"/>
              </a:ext>
            </a:extLst>
          </p:cNvPr>
          <p:cNvSpPr txBox="1"/>
          <p:nvPr/>
        </p:nvSpPr>
        <p:spPr>
          <a:xfrm>
            <a:off x="330911" y="6256966"/>
            <a:ext cx="1030021" cy="21544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知识管理系统</a:t>
            </a:r>
          </a:p>
        </p:txBody>
      </p:sp>
      <p:sp>
        <p:nvSpPr>
          <p:cNvPr id="51" name="文本框 17">
            <a:extLst>
              <a:ext uri="{FF2B5EF4-FFF2-40B4-BE49-F238E27FC236}">
                <a16:creationId xmlns:a16="http://schemas.microsoft.com/office/drawing/2014/main" id="{F177E9B9-5A47-B7AD-0313-CEE6C08B2A4C}"/>
              </a:ext>
            </a:extLst>
          </p:cNvPr>
          <p:cNvSpPr txBox="1"/>
          <p:nvPr/>
        </p:nvSpPr>
        <p:spPr>
          <a:xfrm>
            <a:off x="362429" y="6556882"/>
            <a:ext cx="944607" cy="338554"/>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产品生命周期管理系统</a:t>
            </a:r>
          </a:p>
        </p:txBody>
      </p:sp>
      <p:sp>
        <p:nvSpPr>
          <p:cNvPr id="52" name="文本框 17">
            <a:extLst>
              <a:ext uri="{FF2B5EF4-FFF2-40B4-BE49-F238E27FC236}">
                <a16:creationId xmlns:a16="http://schemas.microsoft.com/office/drawing/2014/main" id="{687E8B04-0F8B-A877-B835-15C48C002539}"/>
              </a:ext>
            </a:extLst>
          </p:cNvPr>
          <p:cNvSpPr txBox="1"/>
          <p:nvPr/>
        </p:nvSpPr>
        <p:spPr>
          <a:xfrm>
            <a:off x="330466" y="6902885"/>
            <a:ext cx="103002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制造执行系统</a:t>
            </a:r>
          </a:p>
        </p:txBody>
      </p:sp>
      <p:sp>
        <p:nvSpPr>
          <p:cNvPr id="53" name="文本框 17">
            <a:extLst>
              <a:ext uri="{FF2B5EF4-FFF2-40B4-BE49-F238E27FC236}">
                <a16:creationId xmlns:a16="http://schemas.microsoft.com/office/drawing/2014/main" id="{6F06744D-3F7C-48E6-8A28-B6A1297C7BF0}"/>
              </a:ext>
            </a:extLst>
          </p:cNvPr>
          <p:cNvSpPr txBox="1"/>
          <p:nvPr/>
        </p:nvSpPr>
        <p:spPr>
          <a:xfrm>
            <a:off x="332064" y="7215416"/>
            <a:ext cx="103002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库存管理系统</a:t>
            </a:r>
          </a:p>
        </p:txBody>
      </p:sp>
      <p:sp>
        <p:nvSpPr>
          <p:cNvPr id="54" name="文本框 17">
            <a:extLst>
              <a:ext uri="{FF2B5EF4-FFF2-40B4-BE49-F238E27FC236}">
                <a16:creationId xmlns:a16="http://schemas.microsoft.com/office/drawing/2014/main" id="{90DD2463-445D-6557-38C4-AE5A8CD42811}"/>
              </a:ext>
            </a:extLst>
          </p:cNvPr>
          <p:cNvSpPr txBox="1"/>
          <p:nvPr/>
        </p:nvSpPr>
        <p:spPr>
          <a:xfrm>
            <a:off x="329807" y="7523393"/>
            <a:ext cx="103002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产品研发系统</a:t>
            </a:r>
          </a:p>
        </p:txBody>
      </p:sp>
      <p:sp>
        <p:nvSpPr>
          <p:cNvPr id="55" name="文本框 17">
            <a:extLst>
              <a:ext uri="{FF2B5EF4-FFF2-40B4-BE49-F238E27FC236}">
                <a16:creationId xmlns:a16="http://schemas.microsoft.com/office/drawing/2014/main" id="{EA0DCBD9-A510-5B16-E4F7-133B25854D91}"/>
              </a:ext>
            </a:extLst>
          </p:cNvPr>
          <p:cNvSpPr txBox="1"/>
          <p:nvPr/>
        </p:nvSpPr>
        <p:spPr>
          <a:xfrm>
            <a:off x="316180" y="7832953"/>
            <a:ext cx="103002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物流管理系统</a:t>
            </a:r>
          </a:p>
        </p:txBody>
      </p:sp>
      <p:sp>
        <p:nvSpPr>
          <p:cNvPr id="56" name="文本框 17">
            <a:extLst>
              <a:ext uri="{FF2B5EF4-FFF2-40B4-BE49-F238E27FC236}">
                <a16:creationId xmlns:a16="http://schemas.microsoft.com/office/drawing/2014/main" id="{AAAA2E5A-13A2-1909-7ECB-A5F39EEDC0E7}"/>
              </a:ext>
            </a:extLst>
          </p:cNvPr>
          <p:cNvSpPr txBox="1"/>
          <p:nvPr/>
        </p:nvSpPr>
        <p:spPr>
          <a:xfrm>
            <a:off x="330911" y="8133282"/>
            <a:ext cx="10300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自动化办公系统</a:t>
            </a:r>
          </a:p>
        </p:txBody>
      </p:sp>
      <p:sp>
        <p:nvSpPr>
          <p:cNvPr id="57" name="文本框 17">
            <a:extLst>
              <a:ext uri="{FF2B5EF4-FFF2-40B4-BE49-F238E27FC236}">
                <a16:creationId xmlns:a16="http://schemas.microsoft.com/office/drawing/2014/main" id="{C0099285-B5D8-2859-1354-2395862AE4A2}"/>
              </a:ext>
            </a:extLst>
          </p:cNvPr>
          <p:cNvSpPr txBox="1"/>
          <p:nvPr/>
        </p:nvSpPr>
        <p:spPr>
          <a:xfrm>
            <a:off x="373618" y="8430640"/>
            <a:ext cx="94460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运营管理系统</a:t>
            </a:r>
          </a:p>
        </p:txBody>
      </p:sp>
      <p:graphicFrame>
        <p:nvGraphicFramePr>
          <p:cNvPr id="778" name="Chart 3">
            <a:extLst>
              <a:ext uri="{FF2B5EF4-FFF2-40B4-BE49-F238E27FC236}">
                <a16:creationId xmlns:a16="http://schemas.microsoft.com/office/drawing/2014/main" id="{FC403C8B-540F-0832-BFDE-C3F6FB2DBF82}"/>
              </a:ext>
            </a:extLst>
          </p:cNvPr>
          <p:cNvGraphicFramePr/>
          <p:nvPr>
            <p:custDataLst>
              <p:tags r:id="rId7"/>
            </p:custDataLst>
          </p:nvPr>
        </p:nvGraphicFramePr>
        <p:xfrm>
          <a:off x="1119188" y="3916363"/>
          <a:ext cx="1508125" cy="4962525"/>
        </p:xfrm>
        <a:graphic>
          <a:graphicData uri="http://schemas.openxmlformats.org/drawingml/2006/chart">
            <c:chart xmlns:c="http://schemas.openxmlformats.org/drawingml/2006/chart" xmlns:r="http://schemas.openxmlformats.org/officeDocument/2006/relationships" r:id="rId99"/>
          </a:graphicData>
        </a:graphic>
      </p:graphicFrame>
      <p:cxnSp>
        <p:nvCxnSpPr>
          <p:cNvPr id="530" name="直接连接符 529">
            <a:extLst>
              <a:ext uri="{FF2B5EF4-FFF2-40B4-BE49-F238E27FC236}">
                <a16:creationId xmlns:a16="http://schemas.microsoft.com/office/drawing/2014/main" id="{5F7BE321-BDED-4A9B-7FF9-66CC300867A1}"/>
              </a:ext>
            </a:extLst>
          </p:cNvPr>
          <p:cNvCxnSpPr/>
          <p:nvPr>
            <p:custDataLst>
              <p:tags r:id="rId8"/>
            </p:custDataLst>
          </p:nvPr>
        </p:nvCxnSpPr>
        <p:spPr bwMode="auto">
          <a:xfrm flipV="1">
            <a:off x="2349500" y="8696325"/>
            <a:ext cx="0" cy="20320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95" name="直接连接符 594">
            <a:extLst>
              <a:ext uri="{FF2B5EF4-FFF2-40B4-BE49-F238E27FC236}">
                <a16:creationId xmlns:a16="http://schemas.microsoft.com/office/drawing/2014/main" id="{CDA84DA1-E0CB-2BA7-42E0-A992341B049E}"/>
              </a:ext>
            </a:extLst>
          </p:cNvPr>
          <p:cNvCxnSpPr>
            <a:cxnSpLocks/>
          </p:cNvCxnSpPr>
          <p:nvPr>
            <p:custDataLst>
              <p:tags r:id="rId9"/>
            </p:custDataLst>
          </p:nvPr>
        </p:nvCxnSpPr>
        <p:spPr bwMode="auto">
          <a:xfrm flipH="1">
            <a:off x="1658937" y="4235450"/>
            <a:ext cx="9683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7" name="直接连接符 616">
            <a:extLst>
              <a:ext uri="{FF2B5EF4-FFF2-40B4-BE49-F238E27FC236}">
                <a16:creationId xmlns:a16="http://schemas.microsoft.com/office/drawing/2014/main" id="{D1994BFE-8A8A-41F7-2743-E4CE1CB5213B}"/>
              </a:ext>
            </a:extLst>
          </p:cNvPr>
          <p:cNvCxnSpPr/>
          <p:nvPr>
            <p:custDataLst>
              <p:tags r:id="rId10"/>
            </p:custDataLst>
          </p:nvPr>
        </p:nvCxnSpPr>
        <p:spPr bwMode="auto">
          <a:xfrm flipH="1">
            <a:off x="2078038" y="4545013"/>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8" name="直接连接符 637">
            <a:extLst>
              <a:ext uri="{FF2B5EF4-FFF2-40B4-BE49-F238E27FC236}">
                <a16:creationId xmlns:a16="http://schemas.microsoft.com/office/drawing/2014/main" id="{BFA33861-6E7F-2306-35DD-546C252DE75D}"/>
              </a:ext>
            </a:extLst>
          </p:cNvPr>
          <p:cNvCxnSpPr/>
          <p:nvPr>
            <p:custDataLst>
              <p:tags r:id="rId11"/>
            </p:custDataLst>
          </p:nvPr>
        </p:nvCxnSpPr>
        <p:spPr bwMode="auto">
          <a:xfrm flipH="1">
            <a:off x="1835149" y="4852988"/>
            <a:ext cx="8255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0" name="直接连接符 649">
            <a:extLst>
              <a:ext uri="{FF2B5EF4-FFF2-40B4-BE49-F238E27FC236}">
                <a16:creationId xmlns:a16="http://schemas.microsoft.com/office/drawing/2014/main" id="{36644019-4913-E52C-4C1F-4C146F8E7116}"/>
              </a:ext>
            </a:extLst>
          </p:cNvPr>
          <p:cNvCxnSpPr/>
          <p:nvPr>
            <p:custDataLst>
              <p:tags r:id="rId12"/>
            </p:custDataLst>
          </p:nvPr>
        </p:nvCxnSpPr>
        <p:spPr bwMode="auto">
          <a:xfrm flipH="1">
            <a:off x="2087563" y="5162550"/>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7" name="直接连接符 656">
            <a:extLst>
              <a:ext uri="{FF2B5EF4-FFF2-40B4-BE49-F238E27FC236}">
                <a16:creationId xmlns:a16="http://schemas.microsoft.com/office/drawing/2014/main" id="{F224DD61-319C-DF91-BF5D-A19A8D156D8D}"/>
              </a:ext>
            </a:extLst>
          </p:cNvPr>
          <p:cNvCxnSpPr/>
          <p:nvPr>
            <p:custDataLst>
              <p:tags r:id="rId13"/>
            </p:custDataLst>
          </p:nvPr>
        </p:nvCxnSpPr>
        <p:spPr bwMode="auto">
          <a:xfrm flipH="1">
            <a:off x="1706563" y="5470525"/>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5" name="直接连接符 664">
            <a:extLst>
              <a:ext uri="{FF2B5EF4-FFF2-40B4-BE49-F238E27FC236}">
                <a16:creationId xmlns:a16="http://schemas.microsoft.com/office/drawing/2014/main" id="{415FC844-8F07-DFED-8117-3D044B713110}"/>
              </a:ext>
            </a:extLst>
          </p:cNvPr>
          <p:cNvCxnSpPr/>
          <p:nvPr>
            <p:custDataLst>
              <p:tags r:id="rId14"/>
            </p:custDataLst>
          </p:nvPr>
        </p:nvCxnSpPr>
        <p:spPr bwMode="auto">
          <a:xfrm flipH="1">
            <a:off x="1920875" y="5780088"/>
            <a:ext cx="730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2" name="直接连接符 671">
            <a:extLst>
              <a:ext uri="{FF2B5EF4-FFF2-40B4-BE49-F238E27FC236}">
                <a16:creationId xmlns:a16="http://schemas.microsoft.com/office/drawing/2014/main" id="{6A7BE424-D3CF-636C-880F-D58A0428A1F1}"/>
              </a:ext>
            </a:extLst>
          </p:cNvPr>
          <p:cNvCxnSpPr/>
          <p:nvPr>
            <p:custDataLst>
              <p:tags r:id="rId15"/>
            </p:custDataLst>
          </p:nvPr>
        </p:nvCxnSpPr>
        <p:spPr bwMode="auto">
          <a:xfrm flipH="1">
            <a:off x="1911350" y="6088063"/>
            <a:ext cx="635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0" name="直接连接符 679">
            <a:extLst>
              <a:ext uri="{FF2B5EF4-FFF2-40B4-BE49-F238E27FC236}">
                <a16:creationId xmlns:a16="http://schemas.microsoft.com/office/drawing/2014/main" id="{DA2A0586-87E1-BDCB-3022-A687B8D0E582}"/>
              </a:ext>
            </a:extLst>
          </p:cNvPr>
          <p:cNvCxnSpPr/>
          <p:nvPr>
            <p:custDataLst>
              <p:tags r:id="rId16"/>
            </p:custDataLst>
          </p:nvPr>
        </p:nvCxnSpPr>
        <p:spPr bwMode="auto">
          <a:xfrm flipH="1">
            <a:off x="2092325" y="6397625"/>
            <a:ext cx="539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6" name="直接连接符 595">
            <a:extLst>
              <a:ext uri="{FF2B5EF4-FFF2-40B4-BE49-F238E27FC236}">
                <a16:creationId xmlns:a16="http://schemas.microsoft.com/office/drawing/2014/main" id="{01C409D5-B7E7-F690-A247-E4ED862CCCE6}"/>
              </a:ext>
            </a:extLst>
          </p:cNvPr>
          <p:cNvCxnSpPr>
            <a:cxnSpLocks/>
          </p:cNvCxnSpPr>
          <p:nvPr>
            <p:custDataLst>
              <p:tags r:id="rId17"/>
            </p:custDataLst>
          </p:nvPr>
        </p:nvCxnSpPr>
        <p:spPr bwMode="auto">
          <a:xfrm flipH="1">
            <a:off x="1611313" y="6705600"/>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1" name="直接连接符 590">
            <a:extLst>
              <a:ext uri="{FF2B5EF4-FFF2-40B4-BE49-F238E27FC236}">
                <a16:creationId xmlns:a16="http://schemas.microsoft.com/office/drawing/2014/main" id="{C9248F2F-1E26-F1BB-4C51-867A1087AE7B}"/>
              </a:ext>
            </a:extLst>
          </p:cNvPr>
          <p:cNvCxnSpPr>
            <a:cxnSpLocks/>
          </p:cNvCxnSpPr>
          <p:nvPr>
            <p:custDataLst>
              <p:tags r:id="rId18"/>
            </p:custDataLst>
          </p:nvPr>
        </p:nvCxnSpPr>
        <p:spPr bwMode="auto">
          <a:xfrm flipH="1">
            <a:off x="1554163" y="7091363"/>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8" name="直接连接符 747">
            <a:extLst>
              <a:ext uri="{FF2B5EF4-FFF2-40B4-BE49-F238E27FC236}">
                <a16:creationId xmlns:a16="http://schemas.microsoft.com/office/drawing/2014/main" id="{ED9E9808-E880-4140-C687-7FCA881C438D}"/>
              </a:ext>
            </a:extLst>
          </p:cNvPr>
          <p:cNvCxnSpPr/>
          <p:nvPr>
            <p:custDataLst>
              <p:tags r:id="rId19"/>
            </p:custDataLst>
          </p:nvPr>
        </p:nvCxnSpPr>
        <p:spPr bwMode="auto">
          <a:xfrm flipH="1">
            <a:off x="1706563" y="7323138"/>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7" name="直接连接符 596">
            <a:extLst>
              <a:ext uri="{FF2B5EF4-FFF2-40B4-BE49-F238E27FC236}">
                <a16:creationId xmlns:a16="http://schemas.microsoft.com/office/drawing/2014/main" id="{7650728B-CE8E-3E73-3C0D-8F278465D8BF}"/>
              </a:ext>
            </a:extLst>
          </p:cNvPr>
          <p:cNvCxnSpPr>
            <a:cxnSpLocks/>
          </p:cNvCxnSpPr>
          <p:nvPr>
            <p:custDataLst>
              <p:tags r:id="rId20"/>
            </p:custDataLst>
          </p:nvPr>
        </p:nvCxnSpPr>
        <p:spPr bwMode="auto">
          <a:xfrm flipH="1">
            <a:off x="1625600" y="7632700"/>
            <a:ext cx="635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2" name="直接连接符 761">
            <a:extLst>
              <a:ext uri="{FF2B5EF4-FFF2-40B4-BE49-F238E27FC236}">
                <a16:creationId xmlns:a16="http://schemas.microsoft.com/office/drawing/2014/main" id="{BFDCA480-C0A5-6DF3-6C80-811569968A40}"/>
              </a:ext>
            </a:extLst>
          </p:cNvPr>
          <p:cNvCxnSpPr/>
          <p:nvPr>
            <p:custDataLst>
              <p:tags r:id="rId21"/>
            </p:custDataLst>
          </p:nvPr>
        </p:nvCxnSpPr>
        <p:spPr bwMode="auto">
          <a:xfrm flipH="1">
            <a:off x="1801813" y="7940675"/>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2" name="直接连接符 771">
            <a:extLst>
              <a:ext uri="{FF2B5EF4-FFF2-40B4-BE49-F238E27FC236}">
                <a16:creationId xmlns:a16="http://schemas.microsoft.com/office/drawing/2014/main" id="{D307ECE5-FCB0-6967-F684-F7554F9E172B}"/>
              </a:ext>
            </a:extLst>
          </p:cNvPr>
          <p:cNvCxnSpPr/>
          <p:nvPr>
            <p:custDataLst>
              <p:tags r:id="rId22"/>
            </p:custDataLst>
          </p:nvPr>
        </p:nvCxnSpPr>
        <p:spPr bwMode="auto">
          <a:xfrm flipH="1">
            <a:off x="2259013" y="8250238"/>
            <a:ext cx="301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6" name="直接连接符 815">
            <a:extLst>
              <a:ext uri="{FF2B5EF4-FFF2-40B4-BE49-F238E27FC236}">
                <a16:creationId xmlns:a16="http://schemas.microsoft.com/office/drawing/2014/main" id="{5663C1F6-BA26-3DAD-D2E5-D16FD482DC9F}"/>
              </a:ext>
            </a:extLst>
          </p:cNvPr>
          <p:cNvCxnSpPr/>
          <p:nvPr>
            <p:custDataLst>
              <p:tags r:id="rId23"/>
            </p:custDataLst>
          </p:nvPr>
        </p:nvCxnSpPr>
        <p:spPr bwMode="auto">
          <a:xfrm flipH="1">
            <a:off x="1887537" y="8558213"/>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93" name="Text Placeholder 2">
            <a:extLst>
              <a:ext uri="{FF2B5EF4-FFF2-40B4-BE49-F238E27FC236}">
                <a16:creationId xmlns:a16="http://schemas.microsoft.com/office/drawing/2014/main" id="{169682E8-792E-73CB-C1EF-94EDB11CD882}"/>
              </a:ext>
            </a:extLst>
          </p:cNvPr>
          <p:cNvSpPr>
            <a:spLocks noGrp="1"/>
          </p:cNvSpPr>
          <p:nvPr>
            <p:custDataLst>
              <p:tags r:id="rId24"/>
            </p:custDataLst>
          </p:nvPr>
        </p:nvSpPr>
        <p:spPr bwMode="gray">
          <a:xfrm>
            <a:off x="1379538" y="6967538"/>
            <a:ext cx="179388" cy="95250"/>
          </a:xfrm>
          <a:prstGeom prst="rect">
            <a:avLst/>
          </a:prstGeom>
          <a:solidFill>
            <a:schemeClr val="accent2"/>
          </a:solidFill>
          <a:ln>
            <a:noFill/>
          </a:ln>
          <a:effectLst/>
        </p:spPr>
        <p:txBody>
          <a:bodyPr vert="horz" wrap="none" lIns="12700" tIns="0" rIns="12700" bIns="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84FA6874-8B26-41F5-A34E-03512870094D}" type="datetime'''''''''''''''''''''''''''1''''5''''''''''''%'''''''''''">
              <a:rPr kumimoji="0" lang="en-US" altLang="en-US" sz="7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15%</a:t>
            </a:fld>
            <a:endParaRPr kumimoji="0" lang="zh-CN" altLang="en-US" sz="7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sp>
        <p:nvSpPr>
          <p:cNvPr id="528" name="Text Placeholder 2">
            <a:extLst>
              <a:ext uri="{FF2B5EF4-FFF2-40B4-BE49-F238E27FC236}">
                <a16:creationId xmlns:a16="http://schemas.microsoft.com/office/drawing/2014/main" id="{1A970EB9-9DFF-973A-B4FF-5BED2A025A2F}"/>
              </a:ext>
            </a:extLst>
          </p:cNvPr>
          <p:cNvSpPr>
            <a:spLocks noGrp="1"/>
          </p:cNvSpPr>
          <p:nvPr>
            <p:custDataLst>
              <p:tags r:id="rId25"/>
            </p:custDataLst>
          </p:nvPr>
        </p:nvSpPr>
        <p:spPr bwMode="auto">
          <a:xfrm>
            <a:off x="2366062" y="8895244"/>
            <a:ext cx="169863" cy="82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B6AAACE2-6640-4249-AB5B-361D383EBCA3}" type="datetime'1''''0''''''''''''''''''''''''''''''''0''''''%'''''''''">
              <a:rPr kumimoji="0" lang="en-US" altLang="en-US" sz="6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100%</a:t>
            </a:fld>
            <a:endParaRPr kumimoji="0" lang="zh-CN" altLang="en-US" sz="6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graphicFrame>
        <p:nvGraphicFramePr>
          <p:cNvPr id="779" name="Chart 3">
            <a:extLst>
              <a:ext uri="{FF2B5EF4-FFF2-40B4-BE49-F238E27FC236}">
                <a16:creationId xmlns:a16="http://schemas.microsoft.com/office/drawing/2014/main" id="{4AFEE50E-AF27-3D99-2E7E-CFC70CE85265}"/>
              </a:ext>
            </a:extLst>
          </p:cNvPr>
          <p:cNvGraphicFramePr/>
          <p:nvPr>
            <p:custDataLst>
              <p:tags r:id="rId26"/>
            </p:custDataLst>
          </p:nvPr>
        </p:nvGraphicFramePr>
        <p:xfrm>
          <a:off x="2155825" y="3916363"/>
          <a:ext cx="1508125" cy="4962525"/>
        </p:xfrm>
        <a:graphic>
          <a:graphicData uri="http://schemas.openxmlformats.org/drawingml/2006/chart">
            <c:chart xmlns:c="http://schemas.openxmlformats.org/drawingml/2006/chart" xmlns:r="http://schemas.openxmlformats.org/officeDocument/2006/relationships" r:id="rId100"/>
          </a:graphicData>
        </a:graphic>
      </p:graphicFrame>
      <p:cxnSp>
        <p:nvCxnSpPr>
          <p:cNvPr id="825" name="直接连接符 824">
            <a:extLst>
              <a:ext uri="{FF2B5EF4-FFF2-40B4-BE49-F238E27FC236}">
                <a16:creationId xmlns:a16="http://schemas.microsoft.com/office/drawing/2014/main" id="{E8E86EE3-7986-681D-DBFF-EFEF2E17ECC0}"/>
              </a:ext>
            </a:extLst>
          </p:cNvPr>
          <p:cNvCxnSpPr/>
          <p:nvPr>
            <p:custDataLst>
              <p:tags r:id="rId27"/>
            </p:custDataLst>
          </p:nvPr>
        </p:nvCxnSpPr>
        <p:spPr bwMode="auto">
          <a:xfrm flipV="1">
            <a:off x="3386138" y="8696325"/>
            <a:ext cx="0" cy="20320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26" name="直接连接符 825">
            <a:extLst>
              <a:ext uri="{FF2B5EF4-FFF2-40B4-BE49-F238E27FC236}">
                <a16:creationId xmlns:a16="http://schemas.microsoft.com/office/drawing/2014/main" id="{DE8F6991-0C98-6F29-B978-C14FAC99BB71}"/>
              </a:ext>
            </a:extLst>
          </p:cNvPr>
          <p:cNvCxnSpPr>
            <a:cxnSpLocks/>
          </p:cNvCxnSpPr>
          <p:nvPr>
            <p:custDataLst>
              <p:tags r:id="rId28"/>
            </p:custDataLst>
          </p:nvPr>
        </p:nvCxnSpPr>
        <p:spPr bwMode="auto">
          <a:xfrm flipH="1">
            <a:off x="2554288" y="4313238"/>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7" name="直接连接符 826">
            <a:extLst>
              <a:ext uri="{FF2B5EF4-FFF2-40B4-BE49-F238E27FC236}">
                <a16:creationId xmlns:a16="http://schemas.microsoft.com/office/drawing/2014/main" id="{E0709C6F-F98C-75A3-2C27-F869FB6168E9}"/>
              </a:ext>
            </a:extLst>
          </p:cNvPr>
          <p:cNvCxnSpPr/>
          <p:nvPr>
            <p:custDataLst>
              <p:tags r:id="rId29"/>
            </p:custDataLst>
          </p:nvPr>
        </p:nvCxnSpPr>
        <p:spPr bwMode="auto">
          <a:xfrm flipH="1">
            <a:off x="3021013" y="4545013"/>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8" name="直接连接符 827">
            <a:extLst>
              <a:ext uri="{FF2B5EF4-FFF2-40B4-BE49-F238E27FC236}">
                <a16:creationId xmlns:a16="http://schemas.microsoft.com/office/drawing/2014/main" id="{788860FD-9C45-6C0B-DB27-81BD6E621503}"/>
              </a:ext>
            </a:extLst>
          </p:cNvPr>
          <p:cNvCxnSpPr/>
          <p:nvPr>
            <p:custDataLst>
              <p:tags r:id="rId30"/>
            </p:custDataLst>
          </p:nvPr>
        </p:nvCxnSpPr>
        <p:spPr bwMode="auto">
          <a:xfrm flipH="1">
            <a:off x="2759075" y="4852988"/>
            <a:ext cx="635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9" name="直接连接符 828">
            <a:extLst>
              <a:ext uri="{FF2B5EF4-FFF2-40B4-BE49-F238E27FC236}">
                <a16:creationId xmlns:a16="http://schemas.microsoft.com/office/drawing/2014/main" id="{438ED29F-EC16-E9F2-55A2-FF57E73A48B1}"/>
              </a:ext>
            </a:extLst>
          </p:cNvPr>
          <p:cNvCxnSpPr/>
          <p:nvPr>
            <p:custDataLst>
              <p:tags r:id="rId31"/>
            </p:custDataLst>
          </p:nvPr>
        </p:nvCxnSpPr>
        <p:spPr bwMode="auto">
          <a:xfrm flipH="1">
            <a:off x="2887663" y="5162550"/>
            <a:ext cx="9683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0" name="直接连接符 829">
            <a:extLst>
              <a:ext uri="{FF2B5EF4-FFF2-40B4-BE49-F238E27FC236}">
                <a16:creationId xmlns:a16="http://schemas.microsoft.com/office/drawing/2014/main" id="{A3DED52F-8D2D-6EA1-0DBF-E25D3FB24DA0}"/>
              </a:ext>
            </a:extLst>
          </p:cNvPr>
          <p:cNvCxnSpPr/>
          <p:nvPr>
            <p:custDataLst>
              <p:tags r:id="rId32"/>
            </p:custDataLst>
          </p:nvPr>
        </p:nvCxnSpPr>
        <p:spPr bwMode="auto">
          <a:xfrm flipH="1">
            <a:off x="2649538" y="5470525"/>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1" name="直接连接符 830">
            <a:extLst>
              <a:ext uri="{FF2B5EF4-FFF2-40B4-BE49-F238E27FC236}">
                <a16:creationId xmlns:a16="http://schemas.microsoft.com/office/drawing/2014/main" id="{97818446-3C55-3E68-803C-E37731B8576D}"/>
              </a:ext>
            </a:extLst>
          </p:cNvPr>
          <p:cNvCxnSpPr/>
          <p:nvPr>
            <p:custDataLst>
              <p:tags r:id="rId33"/>
            </p:custDataLst>
          </p:nvPr>
        </p:nvCxnSpPr>
        <p:spPr bwMode="auto">
          <a:xfrm flipH="1">
            <a:off x="2878138" y="5780088"/>
            <a:ext cx="873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2" name="直接连接符 831">
            <a:extLst>
              <a:ext uri="{FF2B5EF4-FFF2-40B4-BE49-F238E27FC236}">
                <a16:creationId xmlns:a16="http://schemas.microsoft.com/office/drawing/2014/main" id="{2CAFCAB9-57C6-7326-EC1E-D5E87A5CEE00}"/>
              </a:ext>
            </a:extLst>
          </p:cNvPr>
          <p:cNvCxnSpPr/>
          <p:nvPr>
            <p:custDataLst>
              <p:tags r:id="rId34"/>
            </p:custDataLst>
          </p:nvPr>
        </p:nvCxnSpPr>
        <p:spPr bwMode="auto">
          <a:xfrm flipH="1">
            <a:off x="2863850" y="6088063"/>
            <a:ext cx="730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3" name="直接连接符 832">
            <a:extLst>
              <a:ext uri="{FF2B5EF4-FFF2-40B4-BE49-F238E27FC236}">
                <a16:creationId xmlns:a16="http://schemas.microsoft.com/office/drawing/2014/main" id="{19C0D269-7990-F1F4-C906-8564DE3138D3}"/>
              </a:ext>
            </a:extLst>
          </p:cNvPr>
          <p:cNvCxnSpPr/>
          <p:nvPr>
            <p:custDataLst>
              <p:tags r:id="rId35"/>
            </p:custDataLst>
          </p:nvPr>
        </p:nvCxnSpPr>
        <p:spPr bwMode="auto">
          <a:xfrm flipH="1">
            <a:off x="3030538" y="6397625"/>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4" name="直接连接符 833">
            <a:extLst>
              <a:ext uri="{FF2B5EF4-FFF2-40B4-BE49-F238E27FC236}">
                <a16:creationId xmlns:a16="http://schemas.microsoft.com/office/drawing/2014/main" id="{9DF7F73F-D3BC-3425-3BC1-DAA11F546954}"/>
              </a:ext>
            </a:extLst>
          </p:cNvPr>
          <p:cNvCxnSpPr>
            <a:cxnSpLocks/>
          </p:cNvCxnSpPr>
          <p:nvPr>
            <p:custDataLst>
              <p:tags r:id="rId36"/>
            </p:custDataLst>
          </p:nvPr>
        </p:nvCxnSpPr>
        <p:spPr bwMode="auto">
          <a:xfrm flipH="1">
            <a:off x="2544764" y="6783388"/>
            <a:ext cx="476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5" name="直接连接符 834">
            <a:extLst>
              <a:ext uri="{FF2B5EF4-FFF2-40B4-BE49-F238E27FC236}">
                <a16:creationId xmlns:a16="http://schemas.microsoft.com/office/drawing/2014/main" id="{F968E866-5404-FE87-2A1E-5201C52C6FFC}"/>
              </a:ext>
            </a:extLst>
          </p:cNvPr>
          <p:cNvCxnSpPr>
            <a:cxnSpLocks/>
          </p:cNvCxnSpPr>
          <p:nvPr>
            <p:custDataLst>
              <p:tags r:id="rId37"/>
            </p:custDataLst>
          </p:nvPr>
        </p:nvCxnSpPr>
        <p:spPr bwMode="auto">
          <a:xfrm flipH="1">
            <a:off x="2492375" y="7091363"/>
            <a:ext cx="539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6" name="直接连接符 835">
            <a:extLst>
              <a:ext uri="{FF2B5EF4-FFF2-40B4-BE49-F238E27FC236}">
                <a16:creationId xmlns:a16="http://schemas.microsoft.com/office/drawing/2014/main" id="{FB5B04F2-BC1E-F7D5-776E-E2C00AE2382B}"/>
              </a:ext>
            </a:extLst>
          </p:cNvPr>
          <p:cNvCxnSpPr/>
          <p:nvPr>
            <p:custDataLst>
              <p:tags r:id="rId38"/>
            </p:custDataLst>
          </p:nvPr>
        </p:nvCxnSpPr>
        <p:spPr bwMode="auto">
          <a:xfrm flipH="1">
            <a:off x="2649538" y="7323138"/>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7" name="直接连接符 836">
            <a:extLst>
              <a:ext uri="{FF2B5EF4-FFF2-40B4-BE49-F238E27FC236}">
                <a16:creationId xmlns:a16="http://schemas.microsoft.com/office/drawing/2014/main" id="{1F38D1D5-402D-C473-39D7-46DD68C97F00}"/>
              </a:ext>
            </a:extLst>
          </p:cNvPr>
          <p:cNvCxnSpPr>
            <a:cxnSpLocks/>
          </p:cNvCxnSpPr>
          <p:nvPr>
            <p:custDataLst>
              <p:tags r:id="rId39"/>
            </p:custDataLst>
          </p:nvPr>
        </p:nvCxnSpPr>
        <p:spPr bwMode="auto">
          <a:xfrm flipH="1">
            <a:off x="2663825" y="7632700"/>
            <a:ext cx="635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8" name="直接连接符 837">
            <a:extLst>
              <a:ext uri="{FF2B5EF4-FFF2-40B4-BE49-F238E27FC236}">
                <a16:creationId xmlns:a16="http://schemas.microsoft.com/office/drawing/2014/main" id="{AB77AED1-01DB-046E-8513-CE7C3FD0DD3F}"/>
              </a:ext>
            </a:extLst>
          </p:cNvPr>
          <p:cNvCxnSpPr/>
          <p:nvPr>
            <p:custDataLst>
              <p:tags r:id="rId40"/>
            </p:custDataLst>
          </p:nvPr>
        </p:nvCxnSpPr>
        <p:spPr bwMode="auto">
          <a:xfrm flipH="1">
            <a:off x="2654301" y="7940675"/>
            <a:ext cx="539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9" name="直接连接符 838">
            <a:extLst>
              <a:ext uri="{FF2B5EF4-FFF2-40B4-BE49-F238E27FC236}">
                <a16:creationId xmlns:a16="http://schemas.microsoft.com/office/drawing/2014/main" id="{B414BBBA-AB93-CB2F-DB4B-8BFE65FEE55B}"/>
              </a:ext>
            </a:extLst>
          </p:cNvPr>
          <p:cNvCxnSpPr/>
          <p:nvPr>
            <p:custDataLst>
              <p:tags r:id="rId41"/>
            </p:custDataLst>
          </p:nvPr>
        </p:nvCxnSpPr>
        <p:spPr bwMode="auto">
          <a:xfrm flipH="1">
            <a:off x="3209924" y="8250238"/>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0" name="直接连接符 839">
            <a:extLst>
              <a:ext uri="{FF2B5EF4-FFF2-40B4-BE49-F238E27FC236}">
                <a16:creationId xmlns:a16="http://schemas.microsoft.com/office/drawing/2014/main" id="{9B33EF41-28CB-2C5B-DDEC-8A7E96FCBDA2}"/>
              </a:ext>
            </a:extLst>
          </p:cNvPr>
          <p:cNvCxnSpPr/>
          <p:nvPr>
            <p:custDataLst>
              <p:tags r:id="rId42"/>
            </p:custDataLst>
          </p:nvPr>
        </p:nvCxnSpPr>
        <p:spPr bwMode="auto">
          <a:xfrm flipH="1">
            <a:off x="2744788" y="8558213"/>
            <a:ext cx="492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46" name="Text Placeholder 2">
            <a:extLst>
              <a:ext uri="{FF2B5EF4-FFF2-40B4-BE49-F238E27FC236}">
                <a16:creationId xmlns:a16="http://schemas.microsoft.com/office/drawing/2014/main" id="{8AE5FBEF-870D-3FF1-1172-6C27F0DBA1DB}"/>
              </a:ext>
            </a:extLst>
          </p:cNvPr>
          <p:cNvSpPr>
            <a:spLocks noGrp="1"/>
          </p:cNvSpPr>
          <p:nvPr>
            <p:custDataLst>
              <p:tags r:id="rId43"/>
            </p:custDataLst>
          </p:nvPr>
        </p:nvSpPr>
        <p:spPr bwMode="gray">
          <a:xfrm>
            <a:off x="2393950" y="4187825"/>
            <a:ext cx="179388" cy="95250"/>
          </a:xfrm>
          <a:prstGeom prst="rect">
            <a:avLst/>
          </a:prstGeom>
          <a:solidFill>
            <a:schemeClr val="accent2"/>
          </a:solidFill>
          <a:ln>
            <a:noFill/>
          </a:ln>
          <a:effectLst/>
        </p:spPr>
        <p:txBody>
          <a:bodyPr vert="horz" wrap="none" lIns="12700" tIns="0" rIns="12700" bIns="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185B2F49-1C40-466B-8884-5436A7C3ECC6}" type="datetime'1''''''''''''''''''''''''''0''''''%'''''''''''''''''">
              <a:rPr kumimoji="0" lang="en-US" altLang="en-US" sz="7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10%</a:t>
            </a:fld>
            <a:endParaRPr kumimoji="0" lang="zh-CN" altLang="en-US" sz="7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sp>
        <p:nvSpPr>
          <p:cNvPr id="847" name="Text Placeholder 2">
            <a:extLst>
              <a:ext uri="{FF2B5EF4-FFF2-40B4-BE49-F238E27FC236}">
                <a16:creationId xmlns:a16="http://schemas.microsoft.com/office/drawing/2014/main" id="{040561BE-FF16-BFDA-315C-7DBBDC518C0F}"/>
              </a:ext>
            </a:extLst>
          </p:cNvPr>
          <p:cNvSpPr>
            <a:spLocks noGrp="1"/>
          </p:cNvSpPr>
          <p:nvPr>
            <p:custDataLst>
              <p:tags r:id="rId44"/>
            </p:custDataLst>
          </p:nvPr>
        </p:nvSpPr>
        <p:spPr bwMode="gray">
          <a:xfrm>
            <a:off x="2393950" y="6657975"/>
            <a:ext cx="179388" cy="95250"/>
          </a:xfrm>
          <a:prstGeom prst="rect">
            <a:avLst/>
          </a:prstGeom>
          <a:solidFill>
            <a:schemeClr val="accent2"/>
          </a:solidFill>
          <a:ln>
            <a:noFill/>
          </a:ln>
          <a:effectLst/>
        </p:spPr>
        <p:txBody>
          <a:bodyPr vert="horz" wrap="none" lIns="12700" tIns="0" rIns="12700" bIns="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6946C4B7-37F5-4C10-9597-B6E880D24F63}" type="datetime'''''''''''''1''''''''''''0%'''''''''''''''''''''''''''">
              <a:rPr kumimoji="0" lang="en-US" altLang="en-US" sz="7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10%</a:t>
            </a:fld>
            <a:endParaRPr kumimoji="0" lang="zh-CN" altLang="en-US" sz="7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sp>
        <p:nvSpPr>
          <p:cNvPr id="841" name="Text Placeholder 2">
            <a:extLst>
              <a:ext uri="{FF2B5EF4-FFF2-40B4-BE49-F238E27FC236}">
                <a16:creationId xmlns:a16="http://schemas.microsoft.com/office/drawing/2014/main" id="{BF91E9CB-318C-792A-6F6E-41DE60BEAEDB}"/>
              </a:ext>
            </a:extLst>
          </p:cNvPr>
          <p:cNvSpPr>
            <a:spLocks noGrp="1"/>
          </p:cNvSpPr>
          <p:nvPr>
            <p:custDataLst>
              <p:tags r:id="rId45"/>
            </p:custDataLst>
          </p:nvPr>
        </p:nvSpPr>
        <p:spPr bwMode="gray">
          <a:xfrm>
            <a:off x="2392363" y="6967538"/>
            <a:ext cx="134938" cy="95250"/>
          </a:xfrm>
          <a:prstGeom prst="rect">
            <a:avLst/>
          </a:prstGeom>
          <a:solidFill>
            <a:schemeClr val="accent2"/>
          </a:solidFill>
          <a:ln>
            <a:noFill/>
          </a:ln>
          <a:effectLst/>
        </p:spPr>
        <p:txBody>
          <a:bodyPr vert="horz" wrap="none" lIns="12700" tIns="0" rIns="12700" bIns="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6E67447F-A893-492C-8594-B218731F4CFD}" type="datetime'''''''''''''5''''%'''''''''''''''''''''''''''''''''''''''''">
              <a:rPr kumimoji="0" lang="en-US" altLang="en-US" sz="7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5%</a:t>
            </a:fld>
            <a:endParaRPr kumimoji="0" lang="zh-CN" altLang="en-US" sz="7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graphicFrame>
        <p:nvGraphicFramePr>
          <p:cNvPr id="781" name="Chart 3">
            <a:extLst>
              <a:ext uri="{FF2B5EF4-FFF2-40B4-BE49-F238E27FC236}">
                <a16:creationId xmlns:a16="http://schemas.microsoft.com/office/drawing/2014/main" id="{4F221968-02DE-1E1F-AFCE-487DB9E7FDA8}"/>
              </a:ext>
            </a:extLst>
          </p:cNvPr>
          <p:cNvGraphicFramePr/>
          <p:nvPr>
            <p:custDataLst>
              <p:tags r:id="rId46"/>
            </p:custDataLst>
          </p:nvPr>
        </p:nvGraphicFramePr>
        <p:xfrm>
          <a:off x="3135313" y="3916363"/>
          <a:ext cx="1508125" cy="4962525"/>
        </p:xfrm>
        <a:graphic>
          <a:graphicData uri="http://schemas.openxmlformats.org/drawingml/2006/chart">
            <c:chart xmlns:c="http://schemas.openxmlformats.org/drawingml/2006/chart" xmlns:r="http://schemas.openxmlformats.org/officeDocument/2006/relationships" r:id="rId101"/>
          </a:graphicData>
        </a:graphic>
      </p:graphicFrame>
      <p:cxnSp>
        <p:nvCxnSpPr>
          <p:cNvPr id="860" name="直接连接符 859">
            <a:extLst>
              <a:ext uri="{FF2B5EF4-FFF2-40B4-BE49-F238E27FC236}">
                <a16:creationId xmlns:a16="http://schemas.microsoft.com/office/drawing/2014/main" id="{27604DA2-90E3-DC7F-5DD3-D0F0DB726D90}"/>
              </a:ext>
            </a:extLst>
          </p:cNvPr>
          <p:cNvCxnSpPr>
            <a:cxnSpLocks/>
          </p:cNvCxnSpPr>
          <p:nvPr>
            <p:custDataLst>
              <p:tags r:id="rId47"/>
            </p:custDataLst>
          </p:nvPr>
        </p:nvCxnSpPr>
        <p:spPr bwMode="auto">
          <a:xfrm flipH="1">
            <a:off x="3859213" y="4235450"/>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1" name="直接连接符 860">
            <a:extLst>
              <a:ext uri="{FF2B5EF4-FFF2-40B4-BE49-F238E27FC236}">
                <a16:creationId xmlns:a16="http://schemas.microsoft.com/office/drawing/2014/main" id="{0766135D-194A-DEFD-A312-84B7B7B5AAA3}"/>
              </a:ext>
            </a:extLst>
          </p:cNvPr>
          <p:cNvCxnSpPr/>
          <p:nvPr>
            <p:custDataLst>
              <p:tags r:id="rId48"/>
            </p:custDataLst>
          </p:nvPr>
        </p:nvCxnSpPr>
        <p:spPr bwMode="auto">
          <a:xfrm flipH="1">
            <a:off x="4260850" y="4545013"/>
            <a:ext cx="349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2" name="直接连接符 861">
            <a:extLst>
              <a:ext uri="{FF2B5EF4-FFF2-40B4-BE49-F238E27FC236}">
                <a16:creationId xmlns:a16="http://schemas.microsoft.com/office/drawing/2014/main" id="{9B43050C-32F5-D5B5-AF4D-325B30E34A5D}"/>
              </a:ext>
            </a:extLst>
          </p:cNvPr>
          <p:cNvCxnSpPr/>
          <p:nvPr>
            <p:custDataLst>
              <p:tags r:id="rId49"/>
            </p:custDataLst>
          </p:nvPr>
        </p:nvCxnSpPr>
        <p:spPr bwMode="auto">
          <a:xfrm flipH="1">
            <a:off x="4000500" y="4852988"/>
            <a:ext cx="873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3" name="直接连接符 862">
            <a:extLst>
              <a:ext uri="{FF2B5EF4-FFF2-40B4-BE49-F238E27FC236}">
                <a16:creationId xmlns:a16="http://schemas.microsoft.com/office/drawing/2014/main" id="{7F1271EB-098C-6580-D7BA-3282BE0F2DE3}"/>
              </a:ext>
            </a:extLst>
          </p:cNvPr>
          <p:cNvCxnSpPr/>
          <p:nvPr>
            <p:custDataLst>
              <p:tags r:id="rId50"/>
            </p:custDataLst>
          </p:nvPr>
        </p:nvCxnSpPr>
        <p:spPr bwMode="auto">
          <a:xfrm flipH="1">
            <a:off x="4265613" y="5162550"/>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4" name="直接连接符 863">
            <a:extLst>
              <a:ext uri="{FF2B5EF4-FFF2-40B4-BE49-F238E27FC236}">
                <a16:creationId xmlns:a16="http://schemas.microsoft.com/office/drawing/2014/main" id="{95BC9408-0C91-3653-EFAC-1CE91C571849}"/>
              </a:ext>
            </a:extLst>
          </p:cNvPr>
          <p:cNvCxnSpPr/>
          <p:nvPr>
            <p:custDataLst>
              <p:tags r:id="rId51"/>
            </p:custDataLst>
          </p:nvPr>
        </p:nvCxnSpPr>
        <p:spPr bwMode="auto">
          <a:xfrm flipH="1">
            <a:off x="4121149" y="5470525"/>
            <a:ext cx="1016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5" name="直接连接符 864">
            <a:extLst>
              <a:ext uri="{FF2B5EF4-FFF2-40B4-BE49-F238E27FC236}">
                <a16:creationId xmlns:a16="http://schemas.microsoft.com/office/drawing/2014/main" id="{997C3D37-C507-4003-C579-16177E12A64E}"/>
              </a:ext>
            </a:extLst>
          </p:cNvPr>
          <p:cNvCxnSpPr/>
          <p:nvPr>
            <p:custDataLst>
              <p:tags r:id="rId52"/>
            </p:custDataLst>
          </p:nvPr>
        </p:nvCxnSpPr>
        <p:spPr bwMode="auto">
          <a:xfrm flipH="1">
            <a:off x="4181476" y="5780088"/>
            <a:ext cx="619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6" name="直接连接符 865">
            <a:extLst>
              <a:ext uri="{FF2B5EF4-FFF2-40B4-BE49-F238E27FC236}">
                <a16:creationId xmlns:a16="http://schemas.microsoft.com/office/drawing/2014/main" id="{49AEE627-45E5-AB18-025E-D2203B8F2AC1}"/>
              </a:ext>
            </a:extLst>
          </p:cNvPr>
          <p:cNvCxnSpPr/>
          <p:nvPr>
            <p:custDataLst>
              <p:tags r:id="rId53"/>
            </p:custDataLst>
          </p:nvPr>
        </p:nvCxnSpPr>
        <p:spPr bwMode="auto">
          <a:xfrm flipH="1">
            <a:off x="4197350" y="6088063"/>
            <a:ext cx="777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7" name="直接连接符 866">
            <a:extLst>
              <a:ext uri="{FF2B5EF4-FFF2-40B4-BE49-F238E27FC236}">
                <a16:creationId xmlns:a16="http://schemas.microsoft.com/office/drawing/2014/main" id="{BAAB0867-A76D-1073-C1B0-E730C4BF49A2}"/>
              </a:ext>
            </a:extLst>
          </p:cNvPr>
          <p:cNvCxnSpPr/>
          <p:nvPr>
            <p:custDataLst>
              <p:tags r:id="rId54"/>
            </p:custDataLst>
          </p:nvPr>
        </p:nvCxnSpPr>
        <p:spPr bwMode="auto">
          <a:xfrm flipH="1">
            <a:off x="4265613" y="6397625"/>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8" name="直接连接符 867">
            <a:extLst>
              <a:ext uri="{FF2B5EF4-FFF2-40B4-BE49-F238E27FC236}">
                <a16:creationId xmlns:a16="http://schemas.microsoft.com/office/drawing/2014/main" id="{378654BE-89A0-7784-95D7-74C9380832EA}"/>
              </a:ext>
            </a:extLst>
          </p:cNvPr>
          <p:cNvCxnSpPr>
            <a:cxnSpLocks/>
          </p:cNvCxnSpPr>
          <p:nvPr>
            <p:custDataLst>
              <p:tags r:id="rId55"/>
            </p:custDataLst>
          </p:nvPr>
        </p:nvCxnSpPr>
        <p:spPr bwMode="auto">
          <a:xfrm flipH="1">
            <a:off x="3754438" y="6705600"/>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0" name="直接连接符 869">
            <a:extLst>
              <a:ext uri="{FF2B5EF4-FFF2-40B4-BE49-F238E27FC236}">
                <a16:creationId xmlns:a16="http://schemas.microsoft.com/office/drawing/2014/main" id="{FCA169DD-909A-920C-ACCC-624622BEFCC5}"/>
              </a:ext>
            </a:extLst>
          </p:cNvPr>
          <p:cNvCxnSpPr/>
          <p:nvPr>
            <p:custDataLst>
              <p:tags r:id="rId56"/>
            </p:custDataLst>
          </p:nvPr>
        </p:nvCxnSpPr>
        <p:spPr bwMode="auto">
          <a:xfrm flipH="1">
            <a:off x="4173538" y="7323138"/>
            <a:ext cx="1016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2" name="直接连接符 871">
            <a:extLst>
              <a:ext uri="{FF2B5EF4-FFF2-40B4-BE49-F238E27FC236}">
                <a16:creationId xmlns:a16="http://schemas.microsoft.com/office/drawing/2014/main" id="{0EAF958A-234D-769B-DFF1-62181B40628A}"/>
              </a:ext>
            </a:extLst>
          </p:cNvPr>
          <p:cNvCxnSpPr/>
          <p:nvPr>
            <p:custDataLst>
              <p:tags r:id="rId57"/>
            </p:custDataLst>
          </p:nvPr>
        </p:nvCxnSpPr>
        <p:spPr bwMode="auto">
          <a:xfrm flipH="1">
            <a:off x="4083050" y="7940675"/>
            <a:ext cx="666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3" name="直接连接符 872">
            <a:extLst>
              <a:ext uri="{FF2B5EF4-FFF2-40B4-BE49-F238E27FC236}">
                <a16:creationId xmlns:a16="http://schemas.microsoft.com/office/drawing/2014/main" id="{B81660A3-A7EE-FF38-D525-3A5E88E07E3B}"/>
              </a:ext>
            </a:extLst>
          </p:cNvPr>
          <p:cNvCxnSpPr/>
          <p:nvPr>
            <p:custDataLst>
              <p:tags r:id="rId58"/>
            </p:custDataLst>
          </p:nvPr>
        </p:nvCxnSpPr>
        <p:spPr bwMode="auto">
          <a:xfrm flipH="1">
            <a:off x="4360863" y="8250238"/>
            <a:ext cx="301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4" name="直接连接符 873">
            <a:extLst>
              <a:ext uri="{FF2B5EF4-FFF2-40B4-BE49-F238E27FC236}">
                <a16:creationId xmlns:a16="http://schemas.microsoft.com/office/drawing/2014/main" id="{D07821BB-6329-E47E-4123-3937EFC77445}"/>
              </a:ext>
            </a:extLst>
          </p:cNvPr>
          <p:cNvCxnSpPr/>
          <p:nvPr>
            <p:custDataLst>
              <p:tags r:id="rId59"/>
            </p:custDataLst>
          </p:nvPr>
        </p:nvCxnSpPr>
        <p:spPr bwMode="auto">
          <a:xfrm flipH="1">
            <a:off x="4067175" y="8558213"/>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82" name="Chart 3">
            <a:extLst>
              <a:ext uri="{FF2B5EF4-FFF2-40B4-BE49-F238E27FC236}">
                <a16:creationId xmlns:a16="http://schemas.microsoft.com/office/drawing/2014/main" id="{139F72BF-729E-FD41-791C-7425BDB863FE}"/>
              </a:ext>
            </a:extLst>
          </p:cNvPr>
          <p:cNvGraphicFramePr/>
          <p:nvPr>
            <p:custDataLst>
              <p:tags r:id="rId60"/>
            </p:custDataLst>
          </p:nvPr>
        </p:nvGraphicFramePr>
        <p:xfrm>
          <a:off x="4254500" y="3916363"/>
          <a:ext cx="1508125" cy="4962525"/>
        </p:xfrm>
        <a:graphic>
          <a:graphicData uri="http://schemas.openxmlformats.org/drawingml/2006/chart">
            <c:chart xmlns:c="http://schemas.openxmlformats.org/drawingml/2006/chart" xmlns:r="http://schemas.openxmlformats.org/officeDocument/2006/relationships" r:id="rId102"/>
          </a:graphicData>
        </a:graphic>
      </p:graphicFrame>
      <p:cxnSp>
        <p:nvCxnSpPr>
          <p:cNvPr id="883" name="直接连接符 882">
            <a:extLst>
              <a:ext uri="{FF2B5EF4-FFF2-40B4-BE49-F238E27FC236}">
                <a16:creationId xmlns:a16="http://schemas.microsoft.com/office/drawing/2014/main" id="{7CCC3161-51F1-C06C-9167-6F1FEFC19443}"/>
              </a:ext>
            </a:extLst>
          </p:cNvPr>
          <p:cNvCxnSpPr>
            <a:cxnSpLocks/>
          </p:cNvCxnSpPr>
          <p:nvPr>
            <p:custDataLst>
              <p:tags r:id="rId61"/>
            </p:custDataLst>
          </p:nvPr>
        </p:nvCxnSpPr>
        <p:spPr bwMode="auto">
          <a:xfrm flipH="1">
            <a:off x="5072063" y="4235450"/>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4" name="直接连接符 883">
            <a:extLst>
              <a:ext uri="{FF2B5EF4-FFF2-40B4-BE49-F238E27FC236}">
                <a16:creationId xmlns:a16="http://schemas.microsoft.com/office/drawing/2014/main" id="{1315FBEA-C5AD-39D6-8404-31DA2EEB9D9D}"/>
              </a:ext>
            </a:extLst>
          </p:cNvPr>
          <p:cNvCxnSpPr/>
          <p:nvPr>
            <p:custDataLst>
              <p:tags r:id="rId62"/>
            </p:custDataLst>
          </p:nvPr>
        </p:nvCxnSpPr>
        <p:spPr bwMode="auto">
          <a:xfrm flipH="1">
            <a:off x="5381625" y="4545013"/>
            <a:ext cx="349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5" name="直接连接符 884">
            <a:extLst>
              <a:ext uri="{FF2B5EF4-FFF2-40B4-BE49-F238E27FC236}">
                <a16:creationId xmlns:a16="http://schemas.microsoft.com/office/drawing/2014/main" id="{BD790512-2F3C-673A-4E64-B0563189E3E0}"/>
              </a:ext>
            </a:extLst>
          </p:cNvPr>
          <p:cNvCxnSpPr/>
          <p:nvPr>
            <p:custDataLst>
              <p:tags r:id="rId63"/>
            </p:custDataLst>
          </p:nvPr>
        </p:nvCxnSpPr>
        <p:spPr bwMode="auto">
          <a:xfrm flipH="1">
            <a:off x="4978400" y="4852988"/>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6" name="直接连接符 885">
            <a:extLst>
              <a:ext uri="{FF2B5EF4-FFF2-40B4-BE49-F238E27FC236}">
                <a16:creationId xmlns:a16="http://schemas.microsoft.com/office/drawing/2014/main" id="{7E1616A7-6E21-D919-E6F0-4E667814FC7E}"/>
              </a:ext>
            </a:extLst>
          </p:cNvPr>
          <p:cNvCxnSpPr/>
          <p:nvPr>
            <p:custDataLst>
              <p:tags r:id="rId64"/>
            </p:custDataLst>
          </p:nvPr>
        </p:nvCxnSpPr>
        <p:spPr bwMode="auto">
          <a:xfrm flipH="1">
            <a:off x="5329238" y="5162550"/>
            <a:ext cx="873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7" name="直接连接符 886">
            <a:extLst>
              <a:ext uri="{FF2B5EF4-FFF2-40B4-BE49-F238E27FC236}">
                <a16:creationId xmlns:a16="http://schemas.microsoft.com/office/drawing/2014/main" id="{8CC383B9-6780-B40F-A431-B3EBDE6D3EF8}"/>
              </a:ext>
            </a:extLst>
          </p:cNvPr>
          <p:cNvCxnSpPr/>
          <p:nvPr>
            <p:custDataLst>
              <p:tags r:id="rId65"/>
            </p:custDataLst>
          </p:nvPr>
        </p:nvCxnSpPr>
        <p:spPr bwMode="auto">
          <a:xfrm flipH="1">
            <a:off x="5072063" y="5470525"/>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8" name="直接连接符 887">
            <a:extLst>
              <a:ext uri="{FF2B5EF4-FFF2-40B4-BE49-F238E27FC236}">
                <a16:creationId xmlns:a16="http://schemas.microsoft.com/office/drawing/2014/main" id="{842668D4-A97A-9C24-972F-98202A3D50B9}"/>
              </a:ext>
            </a:extLst>
          </p:cNvPr>
          <p:cNvCxnSpPr/>
          <p:nvPr>
            <p:custDataLst>
              <p:tags r:id="rId66"/>
            </p:custDataLst>
          </p:nvPr>
        </p:nvCxnSpPr>
        <p:spPr bwMode="auto">
          <a:xfrm flipH="1">
            <a:off x="5294313" y="5780088"/>
            <a:ext cx="1016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9" name="直接连接符 888">
            <a:extLst>
              <a:ext uri="{FF2B5EF4-FFF2-40B4-BE49-F238E27FC236}">
                <a16:creationId xmlns:a16="http://schemas.microsoft.com/office/drawing/2014/main" id="{C3ADC948-5BE4-F4EB-BC43-9131ADF2E439}"/>
              </a:ext>
            </a:extLst>
          </p:cNvPr>
          <p:cNvCxnSpPr/>
          <p:nvPr>
            <p:custDataLst>
              <p:tags r:id="rId67"/>
            </p:custDataLst>
          </p:nvPr>
        </p:nvCxnSpPr>
        <p:spPr bwMode="auto">
          <a:xfrm flipH="1">
            <a:off x="5241925" y="6088063"/>
            <a:ext cx="1016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0" name="直接连接符 889">
            <a:extLst>
              <a:ext uri="{FF2B5EF4-FFF2-40B4-BE49-F238E27FC236}">
                <a16:creationId xmlns:a16="http://schemas.microsoft.com/office/drawing/2014/main" id="{79361797-4BE9-E8DB-2ACE-100E307DA217}"/>
              </a:ext>
            </a:extLst>
          </p:cNvPr>
          <p:cNvCxnSpPr/>
          <p:nvPr>
            <p:custDataLst>
              <p:tags r:id="rId68"/>
            </p:custDataLst>
          </p:nvPr>
        </p:nvCxnSpPr>
        <p:spPr bwMode="auto">
          <a:xfrm flipH="1">
            <a:off x="5413375" y="6397625"/>
            <a:ext cx="666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3" name="直接连接符 892">
            <a:extLst>
              <a:ext uri="{FF2B5EF4-FFF2-40B4-BE49-F238E27FC236}">
                <a16:creationId xmlns:a16="http://schemas.microsoft.com/office/drawing/2014/main" id="{B13ED9B0-5620-3FC7-2C22-E4365792B5D1}"/>
              </a:ext>
            </a:extLst>
          </p:cNvPr>
          <p:cNvCxnSpPr/>
          <p:nvPr>
            <p:custDataLst>
              <p:tags r:id="rId69"/>
            </p:custDataLst>
          </p:nvPr>
        </p:nvCxnSpPr>
        <p:spPr bwMode="auto">
          <a:xfrm flipH="1">
            <a:off x="4978400" y="7323138"/>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5" name="直接连接符 894">
            <a:extLst>
              <a:ext uri="{FF2B5EF4-FFF2-40B4-BE49-F238E27FC236}">
                <a16:creationId xmlns:a16="http://schemas.microsoft.com/office/drawing/2014/main" id="{9EF56DAB-2A9B-3CBA-3900-0D3ADFB0637C}"/>
              </a:ext>
            </a:extLst>
          </p:cNvPr>
          <p:cNvCxnSpPr/>
          <p:nvPr>
            <p:custDataLst>
              <p:tags r:id="rId70"/>
            </p:custDataLst>
          </p:nvPr>
        </p:nvCxnSpPr>
        <p:spPr bwMode="auto">
          <a:xfrm flipH="1">
            <a:off x="4875213" y="7940675"/>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6" name="直接连接符 895">
            <a:extLst>
              <a:ext uri="{FF2B5EF4-FFF2-40B4-BE49-F238E27FC236}">
                <a16:creationId xmlns:a16="http://schemas.microsoft.com/office/drawing/2014/main" id="{F6137B06-7020-9830-32F9-186458D4DE97}"/>
              </a:ext>
            </a:extLst>
          </p:cNvPr>
          <p:cNvCxnSpPr/>
          <p:nvPr>
            <p:custDataLst>
              <p:tags r:id="rId71"/>
            </p:custDataLst>
          </p:nvPr>
        </p:nvCxnSpPr>
        <p:spPr bwMode="auto">
          <a:xfrm flipH="1">
            <a:off x="5480050" y="8250238"/>
            <a:ext cx="301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7" name="直接连接符 896">
            <a:extLst>
              <a:ext uri="{FF2B5EF4-FFF2-40B4-BE49-F238E27FC236}">
                <a16:creationId xmlns:a16="http://schemas.microsoft.com/office/drawing/2014/main" id="{5C55B0D2-8D16-E73C-10D5-E3AE568B5A28}"/>
              </a:ext>
            </a:extLst>
          </p:cNvPr>
          <p:cNvCxnSpPr/>
          <p:nvPr>
            <p:custDataLst>
              <p:tags r:id="rId72"/>
            </p:custDataLst>
          </p:nvPr>
        </p:nvCxnSpPr>
        <p:spPr bwMode="auto">
          <a:xfrm flipH="1">
            <a:off x="5092700" y="8558213"/>
            <a:ext cx="619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959" name="组合 958">
            <a:extLst>
              <a:ext uri="{FF2B5EF4-FFF2-40B4-BE49-F238E27FC236}">
                <a16:creationId xmlns:a16="http://schemas.microsoft.com/office/drawing/2014/main" id="{775D2D9C-C375-A855-5DC2-AB9B165615A8}"/>
              </a:ext>
            </a:extLst>
          </p:cNvPr>
          <p:cNvGrpSpPr/>
          <p:nvPr/>
        </p:nvGrpSpPr>
        <p:grpSpPr>
          <a:xfrm>
            <a:off x="4991571" y="8754564"/>
            <a:ext cx="1382150" cy="397997"/>
            <a:chOff x="4984750" y="8842012"/>
            <a:chExt cx="1382150" cy="397997"/>
          </a:xfrm>
        </p:grpSpPr>
        <p:sp>
          <p:nvSpPr>
            <p:cNvPr id="24" name="文本框 17">
              <a:extLst>
                <a:ext uri="{FF2B5EF4-FFF2-40B4-BE49-F238E27FC236}">
                  <a16:creationId xmlns:a16="http://schemas.microsoft.com/office/drawing/2014/main" id="{06EB0609-DEE5-D05C-19B1-72B75FC595CB}"/>
                </a:ext>
              </a:extLst>
            </p:cNvPr>
            <p:cNvSpPr txBox="1"/>
            <p:nvPr/>
          </p:nvSpPr>
          <p:spPr>
            <a:xfrm>
              <a:off x="5301208" y="8842012"/>
              <a:ext cx="7929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2024</a:t>
              </a: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年</a:t>
              </a:r>
            </a:p>
          </p:txBody>
        </p:sp>
        <p:sp>
          <p:nvSpPr>
            <p:cNvPr id="26" name="Rectangle 25">
              <a:extLst>
                <a:ext uri="{FF2B5EF4-FFF2-40B4-BE49-F238E27FC236}">
                  <a16:creationId xmlns:a16="http://schemas.microsoft.com/office/drawing/2014/main" id="{DB0C6D27-FC05-94C2-1842-28C344186F0F}"/>
                </a:ext>
              </a:extLst>
            </p:cNvPr>
            <p:cNvSpPr/>
            <p:nvPr/>
          </p:nvSpPr>
          <p:spPr>
            <a:xfrm>
              <a:off x="5205412" y="8878888"/>
              <a:ext cx="271322" cy="129318"/>
            </a:xfrm>
            <a:prstGeom prst="rect">
              <a:avLst/>
            </a:prstGeom>
            <a:solidFill>
              <a:srgbClr val="FEF26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25" name="文本框 17">
              <a:extLst>
                <a:ext uri="{FF2B5EF4-FFF2-40B4-BE49-F238E27FC236}">
                  <a16:creationId xmlns:a16="http://schemas.microsoft.com/office/drawing/2014/main" id="{226CAE72-4AE3-65E1-7D00-979F9F3C6317}"/>
                </a:ext>
              </a:extLst>
            </p:cNvPr>
            <p:cNvSpPr txBox="1"/>
            <p:nvPr/>
          </p:nvSpPr>
          <p:spPr>
            <a:xfrm>
              <a:off x="5462015" y="9024565"/>
              <a:ext cx="79297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至</a:t>
              </a:r>
              <a:r>
                <a:rPr kumimoji="0" lang="en-US" altLang="zh-CN"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800" b="0" i="0" u="none" strike="noStrike" kern="1200" cap="none" spc="0" normalizeH="0" baseline="0" noProof="0" dirty="0">
                  <a:ln>
                    <a:noFill/>
                  </a:ln>
                  <a:solidFill>
                    <a:srgbClr val="D5CDA2">
                      <a:lumMod val="20000"/>
                      <a:lumOff val="80000"/>
                    </a:srgbClr>
                  </a:solidFill>
                  <a:effectLst/>
                  <a:uLnTx/>
                  <a:uFillTx/>
                  <a:latin typeface="STKaiti" panose="02010600040101010101" pitchFamily="2" charset="-122"/>
                  <a:ea typeface="STKaiti" panose="02010600040101010101" pitchFamily="2" charset="-122"/>
                  <a:cs typeface="Arial" panose="020B0604020202020204" pitchFamily="34" charset="0"/>
                </a:rPr>
                <a:t>年增长</a:t>
              </a:r>
            </a:p>
          </p:txBody>
        </p:sp>
        <p:sp>
          <p:nvSpPr>
            <p:cNvPr id="27" name="Rectangle 26">
              <a:extLst>
                <a:ext uri="{FF2B5EF4-FFF2-40B4-BE49-F238E27FC236}">
                  <a16:creationId xmlns:a16="http://schemas.microsoft.com/office/drawing/2014/main" id="{51D09CC8-7153-55A6-2DD2-A486EC94EDE0}"/>
                </a:ext>
              </a:extLst>
            </p:cNvPr>
            <p:cNvSpPr/>
            <p:nvPr/>
          </p:nvSpPr>
          <p:spPr>
            <a:xfrm>
              <a:off x="5205412" y="9072154"/>
              <a:ext cx="271322" cy="129318"/>
            </a:xfrm>
            <a:prstGeom prst="rect">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613" name="Rectangle 96">
              <a:extLst>
                <a:ext uri="{FF2B5EF4-FFF2-40B4-BE49-F238E27FC236}">
                  <a16:creationId xmlns:a16="http://schemas.microsoft.com/office/drawing/2014/main" id="{A18A3405-A994-6D04-3078-28F25114C805}"/>
                </a:ext>
              </a:extLst>
            </p:cNvPr>
            <p:cNvSpPr/>
            <p:nvPr/>
          </p:nvSpPr>
          <p:spPr>
            <a:xfrm>
              <a:off x="4984750" y="8850957"/>
              <a:ext cx="1382150" cy="383137"/>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sp>
        <p:nvSpPr>
          <p:cNvPr id="618" name="文本框 17">
            <a:extLst>
              <a:ext uri="{FF2B5EF4-FFF2-40B4-BE49-F238E27FC236}">
                <a16:creationId xmlns:a16="http://schemas.microsoft.com/office/drawing/2014/main" id="{2DA9AC3C-56FA-010D-1AC9-A3780FA3B545}"/>
              </a:ext>
            </a:extLst>
          </p:cNvPr>
          <p:cNvSpPr txBox="1"/>
          <p:nvPr>
            <p:custDataLst>
              <p:tags r:id="rId73"/>
            </p:custDataLst>
          </p:nvPr>
        </p:nvSpPr>
        <p:spPr>
          <a:xfrm>
            <a:off x="3393678" y="6886599"/>
            <a:ext cx="864394" cy="231730"/>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通常无使用</a:t>
            </a:r>
          </a:p>
        </p:txBody>
      </p:sp>
      <p:sp>
        <p:nvSpPr>
          <p:cNvPr id="619" name="文本框 17">
            <a:extLst>
              <a:ext uri="{FF2B5EF4-FFF2-40B4-BE49-F238E27FC236}">
                <a16:creationId xmlns:a16="http://schemas.microsoft.com/office/drawing/2014/main" id="{FD7719CB-58FC-4303-F153-14B94876870B}"/>
              </a:ext>
            </a:extLst>
          </p:cNvPr>
          <p:cNvSpPr txBox="1"/>
          <p:nvPr>
            <p:custDataLst>
              <p:tags r:id="rId74"/>
            </p:custDataLst>
          </p:nvPr>
        </p:nvSpPr>
        <p:spPr>
          <a:xfrm>
            <a:off x="3395758" y="7515250"/>
            <a:ext cx="864394" cy="231730"/>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通常无使用</a:t>
            </a:r>
          </a:p>
        </p:txBody>
      </p:sp>
      <p:sp>
        <p:nvSpPr>
          <p:cNvPr id="620" name="文本框 17">
            <a:extLst>
              <a:ext uri="{FF2B5EF4-FFF2-40B4-BE49-F238E27FC236}">
                <a16:creationId xmlns:a16="http://schemas.microsoft.com/office/drawing/2014/main" id="{DD321816-FCE8-20D2-8ECA-4007BAEED604}"/>
              </a:ext>
            </a:extLst>
          </p:cNvPr>
          <p:cNvSpPr txBox="1"/>
          <p:nvPr>
            <p:custDataLst>
              <p:tags r:id="rId75"/>
            </p:custDataLst>
          </p:nvPr>
        </p:nvSpPr>
        <p:spPr>
          <a:xfrm>
            <a:off x="4506166" y="6590980"/>
            <a:ext cx="864394" cy="231730"/>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通常无使用</a:t>
            </a:r>
          </a:p>
        </p:txBody>
      </p:sp>
      <p:sp>
        <p:nvSpPr>
          <p:cNvPr id="621" name="文本框 17">
            <a:extLst>
              <a:ext uri="{FF2B5EF4-FFF2-40B4-BE49-F238E27FC236}">
                <a16:creationId xmlns:a16="http://schemas.microsoft.com/office/drawing/2014/main" id="{61BDC787-97B0-3A6B-AC1D-9329B22CD894}"/>
              </a:ext>
            </a:extLst>
          </p:cNvPr>
          <p:cNvSpPr txBox="1"/>
          <p:nvPr>
            <p:custDataLst>
              <p:tags r:id="rId76"/>
            </p:custDataLst>
          </p:nvPr>
        </p:nvSpPr>
        <p:spPr>
          <a:xfrm>
            <a:off x="4517231" y="6886598"/>
            <a:ext cx="864394" cy="231730"/>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通常无使用</a:t>
            </a:r>
          </a:p>
        </p:txBody>
      </p:sp>
      <p:sp>
        <p:nvSpPr>
          <p:cNvPr id="622" name="文本框 17">
            <a:extLst>
              <a:ext uri="{FF2B5EF4-FFF2-40B4-BE49-F238E27FC236}">
                <a16:creationId xmlns:a16="http://schemas.microsoft.com/office/drawing/2014/main" id="{E712208F-F622-026B-00FD-E596CDCA71E4}"/>
              </a:ext>
            </a:extLst>
          </p:cNvPr>
          <p:cNvSpPr txBox="1"/>
          <p:nvPr>
            <p:custDataLst>
              <p:tags r:id="rId77"/>
            </p:custDataLst>
          </p:nvPr>
        </p:nvSpPr>
        <p:spPr>
          <a:xfrm>
            <a:off x="4520597" y="7515250"/>
            <a:ext cx="864394" cy="231730"/>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defRPr sz="800">
                <a:solidFill>
                  <a:schemeClr val="accent4">
                    <a:lumMod val="20000"/>
                    <a:lumOff val="80000"/>
                  </a:schemeClr>
                </a:solidFill>
                <a:latin typeface="STKaiti" panose="02010600040101010101" pitchFamily="2" charset="-122"/>
                <a:ea typeface="STKaiti" panose="02010600040101010101" pitchFamily="2" charset="-122"/>
                <a:cs typeface="Arial" panose="020B0604020202020204" pitchFamily="34" charset="0"/>
              </a:defRPr>
            </a:lvl1p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华文楷体" panose="02010600040101010101" pitchFamily="2" charset="-122"/>
                <a:ea typeface="华文楷体" panose="02010600040101010101" pitchFamily="2" charset="-122"/>
                <a:cs typeface="+mn-ea"/>
                <a:sym typeface="+mn-lt"/>
              </a:rPr>
              <a:t>通常无使用</a:t>
            </a:r>
          </a:p>
        </p:txBody>
      </p:sp>
      <p:graphicFrame>
        <p:nvGraphicFramePr>
          <p:cNvPr id="783" name="Chart 3">
            <a:extLst>
              <a:ext uri="{FF2B5EF4-FFF2-40B4-BE49-F238E27FC236}">
                <a16:creationId xmlns:a16="http://schemas.microsoft.com/office/drawing/2014/main" id="{53E34C34-E54B-6327-F91C-CC667FA49490}"/>
              </a:ext>
            </a:extLst>
          </p:cNvPr>
          <p:cNvGraphicFramePr/>
          <p:nvPr>
            <p:custDataLst>
              <p:tags r:id="rId78"/>
            </p:custDataLst>
          </p:nvPr>
        </p:nvGraphicFramePr>
        <p:xfrm>
          <a:off x="5376863" y="3916363"/>
          <a:ext cx="1508125" cy="4962525"/>
        </p:xfrm>
        <a:graphic>
          <a:graphicData uri="http://schemas.openxmlformats.org/drawingml/2006/chart">
            <c:chart xmlns:c="http://schemas.openxmlformats.org/drawingml/2006/chart" xmlns:r="http://schemas.openxmlformats.org/officeDocument/2006/relationships" r:id="rId103"/>
          </a:graphicData>
        </a:graphic>
      </p:graphicFrame>
      <p:cxnSp>
        <p:nvCxnSpPr>
          <p:cNvPr id="662" name="直接连接符 661">
            <a:extLst>
              <a:ext uri="{FF2B5EF4-FFF2-40B4-BE49-F238E27FC236}">
                <a16:creationId xmlns:a16="http://schemas.microsoft.com/office/drawing/2014/main" id="{7BB94DD1-27B4-BD4C-392C-364853CE1095}"/>
              </a:ext>
            </a:extLst>
          </p:cNvPr>
          <p:cNvCxnSpPr>
            <a:cxnSpLocks/>
          </p:cNvCxnSpPr>
          <p:nvPr>
            <p:custDataLst>
              <p:tags r:id="rId79"/>
            </p:custDataLst>
          </p:nvPr>
        </p:nvCxnSpPr>
        <p:spPr bwMode="auto">
          <a:xfrm flipH="1">
            <a:off x="5822950" y="4235450"/>
            <a:ext cx="365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3" name="直接连接符 662">
            <a:extLst>
              <a:ext uri="{FF2B5EF4-FFF2-40B4-BE49-F238E27FC236}">
                <a16:creationId xmlns:a16="http://schemas.microsoft.com/office/drawing/2014/main" id="{DDC9ECD1-F1D8-08B1-7E93-B21278990E33}"/>
              </a:ext>
            </a:extLst>
          </p:cNvPr>
          <p:cNvCxnSpPr/>
          <p:nvPr>
            <p:custDataLst>
              <p:tags r:id="rId80"/>
            </p:custDataLst>
          </p:nvPr>
        </p:nvCxnSpPr>
        <p:spPr bwMode="auto">
          <a:xfrm flipH="1">
            <a:off x="6403975" y="4545013"/>
            <a:ext cx="396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4" name="直接连接符 663">
            <a:extLst>
              <a:ext uri="{FF2B5EF4-FFF2-40B4-BE49-F238E27FC236}">
                <a16:creationId xmlns:a16="http://schemas.microsoft.com/office/drawing/2014/main" id="{776C6346-7AE8-2432-1BEF-4BDBC2D40486}"/>
              </a:ext>
            </a:extLst>
          </p:cNvPr>
          <p:cNvCxnSpPr/>
          <p:nvPr>
            <p:custDataLst>
              <p:tags r:id="rId81"/>
            </p:custDataLst>
          </p:nvPr>
        </p:nvCxnSpPr>
        <p:spPr bwMode="auto">
          <a:xfrm flipH="1">
            <a:off x="6205538" y="4852988"/>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6" name="直接连接符 665">
            <a:extLst>
              <a:ext uri="{FF2B5EF4-FFF2-40B4-BE49-F238E27FC236}">
                <a16:creationId xmlns:a16="http://schemas.microsoft.com/office/drawing/2014/main" id="{4A28433F-7950-4842-2C25-B5382B55A286}"/>
              </a:ext>
            </a:extLst>
          </p:cNvPr>
          <p:cNvCxnSpPr/>
          <p:nvPr>
            <p:custDataLst>
              <p:tags r:id="rId82"/>
            </p:custDataLst>
          </p:nvPr>
        </p:nvCxnSpPr>
        <p:spPr bwMode="auto">
          <a:xfrm flipH="1">
            <a:off x="6518275" y="5162550"/>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7" name="直接连接符 666">
            <a:extLst>
              <a:ext uri="{FF2B5EF4-FFF2-40B4-BE49-F238E27FC236}">
                <a16:creationId xmlns:a16="http://schemas.microsoft.com/office/drawing/2014/main" id="{D4E93A21-E741-D9B7-55AC-D009C72C93E4}"/>
              </a:ext>
            </a:extLst>
          </p:cNvPr>
          <p:cNvCxnSpPr/>
          <p:nvPr>
            <p:custDataLst>
              <p:tags r:id="rId83"/>
            </p:custDataLst>
          </p:nvPr>
        </p:nvCxnSpPr>
        <p:spPr bwMode="auto">
          <a:xfrm flipH="1">
            <a:off x="6000750" y="5470525"/>
            <a:ext cx="5715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8" name="直接连接符 667">
            <a:extLst>
              <a:ext uri="{FF2B5EF4-FFF2-40B4-BE49-F238E27FC236}">
                <a16:creationId xmlns:a16="http://schemas.microsoft.com/office/drawing/2014/main" id="{E0151B12-D9EE-0DC0-654F-F7D2BEB30DDA}"/>
              </a:ext>
            </a:extLst>
          </p:cNvPr>
          <p:cNvCxnSpPr/>
          <p:nvPr>
            <p:custDataLst>
              <p:tags r:id="rId84"/>
            </p:custDataLst>
          </p:nvPr>
        </p:nvCxnSpPr>
        <p:spPr bwMode="auto">
          <a:xfrm flipH="1">
            <a:off x="6178550" y="5780088"/>
            <a:ext cx="77788"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9" name="直接连接符 668">
            <a:extLst>
              <a:ext uri="{FF2B5EF4-FFF2-40B4-BE49-F238E27FC236}">
                <a16:creationId xmlns:a16="http://schemas.microsoft.com/office/drawing/2014/main" id="{AA1E4852-74B1-8032-1C28-45508168BE62}"/>
              </a:ext>
            </a:extLst>
          </p:cNvPr>
          <p:cNvCxnSpPr/>
          <p:nvPr>
            <p:custDataLst>
              <p:tags r:id="rId85"/>
            </p:custDataLst>
          </p:nvPr>
        </p:nvCxnSpPr>
        <p:spPr bwMode="auto">
          <a:xfrm flipH="1">
            <a:off x="6221413" y="6088063"/>
            <a:ext cx="666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0" name="直接连接符 669">
            <a:extLst>
              <a:ext uri="{FF2B5EF4-FFF2-40B4-BE49-F238E27FC236}">
                <a16:creationId xmlns:a16="http://schemas.microsoft.com/office/drawing/2014/main" id="{A2D96332-8C4F-1B5A-97AD-19AADAA028DD}"/>
              </a:ext>
            </a:extLst>
          </p:cNvPr>
          <p:cNvCxnSpPr/>
          <p:nvPr>
            <p:custDataLst>
              <p:tags r:id="rId86"/>
            </p:custDataLst>
          </p:nvPr>
        </p:nvCxnSpPr>
        <p:spPr bwMode="auto">
          <a:xfrm flipH="1">
            <a:off x="6310313" y="6397625"/>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1" name="直接连接符 680">
            <a:extLst>
              <a:ext uri="{FF2B5EF4-FFF2-40B4-BE49-F238E27FC236}">
                <a16:creationId xmlns:a16="http://schemas.microsoft.com/office/drawing/2014/main" id="{AB19104E-10BC-9EE7-B5E7-8A6307D41506}"/>
              </a:ext>
            </a:extLst>
          </p:cNvPr>
          <p:cNvCxnSpPr/>
          <p:nvPr>
            <p:custDataLst>
              <p:tags r:id="rId87"/>
            </p:custDataLst>
          </p:nvPr>
        </p:nvCxnSpPr>
        <p:spPr bwMode="auto">
          <a:xfrm flipH="1">
            <a:off x="5891213" y="6705600"/>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2" name="直接连接符 681">
            <a:extLst>
              <a:ext uri="{FF2B5EF4-FFF2-40B4-BE49-F238E27FC236}">
                <a16:creationId xmlns:a16="http://schemas.microsoft.com/office/drawing/2014/main" id="{770D7A38-B4A7-CA19-379D-016C43D1A62B}"/>
              </a:ext>
            </a:extLst>
          </p:cNvPr>
          <p:cNvCxnSpPr/>
          <p:nvPr>
            <p:custDataLst>
              <p:tags r:id="rId88"/>
            </p:custDataLst>
          </p:nvPr>
        </p:nvCxnSpPr>
        <p:spPr bwMode="auto">
          <a:xfrm flipH="1">
            <a:off x="5776913" y="7091363"/>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1" name="直接连接符 670">
            <a:extLst>
              <a:ext uri="{FF2B5EF4-FFF2-40B4-BE49-F238E27FC236}">
                <a16:creationId xmlns:a16="http://schemas.microsoft.com/office/drawing/2014/main" id="{E5E98BB2-57E8-2175-705C-207CA77B4E36}"/>
              </a:ext>
            </a:extLst>
          </p:cNvPr>
          <p:cNvCxnSpPr/>
          <p:nvPr>
            <p:custDataLst>
              <p:tags r:id="rId89"/>
            </p:custDataLst>
          </p:nvPr>
        </p:nvCxnSpPr>
        <p:spPr bwMode="auto">
          <a:xfrm flipH="1">
            <a:off x="5984875" y="7323138"/>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3" name="直接连接符 682">
            <a:extLst>
              <a:ext uri="{FF2B5EF4-FFF2-40B4-BE49-F238E27FC236}">
                <a16:creationId xmlns:a16="http://schemas.microsoft.com/office/drawing/2014/main" id="{4E95CC72-DFC3-482B-C928-2E5CA18D3906}"/>
              </a:ext>
            </a:extLst>
          </p:cNvPr>
          <p:cNvCxnSpPr/>
          <p:nvPr>
            <p:custDataLst>
              <p:tags r:id="rId90"/>
            </p:custDataLst>
          </p:nvPr>
        </p:nvCxnSpPr>
        <p:spPr bwMode="auto">
          <a:xfrm flipH="1">
            <a:off x="6049963" y="7632700"/>
            <a:ext cx="1016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3" name="直接连接符 672">
            <a:extLst>
              <a:ext uri="{FF2B5EF4-FFF2-40B4-BE49-F238E27FC236}">
                <a16:creationId xmlns:a16="http://schemas.microsoft.com/office/drawing/2014/main" id="{B8E43780-E805-2B68-490A-36D490EC70EA}"/>
              </a:ext>
            </a:extLst>
          </p:cNvPr>
          <p:cNvCxnSpPr/>
          <p:nvPr>
            <p:custDataLst>
              <p:tags r:id="rId91"/>
            </p:custDataLst>
          </p:nvPr>
        </p:nvCxnSpPr>
        <p:spPr bwMode="auto">
          <a:xfrm flipH="1">
            <a:off x="6116638" y="7940675"/>
            <a:ext cx="666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4" name="直接连接符 673">
            <a:extLst>
              <a:ext uri="{FF2B5EF4-FFF2-40B4-BE49-F238E27FC236}">
                <a16:creationId xmlns:a16="http://schemas.microsoft.com/office/drawing/2014/main" id="{20E2E24A-F656-BB4E-61F3-01E02B846A98}"/>
              </a:ext>
            </a:extLst>
          </p:cNvPr>
          <p:cNvCxnSpPr/>
          <p:nvPr>
            <p:custDataLst>
              <p:tags r:id="rId92"/>
            </p:custDataLst>
          </p:nvPr>
        </p:nvCxnSpPr>
        <p:spPr bwMode="auto">
          <a:xfrm flipH="1">
            <a:off x="6602413" y="8250238"/>
            <a:ext cx="301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5" name="直接连接符 674">
            <a:extLst>
              <a:ext uri="{FF2B5EF4-FFF2-40B4-BE49-F238E27FC236}">
                <a16:creationId xmlns:a16="http://schemas.microsoft.com/office/drawing/2014/main" id="{6BE014B6-01E2-83DF-D8C7-A0886D985167}"/>
              </a:ext>
            </a:extLst>
          </p:cNvPr>
          <p:cNvCxnSpPr/>
          <p:nvPr>
            <p:custDataLst>
              <p:tags r:id="rId93"/>
            </p:custDataLst>
          </p:nvPr>
        </p:nvCxnSpPr>
        <p:spPr bwMode="auto">
          <a:xfrm flipH="1">
            <a:off x="6100763" y="8558213"/>
            <a:ext cx="5080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79" name="Text Placeholder 2">
            <a:extLst>
              <a:ext uri="{FF2B5EF4-FFF2-40B4-BE49-F238E27FC236}">
                <a16:creationId xmlns:a16="http://schemas.microsoft.com/office/drawing/2014/main" id="{D6600DED-6145-4AC8-4831-554CC9BFC3F3}"/>
              </a:ext>
            </a:extLst>
          </p:cNvPr>
          <p:cNvSpPr>
            <a:spLocks noGrp="1"/>
          </p:cNvSpPr>
          <p:nvPr>
            <p:custDataLst>
              <p:tags r:id="rId94"/>
            </p:custDataLst>
          </p:nvPr>
        </p:nvSpPr>
        <p:spPr bwMode="gray">
          <a:xfrm>
            <a:off x="5619750" y="6967538"/>
            <a:ext cx="179388" cy="95250"/>
          </a:xfrm>
          <a:prstGeom prst="rect">
            <a:avLst/>
          </a:prstGeom>
          <a:solidFill>
            <a:schemeClr val="accent2"/>
          </a:solidFill>
          <a:ln>
            <a:noFill/>
          </a:ln>
          <a:effectLst/>
        </p:spPr>
        <p:txBody>
          <a:bodyPr vert="horz" wrap="none" lIns="12700" tIns="0" rIns="12700" bIns="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fld id="{36C4E7B4-CD57-46EC-8035-784B0DBCDBAF}" type="datetime'''''1''''''''''''0%'''''''''">
              <a:rPr kumimoji="0" lang="en-US" altLang="en-US" sz="700" b="1" i="0" u="none" strike="noStrike" kern="1200" cap="none" spc="0" normalizeH="0" baseline="0" noProof="0" smtClean="0">
                <a:ln>
                  <a:noFill/>
                </a:ln>
                <a:solidFill>
                  <a:srgbClr val="201D1D"/>
                </a:solidFill>
                <a:effectLst/>
                <a:uLnTx/>
                <a:uFillTx/>
                <a:latin typeface="Calibri" panose="020F0502020204030204"/>
                <a:ea typeface="等线" panose="02010600030101010101" pitchFamily="2" charset="-122"/>
                <a:cs typeface="+mn-cs"/>
              </a:rPr>
              <a:pPr marL="0" marR="0" lvl="0" indent="0" algn="ctr" defTabSz="685800" rtl="0" eaLnBrk="1" fontAlgn="auto" latinLnBrk="0" hangingPunct="1">
                <a:lnSpc>
                  <a:spcPct val="90000"/>
                </a:lnSpc>
                <a:spcBef>
                  <a:spcPct val="0"/>
                </a:spcBef>
                <a:spcAft>
                  <a:spcPct val="0"/>
                </a:spcAft>
                <a:buClrTx/>
                <a:buSzTx/>
                <a:buFont typeface="Arial" panose="020B0604020202020204" pitchFamily="34" charset="0"/>
                <a:buNone/>
                <a:tabLst/>
                <a:defRPr/>
              </a:pPr>
              <a:t>10%</a:t>
            </a:fld>
            <a:endParaRPr kumimoji="0" lang="zh-CN" altLang="en-US" sz="700" b="1" i="0" u="none" strike="noStrike" kern="1200" cap="none" spc="0" normalizeH="0" baseline="0" noProof="0" dirty="0">
              <a:ln>
                <a:noFill/>
              </a:ln>
              <a:solidFill>
                <a:srgbClr val="201D1D"/>
              </a:solidFill>
              <a:effectLst/>
              <a:uLnTx/>
              <a:uFillTx/>
              <a:latin typeface="Calibri" panose="020F0502020204030204"/>
              <a:ea typeface="等线" panose="02010600030101010101" pitchFamily="2" charset="-122"/>
              <a:cs typeface="+mn-cs"/>
            </a:endParaRPr>
          </a:p>
        </p:txBody>
      </p:sp>
      <p:sp>
        <p:nvSpPr>
          <p:cNvPr id="10" name="标题 1">
            <a:extLst>
              <a:ext uri="{FF2B5EF4-FFF2-40B4-BE49-F238E27FC236}">
                <a16:creationId xmlns:a16="http://schemas.microsoft.com/office/drawing/2014/main" id="{D0044B91-680C-E41F-D72C-52CE3DE06002}"/>
              </a:ext>
            </a:extLst>
          </p:cNvPr>
          <p:cNvSpPr txBox="1"/>
          <p:nvPr/>
        </p:nvSpPr>
        <p:spPr>
          <a:xfrm>
            <a:off x="5310721" y="9129464"/>
            <a:ext cx="1357578" cy="26518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数据来源：沙利文测算</a:t>
            </a:r>
          </a:p>
        </p:txBody>
      </p:sp>
      <p:sp>
        <p:nvSpPr>
          <p:cNvPr id="928" name="Rectangle 7">
            <a:extLst>
              <a:ext uri="{FF2B5EF4-FFF2-40B4-BE49-F238E27FC236}">
                <a16:creationId xmlns:a16="http://schemas.microsoft.com/office/drawing/2014/main" id="{0001330E-ACC4-781F-476B-151FE8DEA3E6}"/>
              </a:ext>
            </a:extLst>
          </p:cNvPr>
          <p:cNvSpPr/>
          <p:nvPr/>
        </p:nvSpPr>
        <p:spPr>
          <a:xfrm>
            <a:off x="361351" y="8772526"/>
            <a:ext cx="4372863" cy="384348"/>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nvGrpSpPr>
          <p:cNvPr id="952" name="组合 951">
            <a:extLst>
              <a:ext uri="{FF2B5EF4-FFF2-40B4-BE49-F238E27FC236}">
                <a16:creationId xmlns:a16="http://schemas.microsoft.com/office/drawing/2014/main" id="{EEC44360-CB01-228C-A8B9-0F6841C41EF8}"/>
              </a:ext>
            </a:extLst>
          </p:cNvPr>
          <p:cNvGrpSpPr/>
          <p:nvPr/>
        </p:nvGrpSpPr>
        <p:grpSpPr>
          <a:xfrm>
            <a:off x="453873" y="8855706"/>
            <a:ext cx="1088617" cy="215444"/>
            <a:chOff x="561205" y="8782635"/>
            <a:chExt cx="1088617" cy="215444"/>
          </a:xfrm>
        </p:grpSpPr>
        <p:sp>
          <p:nvSpPr>
            <p:cNvPr id="942" name="文本框 24">
              <a:extLst>
                <a:ext uri="{FF2B5EF4-FFF2-40B4-BE49-F238E27FC236}">
                  <a16:creationId xmlns:a16="http://schemas.microsoft.com/office/drawing/2014/main" id="{F52E3F21-4E60-188A-D3CA-1114F10CD970}"/>
                </a:ext>
              </a:extLst>
            </p:cNvPr>
            <p:cNvSpPr txBox="1"/>
            <p:nvPr/>
          </p:nvSpPr>
          <p:spPr>
            <a:xfrm>
              <a:off x="747657" y="8782635"/>
              <a:ext cx="9021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核心业务管理类</a:t>
              </a:r>
            </a:p>
          </p:txBody>
        </p:sp>
        <p:sp>
          <p:nvSpPr>
            <p:cNvPr id="944" name="Rectangle 7">
              <a:extLst>
                <a:ext uri="{FF2B5EF4-FFF2-40B4-BE49-F238E27FC236}">
                  <a16:creationId xmlns:a16="http://schemas.microsoft.com/office/drawing/2014/main" id="{2594EB97-2636-892B-F943-585A1C079DBD}"/>
                </a:ext>
              </a:extLst>
            </p:cNvPr>
            <p:cNvSpPr/>
            <p:nvPr/>
          </p:nvSpPr>
          <p:spPr>
            <a:xfrm>
              <a:off x="561205" y="8806549"/>
              <a:ext cx="201479" cy="140000"/>
            </a:xfrm>
            <a:prstGeom prst="rect">
              <a:avLst/>
            </a:prstGeom>
            <a:noFill/>
            <a:ln w="9525">
              <a:solidFill>
                <a:srgbClr val="3BF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grpSp>
        <p:nvGrpSpPr>
          <p:cNvPr id="949" name="组合 948">
            <a:extLst>
              <a:ext uri="{FF2B5EF4-FFF2-40B4-BE49-F238E27FC236}">
                <a16:creationId xmlns:a16="http://schemas.microsoft.com/office/drawing/2014/main" id="{512DE980-7AF2-D5B5-964C-48802699BEE9}"/>
              </a:ext>
            </a:extLst>
          </p:cNvPr>
          <p:cNvGrpSpPr/>
          <p:nvPr/>
        </p:nvGrpSpPr>
        <p:grpSpPr>
          <a:xfrm>
            <a:off x="1566387" y="8863783"/>
            <a:ext cx="1256163" cy="160385"/>
            <a:chOff x="1559239" y="8788753"/>
            <a:chExt cx="1256163" cy="222433"/>
          </a:xfrm>
        </p:grpSpPr>
        <p:sp>
          <p:nvSpPr>
            <p:cNvPr id="939" name="文本框 88">
              <a:extLst>
                <a:ext uri="{FF2B5EF4-FFF2-40B4-BE49-F238E27FC236}">
                  <a16:creationId xmlns:a16="http://schemas.microsoft.com/office/drawing/2014/main" id="{1A37C3D3-877A-1747-D463-D3CD8F8DFFC7}"/>
                </a:ext>
              </a:extLst>
            </p:cNvPr>
            <p:cNvSpPr txBox="1"/>
            <p:nvPr/>
          </p:nvSpPr>
          <p:spPr>
            <a:xfrm>
              <a:off x="1724102" y="8788753"/>
              <a:ext cx="10913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数据分析与决策类</a:t>
              </a:r>
            </a:p>
          </p:txBody>
        </p:sp>
        <p:sp>
          <p:nvSpPr>
            <p:cNvPr id="945" name="Rectangle 7">
              <a:extLst>
                <a:ext uri="{FF2B5EF4-FFF2-40B4-BE49-F238E27FC236}">
                  <a16:creationId xmlns:a16="http://schemas.microsoft.com/office/drawing/2014/main" id="{7F975D93-8E44-1BE7-2C22-95CC8CB78054}"/>
                </a:ext>
              </a:extLst>
            </p:cNvPr>
            <p:cNvSpPr/>
            <p:nvPr/>
          </p:nvSpPr>
          <p:spPr>
            <a:xfrm>
              <a:off x="1559239" y="8830245"/>
              <a:ext cx="181181" cy="180941"/>
            </a:xfrm>
            <a:prstGeom prst="rect">
              <a:avLst/>
            </a:prstGeom>
            <a:noFill/>
            <a:ln w="127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grpSp>
        <p:nvGrpSpPr>
          <p:cNvPr id="954" name="组合 953">
            <a:extLst>
              <a:ext uri="{FF2B5EF4-FFF2-40B4-BE49-F238E27FC236}">
                <a16:creationId xmlns:a16="http://schemas.microsoft.com/office/drawing/2014/main" id="{D33C879D-29B5-9507-AB60-19397D973DDB}"/>
              </a:ext>
            </a:extLst>
          </p:cNvPr>
          <p:cNvGrpSpPr/>
          <p:nvPr/>
        </p:nvGrpSpPr>
        <p:grpSpPr>
          <a:xfrm>
            <a:off x="2769394" y="8867775"/>
            <a:ext cx="1094039" cy="215444"/>
            <a:chOff x="560823" y="9048004"/>
            <a:chExt cx="1094039" cy="215444"/>
          </a:xfrm>
        </p:grpSpPr>
        <p:sp>
          <p:nvSpPr>
            <p:cNvPr id="941" name="文本框 87">
              <a:extLst>
                <a:ext uri="{FF2B5EF4-FFF2-40B4-BE49-F238E27FC236}">
                  <a16:creationId xmlns:a16="http://schemas.microsoft.com/office/drawing/2014/main" id="{D13E3CF2-27C9-529E-7F4E-C703CFA64517}"/>
                </a:ext>
              </a:extLst>
            </p:cNvPr>
            <p:cNvSpPr txBox="1"/>
            <p:nvPr/>
          </p:nvSpPr>
          <p:spPr>
            <a:xfrm>
              <a:off x="752696" y="9048004"/>
              <a:ext cx="90216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生产与制造类</a:t>
              </a:r>
            </a:p>
          </p:txBody>
        </p:sp>
        <p:sp>
          <p:nvSpPr>
            <p:cNvPr id="950" name="Rectangle 7">
              <a:extLst>
                <a:ext uri="{FF2B5EF4-FFF2-40B4-BE49-F238E27FC236}">
                  <a16:creationId xmlns:a16="http://schemas.microsoft.com/office/drawing/2014/main" id="{A2EE69E9-ABF7-BBCD-CD30-58D14336CC74}"/>
                </a:ext>
              </a:extLst>
            </p:cNvPr>
            <p:cNvSpPr/>
            <p:nvPr/>
          </p:nvSpPr>
          <p:spPr>
            <a:xfrm>
              <a:off x="560823" y="9071619"/>
              <a:ext cx="201479" cy="140000"/>
            </a:xfrm>
            <a:prstGeom prst="rect">
              <a:avLst/>
            </a:prstGeom>
            <a:noFill/>
            <a:ln w="12700">
              <a:solidFill>
                <a:srgbClr val="DBF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grpSp>
        <p:nvGrpSpPr>
          <p:cNvPr id="955" name="组合 954">
            <a:extLst>
              <a:ext uri="{FF2B5EF4-FFF2-40B4-BE49-F238E27FC236}">
                <a16:creationId xmlns:a16="http://schemas.microsoft.com/office/drawing/2014/main" id="{A49366A3-E2AB-EBB8-B289-885667EBCCF6}"/>
              </a:ext>
            </a:extLst>
          </p:cNvPr>
          <p:cNvGrpSpPr/>
          <p:nvPr/>
        </p:nvGrpSpPr>
        <p:grpSpPr>
          <a:xfrm>
            <a:off x="3809273" y="8864490"/>
            <a:ext cx="1272041" cy="215444"/>
            <a:chOff x="1689184" y="9068580"/>
            <a:chExt cx="1272041" cy="215444"/>
          </a:xfrm>
        </p:grpSpPr>
        <p:sp>
          <p:nvSpPr>
            <p:cNvPr id="937" name="文本框 89">
              <a:extLst>
                <a:ext uri="{FF2B5EF4-FFF2-40B4-BE49-F238E27FC236}">
                  <a16:creationId xmlns:a16="http://schemas.microsoft.com/office/drawing/2014/main" id="{0024BD3D-E255-E49A-B6A7-9CFE92B22202}"/>
                </a:ext>
              </a:extLst>
            </p:cNvPr>
            <p:cNvSpPr txBox="1"/>
            <p:nvPr/>
          </p:nvSpPr>
          <p:spPr>
            <a:xfrm>
              <a:off x="1869925" y="9068580"/>
              <a:ext cx="10913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支持协同类</a:t>
              </a:r>
            </a:p>
          </p:txBody>
        </p:sp>
        <p:sp>
          <p:nvSpPr>
            <p:cNvPr id="951" name="Rectangle 7">
              <a:extLst>
                <a:ext uri="{FF2B5EF4-FFF2-40B4-BE49-F238E27FC236}">
                  <a16:creationId xmlns:a16="http://schemas.microsoft.com/office/drawing/2014/main" id="{885264DD-831C-D155-39E0-918085510553}"/>
                </a:ext>
              </a:extLst>
            </p:cNvPr>
            <p:cNvSpPr/>
            <p:nvPr/>
          </p:nvSpPr>
          <p:spPr>
            <a:xfrm>
              <a:off x="1689184" y="9099334"/>
              <a:ext cx="201479" cy="140000"/>
            </a:xfrm>
            <a:prstGeom prst="rect">
              <a:avLst/>
            </a:prstGeom>
            <a:noFill/>
            <a:ln w="12700">
              <a:solidFill>
                <a:srgbClr val="00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cs"/>
              </a:endParaRPr>
            </a:p>
          </p:txBody>
        </p:sp>
      </p:grpSp>
    </p:spTree>
    <p:extLst>
      <p:ext uri="{BB962C8B-B14F-4D97-AF65-F5344CB8AC3E}">
        <p14:creationId xmlns:p14="http://schemas.microsoft.com/office/powerpoint/2010/main" val="747242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59623-3702-DAB8-FE0A-CD2D8F7EE2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zh-CN" altLang="en-US" sz="900" b="0" i="0" u="none" strike="noStrike" kern="1200" cap="none" spc="0" normalizeH="0" baseline="0" noProof="0" dirty="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11" name="文本框 24">
            <a:extLst>
              <a:ext uri="{FF2B5EF4-FFF2-40B4-BE49-F238E27FC236}">
                <a16:creationId xmlns:a16="http://schemas.microsoft.com/office/drawing/2014/main" id="{FCAC6C6A-6371-5700-E2B9-C624FBD0AFB0}"/>
              </a:ext>
            </a:extLst>
          </p:cNvPr>
          <p:cNvSpPr txBox="1"/>
          <p:nvPr/>
        </p:nvSpPr>
        <p:spPr>
          <a:xfrm>
            <a:off x="475061" y="6825208"/>
            <a:ext cx="4608576" cy="266548"/>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综合分析：</a:t>
            </a:r>
          </a:p>
        </p:txBody>
      </p:sp>
      <p:grpSp>
        <p:nvGrpSpPr>
          <p:cNvPr id="263" name="组合 262">
            <a:extLst>
              <a:ext uri="{FF2B5EF4-FFF2-40B4-BE49-F238E27FC236}">
                <a16:creationId xmlns:a16="http://schemas.microsoft.com/office/drawing/2014/main" id="{EEB10770-8632-1DD2-32BD-B5DFA303014C}"/>
              </a:ext>
            </a:extLst>
          </p:cNvPr>
          <p:cNvGrpSpPr/>
          <p:nvPr/>
        </p:nvGrpSpPr>
        <p:grpSpPr>
          <a:xfrm>
            <a:off x="434088" y="821782"/>
            <a:ext cx="6011122" cy="5973318"/>
            <a:chOff x="434088" y="814928"/>
            <a:chExt cx="6011122" cy="5973318"/>
          </a:xfrm>
        </p:grpSpPr>
        <p:sp>
          <p:nvSpPr>
            <p:cNvPr id="7" name="文本框 24">
              <a:extLst>
                <a:ext uri="{FF2B5EF4-FFF2-40B4-BE49-F238E27FC236}">
                  <a16:creationId xmlns:a16="http://schemas.microsoft.com/office/drawing/2014/main" id="{8B26823B-B559-6221-4919-F6A1DAF1798B}"/>
                </a:ext>
              </a:extLst>
            </p:cNvPr>
            <p:cNvSpPr txBox="1"/>
            <p:nvPr/>
          </p:nvSpPr>
          <p:spPr>
            <a:xfrm>
              <a:off x="434088" y="814928"/>
              <a:ext cx="4608576" cy="266548"/>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50000"/>
                <a:buFont typeface="Wingdings" pitchFamily="2" charset="2"/>
                <a:buChar char="§"/>
                <a:tabLst/>
                <a:defRPr/>
              </a:pPr>
              <a:r>
                <a:rPr kumimoji="0" lang="zh-CN" altLang="en-US" sz="1000" b="0" i="0" u="none" strike="noStrike" kern="1200" cap="none" spc="0" normalizeH="0" baseline="0" noProof="0" dirty="0">
                  <a:ln>
                    <a:noFill/>
                  </a:ln>
                  <a:solidFill>
                    <a:srgbClr val="FEF1CA"/>
                  </a:solidFill>
                  <a:effectLst/>
                  <a:uLnTx/>
                  <a:uFillTx/>
                  <a:latin typeface="STKaiti" panose="02010600040101010101" pitchFamily="2" charset="-122"/>
                  <a:ea typeface="STKaiti" panose="02010600040101010101" pitchFamily="2" charset="-122"/>
                  <a:cs typeface="+mn-ea"/>
                  <a:sym typeface="+mn-lt"/>
                </a:rPr>
                <a:t>各行业系统云迁移的细分分析：</a:t>
              </a:r>
            </a:p>
          </p:txBody>
        </p:sp>
        <p:sp>
          <p:nvSpPr>
            <p:cNvPr id="8" name="文本框 24">
              <a:extLst>
                <a:ext uri="{FF2B5EF4-FFF2-40B4-BE49-F238E27FC236}">
                  <a16:creationId xmlns:a16="http://schemas.microsoft.com/office/drawing/2014/main" id="{A248F767-EDEF-C75E-5B19-F897DAB710F8}"/>
                </a:ext>
              </a:extLst>
            </p:cNvPr>
            <p:cNvSpPr txBox="1"/>
            <p:nvPr/>
          </p:nvSpPr>
          <p:spPr>
            <a:xfrm>
              <a:off x="434088" y="1090591"/>
              <a:ext cx="5989824" cy="118987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科技制造业</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在云迁移中呈现明显的两极分化。目前自动化办公系统和客户关系管理系统的云迁移比例较高，主要得益于远程协作工具的普及和实时数据分析需求。例如，施耐德电气在中国与</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亚马逊云科技</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合作，采用“云边”结合的方式构建了智能化的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视觉检测平台。然而，制造执行系统和产品生命周期管理的迁移比例较低，主要受限于工业协议的实时性要求和设计知识产权的敏感性。未来，区块链技术的应用将推动全球化协同，供应链管理系统上云比例预计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年增长</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12%</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；但核心生产系统受边缘计算和工业</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4.0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政策影响，迁移仍较为保守，如西门子等企业仍依赖私有云部署核心模块。</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258" name="文本框 24">
              <a:extLst>
                <a:ext uri="{FF2B5EF4-FFF2-40B4-BE49-F238E27FC236}">
                  <a16:creationId xmlns:a16="http://schemas.microsoft.com/office/drawing/2014/main" id="{10B8B885-BE13-CB02-9BCB-E6B953721F00}"/>
                </a:ext>
              </a:extLst>
            </p:cNvPr>
            <p:cNvSpPr txBox="1"/>
            <p:nvPr/>
          </p:nvSpPr>
          <p:spPr>
            <a:xfrm>
              <a:off x="434088" y="2309555"/>
              <a:ext cx="5989824" cy="118987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汽车制造业</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的云迁移目前集中在非核心系统，如自动化办公、人力资源管理系统。然而，因生产控制的毫秒级响应和自动驾驶算法的数据主权限制，核心生产环节的制造执行系统和产品研发系统仍依赖本地化部署。未来，随着市场响应速度和客户服务质量的重视以及车联网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算力需求驱动数据训练模块上云，客户关系管理和决策支持系统的云化将进一步提升，预计到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年分别实现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的增长。例如，宝马与阿里云深化战略合作，基于云端</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技术开发了专属的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BMW</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智能个人助理系统，率先应用于国产新世代车型，并通过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Azure</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云平台实现数据训练与模型迭代。</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259" name="文本框 24">
              <a:extLst>
                <a:ext uri="{FF2B5EF4-FFF2-40B4-BE49-F238E27FC236}">
                  <a16:creationId xmlns:a16="http://schemas.microsoft.com/office/drawing/2014/main" id="{4E218A0A-78E0-80E3-A4AC-A57B5CB17CE9}"/>
                </a:ext>
              </a:extLst>
            </p:cNvPr>
            <p:cNvSpPr txBox="1"/>
            <p:nvPr/>
          </p:nvSpPr>
          <p:spPr>
            <a:xfrm>
              <a:off x="434088" y="3528520"/>
              <a:ext cx="5989824" cy="10052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消费零售业</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的整体云迁移较成熟，几乎所有系统在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2024</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年的云化比例均在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60%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至</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90%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以上，尤其是数据分析和决策类系统，主要得益于该行业对客户需求分析和实时库存管理的高度依赖。未来，虽然整体增长幅度有限，但在人工智能和客户体验优化方面的云服务需求将持续增长，到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年库存管理系统和订单管理系统上云比例预计增长</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。例如，</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LVMH</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集团集成阿里云的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工具，包括</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Model Studio</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Qwen</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，以优化客户服务和供应链管理，体现了该行业在客户关系管理和供应链系统的高度云化 。</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260" name="文本框 24">
              <a:extLst>
                <a:ext uri="{FF2B5EF4-FFF2-40B4-BE49-F238E27FC236}">
                  <a16:creationId xmlns:a16="http://schemas.microsoft.com/office/drawing/2014/main" id="{A3468702-9FDF-452A-E8E0-A7D2ECD68C87}"/>
                </a:ext>
              </a:extLst>
            </p:cNvPr>
            <p:cNvSpPr txBox="1"/>
            <p:nvPr/>
          </p:nvSpPr>
          <p:spPr>
            <a:xfrm>
              <a:off x="455386" y="4562819"/>
              <a:ext cx="5989824" cy="10052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传媒文旅业</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的高迁移系统集中于协作与内容管理，自动化办公系统和知识管理系统</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2024</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年占比分别为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90%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80%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。未来，随着内容分发和用户体验需求的增加，决策支持、商务智能和客户关系管理系统的云化将进一步加强，至</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年预计各增长</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12%</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。例如，万豪国际集团通过与阿里云及百度合作，在中国多个城市的酒店中率先引入智能语音控制和面部识别入住功能，展示了积极利用云平台提升客户关系管理和运营效率的最新实践。</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261" name="文本框 24">
              <a:extLst>
                <a:ext uri="{FF2B5EF4-FFF2-40B4-BE49-F238E27FC236}">
                  <a16:creationId xmlns:a16="http://schemas.microsoft.com/office/drawing/2014/main" id="{14D33A67-90AF-D9C5-AD22-6A1D3DDCB9C1}"/>
                </a:ext>
              </a:extLst>
            </p:cNvPr>
            <p:cNvSpPr txBox="1"/>
            <p:nvPr/>
          </p:nvSpPr>
          <p:spPr>
            <a:xfrm>
              <a:off x="455386" y="5598368"/>
              <a:ext cx="5989824" cy="118987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生命科学行业</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的云迁移呈现在非核心系统方面，客户关系管理和人力资源管理系统的云化率较高，主要得益于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Veeva CRM</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等行业云平台的广泛应用。然而，涉及研发和生产系统的云迁移相对保守，尤其是制造执行系统</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2024</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年上云比例仅约</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，主要受限于药品生产监管合规要求。未来，随着基因测序与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药物研发需求激增，越来越多企业开始将分子模拟、基因组分析等高算力任务迁移至云端，预计到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2026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年，产品研发系统的云化比例将增长</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15%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。例如，辉瑞中国借助华为云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平台加速新药分子建模，诺华则利用</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亚马逊云科技</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管理其临床试验数据。患者隐私数据需通过混合云架构平衡效率与安全。 </a:t>
              </a:r>
            </a:p>
          </p:txBody>
        </p:sp>
      </p:grpSp>
      <p:sp>
        <p:nvSpPr>
          <p:cNvPr id="262" name="文本框 24">
            <a:extLst>
              <a:ext uri="{FF2B5EF4-FFF2-40B4-BE49-F238E27FC236}">
                <a16:creationId xmlns:a16="http://schemas.microsoft.com/office/drawing/2014/main" id="{809459F9-E961-6654-5A53-3EFCCB6E301B}"/>
              </a:ext>
            </a:extLst>
          </p:cNvPr>
          <p:cNvSpPr txBox="1"/>
          <p:nvPr/>
        </p:nvSpPr>
        <p:spPr>
          <a:xfrm>
            <a:off x="455386" y="7160959"/>
            <a:ext cx="5989824" cy="2113207"/>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综合整体趋势，汽车制造、传媒文旅以及消费零售（尤其是智能终端）等对数据实时交互与用户体验要求较高的行业，远期在华上云的动力更强。这些行业的非核心类业务支持系统已形成高渗透率，而决策支持、商务智能等中台模块因本土市场敏捷性需求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算力集约化优势，正成为上云主力。外商企业在华用云的迁移动力受行业属性分化：汽车制造业因生产控制系统的毫秒级响应与自动驾驶数据主权限制，核心系统迁移仍较谨慎，但通过混合云架构可平衡效率与合规性；传媒文旅业在内容分发效率与多渠道协同能力的需求推动下，协作与内容管理系统云化率持续上升，外商企业尤为注重通过云端部署提升跨市场协作与内容合规能力，加速非核心模块上云步伐。相比之下，供应链敏感或知识产权密集型领域（如高端装备</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医药制造），外商对核心系统上云的顾虑更强，整体迁移节奏滞后。未来，随着中国云服务商在垂直场景的解决方案成熟（如车联网专用云、多模态内容管理</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SaaS</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Arial" panose="020B0604020202020204" pitchFamily="34" charset="0"/>
              </a:rPr>
              <a:t>），叠加数据跨境流动规则的细化，外商在华上云将呈现“非核心系统全面渗透、核心系统渐进突破”的特征，其中与消费者直接交互、依赖本土生态协同的行业优先级最高。</a:t>
            </a:r>
            <a:endParaRPr kumimoji="0" lang="en-US" altLang="zh-CN" sz="10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Arial" panose="020B0604020202020204" pitchFamily="34" charset="0"/>
            </a:endParaRPr>
          </a:p>
        </p:txBody>
      </p:sp>
      <p:sp>
        <p:nvSpPr>
          <p:cNvPr id="3" name="标题 1">
            <a:extLst>
              <a:ext uri="{FF2B5EF4-FFF2-40B4-BE49-F238E27FC236}">
                <a16:creationId xmlns:a16="http://schemas.microsoft.com/office/drawing/2014/main" id="{CB003AD4-315E-75EF-3CF2-218711E5C68C}"/>
              </a:ext>
            </a:extLst>
          </p:cNvPr>
          <p:cNvSpPr txBox="1"/>
          <p:nvPr/>
        </p:nvSpPr>
        <p:spPr>
          <a:xfrm>
            <a:off x="5310721" y="9129464"/>
            <a:ext cx="1357578" cy="26518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数据来源：沙利文测算</a:t>
            </a:r>
          </a:p>
        </p:txBody>
      </p:sp>
    </p:spTree>
    <p:extLst>
      <p:ext uri="{BB962C8B-B14F-4D97-AF65-F5344CB8AC3E}">
        <p14:creationId xmlns:p14="http://schemas.microsoft.com/office/powerpoint/2010/main" val="310294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CDB466-003D-FA1C-2B77-CFBFB507540D}"/>
              </a:ext>
            </a:extLst>
          </p:cNvPr>
          <p:cNvSpPr>
            <a:spLocks noGrp="1"/>
          </p:cNvSpPr>
          <p:nvPr>
            <p:ph type="sldNum" sz="quarter" idx="12"/>
          </p:nvPr>
        </p:nvSpPr>
        <p:spPr/>
        <p:txBody>
          <a:bodyPr/>
          <a:lstStyle/>
          <a:p>
            <a:fld id="{04337A4D-D4EA-4592-8592-23EF014B740C}" type="slidenum">
              <a:rPr lang="zh-CN" altLang="en-US" smtClean="0"/>
              <a:pPr/>
              <a:t>22</a:t>
            </a:fld>
            <a:endParaRPr lang="zh-CN" altLang="en-US"/>
          </a:p>
        </p:txBody>
      </p:sp>
      <p:sp>
        <p:nvSpPr>
          <p:cNvPr id="5" name="isometric-cube-view_73326">
            <a:extLst>
              <a:ext uri="{FF2B5EF4-FFF2-40B4-BE49-F238E27FC236}">
                <a16:creationId xmlns:a16="http://schemas.microsoft.com/office/drawing/2014/main" id="{CF41819E-B6A3-2359-A17D-C2CFD5F4FBC9}"/>
              </a:ext>
            </a:extLst>
          </p:cNvPr>
          <p:cNvSpPr>
            <a:spLocks noChangeAspect="1"/>
          </p:cNvSpPr>
          <p:nvPr/>
        </p:nvSpPr>
        <p:spPr>
          <a:xfrm>
            <a:off x="1922371" y="960532"/>
            <a:ext cx="291286" cy="320146"/>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2" h="4807">
                <a:moveTo>
                  <a:pt x="4562" y="1251"/>
                </a:moveTo>
                <a:cubicBezTo>
                  <a:pt x="4562" y="1171"/>
                  <a:pt x="4517" y="1098"/>
                  <a:pt x="4445" y="1062"/>
                </a:cubicBezTo>
                <a:lnTo>
                  <a:pt x="2376" y="29"/>
                </a:lnTo>
                <a:cubicBezTo>
                  <a:pt x="2316" y="0"/>
                  <a:pt x="2246" y="0"/>
                  <a:pt x="2186" y="29"/>
                </a:cubicBezTo>
                <a:lnTo>
                  <a:pt x="117" y="1062"/>
                </a:lnTo>
                <a:cubicBezTo>
                  <a:pt x="45" y="1098"/>
                  <a:pt x="0" y="1167"/>
                  <a:pt x="0" y="1254"/>
                </a:cubicBezTo>
                <a:lnTo>
                  <a:pt x="0" y="3550"/>
                </a:lnTo>
                <a:cubicBezTo>
                  <a:pt x="0" y="3630"/>
                  <a:pt x="45" y="3703"/>
                  <a:pt x="116" y="3739"/>
                </a:cubicBezTo>
                <a:lnTo>
                  <a:pt x="2185" y="4784"/>
                </a:lnTo>
                <a:cubicBezTo>
                  <a:pt x="2216" y="4799"/>
                  <a:pt x="2248" y="4807"/>
                  <a:pt x="2281" y="4807"/>
                </a:cubicBezTo>
                <a:cubicBezTo>
                  <a:pt x="2332" y="4807"/>
                  <a:pt x="2385" y="4780"/>
                  <a:pt x="2385" y="4780"/>
                </a:cubicBezTo>
                <a:lnTo>
                  <a:pt x="4446" y="3739"/>
                </a:lnTo>
                <a:cubicBezTo>
                  <a:pt x="4517" y="3703"/>
                  <a:pt x="4562" y="3630"/>
                  <a:pt x="4562" y="3550"/>
                </a:cubicBezTo>
                <a:lnTo>
                  <a:pt x="4562" y="1251"/>
                </a:lnTo>
                <a:close/>
                <a:moveTo>
                  <a:pt x="2281" y="456"/>
                </a:moveTo>
                <a:lnTo>
                  <a:pt x="3875" y="1251"/>
                </a:lnTo>
                <a:lnTo>
                  <a:pt x="2281" y="2047"/>
                </a:lnTo>
                <a:lnTo>
                  <a:pt x="687" y="1251"/>
                </a:lnTo>
                <a:lnTo>
                  <a:pt x="2281" y="456"/>
                </a:lnTo>
                <a:close/>
                <a:moveTo>
                  <a:pt x="424" y="1594"/>
                </a:moveTo>
                <a:lnTo>
                  <a:pt x="2069" y="2415"/>
                </a:lnTo>
                <a:lnTo>
                  <a:pt x="2069" y="4250"/>
                </a:lnTo>
                <a:lnTo>
                  <a:pt x="424" y="3420"/>
                </a:lnTo>
                <a:lnTo>
                  <a:pt x="424" y="1594"/>
                </a:lnTo>
                <a:close/>
                <a:moveTo>
                  <a:pt x="4138" y="3420"/>
                </a:moveTo>
                <a:lnTo>
                  <a:pt x="2493" y="4250"/>
                </a:lnTo>
                <a:lnTo>
                  <a:pt x="2493" y="2415"/>
                </a:lnTo>
                <a:lnTo>
                  <a:pt x="4138" y="1594"/>
                </a:lnTo>
                <a:lnTo>
                  <a:pt x="4138" y="3420"/>
                </a:lnTo>
                <a:close/>
              </a:path>
            </a:pathLst>
          </a:custGeom>
          <a:solidFill>
            <a:srgbClr val="FFE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6" name="标题 1">
            <a:extLst>
              <a:ext uri="{FF2B5EF4-FFF2-40B4-BE49-F238E27FC236}">
                <a16:creationId xmlns:a16="http://schemas.microsoft.com/office/drawing/2014/main" id="{C9D468ED-109A-1F4B-AC6A-72FF7AF0EF22}"/>
              </a:ext>
            </a:extLst>
          </p:cNvPr>
          <p:cNvSpPr txBox="1"/>
          <p:nvPr/>
        </p:nvSpPr>
        <p:spPr>
          <a:xfrm>
            <a:off x="2348880" y="848544"/>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外商企业在华采用云计算服务的考虑因素</a:t>
            </a:r>
          </a:p>
        </p:txBody>
      </p:sp>
      <p:sp>
        <p:nvSpPr>
          <p:cNvPr id="7" name="文本框 24">
            <a:extLst>
              <a:ext uri="{FF2B5EF4-FFF2-40B4-BE49-F238E27FC236}">
                <a16:creationId xmlns:a16="http://schemas.microsoft.com/office/drawing/2014/main" id="{3F316034-3FC6-F09F-5DF5-A5320759BCDE}"/>
              </a:ext>
            </a:extLst>
          </p:cNvPr>
          <p:cNvSpPr txBox="1"/>
          <p:nvPr/>
        </p:nvSpPr>
        <p:spPr>
          <a:xfrm>
            <a:off x="1864128" y="1496616"/>
            <a:ext cx="4608576" cy="7608237"/>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lang="zh-CN" altLang="en-US" sz="1000" dirty="0">
                <a:solidFill>
                  <a:srgbClr val="FEFFFE"/>
                </a:solidFill>
                <a:latin typeface="STKaiti" panose="02010600040101010101" pitchFamily="2" charset="-122"/>
                <a:ea typeface="STKaiti" panose="02010600040101010101" pitchFamily="2" charset="-122"/>
                <a:cs typeface="+mn-ea"/>
                <a:sym typeface="+mn-lt"/>
              </a:rPr>
              <a:t>综合以上章节所解析的外商企业在华对于云计算服务的需求特点、云部署模式特征，以及在华数字化建设不同阶段的</a:t>
            </a:r>
            <a:r>
              <a:rPr lang="en-US" altLang="zh-CN" sz="1000" dirty="0">
                <a:solidFill>
                  <a:srgbClr val="FEFFFE"/>
                </a:solidFill>
                <a:latin typeface="STKaiti" panose="02010600040101010101" pitchFamily="2" charset="-122"/>
                <a:ea typeface="STKaiti" panose="02010600040101010101" pitchFamily="2" charset="-122"/>
                <a:cs typeface="+mn-ea"/>
                <a:sym typeface="+mn-lt"/>
              </a:rPr>
              <a:t>IT</a:t>
            </a:r>
            <a:r>
              <a:rPr lang="zh-CN" altLang="en-US" sz="1000" dirty="0">
                <a:solidFill>
                  <a:srgbClr val="FEFFFE"/>
                </a:solidFill>
                <a:latin typeface="STKaiti" panose="02010600040101010101" pitchFamily="2" charset="-122"/>
                <a:ea typeface="STKaiti" panose="02010600040101010101" pitchFamily="2" charset="-122"/>
                <a:cs typeface="+mn-ea"/>
                <a:sym typeface="+mn-lt"/>
              </a:rPr>
              <a:t>架构建设要点，我们也在此初步列出外商企业在华市场选择云计算服务时，可以重点考量的因素。</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云提供商的合规实践</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市场对于数据安全和网络运营有复杂且严格的法律法规体系，外商企业需要衡量云服务商在数据本地化，数据传输，敏感数据本地存储，跨境安全评估等方面的策略，同时充分了解云服务提供商在数据保护和政策变化下的应变能力。进入中国的外商企业，也可以借鉴和咨询云提供商自身在中国实现合规过程中的实践经验。</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云提供商的云服务持续稳定性和韧性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外商企业需要了解云服务在高可用性、弹性和运维韧性等方面的历史表现，特别是面对政策波动、网络安全事件和极端业务负荷等情况下的云服务持续性。关注点可包括服务等级协议（</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SLA</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监控系统、运维团队的响应速度和故障溯源和快速恢复能力等，确保业务连续性与关键系统稳定运行。</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lang="zh-CN" altLang="en-US" sz="1000" dirty="0">
                <a:solidFill>
                  <a:srgbClr val="FEFFFE"/>
                </a:solidFill>
                <a:latin typeface="STKaiti" panose="02010600040101010101" pitchFamily="2" charset="-122"/>
                <a:ea typeface="STKaiti" panose="02010600040101010101" pitchFamily="2" charset="-122"/>
                <a:cs typeface="+mn-ea"/>
                <a:sym typeface="+mn-lt"/>
              </a:rPr>
              <a:t>云</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提供商</a:t>
            </a:r>
            <a:r>
              <a:rPr lang="zh-CN" altLang="en-US" sz="1000" dirty="0">
                <a:solidFill>
                  <a:srgbClr val="FEFFFE"/>
                </a:solidFill>
                <a:latin typeface="STKaiti" panose="02010600040101010101" pitchFamily="2" charset="-122"/>
                <a:ea typeface="STKaiti" panose="02010600040101010101" pitchFamily="2" charset="-122"/>
                <a:cs typeface="+mn-ea"/>
                <a:sym typeface="+mn-lt"/>
              </a:rPr>
              <a:t>的全球一致性</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lang="zh-CN" altLang="en-US" sz="1000" dirty="0">
                <a:solidFill>
                  <a:srgbClr val="FEFFFE"/>
                </a:solidFill>
                <a:latin typeface="STKaiti" panose="02010600040101010101" pitchFamily="2" charset="-122"/>
                <a:ea typeface="STKaiti" panose="02010600040101010101" pitchFamily="2" charset="-122"/>
                <a:cs typeface="+mn-ea"/>
                <a:sym typeface="+mn-lt"/>
              </a:rPr>
              <a:t>云服务的技术架构、开发工具和运维平台在全球范围的一致性，对于外商企业而言，是需要重点考虑的因素，较高的一致性有利于</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实现在中国和全球其他地区市场之间无障碍迁移应用和流程。考量要点包括云服务是否支持主流开发框架、</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API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标准统一、系统兼容性以及版本同步发布等。在合规前提下采用统一技术栈，有助于外商企业提升全球资源管理效率。</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云提供商在全球和中国的合作伙伴生态</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lang="zh-CN" altLang="en-US" sz="1000" dirty="0">
                <a:solidFill>
                  <a:srgbClr val="FEFFFE"/>
                </a:solidFill>
                <a:latin typeface="STKaiti" panose="02010600040101010101" pitchFamily="2" charset="-122"/>
                <a:ea typeface="STKaiti" panose="02010600040101010101" pitchFamily="2" charset="-122"/>
                <a:cs typeface="+mn-ea"/>
                <a:sym typeface="+mn-lt"/>
              </a:rPr>
              <a:t>生态方面，外商企业需要评估云服务在中国以及全球范围打通上下游技术伙伴、</a:t>
            </a:r>
            <a:r>
              <a:rPr lang="en-US" altLang="zh-CN" sz="1000" dirty="0">
                <a:solidFill>
                  <a:srgbClr val="FEFFFE"/>
                </a:solidFill>
                <a:latin typeface="STKaiti" panose="02010600040101010101" pitchFamily="2" charset="-122"/>
                <a:ea typeface="STKaiti" panose="02010600040101010101" pitchFamily="2" charset="-122"/>
                <a:cs typeface="+mn-ea"/>
                <a:sym typeface="+mn-lt"/>
              </a:rPr>
              <a:t>ISV</a:t>
            </a:r>
            <a:r>
              <a:rPr lang="zh-CN" altLang="en-US" sz="1000" dirty="0">
                <a:solidFill>
                  <a:srgbClr val="FEFFFE"/>
                </a:solidFill>
                <a:latin typeface="STKaiti" panose="02010600040101010101" pitchFamily="2" charset="-122"/>
                <a:ea typeface="STKaiti" panose="02010600040101010101" pitchFamily="2" charset="-122"/>
                <a:cs typeface="+mn-ea"/>
                <a:sym typeface="+mn-lt"/>
              </a:rPr>
              <a:t>和行业解决方案商的实力。云服务应既有全球合作伙伴体系，又能在中国本地对接行业领先软件、服务和硬件供应商，实现兼容性和行业定制。其他考量重点包括生态体系可推动创新合作、高效集成第三方应用、形成完整业务链等。</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云提供商的本土行业解决方案</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lang="ja-JP" altLang="en-US" sz="1000" dirty="0">
                <a:solidFill>
                  <a:srgbClr val="FEFFFE"/>
                </a:solidFill>
                <a:latin typeface="STKaiti" panose="02010600040101010101" pitchFamily="2" charset="-122"/>
                <a:ea typeface="STKaiti" panose="02010600040101010101" pitchFamily="2" charset="-122"/>
                <a:cs typeface="+mn-ea"/>
                <a:sym typeface="+mn-lt"/>
              </a:rPr>
              <a:t>外商企业</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落地时需要考虑云服务在提供贴合中国市场需求的“本地化行业解决方案”方面的实践积累，如制造、医疗、零售、金融等领域特有的合规认证、业务流程优化与技术咨询。优选被中国政府及市场认可的行业方案，并关注云服务是否具备本地开发、定制和联合创新能力。</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云提供商的本土服务团队</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高效、专业的云提供商本土服务团队是外商企业考量云质量的要点之一，需要关注本地云服务团队能否深度理解中国业务环境和监管要求，是否具备跨境协作、项目管理和应急响应经验，以及是否具备本地专家提供实地实施指导，以保障云上业务平稳安全落地。</a:t>
            </a:r>
          </a:p>
        </p:txBody>
      </p:sp>
    </p:spTree>
    <p:extLst>
      <p:ext uri="{BB962C8B-B14F-4D97-AF65-F5344CB8AC3E}">
        <p14:creationId xmlns:p14="http://schemas.microsoft.com/office/powerpoint/2010/main" val="275698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B8461CC1-6365-4F06-5B55-FC4DA23F30A1}"/>
              </a:ext>
            </a:extLst>
          </p:cNvPr>
          <p:cNvSpPr/>
          <p:nvPr/>
        </p:nvSpPr>
        <p:spPr>
          <a:xfrm>
            <a:off x="400883" y="998146"/>
            <a:ext cx="152400" cy="320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A4545"/>
              </a:solidFill>
              <a:effectLst/>
              <a:uLnTx/>
              <a:uFillTx/>
              <a:latin typeface="STKaiti" panose="02010600040101010101" pitchFamily="2" charset="-122"/>
              <a:ea typeface="STKaiti" panose="02010600040101010101" pitchFamily="2" charset="-122"/>
              <a:cs typeface="+mn-cs"/>
            </a:endParaRPr>
          </a:p>
        </p:txBody>
      </p:sp>
      <p:sp>
        <p:nvSpPr>
          <p:cNvPr id="3" name="标题 1">
            <a:extLst>
              <a:ext uri="{FF2B5EF4-FFF2-40B4-BE49-F238E27FC236}">
                <a16:creationId xmlns:a16="http://schemas.microsoft.com/office/drawing/2014/main" id="{177FCA0D-33EC-38BD-FD48-6C2BDE9B10C7}"/>
              </a:ext>
            </a:extLst>
          </p:cNvPr>
          <p:cNvSpPr txBox="1"/>
          <p:nvPr/>
        </p:nvSpPr>
        <p:spPr>
          <a:xfrm>
            <a:off x="620688" y="920552"/>
            <a:ext cx="5112568"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外商企业在华营商态势</a:t>
            </a:r>
          </a:p>
        </p:txBody>
      </p:sp>
      <p:sp>
        <p:nvSpPr>
          <p:cNvPr id="38" name="文本框 24">
            <a:extLst>
              <a:ext uri="{FF2B5EF4-FFF2-40B4-BE49-F238E27FC236}">
                <a16:creationId xmlns:a16="http://schemas.microsoft.com/office/drawing/2014/main" id="{4033A9F6-5FCB-2F71-2E4A-4ECD0D008440}"/>
              </a:ext>
            </a:extLst>
          </p:cNvPr>
          <p:cNvSpPr txBox="1"/>
          <p:nvPr/>
        </p:nvSpPr>
        <p:spPr>
          <a:xfrm>
            <a:off x="293587" y="1424608"/>
            <a:ext cx="6087741" cy="752963"/>
          </a:xfrm>
          <a:prstGeom prst="rect">
            <a:avLst/>
          </a:prstGeom>
          <a:noFill/>
        </p:spPr>
        <p:txBody>
          <a:bodyPr wrap="square" rtlCol="0">
            <a:spAutoFit/>
          </a:bodyPr>
          <a:lstStyle/>
          <a:p>
            <a:pPr marL="171450" marR="0" lvl="0" indent="-171450" algn="just" defTabSz="498332" rtl="0" eaLnBrk="1" fontAlgn="auto" latinLnBrk="0" hangingPunct="1">
              <a:lnSpc>
                <a:spcPct val="125000"/>
              </a:lnSpc>
              <a:spcBef>
                <a:spcPts val="717"/>
              </a:spcBef>
              <a:spcAft>
                <a:spcPts val="0"/>
              </a:spcAft>
              <a:buClr>
                <a:srgbClr val="FEFFFE"/>
              </a:buClr>
              <a:buSzPct val="100000"/>
              <a:buFont typeface="Wingdings" pitchFamily="2" charset="2"/>
              <a:buChar char="§"/>
              <a:tabLst/>
              <a:defRPr/>
            </a:pPr>
            <a:r>
              <a:rPr kumimoji="0" lang="zh-CN" altLang="en-US" sz="1200" b="0" i="0" u="none" strike="noStrike" kern="12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外商企业在中国设立企业数量和实际投入外资金额规模的增速超出疫情前，并优化在华产业结构，积极参与中国数字化建设；中国政府在高技术和数字基础设施领域放松对外商投资准入的限制，</a:t>
            </a:r>
            <a:r>
              <a:rPr kumimoji="0" lang="en-US" altLang="zh-CN" sz="1200" b="0" i="0" u="none" strike="noStrike" kern="12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2023</a:t>
            </a:r>
            <a:r>
              <a:rPr kumimoji="0" lang="zh-CN" altLang="en-US" sz="1200" b="0" i="0" u="none" strike="noStrike" kern="12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年吸引的外商直接投资约占全球跨国直接投资的</a:t>
            </a:r>
            <a:r>
              <a:rPr kumimoji="0" lang="en-US" altLang="zh-CN" sz="1200" b="0" i="0" u="none" strike="noStrike" kern="12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21%</a:t>
            </a:r>
            <a:r>
              <a:rPr kumimoji="0" lang="zh-CN" altLang="en-US" sz="1200" b="0" i="0" u="none" strike="noStrike" kern="1200" cap="none" spc="0" normalizeH="0" baseline="0" noProof="0">
                <a:ln>
                  <a:noFill/>
                </a:ln>
                <a:solidFill>
                  <a:srgbClr val="FFF3CB"/>
                </a:solidFill>
                <a:effectLst/>
                <a:uLnTx/>
                <a:uFillTx/>
                <a:latin typeface="STKaiti" panose="02010600040101010101" pitchFamily="2" charset="-122"/>
                <a:ea typeface="STKaiti" panose="02010600040101010101" pitchFamily="2" charset="-122"/>
                <a:cs typeface="+mn-ea"/>
                <a:sym typeface="+mn-lt"/>
              </a:rPr>
              <a:t>。</a:t>
            </a:r>
          </a:p>
        </p:txBody>
      </p:sp>
      <p:sp>
        <p:nvSpPr>
          <p:cNvPr id="6" name="标题 1">
            <a:extLst>
              <a:ext uri="{FF2B5EF4-FFF2-40B4-BE49-F238E27FC236}">
                <a16:creationId xmlns:a16="http://schemas.microsoft.com/office/drawing/2014/main" id="{56248FCC-8418-3F9C-C499-A30262AB61A1}"/>
              </a:ext>
            </a:extLst>
          </p:cNvPr>
          <p:cNvSpPr txBox="1"/>
          <p:nvPr/>
        </p:nvSpPr>
        <p:spPr>
          <a:xfrm>
            <a:off x="941408" y="2288704"/>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4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关键数据洞察外商企业在华动向</a:t>
            </a:r>
          </a:p>
        </p:txBody>
      </p:sp>
      <p:sp>
        <p:nvSpPr>
          <p:cNvPr id="4" name="left-quote_56937">
            <a:extLst>
              <a:ext uri="{FF2B5EF4-FFF2-40B4-BE49-F238E27FC236}">
                <a16:creationId xmlns:a16="http://schemas.microsoft.com/office/drawing/2014/main" id="{F9D5D9AD-0C12-E0B9-4681-26D1AE975967}"/>
              </a:ext>
            </a:extLst>
          </p:cNvPr>
          <p:cNvSpPr>
            <a:spLocks noChangeAspect="1"/>
          </p:cNvSpPr>
          <p:nvPr/>
        </p:nvSpPr>
        <p:spPr>
          <a:xfrm>
            <a:off x="671952" y="2380534"/>
            <a:ext cx="176153" cy="155118"/>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rgbClr val="FFF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14" name="文本框 24">
            <a:extLst>
              <a:ext uri="{FF2B5EF4-FFF2-40B4-BE49-F238E27FC236}">
                <a16:creationId xmlns:a16="http://schemas.microsoft.com/office/drawing/2014/main" id="{95978753-B6E4-E866-7B7A-8F69D92A9F53}"/>
              </a:ext>
            </a:extLst>
          </p:cNvPr>
          <p:cNvSpPr txBox="1"/>
          <p:nvPr/>
        </p:nvSpPr>
        <p:spPr>
          <a:xfrm>
            <a:off x="401801" y="3643071"/>
            <a:ext cx="1688651" cy="5507662"/>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截至</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2024</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年底，外商在华设立企业总数量约达到</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68</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万家以上。受新冠疫情影响，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2022</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年新增外商企业数量缩减，</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年，外商企业入华积极性再度提升。</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外商在华投资以第三产业为主</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年第三产业使用金额是第二产业的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倍以上，能够看出外资对中国消费市场和服务市场的重视度。同时，对比往年数据，外商资金参与中国第二产业发展的比重逐年上升。</a:t>
            </a:r>
            <a:endParaRPr kumimoji="0" lang="en-US" altLang="ja-JP"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外商参与中国高新技术产业的投资力度逐年增长，对“高技术制造业”投资增速超过“高技术服务业”。</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年，除中国香港、中国澳门、中国台湾地区来源的企业外，来华新设企业的外商仍然以美国、新加坡、韩国、日本等为主要来源国。</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9" name="标题 1">
            <a:extLst>
              <a:ext uri="{FF2B5EF4-FFF2-40B4-BE49-F238E27FC236}">
                <a16:creationId xmlns:a16="http://schemas.microsoft.com/office/drawing/2014/main" id="{19BFEAD5-A677-8221-4564-E23088FF25CE}"/>
              </a:ext>
            </a:extLst>
          </p:cNvPr>
          <p:cNvSpPr txBox="1"/>
          <p:nvPr/>
        </p:nvSpPr>
        <p:spPr>
          <a:xfrm>
            <a:off x="2213627" y="3585021"/>
            <a:ext cx="1790310"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在华外商企业新增数量，</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家（</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2021</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graphicFrame>
        <p:nvGraphicFramePr>
          <p:cNvPr id="21" name="Chart 20">
            <a:extLst>
              <a:ext uri="{FF2B5EF4-FFF2-40B4-BE49-F238E27FC236}">
                <a16:creationId xmlns:a16="http://schemas.microsoft.com/office/drawing/2014/main" id="{1C6E6519-C61C-5BA7-73E1-C2F5C43371D5}"/>
              </a:ext>
            </a:extLst>
          </p:cNvPr>
          <p:cNvGraphicFramePr>
            <a:graphicFrameLocks/>
          </p:cNvGraphicFramePr>
          <p:nvPr/>
        </p:nvGraphicFramePr>
        <p:xfrm>
          <a:off x="2204065" y="4041688"/>
          <a:ext cx="1992880" cy="1847416"/>
        </p:xfrm>
        <a:graphic>
          <a:graphicData uri="http://schemas.openxmlformats.org/drawingml/2006/chart">
            <c:chart xmlns:c="http://schemas.openxmlformats.org/drawingml/2006/chart" xmlns:r="http://schemas.openxmlformats.org/officeDocument/2006/relationships" r:id="rId3"/>
          </a:graphicData>
        </a:graphic>
      </p:graphicFrame>
      <p:sp>
        <p:nvSpPr>
          <p:cNvPr id="22" name="标题 1">
            <a:extLst>
              <a:ext uri="{FF2B5EF4-FFF2-40B4-BE49-F238E27FC236}">
                <a16:creationId xmlns:a16="http://schemas.microsoft.com/office/drawing/2014/main" id="{E67610F8-EE7F-B1DC-F06C-BFABFE461707}"/>
              </a:ext>
            </a:extLst>
          </p:cNvPr>
          <p:cNvSpPr txBox="1"/>
          <p:nvPr/>
        </p:nvSpPr>
        <p:spPr>
          <a:xfrm>
            <a:off x="4436819" y="6078275"/>
            <a:ext cx="2160533"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年在华外商企业主要来源国</a:t>
            </a:r>
          </a:p>
        </p:txBody>
      </p:sp>
      <mc:AlternateContent xmlns:mc="http://schemas.openxmlformats.org/markup-compatibility/2006" xmlns:cx1="http://schemas.microsoft.com/office/drawing/2015/9/8/chartex">
        <mc:Choice Requires="cx1">
          <p:graphicFrame>
            <p:nvGraphicFramePr>
              <p:cNvPr id="24" name="Chart 23">
                <a:extLst>
                  <a:ext uri="{FF2B5EF4-FFF2-40B4-BE49-F238E27FC236}">
                    <a16:creationId xmlns:a16="http://schemas.microsoft.com/office/drawing/2014/main" id="{0670F6FA-0FA9-AF70-3CB8-01A05A2B2BD0}"/>
                  </a:ext>
                </a:extLst>
              </p:cNvPr>
              <p:cNvGraphicFramePr/>
              <p:nvPr/>
            </p:nvGraphicFramePr>
            <p:xfrm>
              <a:off x="4411169" y="6500732"/>
              <a:ext cx="2005454" cy="2012551"/>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4" name="Chart 23">
                <a:extLst>
                  <a:ext uri="{FF2B5EF4-FFF2-40B4-BE49-F238E27FC236}">
                    <a16:creationId xmlns:a16="http://schemas.microsoft.com/office/drawing/2014/main" id="{0670F6FA-0FA9-AF70-3CB8-01A05A2B2BD0}"/>
                  </a:ext>
                </a:extLst>
              </p:cNvPr>
              <p:cNvPicPr>
                <a:picLocks noGrp="1" noRot="1" noChangeAspect="1" noMove="1" noResize="1" noEditPoints="1" noAdjustHandles="1" noChangeArrowheads="1" noChangeShapeType="1"/>
              </p:cNvPicPr>
              <p:nvPr/>
            </p:nvPicPr>
            <p:blipFill>
              <a:blip r:embed="rId5"/>
              <a:stretch>
                <a:fillRect/>
              </a:stretch>
            </p:blipFill>
            <p:spPr>
              <a:xfrm>
                <a:off x="4411169" y="6500732"/>
                <a:ext cx="2005454" cy="2012551"/>
              </a:xfrm>
              <a:prstGeom prst="rect">
                <a:avLst/>
              </a:prstGeom>
            </p:spPr>
          </p:pic>
        </mc:Fallback>
      </mc:AlternateContent>
      <p:sp>
        <p:nvSpPr>
          <p:cNvPr id="26" name="标题 1">
            <a:extLst>
              <a:ext uri="{FF2B5EF4-FFF2-40B4-BE49-F238E27FC236}">
                <a16:creationId xmlns:a16="http://schemas.microsoft.com/office/drawing/2014/main" id="{44EFA6F6-2DE8-F646-470A-BB243E08955A}"/>
              </a:ext>
            </a:extLst>
          </p:cNvPr>
          <p:cNvSpPr txBox="1"/>
          <p:nvPr/>
        </p:nvSpPr>
        <p:spPr>
          <a:xfrm>
            <a:off x="4534503" y="7161670"/>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美国</a:t>
            </a:r>
          </a:p>
        </p:txBody>
      </p:sp>
      <p:sp>
        <p:nvSpPr>
          <p:cNvPr id="27" name="标题 1">
            <a:extLst>
              <a:ext uri="{FF2B5EF4-FFF2-40B4-BE49-F238E27FC236}">
                <a16:creationId xmlns:a16="http://schemas.microsoft.com/office/drawing/2014/main" id="{04E9F82F-8C41-6803-9FFC-652A8D587FB7}"/>
              </a:ext>
            </a:extLst>
          </p:cNvPr>
          <p:cNvSpPr txBox="1"/>
          <p:nvPr/>
        </p:nvSpPr>
        <p:spPr>
          <a:xfrm>
            <a:off x="5467755" y="7127564"/>
            <a:ext cx="501096"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新加坡</a:t>
            </a:r>
          </a:p>
        </p:txBody>
      </p:sp>
      <p:sp>
        <p:nvSpPr>
          <p:cNvPr id="28" name="标题 1">
            <a:extLst>
              <a:ext uri="{FF2B5EF4-FFF2-40B4-BE49-F238E27FC236}">
                <a16:creationId xmlns:a16="http://schemas.microsoft.com/office/drawing/2014/main" id="{1255072A-7B7B-7D23-6895-6A3ACB870F9D}"/>
              </a:ext>
            </a:extLst>
          </p:cNvPr>
          <p:cNvSpPr txBox="1"/>
          <p:nvPr/>
        </p:nvSpPr>
        <p:spPr>
          <a:xfrm>
            <a:off x="4523860" y="8084971"/>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韩国</a:t>
            </a:r>
          </a:p>
        </p:txBody>
      </p:sp>
      <p:sp>
        <p:nvSpPr>
          <p:cNvPr id="29" name="标题 1">
            <a:extLst>
              <a:ext uri="{FF2B5EF4-FFF2-40B4-BE49-F238E27FC236}">
                <a16:creationId xmlns:a16="http://schemas.microsoft.com/office/drawing/2014/main" id="{E2FEF3A0-21AF-B8F8-6777-78F16869B9AF}"/>
              </a:ext>
            </a:extLst>
          </p:cNvPr>
          <p:cNvSpPr txBox="1"/>
          <p:nvPr/>
        </p:nvSpPr>
        <p:spPr>
          <a:xfrm>
            <a:off x="5209333" y="8078936"/>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日本</a:t>
            </a:r>
          </a:p>
        </p:txBody>
      </p:sp>
      <p:sp>
        <p:nvSpPr>
          <p:cNvPr id="30" name="标题 1">
            <a:extLst>
              <a:ext uri="{FF2B5EF4-FFF2-40B4-BE49-F238E27FC236}">
                <a16:creationId xmlns:a16="http://schemas.microsoft.com/office/drawing/2014/main" id="{EB1725A6-5BE3-345D-4709-838A0057C6B6}"/>
              </a:ext>
            </a:extLst>
          </p:cNvPr>
          <p:cNvSpPr txBox="1"/>
          <p:nvPr/>
        </p:nvSpPr>
        <p:spPr>
          <a:xfrm>
            <a:off x="5644515" y="7862609"/>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英国</a:t>
            </a:r>
          </a:p>
        </p:txBody>
      </p:sp>
      <p:sp>
        <p:nvSpPr>
          <p:cNvPr id="31" name="标题 1">
            <a:extLst>
              <a:ext uri="{FF2B5EF4-FFF2-40B4-BE49-F238E27FC236}">
                <a16:creationId xmlns:a16="http://schemas.microsoft.com/office/drawing/2014/main" id="{2C722EBD-A80F-F509-614B-909345D250CD}"/>
              </a:ext>
            </a:extLst>
          </p:cNvPr>
          <p:cNvSpPr txBox="1"/>
          <p:nvPr/>
        </p:nvSpPr>
        <p:spPr>
          <a:xfrm>
            <a:off x="5671530" y="8147880"/>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德国</a:t>
            </a:r>
          </a:p>
        </p:txBody>
      </p:sp>
      <p:sp>
        <p:nvSpPr>
          <p:cNvPr id="32" name="标题 1">
            <a:extLst>
              <a:ext uri="{FF2B5EF4-FFF2-40B4-BE49-F238E27FC236}">
                <a16:creationId xmlns:a16="http://schemas.microsoft.com/office/drawing/2014/main" id="{4EA52CAD-9730-97D2-B3C1-0A97BD79E577}"/>
              </a:ext>
            </a:extLst>
          </p:cNvPr>
          <p:cNvSpPr txBox="1"/>
          <p:nvPr/>
        </p:nvSpPr>
        <p:spPr>
          <a:xfrm>
            <a:off x="6034963" y="7848886"/>
            <a:ext cx="374397" cy="3853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201D1D">
                    <a:lumMod val="90000"/>
                    <a:lumOff val="10000"/>
                  </a:srgbClr>
                </a:solidFill>
                <a:effectLst/>
                <a:uLnTx/>
                <a:uFillTx/>
                <a:latin typeface="STKaiti" panose="02010600040101010101" pitchFamily="2" charset="-122"/>
                <a:ea typeface="STKaiti" panose="02010600040101010101" pitchFamily="2" charset="-122"/>
                <a:cs typeface="+mn-ea"/>
                <a:sym typeface="+mn-lt"/>
              </a:rPr>
              <a:t>法国</a:t>
            </a:r>
          </a:p>
        </p:txBody>
      </p:sp>
      <p:sp>
        <p:nvSpPr>
          <p:cNvPr id="33" name="标题 1">
            <a:extLst>
              <a:ext uri="{FF2B5EF4-FFF2-40B4-BE49-F238E27FC236}">
                <a16:creationId xmlns:a16="http://schemas.microsoft.com/office/drawing/2014/main" id="{29EDD97E-3578-A589-0570-2389B63D81F9}"/>
              </a:ext>
            </a:extLst>
          </p:cNvPr>
          <p:cNvSpPr txBox="1"/>
          <p:nvPr/>
        </p:nvSpPr>
        <p:spPr>
          <a:xfrm>
            <a:off x="5949280" y="8585249"/>
            <a:ext cx="484393" cy="26630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阿联酋</a:t>
            </a:r>
          </a:p>
        </p:txBody>
      </p:sp>
      <p:cxnSp>
        <p:nvCxnSpPr>
          <p:cNvPr id="35" name="Straight Arrow Connector 34">
            <a:extLst>
              <a:ext uri="{FF2B5EF4-FFF2-40B4-BE49-F238E27FC236}">
                <a16:creationId xmlns:a16="http://schemas.microsoft.com/office/drawing/2014/main" id="{AA5D56E8-FCD9-CBB7-E367-104B48127FDA}"/>
              </a:ext>
            </a:extLst>
          </p:cNvPr>
          <p:cNvCxnSpPr>
            <a:cxnSpLocks/>
          </p:cNvCxnSpPr>
          <p:nvPr/>
        </p:nvCxnSpPr>
        <p:spPr>
          <a:xfrm>
            <a:off x="6274718" y="8340560"/>
            <a:ext cx="0" cy="274567"/>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sp>
        <p:nvSpPr>
          <p:cNvPr id="44" name="标题 1">
            <a:extLst>
              <a:ext uri="{FF2B5EF4-FFF2-40B4-BE49-F238E27FC236}">
                <a16:creationId xmlns:a16="http://schemas.microsoft.com/office/drawing/2014/main" id="{08396DA2-A900-7912-185C-08C272BC9546}"/>
              </a:ext>
            </a:extLst>
          </p:cNvPr>
          <p:cNvSpPr txBox="1"/>
          <p:nvPr/>
        </p:nvSpPr>
        <p:spPr>
          <a:xfrm>
            <a:off x="4813217" y="8859025"/>
            <a:ext cx="1671110" cy="26518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数据来源：中华人民共和国商务部</a:t>
            </a:r>
          </a:p>
        </p:txBody>
      </p:sp>
      <p:sp>
        <p:nvSpPr>
          <p:cNvPr id="49" name="文本框 24">
            <a:extLst>
              <a:ext uri="{FF2B5EF4-FFF2-40B4-BE49-F238E27FC236}">
                <a16:creationId xmlns:a16="http://schemas.microsoft.com/office/drawing/2014/main" id="{480BC37C-6053-EA4D-A42B-B9A6C38D9616}"/>
              </a:ext>
            </a:extLst>
          </p:cNvPr>
          <p:cNvSpPr txBox="1"/>
          <p:nvPr/>
        </p:nvSpPr>
        <p:spPr>
          <a:xfrm>
            <a:off x="440701" y="2787765"/>
            <a:ext cx="5982247" cy="621709"/>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新冠疫情管控阶段结束后，外商来华营商恢复增长，势头甚至超出疫情前。外商在华参与产业以面向最终消费者的第三产业为主；随中国科技制造产业快速发展，外商企业加大在华高新技术产业的投资力度，从行业角度而言，更加倾向于对制造业高端产业增加投入。</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51" name="Straight Connector 50">
            <a:extLst>
              <a:ext uri="{FF2B5EF4-FFF2-40B4-BE49-F238E27FC236}">
                <a16:creationId xmlns:a16="http://schemas.microsoft.com/office/drawing/2014/main" id="{13F2F7F8-C171-798B-C5A4-BC28036CC575}"/>
              </a:ext>
            </a:extLst>
          </p:cNvPr>
          <p:cNvCxnSpPr/>
          <p:nvPr/>
        </p:nvCxnSpPr>
        <p:spPr>
          <a:xfrm>
            <a:off x="2348880" y="6070635"/>
            <a:ext cx="3959607"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E57B73C-73AD-2683-4FD6-95B3C992996F}"/>
              </a:ext>
            </a:extLst>
          </p:cNvPr>
          <p:cNvCxnSpPr>
            <a:cxnSpLocks/>
          </p:cNvCxnSpPr>
          <p:nvPr/>
        </p:nvCxnSpPr>
        <p:spPr>
          <a:xfrm rot="5400000">
            <a:off x="3141252" y="4822328"/>
            <a:ext cx="210312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D32BBF-0DDD-FE41-8857-C82DE43D42D3}"/>
              </a:ext>
            </a:extLst>
          </p:cNvPr>
          <p:cNvCxnSpPr>
            <a:cxnSpLocks/>
          </p:cNvCxnSpPr>
          <p:nvPr/>
        </p:nvCxnSpPr>
        <p:spPr>
          <a:xfrm rot="5400000">
            <a:off x="2958372" y="7483584"/>
            <a:ext cx="246888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6" name="transfer_155365">
            <a:extLst>
              <a:ext uri="{FF2B5EF4-FFF2-40B4-BE49-F238E27FC236}">
                <a16:creationId xmlns:a16="http://schemas.microsoft.com/office/drawing/2014/main" id="{EB25E5DD-DCF3-C702-AE6C-AFCA63D0BF32}"/>
              </a:ext>
            </a:extLst>
          </p:cNvPr>
          <p:cNvSpPr>
            <a:spLocks noChangeAspect="1"/>
          </p:cNvSpPr>
          <p:nvPr/>
        </p:nvSpPr>
        <p:spPr>
          <a:xfrm>
            <a:off x="4608059" y="5694453"/>
            <a:ext cx="253528" cy="253173"/>
          </a:xfrm>
          <a:custGeom>
            <a:avLst/>
            <a:gdLst>
              <a:gd name="connsiteX0" fmla="*/ 252919 w 607614"/>
              <a:gd name="connsiteY0" fmla="*/ 485409 h 606761"/>
              <a:gd name="connsiteX1" fmla="*/ 252919 w 607614"/>
              <a:gd name="connsiteY1" fmla="*/ 586283 h 606761"/>
              <a:gd name="connsiteX2" fmla="*/ 354695 w 607614"/>
              <a:gd name="connsiteY2" fmla="*/ 586283 h 606761"/>
              <a:gd name="connsiteX3" fmla="*/ 354695 w 607614"/>
              <a:gd name="connsiteY3" fmla="*/ 485409 h 606761"/>
              <a:gd name="connsiteX4" fmla="*/ 20507 w 607614"/>
              <a:gd name="connsiteY4" fmla="*/ 384535 h 606761"/>
              <a:gd name="connsiteX5" fmla="*/ 20507 w 607614"/>
              <a:gd name="connsiteY5" fmla="*/ 464931 h 606761"/>
              <a:gd name="connsiteX6" fmla="*/ 243046 w 607614"/>
              <a:gd name="connsiteY6" fmla="*/ 464931 h 606761"/>
              <a:gd name="connsiteX7" fmla="*/ 364568 w 607614"/>
              <a:gd name="connsiteY7" fmla="*/ 464931 h 606761"/>
              <a:gd name="connsiteX8" fmla="*/ 587107 w 607614"/>
              <a:gd name="connsiteY8" fmla="*/ 464931 h 606761"/>
              <a:gd name="connsiteX9" fmla="*/ 587107 w 607614"/>
              <a:gd name="connsiteY9" fmla="*/ 384535 h 606761"/>
              <a:gd name="connsiteX10" fmla="*/ 556726 w 607614"/>
              <a:gd name="connsiteY10" fmla="*/ 384535 h 606761"/>
              <a:gd name="connsiteX11" fmla="*/ 50888 w 607614"/>
              <a:gd name="connsiteY11" fmla="*/ 384535 h 606761"/>
              <a:gd name="connsiteX12" fmla="*/ 496009 w 607614"/>
              <a:gd name="connsiteY12" fmla="*/ 273042 h 606761"/>
              <a:gd name="connsiteX13" fmla="*/ 516478 w 607614"/>
              <a:gd name="connsiteY13" fmla="*/ 273042 h 606761"/>
              <a:gd name="connsiteX14" fmla="*/ 516478 w 607614"/>
              <a:gd name="connsiteY14" fmla="*/ 293511 h 606761"/>
              <a:gd name="connsiteX15" fmla="*/ 496009 w 607614"/>
              <a:gd name="connsiteY15" fmla="*/ 293511 h 606761"/>
              <a:gd name="connsiteX16" fmla="*/ 455680 w 607614"/>
              <a:gd name="connsiteY16" fmla="*/ 273042 h 606761"/>
              <a:gd name="connsiteX17" fmla="*/ 476271 w 607614"/>
              <a:gd name="connsiteY17" fmla="*/ 273042 h 606761"/>
              <a:gd name="connsiteX18" fmla="*/ 476271 w 607614"/>
              <a:gd name="connsiteY18" fmla="*/ 293511 h 606761"/>
              <a:gd name="connsiteX19" fmla="*/ 455680 w 607614"/>
              <a:gd name="connsiteY19" fmla="*/ 293511 h 606761"/>
              <a:gd name="connsiteX20" fmla="*/ 415473 w 607614"/>
              <a:gd name="connsiteY20" fmla="*/ 273042 h 606761"/>
              <a:gd name="connsiteX21" fmla="*/ 435211 w 607614"/>
              <a:gd name="connsiteY21" fmla="*/ 273042 h 606761"/>
              <a:gd name="connsiteX22" fmla="*/ 435211 w 607614"/>
              <a:gd name="connsiteY22" fmla="*/ 293511 h 606761"/>
              <a:gd name="connsiteX23" fmla="*/ 415473 w 607614"/>
              <a:gd name="connsiteY23" fmla="*/ 293511 h 606761"/>
              <a:gd name="connsiteX24" fmla="*/ 172403 w 607614"/>
              <a:gd name="connsiteY24" fmla="*/ 273042 h 606761"/>
              <a:gd name="connsiteX25" fmla="*/ 192141 w 607614"/>
              <a:gd name="connsiteY25" fmla="*/ 273042 h 606761"/>
              <a:gd name="connsiteX26" fmla="*/ 192141 w 607614"/>
              <a:gd name="connsiteY26" fmla="*/ 293511 h 606761"/>
              <a:gd name="connsiteX27" fmla="*/ 172403 w 607614"/>
              <a:gd name="connsiteY27" fmla="*/ 293511 h 606761"/>
              <a:gd name="connsiteX28" fmla="*/ 131343 w 607614"/>
              <a:gd name="connsiteY28" fmla="*/ 273042 h 606761"/>
              <a:gd name="connsiteX29" fmla="*/ 151934 w 607614"/>
              <a:gd name="connsiteY29" fmla="*/ 273042 h 606761"/>
              <a:gd name="connsiteX30" fmla="*/ 151934 w 607614"/>
              <a:gd name="connsiteY30" fmla="*/ 293511 h 606761"/>
              <a:gd name="connsiteX31" fmla="*/ 131343 w 607614"/>
              <a:gd name="connsiteY31" fmla="*/ 293511 h 606761"/>
              <a:gd name="connsiteX32" fmla="*/ 91136 w 607614"/>
              <a:gd name="connsiteY32" fmla="*/ 273042 h 606761"/>
              <a:gd name="connsiteX33" fmla="*/ 111605 w 607614"/>
              <a:gd name="connsiteY33" fmla="*/ 273042 h 606761"/>
              <a:gd name="connsiteX34" fmla="*/ 111605 w 607614"/>
              <a:gd name="connsiteY34" fmla="*/ 293511 h 606761"/>
              <a:gd name="connsiteX35" fmla="*/ 91136 w 607614"/>
              <a:gd name="connsiteY35" fmla="*/ 293511 h 606761"/>
              <a:gd name="connsiteX36" fmla="*/ 266577 w 607614"/>
              <a:gd name="connsiteY36" fmla="*/ 266219 h 606761"/>
              <a:gd name="connsiteX37" fmla="*/ 280256 w 607614"/>
              <a:gd name="connsiteY37" fmla="*/ 279870 h 606761"/>
              <a:gd name="connsiteX38" fmla="*/ 267337 w 607614"/>
              <a:gd name="connsiteY38" fmla="*/ 293521 h 606761"/>
              <a:gd name="connsiteX39" fmla="*/ 364615 w 607614"/>
              <a:gd name="connsiteY39" fmla="*/ 293521 h 606761"/>
              <a:gd name="connsiteX40" fmla="*/ 364615 w 607614"/>
              <a:gd name="connsiteY40" fmla="*/ 273044 h 606761"/>
              <a:gd name="connsiteX41" fmla="*/ 385135 w 607614"/>
              <a:gd name="connsiteY41" fmla="*/ 273044 h 606761"/>
              <a:gd name="connsiteX42" fmla="*/ 385135 w 607614"/>
              <a:gd name="connsiteY42" fmla="*/ 303380 h 606761"/>
              <a:gd name="connsiteX43" fmla="*/ 374495 w 607614"/>
              <a:gd name="connsiteY43" fmla="*/ 313239 h 606761"/>
              <a:gd name="connsiteX44" fmla="*/ 267337 w 607614"/>
              <a:gd name="connsiteY44" fmla="*/ 313239 h 606761"/>
              <a:gd name="connsiteX45" fmla="*/ 280256 w 607614"/>
              <a:gd name="connsiteY45" fmla="*/ 326890 h 606761"/>
              <a:gd name="connsiteX46" fmla="*/ 266577 w 607614"/>
              <a:gd name="connsiteY46" fmla="*/ 340541 h 606761"/>
              <a:gd name="connsiteX47" fmla="*/ 236177 w 607614"/>
              <a:gd name="connsiteY47" fmla="*/ 310205 h 606761"/>
              <a:gd name="connsiteX48" fmla="*/ 236177 w 607614"/>
              <a:gd name="connsiteY48" fmla="*/ 296555 h 606761"/>
              <a:gd name="connsiteX49" fmla="*/ 496009 w 607614"/>
              <a:gd name="connsiteY49" fmla="*/ 212366 h 606761"/>
              <a:gd name="connsiteX50" fmla="*/ 516478 w 607614"/>
              <a:gd name="connsiteY50" fmla="*/ 212366 h 606761"/>
              <a:gd name="connsiteX51" fmla="*/ 516478 w 607614"/>
              <a:gd name="connsiteY51" fmla="*/ 232835 h 606761"/>
              <a:gd name="connsiteX52" fmla="*/ 496009 w 607614"/>
              <a:gd name="connsiteY52" fmla="*/ 232835 h 606761"/>
              <a:gd name="connsiteX53" fmla="*/ 455680 w 607614"/>
              <a:gd name="connsiteY53" fmla="*/ 212366 h 606761"/>
              <a:gd name="connsiteX54" fmla="*/ 476271 w 607614"/>
              <a:gd name="connsiteY54" fmla="*/ 212366 h 606761"/>
              <a:gd name="connsiteX55" fmla="*/ 476271 w 607614"/>
              <a:gd name="connsiteY55" fmla="*/ 232835 h 606761"/>
              <a:gd name="connsiteX56" fmla="*/ 455680 w 607614"/>
              <a:gd name="connsiteY56" fmla="*/ 232835 h 606761"/>
              <a:gd name="connsiteX57" fmla="*/ 415473 w 607614"/>
              <a:gd name="connsiteY57" fmla="*/ 212366 h 606761"/>
              <a:gd name="connsiteX58" fmla="*/ 435211 w 607614"/>
              <a:gd name="connsiteY58" fmla="*/ 212366 h 606761"/>
              <a:gd name="connsiteX59" fmla="*/ 435211 w 607614"/>
              <a:gd name="connsiteY59" fmla="*/ 232835 h 606761"/>
              <a:gd name="connsiteX60" fmla="*/ 415473 w 607614"/>
              <a:gd name="connsiteY60" fmla="*/ 232835 h 606761"/>
              <a:gd name="connsiteX61" fmla="*/ 172403 w 607614"/>
              <a:gd name="connsiteY61" fmla="*/ 212366 h 606761"/>
              <a:gd name="connsiteX62" fmla="*/ 192141 w 607614"/>
              <a:gd name="connsiteY62" fmla="*/ 212366 h 606761"/>
              <a:gd name="connsiteX63" fmla="*/ 192141 w 607614"/>
              <a:gd name="connsiteY63" fmla="*/ 232835 h 606761"/>
              <a:gd name="connsiteX64" fmla="*/ 172403 w 607614"/>
              <a:gd name="connsiteY64" fmla="*/ 232835 h 606761"/>
              <a:gd name="connsiteX65" fmla="*/ 131343 w 607614"/>
              <a:gd name="connsiteY65" fmla="*/ 212366 h 606761"/>
              <a:gd name="connsiteX66" fmla="*/ 151934 w 607614"/>
              <a:gd name="connsiteY66" fmla="*/ 212366 h 606761"/>
              <a:gd name="connsiteX67" fmla="*/ 151934 w 607614"/>
              <a:gd name="connsiteY67" fmla="*/ 232835 h 606761"/>
              <a:gd name="connsiteX68" fmla="*/ 131343 w 607614"/>
              <a:gd name="connsiteY68" fmla="*/ 232835 h 606761"/>
              <a:gd name="connsiteX69" fmla="*/ 91136 w 607614"/>
              <a:gd name="connsiteY69" fmla="*/ 212366 h 606761"/>
              <a:gd name="connsiteX70" fmla="*/ 111605 w 607614"/>
              <a:gd name="connsiteY70" fmla="*/ 212366 h 606761"/>
              <a:gd name="connsiteX71" fmla="*/ 111605 w 607614"/>
              <a:gd name="connsiteY71" fmla="*/ 232835 h 606761"/>
              <a:gd name="connsiteX72" fmla="*/ 91136 w 607614"/>
              <a:gd name="connsiteY72" fmla="*/ 232835 h 606761"/>
              <a:gd name="connsiteX73" fmla="*/ 351687 w 607614"/>
              <a:gd name="connsiteY73" fmla="*/ 164605 h 606761"/>
              <a:gd name="connsiteX74" fmla="*/ 382068 w 607614"/>
              <a:gd name="connsiteY74" fmla="*/ 194929 h 606761"/>
              <a:gd name="connsiteX75" fmla="*/ 382068 w 607614"/>
              <a:gd name="connsiteY75" fmla="*/ 209334 h 606761"/>
              <a:gd name="connsiteX76" fmla="*/ 351687 w 607614"/>
              <a:gd name="connsiteY76" fmla="*/ 239658 h 606761"/>
              <a:gd name="connsiteX77" fmla="*/ 337256 w 607614"/>
              <a:gd name="connsiteY77" fmla="*/ 225254 h 606761"/>
              <a:gd name="connsiteX78" fmla="*/ 350168 w 607614"/>
              <a:gd name="connsiteY78" fmla="*/ 212366 h 606761"/>
              <a:gd name="connsiteX79" fmla="*/ 252949 w 607614"/>
              <a:gd name="connsiteY79" fmla="*/ 212366 h 606761"/>
              <a:gd name="connsiteX80" fmla="*/ 252949 w 607614"/>
              <a:gd name="connsiteY80" fmla="*/ 232835 h 606761"/>
              <a:gd name="connsiteX81" fmla="*/ 233201 w 607614"/>
              <a:gd name="connsiteY81" fmla="*/ 232835 h 606761"/>
              <a:gd name="connsiteX82" fmla="*/ 233201 w 607614"/>
              <a:gd name="connsiteY82" fmla="*/ 202511 h 606761"/>
              <a:gd name="connsiteX83" fmla="*/ 243075 w 607614"/>
              <a:gd name="connsiteY83" fmla="*/ 191897 h 606761"/>
              <a:gd name="connsiteX84" fmla="*/ 350168 w 607614"/>
              <a:gd name="connsiteY84" fmla="*/ 191897 h 606761"/>
              <a:gd name="connsiteX85" fmla="*/ 337256 w 607614"/>
              <a:gd name="connsiteY85" fmla="*/ 179009 h 606761"/>
              <a:gd name="connsiteX86" fmla="*/ 60761 w 607614"/>
              <a:gd name="connsiteY86" fmla="*/ 141830 h 606761"/>
              <a:gd name="connsiteX87" fmla="*/ 60761 w 607614"/>
              <a:gd name="connsiteY87" fmla="*/ 364057 h 606761"/>
              <a:gd name="connsiteX88" fmla="*/ 546853 w 607614"/>
              <a:gd name="connsiteY88" fmla="*/ 364057 h 606761"/>
              <a:gd name="connsiteX89" fmla="*/ 546853 w 607614"/>
              <a:gd name="connsiteY89" fmla="*/ 141830 h 606761"/>
              <a:gd name="connsiteX90" fmla="*/ 506609 w 607614"/>
              <a:gd name="connsiteY90" fmla="*/ 81145 h 606761"/>
              <a:gd name="connsiteX91" fmla="*/ 526347 w 607614"/>
              <a:gd name="connsiteY91" fmla="*/ 81145 h 606761"/>
              <a:gd name="connsiteX92" fmla="*/ 526347 w 607614"/>
              <a:gd name="connsiteY92" fmla="*/ 100883 h 606761"/>
              <a:gd name="connsiteX93" fmla="*/ 506609 w 607614"/>
              <a:gd name="connsiteY93" fmla="*/ 100883 h 606761"/>
              <a:gd name="connsiteX94" fmla="*/ 161803 w 607614"/>
              <a:gd name="connsiteY94" fmla="*/ 81145 h 606761"/>
              <a:gd name="connsiteX95" fmla="*/ 182272 w 607614"/>
              <a:gd name="connsiteY95" fmla="*/ 81145 h 606761"/>
              <a:gd name="connsiteX96" fmla="*/ 182272 w 607614"/>
              <a:gd name="connsiteY96" fmla="*/ 100883 h 606761"/>
              <a:gd name="connsiteX97" fmla="*/ 161803 w 607614"/>
              <a:gd name="connsiteY97" fmla="*/ 100883 h 606761"/>
              <a:gd name="connsiteX98" fmla="*/ 121474 w 607614"/>
              <a:gd name="connsiteY98" fmla="*/ 81145 h 606761"/>
              <a:gd name="connsiteX99" fmla="*/ 142065 w 607614"/>
              <a:gd name="connsiteY99" fmla="*/ 81145 h 606761"/>
              <a:gd name="connsiteX100" fmla="*/ 142065 w 607614"/>
              <a:gd name="connsiteY100" fmla="*/ 100883 h 606761"/>
              <a:gd name="connsiteX101" fmla="*/ 121474 w 607614"/>
              <a:gd name="connsiteY101" fmla="*/ 100883 h 606761"/>
              <a:gd name="connsiteX102" fmla="*/ 81267 w 607614"/>
              <a:gd name="connsiteY102" fmla="*/ 81145 h 606761"/>
              <a:gd name="connsiteX103" fmla="*/ 101005 w 607614"/>
              <a:gd name="connsiteY103" fmla="*/ 81145 h 606761"/>
              <a:gd name="connsiteX104" fmla="*/ 101005 w 607614"/>
              <a:gd name="connsiteY104" fmla="*/ 100883 h 606761"/>
              <a:gd name="connsiteX105" fmla="*/ 81267 w 607614"/>
              <a:gd name="connsiteY105" fmla="*/ 100883 h 606761"/>
              <a:gd name="connsiteX106" fmla="*/ 60761 w 607614"/>
              <a:gd name="connsiteY106" fmla="*/ 60676 h 606761"/>
              <a:gd name="connsiteX107" fmla="*/ 60761 w 607614"/>
              <a:gd name="connsiteY107" fmla="*/ 121352 h 606761"/>
              <a:gd name="connsiteX108" fmla="*/ 546853 w 607614"/>
              <a:gd name="connsiteY108" fmla="*/ 121352 h 606761"/>
              <a:gd name="connsiteX109" fmla="*/ 546853 w 607614"/>
              <a:gd name="connsiteY109" fmla="*/ 60676 h 606761"/>
              <a:gd name="connsiteX110" fmla="*/ 20507 w 607614"/>
              <a:gd name="connsiteY110" fmla="*/ 20478 h 606761"/>
              <a:gd name="connsiteX111" fmla="*/ 20507 w 607614"/>
              <a:gd name="connsiteY111" fmla="*/ 364057 h 606761"/>
              <a:gd name="connsiteX112" fmla="*/ 40254 w 607614"/>
              <a:gd name="connsiteY112" fmla="*/ 364057 h 606761"/>
              <a:gd name="connsiteX113" fmla="*/ 40254 w 607614"/>
              <a:gd name="connsiteY113" fmla="*/ 50816 h 606761"/>
              <a:gd name="connsiteX114" fmla="*/ 50888 w 607614"/>
              <a:gd name="connsiteY114" fmla="*/ 40198 h 606761"/>
              <a:gd name="connsiteX115" fmla="*/ 556726 w 607614"/>
              <a:gd name="connsiteY115" fmla="*/ 40198 h 606761"/>
              <a:gd name="connsiteX116" fmla="*/ 567360 w 607614"/>
              <a:gd name="connsiteY116" fmla="*/ 50816 h 606761"/>
              <a:gd name="connsiteX117" fmla="*/ 567360 w 607614"/>
              <a:gd name="connsiteY117" fmla="*/ 364057 h 606761"/>
              <a:gd name="connsiteX118" fmla="*/ 587107 w 607614"/>
              <a:gd name="connsiteY118" fmla="*/ 364057 h 606761"/>
              <a:gd name="connsiteX119" fmla="*/ 587107 w 607614"/>
              <a:gd name="connsiteY119" fmla="*/ 20478 h 606761"/>
              <a:gd name="connsiteX120" fmla="*/ 9874 w 607614"/>
              <a:gd name="connsiteY120" fmla="*/ 0 h 606761"/>
              <a:gd name="connsiteX121" fmla="*/ 597740 w 607614"/>
              <a:gd name="connsiteY121" fmla="*/ 0 h 606761"/>
              <a:gd name="connsiteX122" fmla="*/ 607614 w 607614"/>
              <a:gd name="connsiteY122" fmla="*/ 9860 h 606761"/>
              <a:gd name="connsiteX123" fmla="*/ 607614 w 607614"/>
              <a:gd name="connsiteY123" fmla="*/ 475549 h 606761"/>
              <a:gd name="connsiteX124" fmla="*/ 597740 w 607614"/>
              <a:gd name="connsiteY124" fmla="*/ 485409 h 606761"/>
              <a:gd name="connsiteX125" fmla="*/ 374442 w 607614"/>
              <a:gd name="connsiteY125" fmla="*/ 485409 h 606761"/>
              <a:gd name="connsiteX126" fmla="*/ 374442 w 607614"/>
              <a:gd name="connsiteY126" fmla="*/ 586283 h 606761"/>
              <a:gd name="connsiteX127" fmla="*/ 404823 w 607614"/>
              <a:gd name="connsiteY127" fmla="*/ 586283 h 606761"/>
              <a:gd name="connsiteX128" fmla="*/ 404823 w 607614"/>
              <a:gd name="connsiteY128" fmla="*/ 606761 h 606761"/>
              <a:gd name="connsiteX129" fmla="*/ 364568 w 607614"/>
              <a:gd name="connsiteY129" fmla="*/ 606761 h 606761"/>
              <a:gd name="connsiteX130" fmla="*/ 243046 w 607614"/>
              <a:gd name="connsiteY130" fmla="*/ 606761 h 606761"/>
              <a:gd name="connsiteX131" fmla="*/ 202791 w 607614"/>
              <a:gd name="connsiteY131" fmla="*/ 606761 h 606761"/>
              <a:gd name="connsiteX132" fmla="*/ 202791 w 607614"/>
              <a:gd name="connsiteY132" fmla="*/ 586283 h 606761"/>
              <a:gd name="connsiteX133" fmla="*/ 233172 w 607614"/>
              <a:gd name="connsiteY133" fmla="*/ 586283 h 606761"/>
              <a:gd name="connsiteX134" fmla="*/ 233172 w 607614"/>
              <a:gd name="connsiteY134" fmla="*/ 485409 h 606761"/>
              <a:gd name="connsiteX135" fmla="*/ 9874 w 607614"/>
              <a:gd name="connsiteY135" fmla="*/ 485409 h 606761"/>
              <a:gd name="connsiteX136" fmla="*/ 0 w 607614"/>
              <a:gd name="connsiteY136" fmla="*/ 475549 h 606761"/>
              <a:gd name="connsiteX137" fmla="*/ 0 w 607614"/>
              <a:gd name="connsiteY137" fmla="*/ 9860 h 606761"/>
              <a:gd name="connsiteX138" fmla="*/ 9874 w 607614"/>
              <a:gd name="connsiteY138"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614" h="606761">
                <a:moveTo>
                  <a:pt x="252919" y="485409"/>
                </a:moveTo>
                <a:lnTo>
                  <a:pt x="252919" y="586283"/>
                </a:lnTo>
                <a:lnTo>
                  <a:pt x="354695" y="586283"/>
                </a:lnTo>
                <a:lnTo>
                  <a:pt x="354695" y="485409"/>
                </a:lnTo>
                <a:close/>
                <a:moveTo>
                  <a:pt x="20507" y="384535"/>
                </a:moveTo>
                <a:lnTo>
                  <a:pt x="20507" y="464931"/>
                </a:lnTo>
                <a:lnTo>
                  <a:pt x="243046" y="464931"/>
                </a:lnTo>
                <a:lnTo>
                  <a:pt x="364568" y="464931"/>
                </a:lnTo>
                <a:lnTo>
                  <a:pt x="587107" y="464931"/>
                </a:lnTo>
                <a:lnTo>
                  <a:pt x="587107" y="384535"/>
                </a:lnTo>
                <a:lnTo>
                  <a:pt x="556726" y="384535"/>
                </a:lnTo>
                <a:lnTo>
                  <a:pt x="50888" y="384535"/>
                </a:lnTo>
                <a:close/>
                <a:moveTo>
                  <a:pt x="496009" y="273042"/>
                </a:moveTo>
                <a:lnTo>
                  <a:pt x="516478" y="273042"/>
                </a:lnTo>
                <a:lnTo>
                  <a:pt x="516478" y="293511"/>
                </a:lnTo>
                <a:lnTo>
                  <a:pt x="496009" y="293511"/>
                </a:lnTo>
                <a:close/>
                <a:moveTo>
                  <a:pt x="455680" y="273042"/>
                </a:moveTo>
                <a:lnTo>
                  <a:pt x="476271" y="273042"/>
                </a:lnTo>
                <a:lnTo>
                  <a:pt x="476271" y="293511"/>
                </a:lnTo>
                <a:lnTo>
                  <a:pt x="455680" y="293511"/>
                </a:lnTo>
                <a:close/>
                <a:moveTo>
                  <a:pt x="415473" y="273042"/>
                </a:moveTo>
                <a:lnTo>
                  <a:pt x="435211" y="273042"/>
                </a:lnTo>
                <a:lnTo>
                  <a:pt x="435211" y="293511"/>
                </a:lnTo>
                <a:lnTo>
                  <a:pt x="415473" y="293511"/>
                </a:lnTo>
                <a:close/>
                <a:moveTo>
                  <a:pt x="172403" y="273042"/>
                </a:moveTo>
                <a:lnTo>
                  <a:pt x="192141" y="273042"/>
                </a:lnTo>
                <a:lnTo>
                  <a:pt x="192141" y="293511"/>
                </a:lnTo>
                <a:lnTo>
                  <a:pt x="172403" y="293511"/>
                </a:lnTo>
                <a:close/>
                <a:moveTo>
                  <a:pt x="131343" y="273042"/>
                </a:moveTo>
                <a:lnTo>
                  <a:pt x="151934" y="273042"/>
                </a:lnTo>
                <a:lnTo>
                  <a:pt x="151934" y="293511"/>
                </a:lnTo>
                <a:lnTo>
                  <a:pt x="131343" y="293511"/>
                </a:lnTo>
                <a:close/>
                <a:moveTo>
                  <a:pt x="91136" y="273042"/>
                </a:moveTo>
                <a:lnTo>
                  <a:pt x="111605" y="273042"/>
                </a:lnTo>
                <a:lnTo>
                  <a:pt x="111605" y="293511"/>
                </a:lnTo>
                <a:lnTo>
                  <a:pt x="91136" y="293511"/>
                </a:lnTo>
                <a:close/>
                <a:moveTo>
                  <a:pt x="266577" y="266219"/>
                </a:moveTo>
                <a:lnTo>
                  <a:pt x="280256" y="279870"/>
                </a:lnTo>
                <a:lnTo>
                  <a:pt x="267337" y="293521"/>
                </a:lnTo>
                <a:lnTo>
                  <a:pt x="364615" y="293521"/>
                </a:lnTo>
                <a:lnTo>
                  <a:pt x="364615" y="273044"/>
                </a:lnTo>
                <a:lnTo>
                  <a:pt x="385135" y="273044"/>
                </a:lnTo>
                <a:lnTo>
                  <a:pt x="385135" y="303380"/>
                </a:lnTo>
                <a:cubicBezTo>
                  <a:pt x="385135" y="309447"/>
                  <a:pt x="380575" y="313239"/>
                  <a:pt x="374495" y="313239"/>
                </a:cubicBezTo>
                <a:lnTo>
                  <a:pt x="267337" y="313239"/>
                </a:lnTo>
                <a:lnTo>
                  <a:pt x="280256" y="326890"/>
                </a:lnTo>
                <a:lnTo>
                  <a:pt x="266577" y="340541"/>
                </a:lnTo>
                <a:lnTo>
                  <a:pt x="236177" y="310205"/>
                </a:lnTo>
                <a:cubicBezTo>
                  <a:pt x="231617" y="306414"/>
                  <a:pt x="231617" y="300346"/>
                  <a:pt x="236177" y="296555"/>
                </a:cubicBezTo>
                <a:close/>
                <a:moveTo>
                  <a:pt x="496009" y="212366"/>
                </a:moveTo>
                <a:lnTo>
                  <a:pt x="516478" y="212366"/>
                </a:lnTo>
                <a:lnTo>
                  <a:pt x="516478" y="232835"/>
                </a:lnTo>
                <a:lnTo>
                  <a:pt x="496009" y="232835"/>
                </a:lnTo>
                <a:close/>
                <a:moveTo>
                  <a:pt x="455680" y="212366"/>
                </a:moveTo>
                <a:lnTo>
                  <a:pt x="476271" y="212366"/>
                </a:lnTo>
                <a:lnTo>
                  <a:pt x="476271" y="232835"/>
                </a:lnTo>
                <a:lnTo>
                  <a:pt x="455680" y="232835"/>
                </a:lnTo>
                <a:close/>
                <a:moveTo>
                  <a:pt x="415473" y="212366"/>
                </a:moveTo>
                <a:lnTo>
                  <a:pt x="435211" y="212366"/>
                </a:lnTo>
                <a:lnTo>
                  <a:pt x="435211" y="232835"/>
                </a:lnTo>
                <a:lnTo>
                  <a:pt x="415473" y="232835"/>
                </a:lnTo>
                <a:close/>
                <a:moveTo>
                  <a:pt x="172403" y="212366"/>
                </a:moveTo>
                <a:lnTo>
                  <a:pt x="192141" y="212366"/>
                </a:lnTo>
                <a:lnTo>
                  <a:pt x="192141" y="232835"/>
                </a:lnTo>
                <a:lnTo>
                  <a:pt x="172403" y="232835"/>
                </a:lnTo>
                <a:close/>
                <a:moveTo>
                  <a:pt x="131343" y="212366"/>
                </a:moveTo>
                <a:lnTo>
                  <a:pt x="151934" y="212366"/>
                </a:lnTo>
                <a:lnTo>
                  <a:pt x="151934" y="232835"/>
                </a:lnTo>
                <a:lnTo>
                  <a:pt x="131343" y="232835"/>
                </a:lnTo>
                <a:close/>
                <a:moveTo>
                  <a:pt x="91136" y="212366"/>
                </a:moveTo>
                <a:lnTo>
                  <a:pt x="111605" y="212366"/>
                </a:lnTo>
                <a:lnTo>
                  <a:pt x="111605" y="232835"/>
                </a:lnTo>
                <a:lnTo>
                  <a:pt x="91136" y="232835"/>
                </a:lnTo>
                <a:close/>
                <a:moveTo>
                  <a:pt x="351687" y="164605"/>
                </a:moveTo>
                <a:lnTo>
                  <a:pt x="382068" y="194929"/>
                </a:lnTo>
                <a:cubicBezTo>
                  <a:pt x="385866" y="199478"/>
                  <a:pt x="385866" y="205543"/>
                  <a:pt x="382068" y="209334"/>
                </a:cubicBezTo>
                <a:lnTo>
                  <a:pt x="351687" y="239658"/>
                </a:lnTo>
                <a:lnTo>
                  <a:pt x="337256" y="225254"/>
                </a:lnTo>
                <a:lnTo>
                  <a:pt x="350168" y="212366"/>
                </a:lnTo>
                <a:lnTo>
                  <a:pt x="252949" y="212366"/>
                </a:lnTo>
                <a:lnTo>
                  <a:pt x="252949" y="232835"/>
                </a:lnTo>
                <a:lnTo>
                  <a:pt x="233201" y="232835"/>
                </a:lnTo>
                <a:lnTo>
                  <a:pt x="233201" y="202511"/>
                </a:lnTo>
                <a:cubicBezTo>
                  <a:pt x="233201" y="196446"/>
                  <a:pt x="236999" y="191897"/>
                  <a:pt x="243075" y="191897"/>
                </a:cubicBezTo>
                <a:lnTo>
                  <a:pt x="350168" y="191897"/>
                </a:lnTo>
                <a:lnTo>
                  <a:pt x="337256" y="179009"/>
                </a:lnTo>
                <a:close/>
                <a:moveTo>
                  <a:pt x="60761" y="141830"/>
                </a:moveTo>
                <a:lnTo>
                  <a:pt x="60761" y="364057"/>
                </a:lnTo>
                <a:lnTo>
                  <a:pt x="546853" y="364057"/>
                </a:lnTo>
                <a:lnTo>
                  <a:pt x="546853" y="141830"/>
                </a:lnTo>
                <a:close/>
                <a:moveTo>
                  <a:pt x="506609" y="81145"/>
                </a:moveTo>
                <a:lnTo>
                  <a:pt x="526347" y="81145"/>
                </a:lnTo>
                <a:lnTo>
                  <a:pt x="526347" y="100883"/>
                </a:lnTo>
                <a:lnTo>
                  <a:pt x="506609" y="100883"/>
                </a:lnTo>
                <a:close/>
                <a:moveTo>
                  <a:pt x="161803" y="81145"/>
                </a:moveTo>
                <a:lnTo>
                  <a:pt x="182272" y="81145"/>
                </a:lnTo>
                <a:lnTo>
                  <a:pt x="182272" y="100883"/>
                </a:lnTo>
                <a:lnTo>
                  <a:pt x="161803" y="100883"/>
                </a:lnTo>
                <a:close/>
                <a:moveTo>
                  <a:pt x="121474" y="81145"/>
                </a:moveTo>
                <a:lnTo>
                  <a:pt x="142065" y="81145"/>
                </a:lnTo>
                <a:lnTo>
                  <a:pt x="142065" y="100883"/>
                </a:lnTo>
                <a:lnTo>
                  <a:pt x="121474" y="100883"/>
                </a:lnTo>
                <a:close/>
                <a:moveTo>
                  <a:pt x="81267" y="81145"/>
                </a:moveTo>
                <a:lnTo>
                  <a:pt x="101005" y="81145"/>
                </a:lnTo>
                <a:lnTo>
                  <a:pt x="101005" y="100883"/>
                </a:lnTo>
                <a:lnTo>
                  <a:pt x="81267" y="100883"/>
                </a:lnTo>
                <a:close/>
                <a:moveTo>
                  <a:pt x="60761" y="60676"/>
                </a:moveTo>
                <a:lnTo>
                  <a:pt x="60761" y="121352"/>
                </a:lnTo>
                <a:lnTo>
                  <a:pt x="546853" y="121352"/>
                </a:lnTo>
                <a:lnTo>
                  <a:pt x="546853" y="60676"/>
                </a:lnTo>
                <a:close/>
                <a:moveTo>
                  <a:pt x="20507" y="20478"/>
                </a:moveTo>
                <a:lnTo>
                  <a:pt x="20507" y="364057"/>
                </a:lnTo>
                <a:lnTo>
                  <a:pt x="40254" y="364057"/>
                </a:lnTo>
                <a:lnTo>
                  <a:pt x="40254" y="50816"/>
                </a:lnTo>
                <a:cubicBezTo>
                  <a:pt x="40254" y="44749"/>
                  <a:pt x="44812" y="40198"/>
                  <a:pt x="50888" y="40198"/>
                </a:cubicBezTo>
                <a:lnTo>
                  <a:pt x="556726" y="40198"/>
                </a:lnTo>
                <a:cubicBezTo>
                  <a:pt x="562802" y="40198"/>
                  <a:pt x="567360" y="44749"/>
                  <a:pt x="567360" y="50816"/>
                </a:cubicBezTo>
                <a:lnTo>
                  <a:pt x="567360" y="364057"/>
                </a:lnTo>
                <a:lnTo>
                  <a:pt x="587107" y="364057"/>
                </a:lnTo>
                <a:lnTo>
                  <a:pt x="587107" y="20478"/>
                </a:lnTo>
                <a:close/>
                <a:moveTo>
                  <a:pt x="9874" y="0"/>
                </a:moveTo>
                <a:lnTo>
                  <a:pt x="597740" y="0"/>
                </a:lnTo>
                <a:cubicBezTo>
                  <a:pt x="603816" y="0"/>
                  <a:pt x="607614" y="3792"/>
                  <a:pt x="607614" y="9860"/>
                </a:cubicBezTo>
                <a:lnTo>
                  <a:pt x="607614" y="475549"/>
                </a:lnTo>
                <a:cubicBezTo>
                  <a:pt x="607614" y="481617"/>
                  <a:pt x="603816" y="485409"/>
                  <a:pt x="597740" y="485409"/>
                </a:cubicBezTo>
                <a:lnTo>
                  <a:pt x="374442" y="485409"/>
                </a:lnTo>
                <a:lnTo>
                  <a:pt x="374442" y="586283"/>
                </a:lnTo>
                <a:lnTo>
                  <a:pt x="404823" y="586283"/>
                </a:lnTo>
                <a:lnTo>
                  <a:pt x="404823" y="606761"/>
                </a:lnTo>
                <a:lnTo>
                  <a:pt x="364568" y="606761"/>
                </a:lnTo>
                <a:lnTo>
                  <a:pt x="243046" y="606761"/>
                </a:lnTo>
                <a:lnTo>
                  <a:pt x="202791" y="606761"/>
                </a:lnTo>
                <a:lnTo>
                  <a:pt x="202791" y="586283"/>
                </a:lnTo>
                <a:lnTo>
                  <a:pt x="233172" y="586283"/>
                </a:lnTo>
                <a:lnTo>
                  <a:pt x="233172" y="485409"/>
                </a:lnTo>
                <a:lnTo>
                  <a:pt x="9874" y="485409"/>
                </a:lnTo>
                <a:cubicBezTo>
                  <a:pt x="3798" y="485409"/>
                  <a:pt x="0" y="481617"/>
                  <a:pt x="0" y="475549"/>
                </a:cubicBezTo>
                <a:lnTo>
                  <a:pt x="0" y="9860"/>
                </a:lnTo>
                <a:cubicBezTo>
                  <a:pt x="0" y="3792"/>
                  <a:pt x="3798" y="0"/>
                  <a:pt x="987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57" name="iconfont-11538-3547529">
            <a:extLst>
              <a:ext uri="{FF2B5EF4-FFF2-40B4-BE49-F238E27FC236}">
                <a16:creationId xmlns:a16="http://schemas.microsoft.com/office/drawing/2014/main" id="{92205796-C71B-5425-E01E-B6C1537DF2D0}"/>
              </a:ext>
            </a:extLst>
          </p:cNvPr>
          <p:cNvSpPr>
            <a:spLocks noChangeAspect="1"/>
          </p:cNvSpPr>
          <p:nvPr/>
        </p:nvSpPr>
        <p:spPr>
          <a:xfrm>
            <a:off x="4649963" y="4724947"/>
            <a:ext cx="190091" cy="339475"/>
          </a:xfrm>
          <a:custGeom>
            <a:avLst/>
            <a:gdLst>
              <a:gd name="connsiteX0" fmla="*/ 178158 w 339230"/>
              <a:gd name="connsiteY0" fmla="*/ 514207 h 605816"/>
              <a:gd name="connsiteX1" fmla="*/ 184586 w 339230"/>
              <a:gd name="connsiteY1" fmla="*/ 525984 h 605816"/>
              <a:gd name="connsiteX2" fmla="*/ 184586 w 339230"/>
              <a:gd name="connsiteY2" fmla="*/ 591292 h 605816"/>
              <a:gd name="connsiteX3" fmla="*/ 169656 w 339230"/>
              <a:gd name="connsiteY3" fmla="*/ 605816 h 605816"/>
              <a:gd name="connsiteX4" fmla="*/ 154727 w 339230"/>
              <a:gd name="connsiteY4" fmla="*/ 591292 h 605816"/>
              <a:gd name="connsiteX5" fmla="*/ 154727 w 339230"/>
              <a:gd name="connsiteY5" fmla="*/ 534682 h 605816"/>
              <a:gd name="connsiteX6" fmla="*/ 169352 w 339230"/>
              <a:gd name="connsiteY6" fmla="*/ 527728 h 605816"/>
              <a:gd name="connsiteX7" fmla="*/ 176239 w 339230"/>
              <a:gd name="connsiteY7" fmla="*/ 472665 h 605816"/>
              <a:gd name="connsiteX8" fmla="*/ 182623 w 339230"/>
              <a:gd name="connsiteY8" fmla="*/ 491492 h 605816"/>
              <a:gd name="connsiteX9" fmla="*/ 179914 w 339230"/>
              <a:gd name="connsiteY9" fmla="*/ 511510 h 605816"/>
              <a:gd name="connsiteX10" fmla="*/ 178158 w 339230"/>
              <a:gd name="connsiteY10" fmla="*/ 514207 h 605816"/>
              <a:gd name="connsiteX11" fmla="*/ 173233 w 339230"/>
              <a:gd name="connsiteY11" fmla="*/ 505184 h 605816"/>
              <a:gd name="connsiteX12" fmla="*/ 174501 w 339230"/>
              <a:gd name="connsiteY12" fmla="*/ 476722 h 605816"/>
              <a:gd name="connsiteX13" fmla="*/ 61586 w 339230"/>
              <a:gd name="connsiteY13" fmla="*/ 403372 h 605816"/>
              <a:gd name="connsiteX14" fmla="*/ 49716 w 339230"/>
              <a:gd name="connsiteY14" fmla="*/ 407159 h 605816"/>
              <a:gd name="connsiteX15" fmla="*/ 76482 w 339230"/>
              <a:gd name="connsiteY15" fmla="*/ 478348 h 605816"/>
              <a:gd name="connsiteX16" fmla="*/ 148635 w 339230"/>
              <a:gd name="connsiteY16" fmla="*/ 506872 h 605816"/>
              <a:gd name="connsiteX17" fmla="*/ 121869 w 339230"/>
              <a:gd name="connsiteY17" fmla="*/ 435635 h 605816"/>
              <a:gd name="connsiteX18" fmla="*/ 61586 w 339230"/>
              <a:gd name="connsiteY18" fmla="*/ 403372 h 605816"/>
              <a:gd name="connsiteX19" fmla="*/ 178155 w 339230"/>
              <a:gd name="connsiteY19" fmla="*/ 376676 h 605816"/>
              <a:gd name="connsiteX20" fmla="*/ 184586 w 339230"/>
              <a:gd name="connsiteY20" fmla="*/ 388451 h 605816"/>
              <a:gd name="connsiteX21" fmla="*/ 184586 w 339230"/>
              <a:gd name="connsiteY21" fmla="*/ 453175 h 605816"/>
              <a:gd name="connsiteX22" fmla="*/ 176239 w 339230"/>
              <a:gd name="connsiteY22" fmla="*/ 472665 h 605816"/>
              <a:gd name="connsiteX23" fmla="*/ 167102 w 339230"/>
              <a:gd name="connsiteY23" fmla="*/ 445719 h 605816"/>
              <a:gd name="connsiteX24" fmla="*/ 154727 w 339230"/>
              <a:gd name="connsiteY24" fmla="*/ 429971 h 605816"/>
              <a:gd name="connsiteX25" fmla="*/ 154727 w 339230"/>
              <a:gd name="connsiteY25" fmla="*/ 397124 h 605816"/>
              <a:gd name="connsiteX26" fmla="*/ 169357 w 339230"/>
              <a:gd name="connsiteY26" fmla="*/ 390185 h 605816"/>
              <a:gd name="connsiteX27" fmla="*/ 52572 w 339230"/>
              <a:gd name="connsiteY27" fmla="*/ 375074 h 605816"/>
              <a:gd name="connsiteX28" fmla="*/ 87756 w 339230"/>
              <a:gd name="connsiteY28" fmla="*/ 381250 h 605816"/>
              <a:gd name="connsiteX29" fmla="*/ 116610 w 339230"/>
              <a:gd name="connsiteY29" fmla="*/ 399137 h 605816"/>
              <a:gd name="connsiteX30" fmla="*/ 120691 w 339230"/>
              <a:gd name="connsiteY30" fmla="*/ 399449 h 605816"/>
              <a:gd name="connsiteX31" fmla="*/ 143349 w 339230"/>
              <a:gd name="connsiteY31" fmla="*/ 415493 h 605816"/>
              <a:gd name="connsiteX32" fmla="*/ 154727 w 339230"/>
              <a:gd name="connsiteY32" fmla="*/ 429971 h 605816"/>
              <a:gd name="connsiteX33" fmla="*/ 154727 w 339230"/>
              <a:gd name="connsiteY33" fmla="*/ 534682 h 605816"/>
              <a:gd name="connsiteX34" fmla="*/ 145779 w 339230"/>
              <a:gd name="connsiteY34" fmla="*/ 538937 h 605816"/>
              <a:gd name="connsiteX35" fmla="*/ 55002 w 339230"/>
              <a:gd name="connsiteY35" fmla="*/ 498491 h 605816"/>
              <a:gd name="connsiteX36" fmla="*/ 28999 w 339230"/>
              <a:gd name="connsiteY36" fmla="*/ 386255 h 605816"/>
              <a:gd name="connsiteX37" fmla="*/ 52572 w 339230"/>
              <a:gd name="connsiteY37" fmla="*/ 375074 h 605816"/>
              <a:gd name="connsiteX38" fmla="*/ 302318 w 339230"/>
              <a:gd name="connsiteY38" fmla="*/ 375035 h 605816"/>
              <a:gd name="connsiteX39" fmla="*/ 325891 w 339230"/>
              <a:gd name="connsiteY39" fmla="*/ 386219 h 605816"/>
              <a:gd name="connsiteX40" fmla="*/ 299887 w 339230"/>
              <a:gd name="connsiteY40" fmla="*/ 498483 h 605816"/>
              <a:gd name="connsiteX41" fmla="*/ 258405 w 339230"/>
              <a:gd name="connsiteY41" fmla="*/ 528919 h 605816"/>
              <a:gd name="connsiteX42" fmla="*/ 238355 w 339230"/>
              <a:gd name="connsiteY42" fmla="*/ 522537 h 605816"/>
              <a:gd name="connsiteX43" fmla="*/ 244880 w 339230"/>
              <a:gd name="connsiteY43" fmla="*/ 503008 h 605816"/>
              <a:gd name="connsiteX44" fmla="*/ 278408 w 339230"/>
              <a:gd name="connsiteY44" fmla="*/ 478336 h 605816"/>
              <a:gd name="connsiteX45" fmla="*/ 305174 w 339230"/>
              <a:gd name="connsiteY45" fmla="*/ 407129 h 605816"/>
              <a:gd name="connsiteX46" fmla="*/ 233021 w 339230"/>
              <a:gd name="connsiteY46" fmla="*/ 435611 h 605816"/>
              <a:gd name="connsiteX47" fmla="*/ 206255 w 339230"/>
              <a:gd name="connsiteY47" fmla="*/ 506819 h 605816"/>
              <a:gd name="connsiteX48" fmla="*/ 206636 w 339230"/>
              <a:gd name="connsiteY48" fmla="*/ 527347 h 605816"/>
              <a:gd name="connsiteX49" fmla="*/ 185538 w 339230"/>
              <a:gd name="connsiteY49" fmla="*/ 527728 h 605816"/>
              <a:gd name="connsiteX50" fmla="*/ 184586 w 339230"/>
              <a:gd name="connsiteY50" fmla="*/ 525984 h 605816"/>
              <a:gd name="connsiteX51" fmla="*/ 184586 w 339230"/>
              <a:gd name="connsiteY51" fmla="*/ 453175 h 605816"/>
              <a:gd name="connsiteX52" fmla="*/ 187789 w 339230"/>
              <a:gd name="connsiteY52" fmla="*/ 445698 h 605816"/>
              <a:gd name="connsiteX53" fmla="*/ 211542 w 339230"/>
              <a:gd name="connsiteY53" fmla="*/ 415464 h 605816"/>
              <a:gd name="connsiteX54" fmla="*/ 234140 w 339230"/>
              <a:gd name="connsiteY54" fmla="*/ 399459 h 605816"/>
              <a:gd name="connsiteX55" fmla="*/ 238282 w 339230"/>
              <a:gd name="connsiteY55" fmla="*/ 399142 h 605816"/>
              <a:gd name="connsiteX56" fmla="*/ 267244 w 339230"/>
              <a:gd name="connsiteY56" fmla="*/ 381194 h 605816"/>
              <a:gd name="connsiteX57" fmla="*/ 176248 w 339230"/>
              <a:gd name="connsiteY57" fmla="*/ 335133 h 605816"/>
              <a:gd name="connsiteX58" fmla="*/ 182629 w 339230"/>
              <a:gd name="connsiteY58" fmla="*/ 353949 h 605816"/>
              <a:gd name="connsiteX59" fmla="*/ 179920 w 339230"/>
              <a:gd name="connsiteY59" fmla="*/ 373966 h 605816"/>
              <a:gd name="connsiteX60" fmla="*/ 178155 w 339230"/>
              <a:gd name="connsiteY60" fmla="*/ 376676 h 605816"/>
              <a:gd name="connsiteX61" fmla="*/ 173232 w 339230"/>
              <a:gd name="connsiteY61" fmla="*/ 367660 h 605816"/>
              <a:gd name="connsiteX62" fmla="*/ 174500 w 339230"/>
              <a:gd name="connsiteY62" fmla="*/ 339213 h 605816"/>
              <a:gd name="connsiteX63" fmla="*/ 161785 w 339230"/>
              <a:gd name="connsiteY63" fmla="*/ 268420 h 605816"/>
              <a:gd name="connsiteX64" fmla="*/ 169917 w 339230"/>
              <a:gd name="connsiteY64" fmla="*/ 283287 h 605816"/>
              <a:gd name="connsiteX65" fmla="*/ 184586 w 339230"/>
              <a:gd name="connsiteY65" fmla="*/ 290271 h 605816"/>
              <a:gd name="connsiteX66" fmla="*/ 184586 w 339230"/>
              <a:gd name="connsiteY66" fmla="*/ 315675 h 605816"/>
              <a:gd name="connsiteX67" fmla="*/ 176248 w 339230"/>
              <a:gd name="connsiteY67" fmla="*/ 335133 h 605816"/>
              <a:gd name="connsiteX68" fmla="*/ 167107 w 339230"/>
              <a:gd name="connsiteY68" fmla="*/ 308175 h 605816"/>
              <a:gd name="connsiteX69" fmla="*/ 154727 w 339230"/>
              <a:gd name="connsiteY69" fmla="*/ 292422 h 605816"/>
              <a:gd name="connsiteX70" fmla="*/ 154727 w 339230"/>
              <a:gd name="connsiteY70" fmla="*/ 281323 h 605816"/>
              <a:gd name="connsiteX71" fmla="*/ 293303 w 339230"/>
              <a:gd name="connsiteY71" fmla="*/ 265850 h 605816"/>
              <a:gd name="connsiteX72" fmla="*/ 233020 w 339230"/>
              <a:gd name="connsiteY72" fmla="*/ 298124 h 605816"/>
              <a:gd name="connsiteX73" fmla="*/ 206254 w 339230"/>
              <a:gd name="connsiteY73" fmla="*/ 369294 h 605816"/>
              <a:gd name="connsiteX74" fmla="*/ 278407 w 339230"/>
              <a:gd name="connsiteY74" fmla="*/ 340826 h 605816"/>
              <a:gd name="connsiteX75" fmla="*/ 305173 w 339230"/>
              <a:gd name="connsiteY75" fmla="*/ 269656 h 605816"/>
              <a:gd name="connsiteX76" fmla="*/ 293303 w 339230"/>
              <a:gd name="connsiteY76" fmla="*/ 265850 h 605816"/>
              <a:gd name="connsiteX77" fmla="*/ 61587 w 339230"/>
              <a:gd name="connsiteY77" fmla="*/ 265808 h 605816"/>
              <a:gd name="connsiteX78" fmla="*/ 89552 w 339230"/>
              <a:gd name="connsiteY78" fmla="*/ 273977 h 605816"/>
              <a:gd name="connsiteX79" fmla="*/ 115511 w 339230"/>
              <a:gd name="connsiteY79" fmla="*/ 293344 h 605816"/>
              <a:gd name="connsiteX80" fmla="*/ 100955 w 339230"/>
              <a:gd name="connsiteY80" fmla="*/ 292239 h 605816"/>
              <a:gd name="connsiteX81" fmla="*/ 59448 w 339230"/>
              <a:gd name="connsiteY81" fmla="*/ 266494 h 605816"/>
              <a:gd name="connsiteX82" fmla="*/ 33505 w 339230"/>
              <a:gd name="connsiteY82" fmla="*/ 246574 h 605816"/>
              <a:gd name="connsiteX83" fmla="*/ 39376 w 339230"/>
              <a:gd name="connsiteY83" fmla="*/ 254045 h 605816"/>
              <a:gd name="connsiteX84" fmla="*/ 59448 w 339230"/>
              <a:gd name="connsiteY84" fmla="*/ 266494 h 605816"/>
              <a:gd name="connsiteX85" fmla="*/ 49717 w 339230"/>
              <a:gd name="connsiteY85" fmla="*/ 269615 h 605816"/>
              <a:gd name="connsiteX86" fmla="*/ 76484 w 339230"/>
              <a:gd name="connsiteY86" fmla="*/ 340805 h 605816"/>
              <a:gd name="connsiteX87" fmla="*/ 148639 w 339230"/>
              <a:gd name="connsiteY87" fmla="*/ 369280 h 605816"/>
              <a:gd name="connsiteX88" fmla="*/ 121873 w 339230"/>
              <a:gd name="connsiteY88" fmla="*/ 298091 h 605816"/>
              <a:gd name="connsiteX89" fmla="*/ 115511 w 339230"/>
              <a:gd name="connsiteY89" fmla="*/ 293344 h 605816"/>
              <a:gd name="connsiteX90" fmla="*/ 130124 w 339230"/>
              <a:gd name="connsiteY90" fmla="*/ 294454 h 605816"/>
              <a:gd name="connsiteX91" fmla="*/ 149191 w 339230"/>
              <a:gd name="connsiteY91" fmla="*/ 285378 h 605816"/>
              <a:gd name="connsiteX92" fmla="*/ 154727 w 339230"/>
              <a:gd name="connsiteY92" fmla="*/ 292422 h 605816"/>
              <a:gd name="connsiteX93" fmla="*/ 154727 w 339230"/>
              <a:gd name="connsiteY93" fmla="*/ 397124 h 605816"/>
              <a:gd name="connsiteX94" fmla="*/ 145783 w 339230"/>
              <a:gd name="connsiteY94" fmla="*/ 401366 h 605816"/>
              <a:gd name="connsiteX95" fmla="*/ 120691 w 339230"/>
              <a:gd name="connsiteY95" fmla="*/ 399449 h 605816"/>
              <a:gd name="connsiteX96" fmla="*/ 97373 w 339230"/>
              <a:gd name="connsiteY96" fmla="*/ 382938 h 605816"/>
              <a:gd name="connsiteX97" fmla="*/ 87756 w 339230"/>
              <a:gd name="connsiteY97" fmla="*/ 381250 h 605816"/>
              <a:gd name="connsiteX98" fmla="*/ 55004 w 339230"/>
              <a:gd name="connsiteY98" fmla="*/ 360947 h 605816"/>
              <a:gd name="connsiteX99" fmla="*/ 28999 w 339230"/>
              <a:gd name="connsiteY99" fmla="*/ 248711 h 605816"/>
              <a:gd name="connsiteX100" fmla="*/ 71100 w 339230"/>
              <a:gd name="connsiteY100" fmla="*/ 240782 h 605816"/>
              <a:gd name="connsiteX101" fmla="*/ 97375 w 339230"/>
              <a:gd name="connsiteY101" fmla="*/ 245394 h 605816"/>
              <a:gd name="connsiteX102" fmla="*/ 124963 w 339230"/>
              <a:gd name="connsiteY102" fmla="*/ 264927 h 605816"/>
              <a:gd name="connsiteX103" fmla="*/ 121090 w 339230"/>
              <a:gd name="connsiteY103" fmla="*/ 266161 h 605816"/>
              <a:gd name="connsiteX104" fmla="*/ 103366 w 339230"/>
              <a:gd name="connsiteY104" fmla="*/ 262511 h 605816"/>
              <a:gd name="connsiteX105" fmla="*/ 302317 w 339230"/>
              <a:gd name="connsiteY105" fmla="*/ 237579 h 605816"/>
              <a:gd name="connsiteX106" fmla="*/ 325890 w 339230"/>
              <a:gd name="connsiteY106" fmla="*/ 248757 h 605816"/>
              <a:gd name="connsiteX107" fmla="*/ 299887 w 339230"/>
              <a:gd name="connsiteY107" fmla="*/ 360963 h 605816"/>
              <a:gd name="connsiteX108" fmla="*/ 267244 w 339230"/>
              <a:gd name="connsiteY108" fmla="*/ 381194 h 605816"/>
              <a:gd name="connsiteX109" fmla="*/ 257518 w 339230"/>
              <a:gd name="connsiteY109" fmla="*/ 382902 h 605816"/>
              <a:gd name="connsiteX110" fmla="*/ 234140 w 339230"/>
              <a:gd name="connsiteY110" fmla="*/ 399459 h 605816"/>
              <a:gd name="connsiteX111" fmla="*/ 209110 w 339230"/>
              <a:gd name="connsiteY111" fmla="*/ 401371 h 605816"/>
              <a:gd name="connsiteX112" fmla="*/ 185537 w 339230"/>
              <a:gd name="connsiteY112" fmla="*/ 390193 h 605816"/>
              <a:gd name="connsiteX113" fmla="*/ 184586 w 339230"/>
              <a:gd name="connsiteY113" fmla="*/ 388451 h 605816"/>
              <a:gd name="connsiteX114" fmla="*/ 184586 w 339230"/>
              <a:gd name="connsiteY114" fmla="*/ 315675 h 605816"/>
              <a:gd name="connsiteX115" fmla="*/ 187787 w 339230"/>
              <a:gd name="connsiteY115" fmla="*/ 308205 h 605816"/>
              <a:gd name="connsiteX116" fmla="*/ 198882 w 339230"/>
              <a:gd name="connsiteY116" fmla="*/ 294090 h 605816"/>
              <a:gd name="connsiteX117" fmla="*/ 222635 w 339230"/>
              <a:gd name="connsiteY117" fmla="*/ 292285 h 605816"/>
              <a:gd name="connsiteX118" fmla="*/ 284250 w 339230"/>
              <a:gd name="connsiteY118" fmla="*/ 254082 h 605816"/>
              <a:gd name="connsiteX119" fmla="*/ 296403 w 339230"/>
              <a:gd name="connsiteY119" fmla="*/ 238617 h 605816"/>
              <a:gd name="connsiteX120" fmla="*/ 161802 w 339230"/>
              <a:gd name="connsiteY120" fmla="*/ 225359 h 605816"/>
              <a:gd name="connsiteX121" fmla="*/ 164750 w 339230"/>
              <a:gd name="connsiteY121" fmla="*/ 232237 h 605816"/>
              <a:gd name="connsiteX122" fmla="*/ 166009 w 339230"/>
              <a:gd name="connsiteY122" fmla="*/ 260698 h 605816"/>
              <a:gd name="connsiteX123" fmla="*/ 161785 w 339230"/>
              <a:gd name="connsiteY123" fmla="*/ 268420 h 605816"/>
              <a:gd name="connsiteX124" fmla="*/ 157582 w 339230"/>
              <a:gd name="connsiteY124" fmla="*/ 260736 h 605816"/>
              <a:gd name="connsiteX125" fmla="*/ 158841 w 339230"/>
              <a:gd name="connsiteY125" fmla="*/ 232267 h 605816"/>
              <a:gd name="connsiteX126" fmla="*/ 183157 w 339230"/>
              <a:gd name="connsiteY126" fmla="*/ 182588 h 605816"/>
              <a:gd name="connsiteX127" fmla="*/ 184440 w 339230"/>
              <a:gd name="connsiteY127" fmla="*/ 185599 h 605816"/>
              <a:gd name="connsiteX128" fmla="*/ 172141 w 339230"/>
              <a:gd name="connsiteY128" fmla="*/ 201234 h 605816"/>
              <a:gd name="connsiteX129" fmla="*/ 161802 w 339230"/>
              <a:gd name="connsiteY129" fmla="*/ 225359 h 605816"/>
              <a:gd name="connsiteX130" fmla="*/ 154727 w 339230"/>
              <a:gd name="connsiteY130" fmla="*/ 208851 h 605816"/>
              <a:gd name="connsiteX131" fmla="*/ 154727 w 339230"/>
              <a:gd name="connsiteY131" fmla="*/ 192016 h 605816"/>
              <a:gd name="connsiteX132" fmla="*/ 161784 w 339230"/>
              <a:gd name="connsiteY132" fmla="*/ 196664 h 605816"/>
              <a:gd name="connsiteX133" fmla="*/ 277665 w 339230"/>
              <a:gd name="connsiteY133" fmla="*/ 158867 h 605816"/>
              <a:gd name="connsiteX134" fmla="*/ 217365 w 339230"/>
              <a:gd name="connsiteY134" fmla="*/ 191193 h 605816"/>
              <a:gd name="connsiteX135" fmla="*/ 190592 w 339230"/>
              <a:gd name="connsiteY135" fmla="*/ 262419 h 605816"/>
              <a:gd name="connsiteX136" fmla="*/ 262813 w 339230"/>
              <a:gd name="connsiteY136" fmla="*/ 233881 h 605816"/>
              <a:gd name="connsiteX137" fmla="*/ 289538 w 339230"/>
              <a:gd name="connsiteY137" fmla="*/ 162655 h 605816"/>
              <a:gd name="connsiteX138" fmla="*/ 277665 w 339230"/>
              <a:gd name="connsiteY138" fmla="*/ 158867 h 605816"/>
              <a:gd name="connsiteX139" fmla="*/ 286702 w 339230"/>
              <a:gd name="connsiteY139" fmla="*/ 130573 h 605816"/>
              <a:gd name="connsiteX140" fmla="*/ 310261 w 339230"/>
              <a:gd name="connsiteY140" fmla="*/ 141787 h 605816"/>
              <a:gd name="connsiteX141" fmla="*/ 308037 w 339230"/>
              <a:gd name="connsiteY141" fmla="*/ 223813 h 605816"/>
              <a:gd name="connsiteX142" fmla="*/ 296403 w 339230"/>
              <a:gd name="connsiteY142" fmla="*/ 238617 h 605816"/>
              <a:gd name="connsiteX143" fmla="*/ 257516 w 339230"/>
              <a:gd name="connsiteY143" fmla="*/ 245442 h 605816"/>
              <a:gd name="connsiteX144" fmla="*/ 211540 w 339230"/>
              <a:gd name="connsiteY144" fmla="*/ 277987 h 605816"/>
              <a:gd name="connsiteX145" fmla="*/ 198882 w 339230"/>
              <a:gd name="connsiteY145" fmla="*/ 294090 h 605816"/>
              <a:gd name="connsiteX146" fmla="*/ 193469 w 339230"/>
              <a:gd name="connsiteY146" fmla="*/ 294501 h 605816"/>
              <a:gd name="connsiteX147" fmla="*/ 184586 w 339230"/>
              <a:gd name="connsiteY147" fmla="*/ 290271 h 605816"/>
              <a:gd name="connsiteX148" fmla="*/ 184586 w 339230"/>
              <a:gd name="connsiteY148" fmla="*/ 185942 h 605816"/>
              <a:gd name="connsiteX149" fmla="*/ 184440 w 339230"/>
              <a:gd name="connsiteY149" fmla="*/ 185599 h 605816"/>
              <a:gd name="connsiteX150" fmla="*/ 190730 w 339230"/>
              <a:gd name="connsiteY150" fmla="*/ 177601 h 605816"/>
              <a:gd name="connsiteX151" fmla="*/ 206126 w 339230"/>
              <a:gd name="connsiteY151" fmla="*/ 167462 h 605816"/>
              <a:gd name="connsiteX152" fmla="*/ 207621 w 339230"/>
              <a:gd name="connsiteY152" fmla="*/ 163740 h 605816"/>
              <a:gd name="connsiteX153" fmla="*/ 257525 w 339230"/>
              <a:gd name="connsiteY153" fmla="*/ 132789 h 605816"/>
              <a:gd name="connsiteX154" fmla="*/ 286702 w 339230"/>
              <a:gd name="connsiteY154" fmla="*/ 130573 h 605816"/>
              <a:gd name="connsiteX155" fmla="*/ 36917 w 339230"/>
              <a:gd name="connsiteY155" fmla="*/ 130569 h 605816"/>
              <a:gd name="connsiteX156" fmla="*/ 66075 w 339230"/>
              <a:gd name="connsiteY156" fmla="*/ 132785 h 605816"/>
              <a:gd name="connsiteX157" fmla="*/ 115931 w 339230"/>
              <a:gd name="connsiteY157" fmla="*/ 163698 h 605816"/>
              <a:gd name="connsiteX158" fmla="*/ 117443 w 339230"/>
              <a:gd name="connsiteY158" fmla="*/ 167462 h 605816"/>
              <a:gd name="connsiteX159" fmla="*/ 132929 w 339230"/>
              <a:gd name="connsiteY159" fmla="*/ 177661 h 605816"/>
              <a:gd name="connsiteX160" fmla="*/ 151453 w 339230"/>
              <a:gd name="connsiteY160" fmla="*/ 201212 h 605816"/>
              <a:gd name="connsiteX161" fmla="*/ 154727 w 339230"/>
              <a:gd name="connsiteY161" fmla="*/ 208851 h 605816"/>
              <a:gd name="connsiteX162" fmla="*/ 154727 w 339230"/>
              <a:gd name="connsiteY162" fmla="*/ 281323 h 605816"/>
              <a:gd name="connsiteX163" fmla="*/ 153677 w 339230"/>
              <a:gd name="connsiteY163" fmla="*/ 283243 h 605816"/>
              <a:gd name="connsiteX164" fmla="*/ 149191 w 339230"/>
              <a:gd name="connsiteY164" fmla="*/ 285378 h 605816"/>
              <a:gd name="connsiteX165" fmla="*/ 143353 w 339230"/>
              <a:gd name="connsiteY165" fmla="*/ 277948 h 605816"/>
              <a:gd name="connsiteX166" fmla="*/ 124963 w 339230"/>
              <a:gd name="connsiteY166" fmla="*/ 264927 h 605816"/>
              <a:gd name="connsiteX167" fmla="*/ 132960 w 339230"/>
              <a:gd name="connsiteY167" fmla="*/ 262380 h 605816"/>
              <a:gd name="connsiteX168" fmla="*/ 106242 w 339230"/>
              <a:gd name="connsiteY168" fmla="*/ 191173 h 605816"/>
              <a:gd name="connsiteX169" fmla="*/ 34041 w 339230"/>
              <a:gd name="connsiteY169" fmla="*/ 162643 h 605816"/>
              <a:gd name="connsiteX170" fmla="*/ 60807 w 339230"/>
              <a:gd name="connsiteY170" fmla="*/ 233850 h 605816"/>
              <a:gd name="connsiteX171" fmla="*/ 71100 w 339230"/>
              <a:gd name="connsiteY171" fmla="*/ 240782 h 605816"/>
              <a:gd name="connsiteX172" fmla="*/ 52573 w 339230"/>
              <a:gd name="connsiteY172" fmla="*/ 237529 h 605816"/>
              <a:gd name="connsiteX173" fmla="*/ 33505 w 339230"/>
              <a:gd name="connsiteY173" fmla="*/ 246574 h 605816"/>
              <a:gd name="connsiteX174" fmla="*/ 15596 w 339230"/>
              <a:gd name="connsiteY174" fmla="*/ 223784 h 605816"/>
              <a:gd name="connsiteX175" fmla="*/ 13372 w 339230"/>
              <a:gd name="connsiteY175" fmla="*/ 141781 h 605816"/>
              <a:gd name="connsiteX176" fmla="*/ 36917 w 339230"/>
              <a:gd name="connsiteY176" fmla="*/ 130569 h 605816"/>
              <a:gd name="connsiteX177" fmla="*/ 161784 w 339230"/>
              <a:gd name="connsiteY177" fmla="*/ 29047 h 605816"/>
              <a:gd name="connsiteX178" fmla="*/ 130207 w 339230"/>
              <a:gd name="connsiteY178" fmla="*/ 98332 h 605816"/>
              <a:gd name="connsiteX179" fmla="*/ 161784 w 339230"/>
              <a:gd name="connsiteY179" fmla="*/ 167617 h 605816"/>
              <a:gd name="connsiteX180" fmla="*/ 193361 w 339230"/>
              <a:gd name="connsiteY180" fmla="*/ 98332 h 605816"/>
              <a:gd name="connsiteX181" fmla="*/ 161784 w 339230"/>
              <a:gd name="connsiteY181" fmla="*/ 29047 h 605816"/>
              <a:gd name="connsiteX182" fmla="*/ 161784 w 339230"/>
              <a:gd name="connsiteY182" fmla="*/ 0 h 605816"/>
              <a:gd name="connsiteX183" fmla="*/ 223176 w 339230"/>
              <a:gd name="connsiteY183" fmla="*/ 98332 h 605816"/>
              <a:gd name="connsiteX184" fmla="*/ 218701 w 339230"/>
              <a:gd name="connsiteY184" fmla="*/ 136156 h 605816"/>
              <a:gd name="connsiteX185" fmla="*/ 207621 w 339230"/>
              <a:gd name="connsiteY185" fmla="*/ 163740 h 605816"/>
              <a:gd name="connsiteX186" fmla="*/ 195928 w 339230"/>
              <a:gd name="connsiteY186" fmla="*/ 170992 h 605816"/>
              <a:gd name="connsiteX187" fmla="*/ 190730 w 339230"/>
              <a:gd name="connsiteY187" fmla="*/ 177601 h 605816"/>
              <a:gd name="connsiteX188" fmla="*/ 183157 w 339230"/>
              <a:gd name="connsiteY188" fmla="*/ 182588 h 605816"/>
              <a:gd name="connsiteX189" fmla="*/ 180215 w 339230"/>
              <a:gd name="connsiteY189" fmla="*/ 175680 h 605816"/>
              <a:gd name="connsiteX190" fmla="*/ 169656 w 339230"/>
              <a:gd name="connsiteY190" fmla="*/ 171418 h 605816"/>
              <a:gd name="connsiteX191" fmla="*/ 154727 w 339230"/>
              <a:gd name="connsiteY191" fmla="*/ 185942 h 605816"/>
              <a:gd name="connsiteX192" fmla="*/ 154727 w 339230"/>
              <a:gd name="connsiteY192" fmla="*/ 192016 h 605816"/>
              <a:gd name="connsiteX193" fmla="*/ 132929 w 339230"/>
              <a:gd name="connsiteY193" fmla="*/ 177661 h 605816"/>
              <a:gd name="connsiteX194" fmla="*/ 127673 w 339230"/>
              <a:gd name="connsiteY194" fmla="*/ 170978 h 605816"/>
              <a:gd name="connsiteX195" fmla="*/ 115931 w 339230"/>
              <a:gd name="connsiteY195" fmla="*/ 163698 h 605816"/>
              <a:gd name="connsiteX196" fmla="*/ 104868 w 339230"/>
              <a:gd name="connsiteY196" fmla="*/ 136156 h 605816"/>
              <a:gd name="connsiteX197" fmla="*/ 100393 w 339230"/>
              <a:gd name="connsiteY197" fmla="*/ 98332 h 605816"/>
              <a:gd name="connsiteX198" fmla="*/ 161784 w 339230"/>
              <a:gd name="connsiteY198" fmla="*/ 0 h 6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39230" h="605816">
                <a:moveTo>
                  <a:pt x="178158" y="514207"/>
                </a:moveTo>
                <a:lnTo>
                  <a:pt x="184586" y="525984"/>
                </a:lnTo>
                <a:lnTo>
                  <a:pt x="184586" y="591292"/>
                </a:lnTo>
                <a:cubicBezTo>
                  <a:pt x="184586" y="599292"/>
                  <a:pt x="177908" y="605816"/>
                  <a:pt x="169656" y="605816"/>
                </a:cubicBezTo>
                <a:cubicBezTo>
                  <a:pt x="161405" y="605816"/>
                  <a:pt x="154727" y="599292"/>
                  <a:pt x="154727" y="591292"/>
                </a:cubicBezTo>
                <a:lnTo>
                  <a:pt x="154727" y="534682"/>
                </a:lnTo>
                <a:lnTo>
                  <a:pt x="169352" y="527728"/>
                </a:lnTo>
                <a:close/>
                <a:moveTo>
                  <a:pt x="176239" y="472665"/>
                </a:moveTo>
                <a:lnTo>
                  <a:pt x="182623" y="491492"/>
                </a:lnTo>
                <a:cubicBezTo>
                  <a:pt x="182956" y="498641"/>
                  <a:pt x="182090" y="505392"/>
                  <a:pt x="179914" y="511510"/>
                </a:cubicBezTo>
                <a:lnTo>
                  <a:pt x="178158" y="514207"/>
                </a:lnTo>
                <a:lnTo>
                  <a:pt x="173233" y="505184"/>
                </a:lnTo>
                <a:cubicBezTo>
                  <a:pt x="171480" y="496496"/>
                  <a:pt x="171989" y="486823"/>
                  <a:pt x="174501" y="476722"/>
                </a:cubicBezTo>
                <a:close/>
                <a:moveTo>
                  <a:pt x="61586" y="403372"/>
                </a:moveTo>
                <a:cubicBezTo>
                  <a:pt x="56509" y="403386"/>
                  <a:pt x="52407" y="404636"/>
                  <a:pt x="49716" y="407159"/>
                </a:cubicBezTo>
                <a:cubicBezTo>
                  <a:pt x="38952" y="417254"/>
                  <a:pt x="48382" y="450063"/>
                  <a:pt x="76482" y="478348"/>
                </a:cubicBezTo>
                <a:cubicBezTo>
                  <a:pt x="104533" y="506634"/>
                  <a:pt x="137872" y="516967"/>
                  <a:pt x="148635" y="506872"/>
                </a:cubicBezTo>
                <a:cubicBezTo>
                  <a:pt x="159399" y="496729"/>
                  <a:pt x="149969" y="463968"/>
                  <a:pt x="121869" y="435635"/>
                </a:cubicBezTo>
                <a:cubicBezTo>
                  <a:pt x="100831" y="414421"/>
                  <a:pt x="76818" y="403332"/>
                  <a:pt x="61586" y="403372"/>
                </a:cubicBezTo>
                <a:close/>
                <a:moveTo>
                  <a:pt x="178155" y="376676"/>
                </a:moveTo>
                <a:lnTo>
                  <a:pt x="184586" y="388451"/>
                </a:lnTo>
                <a:lnTo>
                  <a:pt x="184586" y="453175"/>
                </a:lnTo>
                <a:lnTo>
                  <a:pt x="176239" y="472665"/>
                </a:lnTo>
                <a:lnTo>
                  <a:pt x="167102" y="445719"/>
                </a:lnTo>
                <a:lnTo>
                  <a:pt x="154727" y="429971"/>
                </a:lnTo>
                <a:lnTo>
                  <a:pt x="154727" y="397124"/>
                </a:lnTo>
                <a:lnTo>
                  <a:pt x="169357" y="390185"/>
                </a:lnTo>
                <a:close/>
                <a:moveTo>
                  <a:pt x="52572" y="375074"/>
                </a:moveTo>
                <a:lnTo>
                  <a:pt x="87756" y="381250"/>
                </a:lnTo>
                <a:lnTo>
                  <a:pt x="116610" y="399137"/>
                </a:lnTo>
                <a:lnTo>
                  <a:pt x="120691" y="399449"/>
                </a:lnTo>
                <a:lnTo>
                  <a:pt x="143349" y="415493"/>
                </a:lnTo>
                <a:lnTo>
                  <a:pt x="154727" y="429971"/>
                </a:lnTo>
                <a:lnTo>
                  <a:pt x="154727" y="534682"/>
                </a:lnTo>
                <a:lnTo>
                  <a:pt x="145779" y="538937"/>
                </a:lnTo>
                <a:cubicBezTo>
                  <a:pt x="118842" y="543160"/>
                  <a:pt x="83507" y="527240"/>
                  <a:pt x="55002" y="498491"/>
                </a:cubicBezTo>
                <a:cubicBezTo>
                  <a:pt x="17045" y="460206"/>
                  <a:pt x="2852" y="410874"/>
                  <a:pt x="28999" y="386255"/>
                </a:cubicBezTo>
                <a:cubicBezTo>
                  <a:pt x="35548" y="380112"/>
                  <a:pt x="43593" y="376475"/>
                  <a:pt x="52572" y="375074"/>
                </a:cubicBezTo>
                <a:close/>
                <a:moveTo>
                  <a:pt x="302318" y="375035"/>
                </a:moveTo>
                <a:cubicBezTo>
                  <a:pt x="311297" y="376437"/>
                  <a:pt x="319342" y="380075"/>
                  <a:pt x="325891" y="386219"/>
                </a:cubicBezTo>
                <a:cubicBezTo>
                  <a:pt x="352037" y="410844"/>
                  <a:pt x="337845" y="460189"/>
                  <a:pt x="299887" y="498483"/>
                </a:cubicBezTo>
                <a:cubicBezTo>
                  <a:pt x="287171" y="511343"/>
                  <a:pt x="272883" y="521727"/>
                  <a:pt x="258405" y="528919"/>
                </a:cubicBezTo>
                <a:cubicBezTo>
                  <a:pt x="251071" y="532539"/>
                  <a:pt x="242070" y="529681"/>
                  <a:pt x="238355" y="522537"/>
                </a:cubicBezTo>
                <a:cubicBezTo>
                  <a:pt x="234640" y="515392"/>
                  <a:pt x="237545" y="506628"/>
                  <a:pt x="244880" y="503008"/>
                </a:cubicBezTo>
                <a:cubicBezTo>
                  <a:pt x="256357" y="497340"/>
                  <a:pt x="267978" y="488862"/>
                  <a:pt x="278408" y="478336"/>
                </a:cubicBezTo>
                <a:cubicBezTo>
                  <a:pt x="306507" y="450043"/>
                  <a:pt x="315937" y="417226"/>
                  <a:pt x="305174" y="407129"/>
                </a:cubicBezTo>
                <a:cubicBezTo>
                  <a:pt x="294410" y="397031"/>
                  <a:pt x="261072" y="407319"/>
                  <a:pt x="233021" y="435611"/>
                </a:cubicBezTo>
                <a:cubicBezTo>
                  <a:pt x="204922" y="463951"/>
                  <a:pt x="195492" y="496721"/>
                  <a:pt x="206255" y="506819"/>
                </a:cubicBezTo>
                <a:cubicBezTo>
                  <a:pt x="212209" y="512391"/>
                  <a:pt x="212351" y="521584"/>
                  <a:pt x="206636" y="527347"/>
                </a:cubicBezTo>
                <a:cubicBezTo>
                  <a:pt x="200921" y="533111"/>
                  <a:pt x="191491" y="533301"/>
                  <a:pt x="185538" y="527728"/>
                </a:cubicBezTo>
                <a:lnTo>
                  <a:pt x="184586" y="525984"/>
                </a:lnTo>
                <a:lnTo>
                  <a:pt x="184586" y="453175"/>
                </a:lnTo>
                <a:lnTo>
                  <a:pt x="187789" y="445698"/>
                </a:lnTo>
                <a:cubicBezTo>
                  <a:pt x="194048" y="435302"/>
                  <a:pt x="202053" y="425038"/>
                  <a:pt x="211542" y="415464"/>
                </a:cubicBezTo>
                <a:lnTo>
                  <a:pt x="234140" y="399459"/>
                </a:lnTo>
                <a:lnTo>
                  <a:pt x="238282" y="399142"/>
                </a:lnTo>
                <a:lnTo>
                  <a:pt x="267244" y="381194"/>
                </a:lnTo>
                <a:close/>
                <a:moveTo>
                  <a:pt x="176248" y="335133"/>
                </a:moveTo>
                <a:lnTo>
                  <a:pt x="182629" y="353949"/>
                </a:lnTo>
                <a:cubicBezTo>
                  <a:pt x="182962" y="361097"/>
                  <a:pt x="182095" y="367848"/>
                  <a:pt x="179920" y="373966"/>
                </a:cubicBezTo>
                <a:lnTo>
                  <a:pt x="178155" y="376676"/>
                </a:lnTo>
                <a:lnTo>
                  <a:pt x="173232" y="367660"/>
                </a:lnTo>
                <a:cubicBezTo>
                  <a:pt x="171478" y="358977"/>
                  <a:pt x="171987" y="349309"/>
                  <a:pt x="174500" y="339213"/>
                </a:cubicBezTo>
                <a:close/>
                <a:moveTo>
                  <a:pt x="161785" y="268420"/>
                </a:moveTo>
                <a:lnTo>
                  <a:pt x="169917" y="283287"/>
                </a:lnTo>
                <a:lnTo>
                  <a:pt x="184586" y="290271"/>
                </a:lnTo>
                <a:lnTo>
                  <a:pt x="184586" y="315675"/>
                </a:lnTo>
                <a:lnTo>
                  <a:pt x="176248" y="335133"/>
                </a:lnTo>
                <a:lnTo>
                  <a:pt x="167107" y="308175"/>
                </a:lnTo>
                <a:lnTo>
                  <a:pt x="154727" y="292422"/>
                </a:lnTo>
                <a:lnTo>
                  <a:pt x="154727" y="281323"/>
                </a:lnTo>
                <a:close/>
                <a:moveTo>
                  <a:pt x="293303" y="265850"/>
                </a:moveTo>
                <a:cubicBezTo>
                  <a:pt x="278071" y="265803"/>
                  <a:pt x="254058" y="276916"/>
                  <a:pt x="233020" y="298124"/>
                </a:cubicBezTo>
                <a:cubicBezTo>
                  <a:pt x="204920" y="326402"/>
                  <a:pt x="195490" y="359202"/>
                  <a:pt x="206254" y="369294"/>
                </a:cubicBezTo>
                <a:cubicBezTo>
                  <a:pt x="217017" y="379434"/>
                  <a:pt x="250356" y="369104"/>
                  <a:pt x="278407" y="340826"/>
                </a:cubicBezTo>
                <a:cubicBezTo>
                  <a:pt x="306507" y="312548"/>
                  <a:pt x="315937" y="279748"/>
                  <a:pt x="305173" y="269656"/>
                </a:cubicBezTo>
                <a:cubicBezTo>
                  <a:pt x="302482" y="267121"/>
                  <a:pt x="298381" y="265866"/>
                  <a:pt x="293303" y="265850"/>
                </a:cubicBezTo>
                <a:close/>
                <a:moveTo>
                  <a:pt x="61587" y="265808"/>
                </a:moveTo>
                <a:cubicBezTo>
                  <a:pt x="69204" y="265785"/>
                  <a:pt x="79015" y="268552"/>
                  <a:pt x="89552" y="273977"/>
                </a:cubicBezTo>
                <a:lnTo>
                  <a:pt x="115511" y="293344"/>
                </a:lnTo>
                <a:lnTo>
                  <a:pt x="100955" y="292239"/>
                </a:lnTo>
                <a:lnTo>
                  <a:pt x="59448" y="266494"/>
                </a:lnTo>
                <a:close/>
                <a:moveTo>
                  <a:pt x="33505" y="246574"/>
                </a:moveTo>
                <a:lnTo>
                  <a:pt x="39376" y="254045"/>
                </a:lnTo>
                <a:lnTo>
                  <a:pt x="59448" y="266494"/>
                </a:lnTo>
                <a:lnTo>
                  <a:pt x="49717" y="269615"/>
                </a:lnTo>
                <a:cubicBezTo>
                  <a:pt x="38954" y="279710"/>
                  <a:pt x="48384" y="312519"/>
                  <a:pt x="76484" y="340805"/>
                </a:cubicBezTo>
                <a:cubicBezTo>
                  <a:pt x="104536" y="369090"/>
                  <a:pt x="137875" y="379423"/>
                  <a:pt x="148639" y="369280"/>
                </a:cubicBezTo>
                <a:cubicBezTo>
                  <a:pt x="159403" y="359185"/>
                  <a:pt x="149973" y="326376"/>
                  <a:pt x="121873" y="298091"/>
                </a:cubicBezTo>
                <a:lnTo>
                  <a:pt x="115511" y="293344"/>
                </a:lnTo>
                <a:lnTo>
                  <a:pt x="130124" y="294454"/>
                </a:lnTo>
                <a:lnTo>
                  <a:pt x="149191" y="285378"/>
                </a:lnTo>
                <a:lnTo>
                  <a:pt x="154727" y="292422"/>
                </a:lnTo>
                <a:lnTo>
                  <a:pt x="154727" y="397124"/>
                </a:lnTo>
                <a:lnTo>
                  <a:pt x="145783" y="401366"/>
                </a:lnTo>
                <a:lnTo>
                  <a:pt x="120691" y="399449"/>
                </a:lnTo>
                <a:lnTo>
                  <a:pt x="97373" y="382938"/>
                </a:lnTo>
                <a:lnTo>
                  <a:pt x="87756" y="381250"/>
                </a:lnTo>
                <a:lnTo>
                  <a:pt x="55004" y="360947"/>
                </a:lnTo>
                <a:cubicBezTo>
                  <a:pt x="17045" y="322662"/>
                  <a:pt x="2852" y="273329"/>
                  <a:pt x="28999" y="248711"/>
                </a:cubicBezTo>
                <a:close/>
                <a:moveTo>
                  <a:pt x="71100" y="240782"/>
                </a:moveTo>
                <a:lnTo>
                  <a:pt x="97375" y="245394"/>
                </a:lnTo>
                <a:lnTo>
                  <a:pt x="124963" y="264927"/>
                </a:lnTo>
                <a:lnTo>
                  <a:pt x="121090" y="266161"/>
                </a:lnTo>
                <a:cubicBezTo>
                  <a:pt x="116012" y="266170"/>
                  <a:pt x="109959" y="264941"/>
                  <a:pt x="103366" y="262511"/>
                </a:cubicBezTo>
                <a:close/>
                <a:moveTo>
                  <a:pt x="302317" y="237579"/>
                </a:moveTo>
                <a:cubicBezTo>
                  <a:pt x="311296" y="238980"/>
                  <a:pt x="319342" y="242616"/>
                  <a:pt x="325890" y="248757"/>
                </a:cubicBezTo>
                <a:cubicBezTo>
                  <a:pt x="352037" y="273369"/>
                  <a:pt x="337844" y="322688"/>
                  <a:pt x="299887" y="360963"/>
                </a:cubicBezTo>
                <a:lnTo>
                  <a:pt x="267244" y="381194"/>
                </a:lnTo>
                <a:lnTo>
                  <a:pt x="257518" y="382902"/>
                </a:lnTo>
                <a:lnTo>
                  <a:pt x="234140" y="399459"/>
                </a:lnTo>
                <a:lnTo>
                  <a:pt x="209110" y="401371"/>
                </a:lnTo>
                <a:cubicBezTo>
                  <a:pt x="200131" y="399970"/>
                  <a:pt x="192086" y="396334"/>
                  <a:pt x="185537" y="390193"/>
                </a:cubicBezTo>
                <a:lnTo>
                  <a:pt x="184586" y="388451"/>
                </a:lnTo>
                <a:lnTo>
                  <a:pt x="184586" y="315675"/>
                </a:lnTo>
                <a:lnTo>
                  <a:pt x="187787" y="308205"/>
                </a:lnTo>
                <a:lnTo>
                  <a:pt x="198882" y="294090"/>
                </a:lnTo>
                <a:lnTo>
                  <a:pt x="222635" y="292285"/>
                </a:lnTo>
                <a:cubicBezTo>
                  <a:pt x="243197" y="286693"/>
                  <a:pt x="265242" y="273234"/>
                  <a:pt x="284250" y="254082"/>
                </a:cubicBezTo>
                <a:lnTo>
                  <a:pt x="296403" y="238617"/>
                </a:lnTo>
                <a:close/>
                <a:moveTo>
                  <a:pt x="161802" y="225359"/>
                </a:moveTo>
                <a:lnTo>
                  <a:pt x="164750" y="232237"/>
                </a:lnTo>
                <a:cubicBezTo>
                  <a:pt x="167262" y="242337"/>
                  <a:pt x="167768" y="252011"/>
                  <a:pt x="166009" y="260698"/>
                </a:cubicBezTo>
                <a:lnTo>
                  <a:pt x="161785" y="268420"/>
                </a:lnTo>
                <a:lnTo>
                  <a:pt x="157582" y="260736"/>
                </a:lnTo>
                <a:cubicBezTo>
                  <a:pt x="155822" y="252046"/>
                  <a:pt x="156328" y="242370"/>
                  <a:pt x="158841" y="232267"/>
                </a:cubicBezTo>
                <a:close/>
                <a:moveTo>
                  <a:pt x="183157" y="182588"/>
                </a:moveTo>
                <a:lnTo>
                  <a:pt x="184440" y="185599"/>
                </a:lnTo>
                <a:lnTo>
                  <a:pt x="172141" y="201234"/>
                </a:lnTo>
                <a:lnTo>
                  <a:pt x="161802" y="225359"/>
                </a:lnTo>
                <a:lnTo>
                  <a:pt x="154727" y="208851"/>
                </a:lnTo>
                <a:lnTo>
                  <a:pt x="154727" y="192016"/>
                </a:lnTo>
                <a:lnTo>
                  <a:pt x="161784" y="196664"/>
                </a:lnTo>
                <a:close/>
                <a:moveTo>
                  <a:pt x="277665" y="158867"/>
                </a:moveTo>
                <a:cubicBezTo>
                  <a:pt x="262429" y="158829"/>
                  <a:pt x="238410" y="169932"/>
                  <a:pt x="217365" y="191193"/>
                </a:cubicBezTo>
                <a:cubicBezTo>
                  <a:pt x="189306" y="219493"/>
                  <a:pt x="179874" y="252271"/>
                  <a:pt x="190592" y="262419"/>
                </a:cubicBezTo>
                <a:cubicBezTo>
                  <a:pt x="201359" y="272519"/>
                  <a:pt x="234706" y="262181"/>
                  <a:pt x="262813" y="233881"/>
                </a:cubicBezTo>
                <a:cubicBezTo>
                  <a:pt x="290872" y="205581"/>
                  <a:pt x="300304" y="172755"/>
                  <a:pt x="289538" y="162655"/>
                </a:cubicBezTo>
                <a:cubicBezTo>
                  <a:pt x="286847" y="160130"/>
                  <a:pt x="282744" y="158879"/>
                  <a:pt x="277665" y="158867"/>
                </a:cubicBezTo>
                <a:close/>
                <a:moveTo>
                  <a:pt x="286702" y="130573"/>
                </a:moveTo>
                <a:cubicBezTo>
                  <a:pt x="295680" y="131982"/>
                  <a:pt x="303723" y="135630"/>
                  <a:pt x="310261" y="141787"/>
                </a:cubicBezTo>
                <a:cubicBezTo>
                  <a:pt x="329912" y="160225"/>
                  <a:pt x="326839" y="192598"/>
                  <a:pt x="308037" y="223813"/>
                </a:cubicBezTo>
                <a:lnTo>
                  <a:pt x="296403" y="238617"/>
                </a:lnTo>
                <a:lnTo>
                  <a:pt x="257516" y="245442"/>
                </a:lnTo>
                <a:cubicBezTo>
                  <a:pt x="241752" y="252481"/>
                  <a:pt x="225792" y="263634"/>
                  <a:pt x="211540" y="277987"/>
                </a:cubicBezTo>
                <a:lnTo>
                  <a:pt x="198882" y="294090"/>
                </a:lnTo>
                <a:lnTo>
                  <a:pt x="193469" y="294501"/>
                </a:lnTo>
                <a:lnTo>
                  <a:pt x="184586" y="290271"/>
                </a:lnTo>
                <a:lnTo>
                  <a:pt x="184586" y="185942"/>
                </a:lnTo>
                <a:lnTo>
                  <a:pt x="184440" y="185599"/>
                </a:lnTo>
                <a:lnTo>
                  <a:pt x="190730" y="177601"/>
                </a:lnTo>
                <a:lnTo>
                  <a:pt x="206126" y="167462"/>
                </a:lnTo>
                <a:lnTo>
                  <a:pt x="207621" y="163740"/>
                </a:lnTo>
                <a:lnTo>
                  <a:pt x="257525" y="132789"/>
                </a:lnTo>
                <a:cubicBezTo>
                  <a:pt x="267809" y="129993"/>
                  <a:pt x="277724" y="129163"/>
                  <a:pt x="286702" y="130573"/>
                </a:cubicBezTo>
                <a:close/>
                <a:moveTo>
                  <a:pt x="36917" y="130569"/>
                </a:moveTo>
                <a:cubicBezTo>
                  <a:pt x="45890" y="129160"/>
                  <a:pt x="55797" y="129989"/>
                  <a:pt x="66075" y="132785"/>
                </a:cubicBezTo>
                <a:lnTo>
                  <a:pt x="115931" y="163698"/>
                </a:lnTo>
                <a:lnTo>
                  <a:pt x="117443" y="167462"/>
                </a:lnTo>
                <a:lnTo>
                  <a:pt x="132929" y="177661"/>
                </a:lnTo>
                <a:lnTo>
                  <a:pt x="151453" y="201212"/>
                </a:lnTo>
                <a:lnTo>
                  <a:pt x="154727" y="208851"/>
                </a:lnTo>
                <a:lnTo>
                  <a:pt x="154727" y="281323"/>
                </a:lnTo>
                <a:lnTo>
                  <a:pt x="153677" y="283243"/>
                </a:lnTo>
                <a:lnTo>
                  <a:pt x="149191" y="285378"/>
                </a:lnTo>
                <a:lnTo>
                  <a:pt x="143353" y="277948"/>
                </a:lnTo>
                <a:lnTo>
                  <a:pt x="124963" y="264927"/>
                </a:lnTo>
                <a:lnTo>
                  <a:pt x="132960" y="262380"/>
                </a:lnTo>
                <a:cubicBezTo>
                  <a:pt x="143723" y="252235"/>
                  <a:pt x="134293" y="219466"/>
                  <a:pt x="106242" y="191173"/>
                </a:cubicBezTo>
                <a:cubicBezTo>
                  <a:pt x="78143" y="162833"/>
                  <a:pt x="44805" y="152545"/>
                  <a:pt x="34041" y="162643"/>
                </a:cubicBezTo>
                <a:cubicBezTo>
                  <a:pt x="23326" y="172740"/>
                  <a:pt x="32756" y="205558"/>
                  <a:pt x="60807" y="233850"/>
                </a:cubicBezTo>
                <a:lnTo>
                  <a:pt x="71100" y="240782"/>
                </a:lnTo>
                <a:lnTo>
                  <a:pt x="52573" y="237529"/>
                </a:lnTo>
                <a:lnTo>
                  <a:pt x="33505" y="246574"/>
                </a:lnTo>
                <a:lnTo>
                  <a:pt x="15596" y="223784"/>
                </a:lnTo>
                <a:cubicBezTo>
                  <a:pt x="-3202" y="192578"/>
                  <a:pt x="-6273" y="160214"/>
                  <a:pt x="13372" y="141781"/>
                </a:cubicBezTo>
                <a:cubicBezTo>
                  <a:pt x="19909" y="135625"/>
                  <a:pt x="27945" y="131978"/>
                  <a:pt x="36917" y="130569"/>
                </a:cubicBezTo>
                <a:close/>
                <a:moveTo>
                  <a:pt x="161784" y="29047"/>
                </a:moveTo>
                <a:cubicBezTo>
                  <a:pt x="146829" y="29047"/>
                  <a:pt x="130207" y="58999"/>
                  <a:pt x="130207" y="98332"/>
                </a:cubicBezTo>
                <a:cubicBezTo>
                  <a:pt x="130207" y="137665"/>
                  <a:pt x="146829" y="167617"/>
                  <a:pt x="161784" y="167617"/>
                </a:cubicBezTo>
                <a:cubicBezTo>
                  <a:pt x="176739" y="167617"/>
                  <a:pt x="193361" y="137665"/>
                  <a:pt x="193361" y="98332"/>
                </a:cubicBezTo>
                <a:cubicBezTo>
                  <a:pt x="193361" y="58999"/>
                  <a:pt x="176739" y="29047"/>
                  <a:pt x="161784" y="29047"/>
                </a:cubicBezTo>
                <a:close/>
                <a:moveTo>
                  <a:pt x="161784" y="0"/>
                </a:moveTo>
                <a:cubicBezTo>
                  <a:pt x="198172" y="0"/>
                  <a:pt x="223176" y="45095"/>
                  <a:pt x="223176" y="98332"/>
                </a:cubicBezTo>
                <a:cubicBezTo>
                  <a:pt x="223176" y="111641"/>
                  <a:pt x="221613" y="124442"/>
                  <a:pt x="218701" y="136156"/>
                </a:cubicBezTo>
                <a:lnTo>
                  <a:pt x="207621" y="163740"/>
                </a:lnTo>
                <a:lnTo>
                  <a:pt x="195928" y="170992"/>
                </a:lnTo>
                <a:lnTo>
                  <a:pt x="190730" y="177601"/>
                </a:lnTo>
                <a:lnTo>
                  <a:pt x="183157" y="182588"/>
                </a:lnTo>
                <a:lnTo>
                  <a:pt x="180215" y="175680"/>
                </a:lnTo>
                <a:cubicBezTo>
                  <a:pt x="177514" y="173049"/>
                  <a:pt x="173782" y="171418"/>
                  <a:pt x="169656" y="171418"/>
                </a:cubicBezTo>
                <a:cubicBezTo>
                  <a:pt x="161405" y="171418"/>
                  <a:pt x="154727" y="177942"/>
                  <a:pt x="154727" y="185942"/>
                </a:cubicBezTo>
                <a:lnTo>
                  <a:pt x="154727" y="192016"/>
                </a:lnTo>
                <a:lnTo>
                  <a:pt x="132929" y="177661"/>
                </a:lnTo>
                <a:lnTo>
                  <a:pt x="127673" y="170978"/>
                </a:lnTo>
                <a:lnTo>
                  <a:pt x="115931" y="163698"/>
                </a:lnTo>
                <a:lnTo>
                  <a:pt x="104868" y="136156"/>
                </a:lnTo>
                <a:cubicBezTo>
                  <a:pt x="101956" y="124442"/>
                  <a:pt x="100393" y="111641"/>
                  <a:pt x="100393" y="98332"/>
                </a:cubicBezTo>
                <a:cubicBezTo>
                  <a:pt x="100393" y="45095"/>
                  <a:pt x="125397" y="0"/>
                  <a:pt x="1617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58" name="factory_102423">
            <a:extLst>
              <a:ext uri="{FF2B5EF4-FFF2-40B4-BE49-F238E27FC236}">
                <a16:creationId xmlns:a16="http://schemas.microsoft.com/office/drawing/2014/main" id="{AF88D9E7-6063-D585-F1E1-97C400A9F912}"/>
              </a:ext>
            </a:extLst>
          </p:cNvPr>
          <p:cNvSpPr>
            <a:spLocks noChangeAspect="1"/>
          </p:cNvSpPr>
          <p:nvPr/>
        </p:nvSpPr>
        <p:spPr>
          <a:xfrm>
            <a:off x="4581128" y="5220552"/>
            <a:ext cx="296063" cy="292996"/>
          </a:xfrm>
          <a:custGeom>
            <a:avLst/>
            <a:gdLst>
              <a:gd name="connsiteX0" fmla="*/ 388766 w 606941"/>
              <a:gd name="connsiteY0" fmla="*/ 544540 h 600653"/>
              <a:gd name="connsiteX1" fmla="*/ 393949 w 606941"/>
              <a:gd name="connsiteY1" fmla="*/ 553672 h 600653"/>
              <a:gd name="connsiteX2" fmla="*/ 388766 w 606941"/>
              <a:gd name="connsiteY2" fmla="*/ 589390 h 600653"/>
              <a:gd name="connsiteX3" fmla="*/ 388868 w 606941"/>
              <a:gd name="connsiteY3" fmla="*/ 592637 h 600653"/>
              <a:gd name="connsiteX4" fmla="*/ 381957 w 606941"/>
              <a:gd name="connsiteY4" fmla="*/ 600552 h 600653"/>
              <a:gd name="connsiteX5" fmla="*/ 381347 w 606941"/>
              <a:gd name="connsiteY5" fmla="*/ 600653 h 600653"/>
              <a:gd name="connsiteX6" fmla="*/ 373928 w 606941"/>
              <a:gd name="connsiteY6" fmla="*/ 593652 h 600653"/>
              <a:gd name="connsiteX7" fmla="*/ 373827 w 606941"/>
              <a:gd name="connsiteY7" fmla="*/ 589390 h 600653"/>
              <a:gd name="connsiteX8" fmla="*/ 379619 w 606941"/>
              <a:gd name="connsiteY8" fmla="*/ 549715 h 600653"/>
              <a:gd name="connsiteX9" fmla="*/ 388766 w 606941"/>
              <a:gd name="connsiteY9" fmla="*/ 544540 h 600653"/>
              <a:gd name="connsiteX10" fmla="*/ 430968 w 606941"/>
              <a:gd name="connsiteY10" fmla="*/ 479160 h 600653"/>
              <a:gd name="connsiteX11" fmla="*/ 431070 w 606941"/>
              <a:gd name="connsiteY11" fmla="*/ 489720 h 600653"/>
              <a:gd name="connsiteX12" fmla="*/ 407161 w 606941"/>
              <a:gd name="connsiteY12" fmla="*/ 521603 h 600653"/>
              <a:gd name="connsiteX13" fmla="*/ 400650 w 606941"/>
              <a:gd name="connsiteY13" fmla="*/ 525360 h 600653"/>
              <a:gd name="connsiteX14" fmla="*/ 396988 w 606941"/>
              <a:gd name="connsiteY14" fmla="*/ 524446 h 600653"/>
              <a:gd name="connsiteX15" fmla="*/ 394139 w 606941"/>
              <a:gd name="connsiteY15" fmla="*/ 514292 h 600653"/>
              <a:gd name="connsiteX16" fmla="*/ 420489 w 606941"/>
              <a:gd name="connsiteY16" fmla="*/ 479262 h 600653"/>
              <a:gd name="connsiteX17" fmla="*/ 430968 w 606941"/>
              <a:gd name="connsiteY17" fmla="*/ 479160 h 600653"/>
              <a:gd name="connsiteX18" fmla="*/ 476359 w 606941"/>
              <a:gd name="connsiteY18" fmla="*/ 375069 h 600653"/>
              <a:gd name="connsiteX19" fmla="*/ 497799 w 606941"/>
              <a:gd name="connsiteY19" fmla="*/ 398608 h 600653"/>
              <a:gd name="connsiteX20" fmla="*/ 502677 w 606941"/>
              <a:gd name="connsiteY20" fmla="*/ 442135 h 600653"/>
              <a:gd name="connsiteX21" fmla="*/ 540172 w 606941"/>
              <a:gd name="connsiteY21" fmla="*/ 444063 h 600653"/>
              <a:gd name="connsiteX22" fmla="*/ 542813 w 606941"/>
              <a:gd name="connsiteY22" fmla="*/ 425089 h 600653"/>
              <a:gd name="connsiteX23" fmla="*/ 485200 w 606941"/>
              <a:gd name="connsiteY23" fmla="*/ 376692 h 600653"/>
              <a:gd name="connsiteX24" fmla="*/ 476359 w 606941"/>
              <a:gd name="connsiteY24" fmla="*/ 375069 h 600653"/>
              <a:gd name="connsiteX25" fmla="*/ 276336 w 606941"/>
              <a:gd name="connsiteY25" fmla="*/ 360775 h 600653"/>
              <a:gd name="connsiteX26" fmla="*/ 130370 w 606941"/>
              <a:gd name="connsiteY26" fmla="*/ 375677 h 600653"/>
              <a:gd name="connsiteX27" fmla="*/ 351681 w 606941"/>
              <a:gd name="connsiteY27" fmla="*/ 455426 h 600653"/>
              <a:gd name="connsiteX28" fmla="*/ 487232 w 606941"/>
              <a:gd name="connsiteY28" fmla="*/ 441932 h 600653"/>
              <a:gd name="connsiteX29" fmla="*/ 484793 w 606941"/>
              <a:gd name="connsiteY29" fmla="*/ 405812 h 600653"/>
              <a:gd name="connsiteX30" fmla="*/ 422607 w 606941"/>
              <a:gd name="connsiteY30" fmla="*/ 367256 h 600653"/>
              <a:gd name="connsiteX31" fmla="*/ 276336 w 606941"/>
              <a:gd name="connsiteY31" fmla="*/ 360775 h 600653"/>
              <a:gd name="connsiteX32" fmla="*/ 216740 w 606941"/>
              <a:gd name="connsiteY32" fmla="*/ 336919 h 600653"/>
              <a:gd name="connsiteX33" fmla="*/ 216740 w 606941"/>
              <a:gd name="connsiteY33" fmla="*/ 349297 h 600653"/>
              <a:gd name="connsiteX34" fmla="*/ 314288 w 606941"/>
              <a:gd name="connsiteY34" fmla="*/ 345543 h 600653"/>
              <a:gd name="connsiteX35" fmla="*/ 314288 w 606941"/>
              <a:gd name="connsiteY35" fmla="*/ 336919 h 600653"/>
              <a:gd name="connsiteX36" fmla="*/ 216740 w 606941"/>
              <a:gd name="connsiteY36" fmla="*/ 313887 h 600653"/>
              <a:gd name="connsiteX37" fmla="*/ 216740 w 606941"/>
              <a:gd name="connsiteY37" fmla="*/ 322004 h 600653"/>
              <a:gd name="connsiteX38" fmla="*/ 314288 w 606941"/>
              <a:gd name="connsiteY38" fmla="*/ 322004 h 600653"/>
              <a:gd name="connsiteX39" fmla="*/ 314288 w 606941"/>
              <a:gd name="connsiteY39" fmla="*/ 313887 h 600653"/>
              <a:gd name="connsiteX40" fmla="*/ 131387 w 606941"/>
              <a:gd name="connsiteY40" fmla="*/ 313786 h 600653"/>
              <a:gd name="connsiteX41" fmla="*/ 131387 w 606941"/>
              <a:gd name="connsiteY41" fmla="*/ 360357 h 600653"/>
              <a:gd name="connsiteX42" fmla="*/ 149067 w 606941"/>
              <a:gd name="connsiteY42" fmla="*/ 357516 h 600653"/>
              <a:gd name="connsiteX43" fmla="*/ 149067 w 606941"/>
              <a:gd name="connsiteY43" fmla="*/ 313786 h 600653"/>
              <a:gd name="connsiteX44" fmla="*/ 88100 w 606941"/>
              <a:gd name="connsiteY44" fmla="*/ 313786 h 600653"/>
              <a:gd name="connsiteX45" fmla="*/ 88100 w 606941"/>
              <a:gd name="connsiteY45" fmla="*/ 368879 h 600653"/>
              <a:gd name="connsiteX46" fmla="*/ 116551 w 606941"/>
              <a:gd name="connsiteY46" fmla="*/ 363096 h 600653"/>
              <a:gd name="connsiteX47" fmla="*/ 116551 w 606941"/>
              <a:gd name="connsiteY47" fmla="*/ 313786 h 600653"/>
              <a:gd name="connsiteX48" fmla="*/ 398525 w 606941"/>
              <a:gd name="connsiteY48" fmla="*/ 290044 h 600653"/>
              <a:gd name="connsiteX49" fmla="*/ 398525 w 606941"/>
              <a:gd name="connsiteY49" fmla="*/ 349805 h 600653"/>
              <a:gd name="connsiteX50" fmla="*/ 501254 w 606941"/>
              <a:gd name="connsiteY50" fmla="*/ 364618 h 600653"/>
              <a:gd name="connsiteX51" fmla="*/ 501254 w 606941"/>
              <a:gd name="connsiteY51" fmla="*/ 305466 h 600653"/>
              <a:gd name="connsiteX52" fmla="*/ 216740 w 606941"/>
              <a:gd name="connsiteY52" fmla="*/ 289435 h 600653"/>
              <a:gd name="connsiteX53" fmla="*/ 216740 w 606941"/>
              <a:gd name="connsiteY53" fmla="*/ 299074 h 600653"/>
              <a:gd name="connsiteX54" fmla="*/ 314288 w 606941"/>
              <a:gd name="connsiteY54" fmla="*/ 299074 h 600653"/>
              <a:gd name="connsiteX55" fmla="*/ 314288 w 606941"/>
              <a:gd name="connsiteY55" fmla="*/ 289435 h 600653"/>
              <a:gd name="connsiteX56" fmla="*/ 475343 w 606941"/>
              <a:gd name="connsiteY56" fmla="*/ 261025 h 600653"/>
              <a:gd name="connsiteX57" fmla="*/ 475343 w 606941"/>
              <a:gd name="connsiteY57" fmla="*/ 286492 h 600653"/>
              <a:gd name="connsiteX58" fmla="*/ 501254 w 606941"/>
              <a:gd name="connsiteY58" fmla="*/ 290348 h 600653"/>
              <a:gd name="connsiteX59" fmla="*/ 501254 w 606941"/>
              <a:gd name="connsiteY59" fmla="*/ 261025 h 600653"/>
              <a:gd name="connsiteX60" fmla="*/ 446892 w 606941"/>
              <a:gd name="connsiteY60" fmla="*/ 261025 h 600653"/>
              <a:gd name="connsiteX61" fmla="*/ 446892 w 606941"/>
              <a:gd name="connsiteY61" fmla="*/ 282231 h 600653"/>
              <a:gd name="connsiteX62" fmla="*/ 460508 w 606941"/>
              <a:gd name="connsiteY62" fmla="*/ 284260 h 600653"/>
              <a:gd name="connsiteX63" fmla="*/ 460508 w 606941"/>
              <a:gd name="connsiteY63" fmla="*/ 261025 h 600653"/>
              <a:gd name="connsiteX64" fmla="*/ 285735 w 606941"/>
              <a:gd name="connsiteY64" fmla="*/ 261025 h 600653"/>
              <a:gd name="connsiteX65" fmla="*/ 285735 w 606941"/>
              <a:gd name="connsiteY65" fmla="*/ 274520 h 600653"/>
              <a:gd name="connsiteX66" fmla="*/ 314288 w 606941"/>
              <a:gd name="connsiteY66" fmla="*/ 274520 h 600653"/>
              <a:gd name="connsiteX67" fmla="*/ 314288 w 606941"/>
              <a:gd name="connsiteY67" fmla="*/ 261025 h 600653"/>
              <a:gd name="connsiteX68" fmla="*/ 306667 w 606941"/>
              <a:gd name="connsiteY68" fmla="*/ 261025 h 600653"/>
              <a:gd name="connsiteX69" fmla="*/ 357676 w 606941"/>
              <a:gd name="connsiteY69" fmla="*/ 237994 h 600653"/>
              <a:gd name="connsiteX70" fmla="*/ 357676 w 606941"/>
              <a:gd name="connsiteY70" fmla="*/ 346862 h 600653"/>
              <a:gd name="connsiteX71" fmla="*/ 383587 w 606941"/>
              <a:gd name="connsiteY71" fmla="*/ 348486 h 600653"/>
              <a:gd name="connsiteX72" fmla="*/ 383587 w 606941"/>
              <a:gd name="connsiteY72" fmla="*/ 237994 h 600653"/>
              <a:gd name="connsiteX73" fmla="*/ 329225 w 606941"/>
              <a:gd name="connsiteY73" fmla="*/ 237994 h 600653"/>
              <a:gd name="connsiteX74" fmla="*/ 329225 w 606941"/>
              <a:gd name="connsiteY74" fmla="*/ 345746 h 600653"/>
              <a:gd name="connsiteX75" fmla="*/ 342739 w 606941"/>
              <a:gd name="connsiteY75" fmla="*/ 346152 h 600653"/>
              <a:gd name="connsiteX76" fmla="*/ 342739 w 606941"/>
              <a:gd name="connsiteY76" fmla="*/ 237994 h 600653"/>
              <a:gd name="connsiteX77" fmla="*/ 216740 w 606941"/>
              <a:gd name="connsiteY77" fmla="*/ 237994 h 600653"/>
              <a:gd name="connsiteX78" fmla="*/ 216740 w 606941"/>
              <a:gd name="connsiteY78" fmla="*/ 274520 h 600653"/>
              <a:gd name="connsiteX79" fmla="*/ 242753 w 606941"/>
              <a:gd name="connsiteY79" fmla="*/ 274520 h 600653"/>
              <a:gd name="connsiteX80" fmla="*/ 242753 w 606941"/>
              <a:gd name="connsiteY80" fmla="*/ 237994 h 600653"/>
              <a:gd name="connsiteX81" fmla="*/ 188289 w 606941"/>
              <a:gd name="connsiteY81" fmla="*/ 237994 h 600653"/>
              <a:gd name="connsiteX82" fmla="*/ 188289 w 606941"/>
              <a:gd name="connsiteY82" fmla="*/ 352240 h 600653"/>
              <a:gd name="connsiteX83" fmla="*/ 201905 w 606941"/>
              <a:gd name="connsiteY83" fmla="*/ 350718 h 600653"/>
              <a:gd name="connsiteX84" fmla="*/ 201905 w 606941"/>
              <a:gd name="connsiteY84" fmla="*/ 237994 h 600653"/>
              <a:gd name="connsiteX85" fmla="*/ 117466 w 606941"/>
              <a:gd name="connsiteY85" fmla="*/ 197409 h 600653"/>
              <a:gd name="connsiteX86" fmla="*/ 115332 w 606941"/>
              <a:gd name="connsiteY86" fmla="*/ 298871 h 600653"/>
              <a:gd name="connsiteX87" fmla="*/ 124477 w 606941"/>
              <a:gd name="connsiteY87" fmla="*/ 298871 h 600653"/>
              <a:gd name="connsiteX88" fmla="*/ 122343 w 606941"/>
              <a:gd name="connsiteY88" fmla="*/ 197409 h 600653"/>
              <a:gd name="connsiteX89" fmla="*/ 117872 w 606941"/>
              <a:gd name="connsiteY89" fmla="*/ 178537 h 600653"/>
              <a:gd name="connsiteX90" fmla="*/ 117771 w 606941"/>
              <a:gd name="connsiteY90" fmla="*/ 182595 h 600653"/>
              <a:gd name="connsiteX91" fmla="*/ 122038 w 606941"/>
              <a:gd name="connsiteY91" fmla="*/ 182595 h 600653"/>
              <a:gd name="connsiteX92" fmla="*/ 121937 w 606941"/>
              <a:gd name="connsiteY92" fmla="*/ 178537 h 600653"/>
              <a:gd name="connsiteX93" fmla="*/ 470974 w 606941"/>
              <a:gd name="connsiteY93" fmla="*/ 156824 h 600653"/>
              <a:gd name="connsiteX94" fmla="*/ 468535 w 606941"/>
              <a:gd name="connsiteY94" fmla="*/ 246111 h 600653"/>
              <a:gd name="connsiteX95" fmla="*/ 479712 w 606941"/>
              <a:gd name="connsiteY95" fmla="*/ 246111 h 600653"/>
              <a:gd name="connsiteX96" fmla="*/ 477274 w 606941"/>
              <a:gd name="connsiteY96" fmla="*/ 156824 h 600653"/>
              <a:gd name="connsiteX97" fmla="*/ 309715 w 606941"/>
              <a:gd name="connsiteY97" fmla="*/ 156824 h 600653"/>
              <a:gd name="connsiteX98" fmla="*/ 307277 w 606941"/>
              <a:gd name="connsiteY98" fmla="*/ 246111 h 600653"/>
              <a:gd name="connsiteX99" fmla="*/ 314288 w 606941"/>
              <a:gd name="connsiteY99" fmla="*/ 246111 h 600653"/>
              <a:gd name="connsiteX100" fmla="*/ 314288 w 606941"/>
              <a:gd name="connsiteY100" fmla="*/ 230587 h 600653"/>
              <a:gd name="connsiteX101" fmla="*/ 317844 w 606941"/>
              <a:gd name="connsiteY101" fmla="*/ 224296 h 600653"/>
              <a:gd name="connsiteX102" fmla="*/ 316015 w 606941"/>
              <a:gd name="connsiteY102" fmla="*/ 156824 h 600653"/>
              <a:gd name="connsiteX103" fmla="*/ 118482 w 606941"/>
              <a:gd name="connsiteY103" fmla="*/ 150128 h 600653"/>
              <a:gd name="connsiteX104" fmla="*/ 118177 w 606941"/>
              <a:gd name="connsiteY104" fmla="*/ 163622 h 600653"/>
              <a:gd name="connsiteX105" fmla="*/ 121632 w 606941"/>
              <a:gd name="connsiteY105" fmla="*/ 163622 h 600653"/>
              <a:gd name="connsiteX106" fmla="*/ 121327 w 606941"/>
              <a:gd name="connsiteY106" fmla="*/ 150128 h 600653"/>
              <a:gd name="connsiteX107" fmla="*/ 353307 w 606941"/>
              <a:gd name="connsiteY107" fmla="*/ 133792 h 600653"/>
              <a:gd name="connsiteX108" fmla="*/ 350868 w 606941"/>
              <a:gd name="connsiteY108" fmla="*/ 223180 h 600653"/>
              <a:gd name="connsiteX109" fmla="*/ 361944 w 606941"/>
              <a:gd name="connsiteY109" fmla="*/ 223180 h 600653"/>
              <a:gd name="connsiteX110" fmla="*/ 359607 w 606941"/>
              <a:gd name="connsiteY110" fmla="*/ 133792 h 600653"/>
              <a:gd name="connsiteX111" fmla="*/ 212371 w 606941"/>
              <a:gd name="connsiteY111" fmla="*/ 133792 h 600653"/>
              <a:gd name="connsiteX112" fmla="*/ 209932 w 606941"/>
              <a:gd name="connsiteY112" fmla="*/ 223180 h 600653"/>
              <a:gd name="connsiteX113" fmla="*/ 221110 w 606941"/>
              <a:gd name="connsiteY113" fmla="*/ 223180 h 600653"/>
              <a:gd name="connsiteX114" fmla="*/ 218671 w 606941"/>
              <a:gd name="connsiteY114" fmla="*/ 133792 h 600653"/>
              <a:gd name="connsiteX115" fmla="*/ 471584 w 606941"/>
              <a:gd name="connsiteY115" fmla="*/ 132473 h 600653"/>
              <a:gd name="connsiteX116" fmla="*/ 471380 w 606941"/>
              <a:gd name="connsiteY116" fmla="*/ 141909 h 600653"/>
              <a:gd name="connsiteX117" fmla="*/ 476867 w 606941"/>
              <a:gd name="connsiteY117" fmla="*/ 141909 h 600653"/>
              <a:gd name="connsiteX118" fmla="*/ 476664 w 606941"/>
              <a:gd name="connsiteY118" fmla="*/ 132473 h 600653"/>
              <a:gd name="connsiteX119" fmla="*/ 310427 w 606941"/>
              <a:gd name="connsiteY119" fmla="*/ 132473 h 600653"/>
              <a:gd name="connsiteX120" fmla="*/ 310122 w 606941"/>
              <a:gd name="connsiteY120" fmla="*/ 141909 h 600653"/>
              <a:gd name="connsiteX121" fmla="*/ 315609 w 606941"/>
              <a:gd name="connsiteY121" fmla="*/ 141909 h 600653"/>
              <a:gd name="connsiteX122" fmla="*/ 315406 w 606941"/>
              <a:gd name="connsiteY122" fmla="*/ 132473 h 600653"/>
              <a:gd name="connsiteX123" fmla="*/ 353917 w 606941"/>
              <a:gd name="connsiteY123" fmla="*/ 109543 h 600653"/>
              <a:gd name="connsiteX124" fmla="*/ 353612 w 606941"/>
              <a:gd name="connsiteY124" fmla="*/ 118979 h 600653"/>
              <a:gd name="connsiteX125" fmla="*/ 359200 w 606941"/>
              <a:gd name="connsiteY125" fmla="*/ 118979 h 600653"/>
              <a:gd name="connsiteX126" fmla="*/ 358896 w 606941"/>
              <a:gd name="connsiteY126" fmla="*/ 109543 h 600653"/>
              <a:gd name="connsiteX127" fmla="*/ 212981 w 606941"/>
              <a:gd name="connsiteY127" fmla="*/ 109543 h 600653"/>
              <a:gd name="connsiteX128" fmla="*/ 212778 w 606941"/>
              <a:gd name="connsiteY128" fmla="*/ 118979 h 600653"/>
              <a:gd name="connsiteX129" fmla="*/ 218265 w 606941"/>
              <a:gd name="connsiteY129" fmla="*/ 118979 h 600653"/>
              <a:gd name="connsiteX130" fmla="*/ 218061 w 606941"/>
              <a:gd name="connsiteY130" fmla="*/ 109543 h 600653"/>
              <a:gd name="connsiteX131" fmla="*/ 142939 w 606941"/>
              <a:gd name="connsiteY131" fmla="*/ 99991 h 600653"/>
              <a:gd name="connsiteX132" fmla="*/ 179547 w 606941"/>
              <a:gd name="connsiteY132" fmla="*/ 99991 h 600653"/>
              <a:gd name="connsiteX133" fmla="*/ 186970 w 606941"/>
              <a:gd name="connsiteY133" fmla="*/ 107504 h 600653"/>
              <a:gd name="connsiteX134" fmla="*/ 179547 w 606941"/>
              <a:gd name="connsiteY134" fmla="*/ 114916 h 600653"/>
              <a:gd name="connsiteX135" fmla="*/ 142939 w 606941"/>
              <a:gd name="connsiteY135" fmla="*/ 114916 h 600653"/>
              <a:gd name="connsiteX136" fmla="*/ 135414 w 606941"/>
              <a:gd name="connsiteY136" fmla="*/ 122327 h 600653"/>
              <a:gd name="connsiteX137" fmla="*/ 127991 w 606941"/>
              <a:gd name="connsiteY137" fmla="*/ 129840 h 600653"/>
              <a:gd name="connsiteX138" fmla="*/ 120568 w 606941"/>
              <a:gd name="connsiteY138" fmla="*/ 122327 h 600653"/>
              <a:gd name="connsiteX139" fmla="*/ 142939 w 606941"/>
              <a:gd name="connsiteY139" fmla="*/ 99991 h 600653"/>
              <a:gd name="connsiteX140" fmla="*/ 205766 w 606941"/>
              <a:gd name="connsiteY140" fmla="*/ 94628 h 600653"/>
              <a:gd name="connsiteX141" fmla="*/ 225276 w 606941"/>
              <a:gd name="connsiteY141" fmla="*/ 94628 h 600653"/>
              <a:gd name="connsiteX142" fmla="*/ 232694 w 606941"/>
              <a:gd name="connsiteY142" fmla="*/ 101832 h 600653"/>
              <a:gd name="connsiteX143" fmla="*/ 236047 w 606941"/>
              <a:gd name="connsiteY143" fmla="*/ 223180 h 600653"/>
              <a:gd name="connsiteX144" fmla="*/ 250171 w 606941"/>
              <a:gd name="connsiteY144" fmla="*/ 223180 h 600653"/>
              <a:gd name="connsiteX145" fmla="*/ 257588 w 606941"/>
              <a:gd name="connsiteY145" fmla="*/ 230587 h 600653"/>
              <a:gd name="connsiteX146" fmla="*/ 257588 w 606941"/>
              <a:gd name="connsiteY146" fmla="*/ 274520 h 600653"/>
              <a:gd name="connsiteX147" fmla="*/ 270798 w 606941"/>
              <a:gd name="connsiteY147" fmla="*/ 274520 h 600653"/>
              <a:gd name="connsiteX148" fmla="*/ 270798 w 606941"/>
              <a:gd name="connsiteY148" fmla="*/ 253619 h 600653"/>
              <a:gd name="connsiteX149" fmla="*/ 278216 w 606941"/>
              <a:gd name="connsiteY149" fmla="*/ 246111 h 600653"/>
              <a:gd name="connsiteX150" fmla="*/ 292441 w 606941"/>
              <a:gd name="connsiteY150" fmla="*/ 246111 h 600653"/>
              <a:gd name="connsiteX151" fmla="*/ 295693 w 606941"/>
              <a:gd name="connsiteY151" fmla="*/ 124864 h 600653"/>
              <a:gd name="connsiteX152" fmla="*/ 303111 w 606941"/>
              <a:gd name="connsiteY152" fmla="*/ 117660 h 600653"/>
              <a:gd name="connsiteX153" fmla="*/ 322620 w 606941"/>
              <a:gd name="connsiteY153" fmla="*/ 117660 h 600653"/>
              <a:gd name="connsiteX154" fmla="*/ 330139 w 606941"/>
              <a:gd name="connsiteY154" fmla="*/ 124864 h 600653"/>
              <a:gd name="connsiteX155" fmla="*/ 332781 w 606941"/>
              <a:gd name="connsiteY155" fmla="*/ 223180 h 600653"/>
              <a:gd name="connsiteX156" fmla="*/ 335931 w 606941"/>
              <a:gd name="connsiteY156" fmla="*/ 223180 h 600653"/>
              <a:gd name="connsiteX157" fmla="*/ 339183 w 606941"/>
              <a:gd name="connsiteY157" fmla="*/ 101832 h 600653"/>
              <a:gd name="connsiteX158" fmla="*/ 346702 w 606941"/>
              <a:gd name="connsiteY158" fmla="*/ 94628 h 600653"/>
              <a:gd name="connsiteX159" fmla="*/ 366212 w 606941"/>
              <a:gd name="connsiteY159" fmla="*/ 94628 h 600653"/>
              <a:gd name="connsiteX160" fmla="*/ 373629 w 606941"/>
              <a:gd name="connsiteY160" fmla="*/ 101832 h 600653"/>
              <a:gd name="connsiteX161" fmla="*/ 376881 w 606941"/>
              <a:gd name="connsiteY161" fmla="*/ 223180 h 600653"/>
              <a:gd name="connsiteX162" fmla="*/ 391106 w 606941"/>
              <a:gd name="connsiteY162" fmla="*/ 223180 h 600653"/>
              <a:gd name="connsiteX163" fmla="*/ 398525 w 606941"/>
              <a:gd name="connsiteY163" fmla="*/ 230587 h 600653"/>
              <a:gd name="connsiteX164" fmla="*/ 398525 w 606941"/>
              <a:gd name="connsiteY164" fmla="*/ 275027 h 600653"/>
              <a:gd name="connsiteX165" fmla="*/ 432057 w 606941"/>
              <a:gd name="connsiteY165" fmla="*/ 279999 h 600653"/>
              <a:gd name="connsiteX166" fmla="*/ 432057 w 606941"/>
              <a:gd name="connsiteY166" fmla="*/ 253619 h 600653"/>
              <a:gd name="connsiteX167" fmla="*/ 439474 w 606941"/>
              <a:gd name="connsiteY167" fmla="*/ 246111 h 600653"/>
              <a:gd name="connsiteX168" fmla="*/ 453598 w 606941"/>
              <a:gd name="connsiteY168" fmla="*/ 246111 h 600653"/>
              <a:gd name="connsiteX169" fmla="*/ 456951 w 606941"/>
              <a:gd name="connsiteY169" fmla="*/ 124864 h 600653"/>
              <a:gd name="connsiteX170" fmla="*/ 464369 w 606941"/>
              <a:gd name="connsiteY170" fmla="*/ 117660 h 600653"/>
              <a:gd name="connsiteX171" fmla="*/ 483879 w 606941"/>
              <a:gd name="connsiteY171" fmla="*/ 117660 h 600653"/>
              <a:gd name="connsiteX172" fmla="*/ 491296 w 606941"/>
              <a:gd name="connsiteY172" fmla="*/ 124864 h 600653"/>
              <a:gd name="connsiteX173" fmla="*/ 494548 w 606941"/>
              <a:gd name="connsiteY173" fmla="*/ 246111 h 600653"/>
              <a:gd name="connsiteX174" fmla="*/ 508773 w 606941"/>
              <a:gd name="connsiteY174" fmla="*/ 246111 h 600653"/>
              <a:gd name="connsiteX175" fmla="*/ 516191 w 606941"/>
              <a:gd name="connsiteY175" fmla="*/ 253619 h 600653"/>
              <a:gd name="connsiteX176" fmla="*/ 516191 w 606941"/>
              <a:gd name="connsiteY176" fmla="*/ 298972 h 600653"/>
              <a:gd name="connsiteX177" fmla="*/ 516191 w 606941"/>
              <a:gd name="connsiteY177" fmla="*/ 367662 h 600653"/>
              <a:gd name="connsiteX178" fmla="*/ 598802 w 606941"/>
              <a:gd name="connsiteY178" fmla="*/ 388867 h 600653"/>
              <a:gd name="connsiteX179" fmla="*/ 603781 w 606941"/>
              <a:gd name="connsiteY179" fmla="*/ 398101 h 600653"/>
              <a:gd name="connsiteX180" fmla="*/ 596668 w 606941"/>
              <a:gd name="connsiteY180" fmla="*/ 403377 h 600653"/>
              <a:gd name="connsiteX181" fmla="*/ 594432 w 606941"/>
              <a:gd name="connsiteY181" fmla="*/ 403072 h 600653"/>
              <a:gd name="connsiteX182" fmla="*/ 530112 w 606941"/>
              <a:gd name="connsiteY182" fmla="*/ 385925 h 600653"/>
              <a:gd name="connsiteX183" fmla="*/ 557141 w 606941"/>
              <a:gd name="connsiteY183" fmla="*/ 421031 h 600653"/>
              <a:gd name="connsiteX184" fmla="*/ 556023 w 606941"/>
              <a:gd name="connsiteY184" fmla="*/ 445483 h 600653"/>
              <a:gd name="connsiteX185" fmla="*/ 600732 w 606941"/>
              <a:gd name="connsiteY185" fmla="*/ 451571 h 600653"/>
              <a:gd name="connsiteX186" fmla="*/ 606829 w 606941"/>
              <a:gd name="connsiteY186" fmla="*/ 460195 h 600653"/>
              <a:gd name="connsiteX187" fmla="*/ 598192 w 606941"/>
              <a:gd name="connsiteY187" fmla="*/ 466283 h 600653"/>
              <a:gd name="connsiteX188" fmla="*/ 514362 w 606941"/>
              <a:gd name="connsiteY188" fmla="*/ 457354 h 600653"/>
              <a:gd name="connsiteX189" fmla="*/ 490483 w 606941"/>
              <a:gd name="connsiteY189" fmla="*/ 588849 h 600653"/>
              <a:gd name="connsiteX190" fmla="*/ 483269 w 606941"/>
              <a:gd name="connsiteY190" fmla="*/ 596560 h 600653"/>
              <a:gd name="connsiteX191" fmla="*/ 482964 w 606941"/>
              <a:gd name="connsiteY191" fmla="*/ 596560 h 600653"/>
              <a:gd name="connsiteX192" fmla="*/ 475546 w 606941"/>
              <a:gd name="connsiteY192" fmla="*/ 589255 h 600653"/>
              <a:gd name="connsiteX193" fmla="*/ 497901 w 606941"/>
              <a:gd name="connsiteY193" fmla="*/ 456948 h 600653"/>
              <a:gd name="connsiteX194" fmla="*/ 476867 w 606941"/>
              <a:gd name="connsiteY194" fmla="*/ 456847 h 600653"/>
              <a:gd name="connsiteX195" fmla="*/ 458069 w 606941"/>
              <a:gd name="connsiteY195" fmla="*/ 467703 h 600653"/>
              <a:gd name="connsiteX196" fmla="*/ 454005 w 606941"/>
              <a:gd name="connsiteY196" fmla="*/ 468921 h 600653"/>
              <a:gd name="connsiteX197" fmla="*/ 447806 w 606941"/>
              <a:gd name="connsiteY197" fmla="*/ 465573 h 600653"/>
              <a:gd name="connsiteX198" fmla="*/ 447502 w 606941"/>
              <a:gd name="connsiteY198" fmla="*/ 457963 h 600653"/>
              <a:gd name="connsiteX199" fmla="*/ 419761 w 606941"/>
              <a:gd name="connsiteY199" fmla="*/ 460094 h 600653"/>
              <a:gd name="connsiteX200" fmla="*/ 367126 w 606941"/>
              <a:gd name="connsiteY200" fmla="*/ 485764 h 600653"/>
              <a:gd name="connsiteX201" fmla="*/ 300672 w 606941"/>
              <a:gd name="connsiteY201" fmla="*/ 590371 h 600653"/>
              <a:gd name="connsiteX202" fmla="*/ 293356 w 606941"/>
              <a:gd name="connsiteY202" fmla="*/ 596560 h 600653"/>
              <a:gd name="connsiteX203" fmla="*/ 292035 w 606941"/>
              <a:gd name="connsiteY203" fmla="*/ 596357 h 600653"/>
              <a:gd name="connsiteX204" fmla="*/ 286040 w 606941"/>
              <a:gd name="connsiteY204" fmla="*/ 587733 h 600653"/>
              <a:gd name="connsiteX205" fmla="*/ 358997 w 606941"/>
              <a:gd name="connsiteY205" fmla="*/ 473284 h 600653"/>
              <a:gd name="connsiteX206" fmla="*/ 367837 w 606941"/>
              <a:gd name="connsiteY206" fmla="*/ 467500 h 600653"/>
              <a:gd name="connsiteX207" fmla="*/ 227410 w 606941"/>
              <a:gd name="connsiteY207" fmla="*/ 509303 h 600653"/>
              <a:gd name="connsiteX208" fmla="*/ 224463 w 606941"/>
              <a:gd name="connsiteY208" fmla="*/ 509912 h 600653"/>
              <a:gd name="connsiteX209" fmla="*/ 217655 w 606941"/>
              <a:gd name="connsiteY209" fmla="*/ 505346 h 600653"/>
              <a:gd name="connsiteX210" fmla="*/ 221618 w 606941"/>
              <a:gd name="connsiteY210" fmla="*/ 495605 h 600653"/>
              <a:gd name="connsiteX211" fmla="*/ 329835 w 606941"/>
              <a:gd name="connsiteY211" fmla="*/ 460195 h 600653"/>
              <a:gd name="connsiteX212" fmla="*/ 7623 w 606941"/>
              <a:gd name="connsiteY212" fmla="*/ 382070 h 600653"/>
              <a:gd name="connsiteX213" fmla="*/ 2 w 606941"/>
              <a:gd name="connsiteY213" fmla="*/ 374764 h 600653"/>
              <a:gd name="connsiteX214" fmla="*/ 7217 w 606941"/>
              <a:gd name="connsiteY214" fmla="*/ 367155 h 600653"/>
              <a:gd name="connsiteX215" fmla="*/ 73163 w 606941"/>
              <a:gd name="connsiteY215" fmla="*/ 368879 h 600653"/>
              <a:gd name="connsiteX216" fmla="*/ 73163 w 606941"/>
              <a:gd name="connsiteY216" fmla="*/ 306379 h 600653"/>
              <a:gd name="connsiteX217" fmla="*/ 80581 w 606941"/>
              <a:gd name="connsiteY217" fmla="*/ 298871 h 600653"/>
              <a:gd name="connsiteX218" fmla="*/ 100395 w 606941"/>
              <a:gd name="connsiteY218" fmla="*/ 298871 h 600653"/>
              <a:gd name="connsiteX219" fmla="*/ 103748 w 606941"/>
              <a:gd name="connsiteY219" fmla="*/ 142518 h 600653"/>
              <a:gd name="connsiteX220" fmla="*/ 111166 w 606941"/>
              <a:gd name="connsiteY220" fmla="*/ 135213 h 600653"/>
              <a:gd name="connsiteX221" fmla="*/ 128643 w 606941"/>
              <a:gd name="connsiteY221" fmla="*/ 135213 h 600653"/>
              <a:gd name="connsiteX222" fmla="*/ 136061 w 606941"/>
              <a:gd name="connsiteY222" fmla="*/ 142518 h 600653"/>
              <a:gd name="connsiteX223" fmla="*/ 139414 w 606941"/>
              <a:gd name="connsiteY223" fmla="*/ 298871 h 600653"/>
              <a:gd name="connsiteX224" fmla="*/ 156485 w 606941"/>
              <a:gd name="connsiteY224" fmla="*/ 298871 h 600653"/>
              <a:gd name="connsiteX225" fmla="*/ 164004 w 606941"/>
              <a:gd name="connsiteY225" fmla="*/ 306379 h 600653"/>
              <a:gd name="connsiteX226" fmla="*/ 164004 w 606941"/>
              <a:gd name="connsiteY226" fmla="*/ 355284 h 600653"/>
              <a:gd name="connsiteX227" fmla="*/ 173454 w 606941"/>
              <a:gd name="connsiteY227" fmla="*/ 354066 h 600653"/>
              <a:gd name="connsiteX228" fmla="*/ 173454 w 606941"/>
              <a:gd name="connsiteY228" fmla="*/ 230587 h 600653"/>
              <a:gd name="connsiteX229" fmla="*/ 180872 w 606941"/>
              <a:gd name="connsiteY229" fmla="*/ 223180 h 600653"/>
              <a:gd name="connsiteX230" fmla="*/ 195097 w 606941"/>
              <a:gd name="connsiteY230" fmla="*/ 223180 h 600653"/>
              <a:gd name="connsiteX231" fmla="*/ 198349 w 606941"/>
              <a:gd name="connsiteY231" fmla="*/ 101832 h 600653"/>
              <a:gd name="connsiteX232" fmla="*/ 205766 w 606941"/>
              <a:gd name="connsiteY232" fmla="*/ 94628 h 600653"/>
              <a:gd name="connsiteX233" fmla="*/ 392248 w 606941"/>
              <a:gd name="connsiteY233" fmla="*/ 93358 h 600653"/>
              <a:gd name="connsiteX234" fmla="*/ 457233 w 606941"/>
              <a:gd name="connsiteY234" fmla="*/ 93358 h 600653"/>
              <a:gd name="connsiteX235" fmla="*/ 464645 w 606941"/>
              <a:gd name="connsiteY235" fmla="*/ 100768 h 600653"/>
              <a:gd name="connsiteX236" fmla="*/ 457233 w 606941"/>
              <a:gd name="connsiteY236" fmla="*/ 108177 h 600653"/>
              <a:gd name="connsiteX237" fmla="*/ 392248 w 606941"/>
              <a:gd name="connsiteY237" fmla="*/ 108177 h 600653"/>
              <a:gd name="connsiteX238" fmla="*/ 384835 w 606941"/>
              <a:gd name="connsiteY238" fmla="*/ 100768 h 600653"/>
              <a:gd name="connsiteX239" fmla="*/ 392248 w 606941"/>
              <a:gd name="connsiteY239" fmla="*/ 93358 h 600653"/>
              <a:gd name="connsiteX240" fmla="*/ 498126 w 606941"/>
              <a:gd name="connsiteY240" fmla="*/ 77128 h 600653"/>
              <a:gd name="connsiteX241" fmla="*/ 562937 w 606941"/>
              <a:gd name="connsiteY241" fmla="*/ 77128 h 600653"/>
              <a:gd name="connsiteX242" fmla="*/ 570352 w 606941"/>
              <a:gd name="connsiteY242" fmla="*/ 84526 h 600653"/>
              <a:gd name="connsiteX243" fmla="*/ 562937 w 606941"/>
              <a:gd name="connsiteY243" fmla="*/ 91924 h 600653"/>
              <a:gd name="connsiteX244" fmla="*/ 498126 w 606941"/>
              <a:gd name="connsiteY244" fmla="*/ 91924 h 600653"/>
              <a:gd name="connsiteX245" fmla="*/ 487764 w 606941"/>
              <a:gd name="connsiteY245" fmla="*/ 102261 h 600653"/>
              <a:gd name="connsiteX246" fmla="*/ 480348 w 606941"/>
              <a:gd name="connsiteY246" fmla="*/ 109659 h 600653"/>
              <a:gd name="connsiteX247" fmla="*/ 472831 w 606941"/>
              <a:gd name="connsiteY247" fmla="*/ 102261 h 600653"/>
              <a:gd name="connsiteX248" fmla="*/ 498126 w 606941"/>
              <a:gd name="connsiteY248" fmla="*/ 77128 h 600653"/>
              <a:gd name="connsiteX249" fmla="*/ 133504 w 606941"/>
              <a:gd name="connsiteY249" fmla="*/ 71624 h 600653"/>
              <a:gd name="connsiteX250" fmla="*/ 193032 w 606941"/>
              <a:gd name="connsiteY250" fmla="*/ 71624 h 600653"/>
              <a:gd name="connsiteX251" fmla="*/ 200448 w 606941"/>
              <a:gd name="connsiteY251" fmla="*/ 79135 h 600653"/>
              <a:gd name="connsiteX252" fmla="*/ 193032 w 606941"/>
              <a:gd name="connsiteY252" fmla="*/ 86545 h 600653"/>
              <a:gd name="connsiteX253" fmla="*/ 133504 w 606941"/>
              <a:gd name="connsiteY253" fmla="*/ 86545 h 600653"/>
              <a:gd name="connsiteX254" fmla="*/ 117860 w 606941"/>
              <a:gd name="connsiteY254" fmla="*/ 102076 h 600653"/>
              <a:gd name="connsiteX255" fmla="*/ 117860 w 606941"/>
              <a:gd name="connsiteY255" fmla="*/ 116997 h 600653"/>
              <a:gd name="connsiteX256" fmla="*/ 110444 w 606941"/>
              <a:gd name="connsiteY256" fmla="*/ 124407 h 600653"/>
              <a:gd name="connsiteX257" fmla="*/ 102927 w 606941"/>
              <a:gd name="connsiteY257" fmla="*/ 116997 h 600653"/>
              <a:gd name="connsiteX258" fmla="*/ 102927 w 606941"/>
              <a:gd name="connsiteY258" fmla="*/ 102076 h 600653"/>
              <a:gd name="connsiteX259" fmla="*/ 133504 w 606941"/>
              <a:gd name="connsiteY259" fmla="*/ 71624 h 600653"/>
              <a:gd name="connsiteX260" fmla="*/ 263470 w 606941"/>
              <a:gd name="connsiteY260" fmla="*/ 62168 h 600653"/>
              <a:gd name="connsiteX261" fmla="*/ 335292 w 606941"/>
              <a:gd name="connsiteY261" fmla="*/ 62168 h 600653"/>
              <a:gd name="connsiteX262" fmla="*/ 342708 w 606941"/>
              <a:gd name="connsiteY262" fmla="*/ 69597 h 600653"/>
              <a:gd name="connsiteX263" fmla="*/ 335292 w 606941"/>
              <a:gd name="connsiteY263" fmla="*/ 77128 h 600653"/>
              <a:gd name="connsiteX264" fmla="*/ 263470 w 606941"/>
              <a:gd name="connsiteY264" fmla="*/ 77128 h 600653"/>
              <a:gd name="connsiteX265" fmla="*/ 256054 w 606941"/>
              <a:gd name="connsiteY265" fmla="*/ 69597 h 600653"/>
              <a:gd name="connsiteX266" fmla="*/ 263470 w 606941"/>
              <a:gd name="connsiteY266" fmla="*/ 62168 h 600653"/>
              <a:gd name="connsiteX267" fmla="*/ 490514 w 606941"/>
              <a:gd name="connsiteY267" fmla="*/ 45966 h 600653"/>
              <a:gd name="connsiteX268" fmla="*/ 487770 w 606941"/>
              <a:gd name="connsiteY268" fmla="*/ 48706 h 600653"/>
              <a:gd name="connsiteX269" fmla="*/ 490514 w 606941"/>
              <a:gd name="connsiteY269" fmla="*/ 51344 h 600653"/>
              <a:gd name="connsiteX270" fmla="*/ 521511 w 606941"/>
              <a:gd name="connsiteY270" fmla="*/ 51344 h 600653"/>
              <a:gd name="connsiteX271" fmla="*/ 524153 w 606941"/>
              <a:gd name="connsiteY271" fmla="*/ 48706 h 600653"/>
              <a:gd name="connsiteX272" fmla="*/ 521511 w 606941"/>
              <a:gd name="connsiteY272" fmla="*/ 45966 h 600653"/>
              <a:gd name="connsiteX273" fmla="*/ 490514 w 606941"/>
              <a:gd name="connsiteY273" fmla="*/ 31049 h 600653"/>
              <a:gd name="connsiteX274" fmla="*/ 521511 w 606941"/>
              <a:gd name="connsiteY274" fmla="*/ 31049 h 600653"/>
              <a:gd name="connsiteX275" fmla="*/ 539092 w 606941"/>
              <a:gd name="connsiteY275" fmla="*/ 48706 h 600653"/>
              <a:gd name="connsiteX276" fmla="*/ 521511 w 606941"/>
              <a:gd name="connsiteY276" fmla="*/ 66261 h 600653"/>
              <a:gd name="connsiteX277" fmla="*/ 490514 w 606941"/>
              <a:gd name="connsiteY277" fmla="*/ 66261 h 600653"/>
              <a:gd name="connsiteX278" fmla="*/ 472831 w 606941"/>
              <a:gd name="connsiteY278" fmla="*/ 48706 h 600653"/>
              <a:gd name="connsiteX279" fmla="*/ 490514 w 606941"/>
              <a:gd name="connsiteY279" fmla="*/ 31049 h 600653"/>
              <a:gd name="connsiteX280" fmla="*/ 230941 w 606941"/>
              <a:gd name="connsiteY280" fmla="*/ 31049 h 600653"/>
              <a:gd name="connsiteX281" fmla="*/ 428791 w 606941"/>
              <a:gd name="connsiteY281" fmla="*/ 31049 h 600653"/>
              <a:gd name="connsiteX282" fmla="*/ 449826 w 606941"/>
              <a:gd name="connsiteY282" fmla="*/ 52051 h 600653"/>
              <a:gd name="connsiteX283" fmla="*/ 428791 w 606941"/>
              <a:gd name="connsiteY283" fmla="*/ 73053 h 600653"/>
              <a:gd name="connsiteX284" fmla="*/ 378693 w 606941"/>
              <a:gd name="connsiteY284" fmla="*/ 73053 h 600653"/>
              <a:gd name="connsiteX285" fmla="*/ 368531 w 606941"/>
              <a:gd name="connsiteY285" fmla="*/ 83199 h 600653"/>
              <a:gd name="connsiteX286" fmla="*/ 361012 w 606941"/>
              <a:gd name="connsiteY286" fmla="*/ 90606 h 600653"/>
              <a:gd name="connsiteX287" fmla="*/ 353594 w 606941"/>
              <a:gd name="connsiteY287" fmla="*/ 83199 h 600653"/>
              <a:gd name="connsiteX288" fmla="*/ 378693 w 606941"/>
              <a:gd name="connsiteY288" fmla="*/ 58139 h 600653"/>
              <a:gd name="connsiteX289" fmla="*/ 428791 w 606941"/>
              <a:gd name="connsiteY289" fmla="*/ 58139 h 600653"/>
              <a:gd name="connsiteX290" fmla="*/ 434888 w 606941"/>
              <a:gd name="connsiteY290" fmla="*/ 52051 h 600653"/>
              <a:gd name="connsiteX291" fmla="*/ 428791 w 606941"/>
              <a:gd name="connsiteY291" fmla="*/ 45964 h 600653"/>
              <a:gd name="connsiteX292" fmla="*/ 230941 w 606941"/>
              <a:gd name="connsiteY292" fmla="*/ 45964 h 600653"/>
              <a:gd name="connsiteX293" fmla="*/ 223523 w 606941"/>
              <a:gd name="connsiteY293" fmla="*/ 38557 h 600653"/>
              <a:gd name="connsiteX294" fmla="*/ 230941 w 606941"/>
              <a:gd name="connsiteY294" fmla="*/ 31049 h 600653"/>
              <a:gd name="connsiteX295" fmla="*/ 184222 w 606941"/>
              <a:gd name="connsiteY295" fmla="*/ 0 h 600653"/>
              <a:gd name="connsiteX296" fmla="*/ 580544 w 606941"/>
              <a:gd name="connsiteY296" fmla="*/ 0 h 600653"/>
              <a:gd name="connsiteX297" fmla="*/ 588064 w 606941"/>
              <a:gd name="connsiteY297" fmla="*/ 7408 h 600653"/>
              <a:gd name="connsiteX298" fmla="*/ 580544 w 606941"/>
              <a:gd name="connsiteY298" fmla="*/ 14816 h 600653"/>
              <a:gd name="connsiteX299" fmla="*/ 184222 w 606941"/>
              <a:gd name="connsiteY299" fmla="*/ 14816 h 600653"/>
              <a:gd name="connsiteX300" fmla="*/ 172027 w 606941"/>
              <a:gd name="connsiteY300" fmla="*/ 26994 h 600653"/>
              <a:gd name="connsiteX301" fmla="*/ 184222 w 606941"/>
              <a:gd name="connsiteY301" fmla="*/ 39171 h 600653"/>
              <a:gd name="connsiteX302" fmla="*/ 198449 w 606941"/>
              <a:gd name="connsiteY302" fmla="*/ 39171 h 600653"/>
              <a:gd name="connsiteX303" fmla="*/ 222228 w 606941"/>
              <a:gd name="connsiteY303" fmla="*/ 62917 h 600653"/>
              <a:gd name="connsiteX304" fmla="*/ 222228 w 606941"/>
              <a:gd name="connsiteY304" fmla="*/ 77734 h 600653"/>
              <a:gd name="connsiteX305" fmla="*/ 214708 w 606941"/>
              <a:gd name="connsiteY305" fmla="*/ 85243 h 600653"/>
              <a:gd name="connsiteX306" fmla="*/ 207290 w 606941"/>
              <a:gd name="connsiteY306" fmla="*/ 77734 h 600653"/>
              <a:gd name="connsiteX307" fmla="*/ 207290 w 606941"/>
              <a:gd name="connsiteY307" fmla="*/ 62917 h 600653"/>
              <a:gd name="connsiteX308" fmla="*/ 198449 w 606941"/>
              <a:gd name="connsiteY308" fmla="*/ 54089 h 600653"/>
              <a:gd name="connsiteX309" fmla="*/ 184222 w 606941"/>
              <a:gd name="connsiteY309" fmla="*/ 54089 h 600653"/>
              <a:gd name="connsiteX310" fmla="*/ 157191 w 606941"/>
              <a:gd name="connsiteY310" fmla="*/ 26994 h 600653"/>
              <a:gd name="connsiteX311" fmla="*/ 184222 w 606941"/>
              <a:gd name="connsiteY311" fmla="*/ 0 h 6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606941" h="600653">
                <a:moveTo>
                  <a:pt x="388766" y="544540"/>
                </a:moveTo>
                <a:cubicBezTo>
                  <a:pt x="392730" y="545656"/>
                  <a:pt x="395067" y="549715"/>
                  <a:pt x="393949" y="553672"/>
                </a:cubicBezTo>
                <a:cubicBezTo>
                  <a:pt x="389477" y="570009"/>
                  <a:pt x="388766" y="583099"/>
                  <a:pt x="388766" y="589390"/>
                </a:cubicBezTo>
                <a:cubicBezTo>
                  <a:pt x="388766" y="591521"/>
                  <a:pt x="388868" y="592637"/>
                  <a:pt x="388868" y="592637"/>
                </a:cubicBezTo>
                <a:cubicBezTo>
                  <a:pt x="389071" y="596797"/>
                  <a:pt x="386022" y="600349"/>
                  <a:pt x="381957" y="600552"/>
                </a:cubicBezTo>
                <a:cubicBezTo>
                  <a:pt x="381754" y="600552"/>
                  <a:pt x="381550" y="600653"/>
                  <a:pt x="381347" y="600653"/>
                </a:cubicBezTo>
                <a:cubicBezTo>
                  <a:pt x="377485" y="600653"/>
                  <a:pt x="374233" y="597609"/>
                  <a:pt x="373928" y="593652"/>
                </a:cubicBezTo>
                <a:cubicBezTo>
                  <a:pt x="373928" y="593550"/>
                  <a:pt x="373827" y="592028"/>
                  <a:pt x="373827" y="589390"/>
                </a:cubicBezTo>
                <a:cubicBezTo>
                  <a:pt x="373827" y="582287"/>
                  <a:pt x="374640" y="567675"/>
                  <a:pt x="379619" y="549715"/>
                </a:cubicBezTo>
                <a:cubicBezTo>
                  <a:pt x="380737" y="545758"/>
                  <a:pt x="384802" y="543424"/>
                  <a:pt x="388766" y="544540"/>
                </a:cubicBezTo>
                <a:close/>
                <a:moveTo>
                  <a:pt x="430968" y="479160"/>
                </a:moveTo>
                <a:cubicBezTo>
                  <a:pt x="433919" y="482105"/>
                  <a:pt x="434020" y="486775"/>
                  <a:pt x="431070" y="489720"/>
                </a:cubicBezTo>
                <a:cubicBezTo>
                  <a:pt x="421608" y="499265"/>
                  <a:pt x="413571" y="510028"/>
                  <a:pt x="407161" y="521603"/>
                </a:cubicBezTo>
                <a:cubicBezTo>
                  <a:pt x="405737" y="524040"/>
                  <a:pt x="403194" y="525360"/>
                  <a:pt x="400650" y="525360"/>
                </a:cubicBezTo>
                <a:cubicBezTo>
                  <a:pt x="399429" y="525360"/>
                  <a:pt x="398107" y="525055"/>
                  <a:pt x="396988" y="524446"/>
                </a:cubicBezTo>
                <a:cubicBezTo>
                  <a:pt x="393427" y="522415"/>
                  <a:pt x="392104" y="517948"/>
                  <a:pt x="394139" y="514292"/>
                </a:cubicBezTo>
                <a:cubicBezTo>
                  <a:pt x="401159" y="501600"/>
                  <a:pt x="410010" y="489822"/>
                  <a:pt x="420489" y="479262"/>
                </a:cubicBezTo>
                <a:cubicBezTo>
                  <a:pt x="423338" y="476317"/>
                  <a:pt x="428018" y="476317"/>
                  <a:pt x="430968" y="479160"/>
                </a:cubicBezTo>
                <a:close/>
                <a:moveTo>
                  <a:pt x="476359" y="375069"/>
                </a:moveTo>
                <a:cubicBezTo>
                  <a:pt x="484895" y="381359"/>
                  <a:pt x="492617" y="389070"/>
                  <a:pt x="497799" y="398608"/>
                </a:cubicBezTo>
                <a:cubicBezTo>
                  <a:pt x="505014" y="411696"/>
                  <a:pt x="506640" y="426307"/>
                  <a:pt x="502677" y="442135"/>
                </a:cubicBezTo>
                <a:cubicBezTo>
                  <a:pt x="515175" y="442439"/>
                  <a:pt x="527673" y="443048"/>
                  <a:pt x="540172" y="444063"/>
                </a:cubicBezTo>
                <a:cubicBezTo>
                  <a:pt x="543728" y="437772"/>
                  <a:pt x="544642" y="431481"/>
                  <a:pt x="542813" y="425089"/>
                </a:cubicBezTo>
                <a:cubicBezTo>
                  <a:pt x="536412" y="402768"/>
                  <a:pt x="499832" y="382983"/>
                  <a:pt x="485200" y="376692"/>
                </a:cubicBezTo>
                <a:cubicBezTo>
                  <a:pt x="482253" y="376185"/>
                  <a:pt x="479306" y="375576"/>
                  <a:pt x="476359" y="375069"/>
                </a:cubicBezTo>
                <a:close/>
                <a:moveTo>
                  <a:pt x="276336" y="360775"/>
                </a:moveTo>
                <a:cubicBezTo>
                  <a:pt x="227486" y="362183"/>
                  <a:pt x="178687" y="367155"/>
                  <a:pt x="130370" y="375677"/>
                </a:cubicBezTo>
                <a:cubicBezTo>
                  <a:pt x="208002" y="388563"/>
                  <a:pt x="282991" y="415450"/>
                  <a:pt x="351681" y="455426"/>
                </a:cubicBezTo>
                <a:cubicBezTo>
                  <a:pt x="396289" y="446396"/>
                  <a:pt x="441608" y="441831"/>
                  <a:pt x="487232" y="441932"/>
                </a:cubicBezTo>
                <a:cubicBezTo>
                  <a:pt x="491398" y="428336"/>
                  <a:pt x="490687" y="416465"/>
                  <a:pt x="484793" y="405812"/>
                </a:cubicBezTo>
                <a:cubicBezTo>
                  <a:pt x="470059" y="379026"/>
                  <a:pt x="428602" y="368677"/>
                  <a:pt x="422607" y="367256"/>
                </a:cubicBezTo>
                <a:cubicBezTo>
                  <a:pt x="374086" y="361524"/>
                  <a:pt x="325186" y="359367"/>
                  <a:pt x="276336" y="360775"/>
                </a:cubicBezTo>
                <a:close/>
                <a:moveTo>
                  <a:pt x="216740" y="336919"/>
                </a:moveTo>
                <a:lnTo>
                  <a:pt x="216740" y="349297"/>
                </a:lnTo>
                <a:cubicBezTo>
                  <a:pt x="249256" y="346456"/>
                  <a:pt x="281772" y="345239"/>
                  <a:pt x="314288" y="345543"/>
                </a:cubicBezTo>
                <a:lnTo>
                  <a:pt x="314288" y="336919"/>
                </a:lnTo>
                <a:close/>
                <a:moveTo>
                  <a:pt x="216740" y="313887"/>
                </a:moveTo>
                <a:lnTo>
                  <a:pt x="216740" y="322004"/>
                </a:lnTo>
                <a:lnTo>
                  <a:pt x="314288" y="322004"/>
                </a:lnTo>
                <a:lnTo>
                  <a:pt x="314288" y="313887"/>
                </a:lnTo>
                <a:close/>
                <a:moveTo>
                  <a:pt x="131387" y="313786"/>
                </a:moveTo>
                <a:lnTo>
                  <a:pt x="131387" y="360357"/>
                </a:lnTo>
                <a:cubicBezTo>
                  <a:pt x="137280" y="359342"/>
                  <a:pt x="143173" y="358429"/>
                  <a:pt x="149067" y="357516"/>
                </a:cubicBezTo>
                <a:lnTo>
                  <a:pt x="149067" y="313786"/>
                </a:lnTo>
                <a:close/>
                <a:moveTo>
                  <a:pt x="88100" y="313786"/>
                </a:moveTo>
                <a:lnTo>
                  <a:pt x="88100" y="368879"/>
                </a:lnTo>
                <a:cubicBezTo>
                  <a:pt x="97550" y="366850"/>
                  <a:pt x="107000" y="364922"/>
                  <a:pt x="116551" y="363096"/>
                </a:cubicBezTo>
                <a:lnTo>
                  <a:pt x="116551" y="313786"/>
                </a:lnTo>
                <a:close/>
                <a:moveTo>
                  <a:pt x="398525" y="290044"/>
                </a:moveTo>
                <a:lnTo>
                  <a:pt x="398525" y="349805"/>
                </a:lnTo>
                <a:cubicBezTo>
                  <a:pt x="432971" y="352950"/>
                  <a:pt x="467316" y="357922"/>
                  <a:pt x="501254" y="364618"/>
                </a:cubicBezTo>
                <a:lnTo>
                  <a:pt x="501254" y="305466"/>
                </a:lnTo>
                <a:close/>
                <a:moveTo>
                  <a:pt x="216740" y="289435"/>
                </a:moveTo>
                <a:lnTo>
                  <a:pt x="216740" y="299074"/>
                </a:lnTo>
                <a:lnTo>
                  <a:pt x="314288" y="299074"/>
                </a:lnTo>
                <a:lnTo>
                  <a:pt x="314288" y="289435"/>
                </a:lnTo>
                <a:close/>
                <a:moveTo>
                  <a:pt x="475343" y="261025"/>
                </a:moveTo>
                <a:lnTo>
                  <a:pt x="475343" y="286492"/>
                </a:lnTo>
                <a:lnTo>
                  <a:pt x="501254" y="290348"/>
                </a:lnTo>
                <a:lnTo>
                  <a:pt x="501254" y="261025"/>
                </a:lnTo>
                <a:close/>
                <a:moveTo>
                  <a:pt x="446892" y="261025"/>
                </a:moveTo>
                <a:lnTo>
                  <a:pt x="446892" y="282231"/>
                </a:lnTo>
                <a:lnTo>
                  <a:pt x="460508" y="284260"/>
                </a:lnTo>
                <a:lnTo>
                  <a:pt x="460508" y="261025"/>
                </a:lnTo>
                <a:close/>
                <a:moveTo>
                  <a:pt x="285735" y="261025"/>
                </a:moveTo>
                <a:lnTo>
                  <a:pt x="285735" y="274520"/>
                </a:lnTo>
                <a:lnTo>
                  <a:pt x="314288" y="274520"/>
                </a:lnTo>
                <a:lnTo>
                  <a:pt x="314288" y="261025"/>
                </a:lnTo>
                <a:lnTo>
                  <a:pt x="306667" y="261025"/>
                </a:lnTo>
                <a:close/>
                <a:moveTo>
                  <a:pt x="357676" y="237994"/>
                </a:moveTo>
                <a:lnTo>
                  <a:pt x="357676" y="346862"/>
                </a:lnTo>
                <a:cubicBezTo>
                  <a:pt x="366313" y="347268"/>
                  <a:pt x="374950" y="347877"/>
                  <a:pt x="383587" y="348486"/>
                </a:cubicBezTo>
                <a:lnTo>
                  <a:pt x="383587" y="237994"/>
                </a:lnTo>
                <a:close/>
                <a:moveTo>
                  <a:pt x="329225" y="237994"/>
                </a:moveTo>
                <a:lnTo>
                  <a:pt x="329225" y="345746"/>
                </a:lnTo>
                <a:cubicBezTo>
                  <a:pt x="333797" y="345848"/>
                  <a:pt x="338268" y="346051"/>
                  <a:pt x="342739" y="346152"/>
                </a:cubicBezTo>
                <a:lnTo>
                  <a:pt x="342739" y="237994"/>
                </a:lnTo>
                <a:close/>
                <a:moveTo>
                  <a:pt x="216740" y="237994"/>
                </a:moveTo>
                <a:lnTo>
                  <a:pt x="216740" y="274520"/>
                </a:lnTo>
                <a:lnTo>
                  <a:pt x="242753" y="274520"/>
                </a:lnTo>
                <a:lnTo>
                  <a:pt x="242753" y="237994"/>
                </a:lnTo>
                <a:close/>
                <a:moveTo>
                  <a:pt x="188289" y="237994"/>
                </a:moveTo>
                <a:lnTo>
                  <a:pt x="188289" y="352240"/>
                </a:lnTo>
                <a:cubicBezTo>
                  <a:pt x="192862" y="351732"/>
                  <a:pt x="197333" y="351225"/>
                  <a:pt x="201905" y="350718"/>
                </a:cubicBezTo>
                <a:lnTo>
                  <a:pt x="201905" y="237994"/>
                </a:lnTo>
                <a:close/>
                <a:moveTo>
                  <a:pt x="117466" y="197409"/>
                </a:moveTo>
                <a:lnTo>
                  <a:pt x="115332" y="298871"/>
                </a:lnTo>
                <a:lnTo>
                  <a:pt x="124477" y="298871"/>
                </a:lnTo>
                <a:lnTo>
                  <a:pt x="122343" y="197409"/>
                </a:lnTo>
                <a:close/>
                <a:moveTo>
                  <a:pt x="117872" y="178537"/>
                </a:moveTo>
                <a:lnTo>
                  <a:pt x="117771" y="182595"/>
                </a:lnTo>
                <a:lnTo>
                  <a:pt x="122038" y="182595"/>
                </a:lnTo>
                <a:lnTo>
                  <a:pt x="121937" y="178537"/>
                </a:lnTo>
                <a:close/>
                <a:moveTo>
                  <a:pt x="470974" y="156824"/>
                </a:moveTo>
                <a:lnTo>
                  <a:pt x="468535" y="246111"/>
                </a:lnTo>
                <a:lnTo>
                  <a:pt x="479712" y="246111"/>
                </a:lnTo>
                <a:lnTo>
                  <a:pt x="477274" y="156824"/>
                </a:lnTo>
                <a:close/>
                <a:moveTo>
                  <a:pt x="309715" y="156824"/>
                </a:moveTo>
                <a:lnTo>
                  <a:pt x="307277" y="246111"/>
                </a:lnTo>
                <a:lnTo>
                  <a:pt x="314288" y="246111"/>
                </a:lnTo>
                <a:lnTo>
                  <a:pt x="314288" y="230587"/>
                </a:lnTo>
                <a:cubicBezTo>
                  <a:pt x="314288" y="227949"/>
                  <a:pt x="315710" y="225615"/>
                  <a:pt x="317844" y="224296"/>
                </a:cubicBezTo>
                <a:lnTo>
                  <a:pt x="316015" y="156824"/>
                </a:lnTo>
                <a:close/>
                <a:moveTo>
                  <a:pt x="118482" y="150128"/>
                </a:moveTo>
                <a:lnTo>
                  <a:pt x="118177" y="163622"/>
                </a:lnTo>
                <a:lnTo>
                  <a:pt x="121632" y="163622"/>
                </a:lnTo>
                <a:lnTo>
                  <a:pt x="121327" y="150128"/>
                </a:lnTo>
                <a:close/>
                <a:moveTo>
                  <a:pt x="353307" y="133792"/>
                </a:moveTo>
                <a:lnTo>
                  <a:pt x="350868" y="223180"/>
                </a:lnTo>
                <a:lnTo>
                  <a:pt x="361944" y="223180"/>
                </a:lnTo>
                <a:lnTo>
                  <a:pt x="359607" y="133792"/>
                </a:lnTo>
                <a:close/>
                <a:moveTo>
                  <a:pt x="212371" y="133792"/>
                </a:moveTo>
                <a:lnTo>
                  <a:pt x="209932" y="223180"/>
                </a:lnTo>
                <a:lnTo>
                  <a:pt x="221110" y="223180"/>
                </a:lnTo>
                <a:lnTo>
                  <a:pt x="218671" y="133792"/>
                </a:lnTo>
                <a:close/>
                <a:moveTo>
                  <a:pt x="471584" y="132473"/>
                </a:moveTo>
                <a:lnTo>
                  <a:pt x="471380" y="141909"/>
                </a:lnTo>
                <a:lnTo>
                  <a:pt x="476867" y="141909"/>
                </a:lnTo>
                <a:lnTo>
                  <a:pt x="476664" y="132473"/>
                </a:lnTo>
                <a:close/>
                <a:moveTo>
                  <a:pt x="310427" y="132473"/>
                </a:moveTo>
                <a:lnTo>
                  <a:pt x="310122" y="141909"/>
                </a:lnTo>
                <a:lnTo>
                  <a:pt x="315609" y="141909"/>
                </a:lnTo>
                <a:lnTo>
                  <a:pt x="315406" y="132473"/>
                </a:lnTo>
                <a:close/>
                <a:moveTo>
                  <a:pt x="353917" y="109543"/>
                </a:moveTo>
                <a:lnTo>
                  <a:pt x="353612" y="118979"/>
                </a:lnTo>
                <a:lnTo>
                  <a:pt x="359200" y="118979"/>
                </a:lnTo>
                <a:lnTo>
                  <a:pt x="358896" y="109543"/>
                </a:lnTo>
                <a:close/>
                <a:moveTo>
                  <a:pt x="212981" y="109543"/>
                </a:moveTo>
                <a:lnTo>
                  <a:pt x="212778" y="118979"/>
                </a:lnTo>
                <a:lnTo>
                  <a:pt x="218265" y="118979"/>
                </a:lnTo>
                <a:lnTo>
                  <a:pt x="218061" y="109543"/>
                </a:lnTo>
                <a:close/>
                <a:moveTo>
                  <a:pt x="142939" y="99991"/>
                </a:moveTo>
                <a:lnTo>
                  <a:pt x="179547" y="99991"/>
                </a:lnTo>
                <a:cubicBezTo>
                  <a:pt x="183614" y="99991"/>
                  <a:pt x="186970" y="103341"/>
                  <a:pt x="186970" y="107504"/>
                </a:cubicBezTo>
                <a:cubicBezTo>
                  <a:pt x="186970" y="111565"/>
                  <a:pt x="183614" y="114916"/>
                  <a:pt x="179547" y="114916"/>
                </a:cubicBezTo>
                <a:lnTo>
                  <a:pt x="142939" y="114916"/>
                </a:lnTo>
                <a:cubicBezTo>
                  <a:pt x="138770" y="114916"/>
                  <a:pt x="135414" y="118266"/>
                  <a:pt x="135414" y="122327"/>
                </a:cubicBezTo>
                <a:cubicBezTo>
                  <a:pt x="135414" y="126490"/>
                  <a:pt x="132160" y="129840"/>
                  <a:pt x="127991" y="129840"/>
                </a:cubicBezTo>
                <a:cubicBezTo>
                  <a:pt x="123923" y="129840"/>
                  <a:pt x="120568" y="126490"/>
                  <a:pt x="120568" y="122327"/>
                </a:cubicBezTo>
                <a:cubicBezTo>
                  <a:pt x="120568" y="110042"/>
                  <a:pt x="130635" y="99991"/>
                  <a:pt x="142939" y="99991"/>
                </a:cubicBezTo>
                <a:close/>
                <a:moveTo>
                  <a:pt x="205766" y="94628"/>
                </a:moveTo>
                <a:lnTo>
                  <a:pt x="225276" y="94628"/>
                </a:lnTo>
                <a:cubicBezTo>
                  <a:pt x="229340" y="94628"/>
                  <a:pt x="232592" y="97875"/>
                  <a:pt x="232694" y="101832"/>
                </a:cubicBezTo>
                <a:lnTo>
                  <a:pt x="236047" y="223180"/>
                </a:lnTo>
                <a:lnTo>
                  <a:pt x="250171" y="223180"/>
                </a:lnTo>
                <a:cubicBezTo>
                  <a:pt x="254235" y="223180"/>
                  <a:pt x="257588" y="226427"/>
                  <a:pt x="257588" y="230587"/>
                </a:cubicBezTo>
                <a:lnTo>
                  <a:pt x="257588" y="274520"/>
                </a:lnTo>
                <a:lnTo>
                  <a:pt x="270798" y="274520"/>
                </a:lnTo>
                <a:lnTo>
                  <a:pt x="270798" y="253619"/>
                </a:lnTo>
                <a:cubicBezTo>
                  <a:pt x="270798" y="249459"/>
                  <a:pt x="274151" y="246111"/>
                  <a:pt x="278216" y="246111"/>
                </a:cubicBezTo>
                <a:lnTo>
                  <a:pt x="292441" y="246111"/>
                </a:lnTo>
                <a:lnTo>
                  <a:pt x="295693" y="124864"/>
                </a:lnTo>
                <a:cubicBezTo>
                  <a:pt x="295795" y="120805"/>
                  <a:pt x="299046" y="117660"/>
                  <a:pt x="303111" y="117660"/>
                </a:cubicBezTo>
                <a:lnTo>
                  <a:pt x="322620" y="117660"/>
                </a:lnTo>
                <a:cubicBezTo>
                  <a:pt x="326685" y="117660"/>
                  <a:pt x="330038" y="120805"/>
                  <a:pt x="330139" y="124864"/>
                </a:cubicBezTo>
                <a:lnTo>
                  <a:pt x="332781" y="223180"/>
                </a:lnTo>
                <a:lnTo>
                  <a:pt x="335931" y="223180"/>
                </a:lnTo>
                <a:lnTo>
                  <a:pt x="339183" y="101832"/>
                </a:lnTo>
                <a:cubicBezTo>
                  <a:pt x="339284" y="97875"/>
                  <a:pt x="342638" y="94628"/>
                  <a:pt x="346702" y="94628"/>
                </a:cubicBezTo>
                <a:lnTo>
                  <a:pt x="366212" y="94628"/>
                </a:lnTo>
                <a:cubicBezTo>
                  <a:pt x="370276" y="94628"/>
                  <a:pt x="373528" y="97875"/>
                  <a:pt x="373629" y="101832"/>
                </a:cubicBezTo>
                <a:lnTo>
                  <a:pt x="376881" y="223180"/>
                </a:lnTo>
                <a:lnTo>
                  <a:pt x="391106" y="223180"/>
                </a:lnTo>
                <a:cubicBezTo>
                  <a:pt x="395171" y="223180"/>
                  <a:pt x="398525" y="226427"/>
                  <a:pt x="398525" y="230587"/>
                </a:cubicBezTo>
                <a:lnTo>
                  <a:pt x="398525" y="275027"/>
                </a:lnTo>
                <a:lnTo>
                  <a:pt x="432057" y="279999"/>
                </a:lnTo>
                <a:lnTo>
                  <a:pt x="432057" y="253619"/>
                </a:lnTo>
                <a:cubicBezTo>
                  <a:pt x="432057" y="249459"/>
                  <a:pt x="435410" y="246111"/>
                  <a:pt x="439474" y="246111"/>
                </a:cubicBezTo>
                <a:lnTo>
                  <a:pt x="453598" y="246111"/>
                </a:lnTo>
                <a:lnTo>
                  <a:pt x="456951" y="124864"/>
                </a:lnTo>
                <a:cubicBezTo>
                  <a:pt x="457053" y="120805"/>
                  <a:pt x="460305" y="117660"/>
                  <a:pt x="464369" y="117660"/>
                </a:cubicBezTo>
                <a:lnTo>
                  <a:pt x="483879" y="117660"/>
                </a:lnTo>
                <a:cubicBezTo>
                  <a:pt x="487943" y="117660"/>
                  <a:pt x="491195" y="120805"/>
                  <a:pt x="491296" y="124864"/>
                </a:cubicBezTo>
                <a:lnTo>
                  <a:pt x="494548" y="246111"/>
                </a:lnTo>
                <a:lnTo>
                  <a:pt x="508773" y="246111"/>
                </a:lnTo>
                <a:cubicBezTo>
                  <a:pt x="512838" y="246111"/>
                  <a:pt x="516191" y="249459"/>
                  <a:pt x="516191" y="253619"/>
                </a:cubicBezTo>
                <a:lnTo>
                  <a:pt x="516191" y="298972"/>
                </a:lnTo>
                <a:lnTo>
                  <a:pt x="516191" y="367662"/>
                </a:lnTo>
                <a:cubicBezTo>
                  <a:pt x="543931" y="373547"/>
                  <a:pt x="571570" y="380548"/>
                  <a:pt x="598802" y="388867"/>
                </a:cubicBezTo>
                <a:cubicBezTo>
                  <a:pt x="602764" y="389984"/>
                  <a:pt x="604898" y="394144"/>
                  <a:pt x="603781" y="398101"/>
                </a:cubicBezTo>
                <a:cubicBezTo>
                  <a:pt x="602764" y="401347"/>
                  <a:pt x="599818" y="403377"/>
                  <a:pt x="596668" y="403377"/>
                </a:cubicBezTo>
                <a:cubicBezTo>
                  <a:pt x="595855" y="403377"/>
                  <a:pt x="595144" y="403275"/>
                  <a:pt x="594432" y="403072"/>
                </a:cubicBezTo>
                <a:cubicBezTo>
                  <a:pt x="573195" y="396579"/>
                  <a:pt x="551654" y="390897"/>
                  <a:pt x="530112" y="385925"/>
                </a:cubicBezTo>
                <a:cubicBezTo>
                  <a:pt x="544642" y="397289"/>
                  <a:pt x="553686" y="409058"/>
                  <a:pt x="557141" y="421031"/>
                </a:cubicBezTo>
                <a:cubicBezTo>
                  <a:pt x="559478" y="429351"/>
                  <a:pt x="559071" y="437569"/>
                  <a:pt x="556023" y="445483"/>
                </a:cubicBezTo>
                <a:cubicBezTo>
                  <a:pt x="570960" y="447005"/>
                  <a:pt x="585897" y="449034"/>
                  <a:pt x="600732" y="451571"/>
                </a:cubicBezTo>
                <a:cubicBezTo>
                  <a:pt x="604797" y="452281"/>
                  <a:pt x="607540" y="456137"/>
                  <a:pt x="606829" y="460195"/>
                </a:cubicBezTo>
                <a:cubicBezTo>
                  <a:pt x="606118" y="464254"/>
                  <a:pt x="602256" y="466993"/>
                  <a:pt x="598192" y="466283"/>
                </a:cubicBezTo>
                <a:cubicBezTo>
                  <a:pt x="570350" y="461514"/>
                  <a:pt x="542305" y="458572"/>
                  <a:pt x="514362" y="457354"/>
                </a:cubicBezTo>
                <a:cubicBezTo>
                  <a:pt x="507961" y="469327"/>
                  <a:pt x="488248" y="512448"/>
                  <a:pt x="490483" y="588849"/>
                </a:cubicBezTo>
                <a:cubicBezTo>
                  <a:pt x="490585" y="593009"/>
                  <a:pt x="487333" y="596357"/>
                  <a:pt x="483269" y="596560"/>
                </a:cubicBezTo>
                <a:cubicBezTo>
                  <a:pt x="483167" y="596560"/>
                  <a:pt x="483066" y="596560"/>
                  <a:pt x="482964" y="596560"/>
                </a:cubicBezTo>
                <a:cubicBezTo>
                  <a:pt x="479001" y="596560"/>
                  <a:pt x="475648" y="593313"/>
                  <a:pt x="475546" y="589255"/>
                </a:cubicBezTo>
                <a:cubicBezTo>
                  <a:pt x="473514" y="519145"/>
                  <a:pt x="488959" y="475922"/>
                  <a:pt x="497901" y="456948"/>
                </a:cubicBezTo>
                <a:cubicBezTo>
                  <a:pt x="490890" y="456745"/>
                  <a:pt x="483879" y="456745"/>
                  <a:pt x="476867" y="456847"/>
                </a:cubicBezTo>
                <a:cubicBezTo>
                  <a:pt x="470263" y="460195"/>
                  <a:pt x="463963" y="463848"/>
                  <a:pt x="458069" y="467703"/>
                </a:cubicBezTo>
                <a:cubicBezTo>
                  <a:pt x="456850" y="468515"/>
                  <a:pt x="455427" y="468921"/>
                  <a:pt x="454005" y="468921"/>
                </a:cubicBezTo>
                <a:cubicBezTo>
                  <a:pt x="451566" y="468921"/>
                  <a:pt x="449229" y="467703"/>
                  <a:pt x="447806" y="465573"/>
                </a:cubicBezTo>
                <a:cubicBezTo>
                  <a:pt x="446181" y="463138"/>
                  <a:pt x="446181" y="460297"/>
                  <a:pt x="447502" y="457963"/>
                </a:cubicBezTo>
                <a:cubicBezTo>
                  <a:pt x="438255" y="458470"/>
                  <a:pt x="429008" y="459181"/>
                  <a:pt x="419761" y="460094"/>
                </a:cubicBezTo>
                <a:cubicBezTo>
                  <a:pt x="419558" y="460195"/>
                  <a:pt x="394359" y="466486"/>
                  <a:pt x="367126" y="485764"/>
                </a:cubicBezTo>
                <a:cubicBezTo>
                  <a:pt x="331054" y="511433"/>
                  <a:pt x="308699" y="546641"/>
                  <a:pt x="300672" y="590371"/>
                </a:cubicBezTo>
                <a:cubicBezTo>
                  <a:pt x="300062" y="594023"/>
                  <a:pt x="296912" y="596560"/>
                  <a:pt x="293356" y="596560"/>
                </a:cubicBezTo>
                <a:cubicBezTo>
                  <a:pt x="292949" y="596560"/>
                  <a:pt x="292441" y="596459"/>
                  <a:pt x="292035" y="596357"/>
                </a:cubicBezTo>
                <a:cubicBezTo>
                  <a:pt x="287970" y="595647"/>
                  <a:pt x="285227" y="591791"/>
                  <a:pt x="286040" y="587733"/>
                </a:cubicBezTo>
                <a:cubicBezTo>
                  <a:pt x="296912" y="527972"/>
                  <a:pt x="331765" y="492562"/>
                  <a:pt x="358997" y="473284"/>
                </a:cubicBezTo>
                <a:cubicBezTo>
                  <a:pt x="361944" y="471255"/>
                  <a:pt x="364891" y="469225"/>
                  <a:pt x="367837" y="467500"/>
                </a:cubicBezTo>
                <a:cubicBezTo>
                  <a:pt x="319877" y="476125"/>
                  <a:pt x="272830" y="490126"/>
                  <a:pt x="227410" y="509303"/>
                </a:cubicBezTo>
                <a:cubicBezTo>
                  <a:pt x="226394" y="509709"/>
                  <a:pt x="225479" y="509912"/>
                  <a:pt x="224463" y="509912"/>
                </a:cubicBezTo>
                <a:cubicBezTo>
                  <a:pt x="221618" y="509912"/>
                  <a:pt x="218773" y="508187"/>
                  <a:pt x="217655" y="505346"/>
                </a:cubicBezTo>
                <a:cubicBezTo>
                  <a:pt x="216029" y="501592"/>
                  <a:pt x="217757" y="497229"/>
                  <a:pt x="221618" y="495605"/>
                </a:cubicBezTo>
                <a:cubicBezTo>
                  <a:pt x="256776" y="480691"/>
                  <a:pt x="293051" y="468921"/>
                  <a:pt x="329835" y="460195"/>
                </a:cubicBezTo>
                <a:cubicBezTo>
                  <a:pt x="231271" y="406116"/>
                  <a:pt x="120311" y="379127"/>
                  <a:pt x="7623" y="382070"/>
                </a:cubicBezTo>
                <a:cubicBezTo>
                  <a:pt x="3559" y="382171"/>
                  <a:pt x="104" y="378924"/>
                  <a:pt x="2" y="374764"/>
                </a:cubicBezTo>
                <a:cubicBezTo>
                  <a:pt x="-99" y="370706"/>
                  <a:pt x="3152" y="367256"/>
                  <a:pt x="7217" y="367155"/>
                </a:cubicBezTo>
                <a:cubicBezTo>
                  <a:pt x="29368" y="366647"/>
                  <a:pt x="51316" y="367155"/>
                  <a:pt x="73163" y="368879"/>
                </a:cubicBezTo>
                <a:lnTo>
                  <a:pt x="73163" y="306379"/>
                </a:lnTo>
                <a:cubicBezTo>
                  <a:pt x="73163" y="302219"/>
                  <a:pt x="76516" y="298871"/>
                  <a:pt x="80581" y="298871"/>
                </a:cubicBezTo>
                <a:lnTo>
                  <a:pt x="100395" y="298871"/>
                </a:lnTo>
                <a:lnTo>
                  <a:pt x="103748" y="142518"/>
                </a:lnTo>
                <a:cubicBezTo>
                  <a:pt x="103850" y="138460"/>
                  <a:pt x="107101" y="135213"/>
                  <a:pt x="111166" y="135213"/>
                </a:cubicBezTo>
                <a:lnTo>
                  <a:pt x="128643" y="135213"/>
                </a:lnTo>
                <a:cubicBezTo>
                  <a:pt x="132707" y="135213"/>
                  <a:pt x="135959" y="138460"/>
                  <a:pt x="136061" y="142518"/>
                </a:cubicBezTo>
                <a:lnTo>
                  <a:pt x="139414" y="298871"/>
                </a:lnTo>
                <a:lnTo>
                  <a:pt x="156485" y="298871"/>
                </a:lnTo>
                <a:cubicBezTo>
                  <a:pt x="160651" y="298871"/>
                  <a:pt x="164004" y="302219"/>
                  <a:pt x="164004" y="306379"/>
                </a:cubicBezTo>
                <a:lnTo>
                  <a:pt x="164004" y="355284"/>
                </a:lnTo>
                <a:cubicBezTo>
                  <a:pt x="167154" y="354878"/>
                  <a:pt x="170304" y="354472"/>
                  <a:pt x="173454" y="354066"/>
                </a:cubicBezTo>
                <a:lnTo>
                  <a:pt x="173454" y="230587"/>
                </a:lnTo>
                <a:cubicBezTo>
                  <a:pt x="173454" y="226427"/>
                  <a:pt x="176807" y="223180"/>
                  <a:pt x="180872" y="223180"/>
                </a:cubicBezTo>
                <a:lnTo>
                  <a:pt x="195097" y="223180"/>
                </a:lnTo>
                <a:lnTo>
                  <a:pt x="198349" y="101832"/>
                </a:lnTo>
                <a:cubicBezTo>
                  <a:pt x="198450" y="97875"/>
                  <a:pt x="201702" y="94628"/>
                  <a:pt x="205766" y="94628"/>
                </a:cubicBezTo>
                <a:close/>
                <a:moveTo>
                  <a:pt x="392248" y="93358"/>
                </a:moveTo>
                <a:lnTo>
                  <a:pt x="457233" y="93358"/>
                </a:lnTo>
                <a:cubicBezTo>
                  <a:pt x="461396" y="93358"/>
                  <a:pt x="464645" y="96606"/>
                  <a:pt x="464645" y="100768"/>
                </a:cubicBezTo>
                <a:cubicBezTo>
                  <a:pt x="464645" y="104828"/>
                  <a:pt x="461396" y="108177"/>
                  <a:pt x="457233" y="108177"/>
                </a:cubicBezTo>
                <a:lnTo>
                  <a:pt x="392248" y="108177"/>
                </a:lnTo>
                <a:cubicBezTo>
                  <a:pt x="388186" y="108177"/>
                  <a:pt x="384835" y="104828"/>
                  <a:pt x="384835" y="100768"/>
                </a:cubicBezTo>
                <a:cubicBezTo>
                  <a:pt x="384835" y="96606"/>
                  <a:pt x="388186" y="93358"/>
                  <a:pt x="392248" y="93358"/>
                </a:cubicBezTo>
                <a:close/>
                <a:moveTo>
                  <a:pt x="498126" y="77128"/>
                </a:moveTo>
                <a:lnTo>
                  <a:pt x="562937" y="77128"/>
                </a:lnTo>
                <a:cubicBezTo>
                  <a:pt x="567102" y="77128"/>
                  <a:pt x="570352" y="80371"/>
                  <a:pt x="570352" y="84526"/>
                </a:cubicBezTo>
                <a:cubicBezTo>
                  <a:pt x="570352" y="88580"/>
                  <a:pt x="567102" y="91924"/>
                  <a:pt x="562937" y="91924"/>
                </a:cubicBezTo>
                <a:lnTo>
                  <a:pt x="498126" y="91924"/>
                </a:lnTo>
                <a:cubicBezTo>
                  <a:pt x="492437" y="91924"/>
                  <a:pt x="487764" y="96586"/>
                  <a:pt x="487764" y="102261"/>
                </a:cubicBezTo>
                <a:cubicBezTo>
                  <a:pt x="487764" y="106416"/>
                  <a:pt x="484412" y="109659"/>
                  <a:pt x="480348" y="109659"/>
                </a:cubicBezTo>
                <a:cubicBezTo>
                  <a:pt x="476184" y="109659"/>
                  <a:pt x="472831" y="106416"/>
                  <a:pt x="472831" y="102261"/>
                </a:cubicBezTo>
                <a:cubicBezTo>
                  <a:pt x="472831" y="88377"/>
                  <a:pt x="484209" y="77128"/>
                  <a:pt x="498126" y="77128"/>
                </a:cubicBezTo>
                <a:close/>
                <a:moveTo>
                  <a:pt x="133504" y="71624"/>
                </a:moveTo>
                <a:lnTo>
                  <a:pt x="193032" y="71624"/>
                </a:lnTo>
                <a:cubicBezTo>
                  <a:pt x="197197" y="71624"/>
                  <a:pt x="200448" y="74974"/>
                  <a:pt x="200448" y="79135"/>
                </a:cubicBezTo>
                <a:cubicBezTo>
                  <a:pt x="200448" y="83196"/>
                  <a:pt x="197197" y="86545"/>
                  <a:pt x="193032" y="86545"/>
                </a:cubicBezTo>
                <a:lnTo>
                  <a:pt x="133504" y="86545"/>
                </a:lnTo>
                <a:cubicBezTo>
                  <a:pt x="124869" y="86545"/>
                  <a:pt x="117860" y="93549"/>
                  <a:pt x="117860" y="102076"/>
                </a:cubicBezTo>
                <a:lnTo>
                  <a:pt x="117860" y="116997"/>
                </a:lnTo>
                <a:cubicBezTo>
                  <a:pt x="117860" y="121057"/>
                  <a:pt x="114507" y="124407"/>
                  <a:pt x="110444" y="124407"/>
                </a:cubicBezTo>
                <a:cubicBezTo>
                  <a:pt x="106279" y="124407"/>
                  <a:pt x="102927" y="121057"/>
                  <a:pt x="102927" y="116997"/>
                </a:cubicBezTo>
                <a:lnTo>
                  <a:pt x="102927" y="102076"/>
                </a:lnTo>
                <a:cubicBezTo>
                  <a:pt x="102927" y="85327"/>
                  <a:pt x="116641" y="71624"/>
                  <a:pt x="133504" y="71624"/>
                </a:cubicBezTo>
                <a:close/>
                <a:moveTo>
                  <a:pt x="263470" y="62168"/>
                </a:moveTo>
                <a:lnTo>
                  <a:pt x="335292" y="62168"/>
                </a:lnTo>
                <a:cubicBezTo>
                  <a:pt x="339457" y="62168"/>
                  <a:pt x="342708" y="65526"/>
                  <a:pt x="342708" y="69597"/>
                </a:cubicBezTo>
                <a:cubicBezTo>
                  <a:pt x="342708" y="73770"/>
                  <a:pt x="339457" y="77128"/>
                  <a:pt x="335292" y="77128"/>
                </a:cubicBezTo>
                <a:lnTo>
                  <a:pt x="263470" y="77128"/>
                </a:lnTo>
                <a:cubicBezTo>
                  <a:pt x="259406" y="77128"/>
                  <a:pt x="256054" y="73770"/>
                  <a:pt x="256054" y="69597"/>
                </a:cubicBezTo>
                <a:cubicBezTo>
                  <a:pt x="256054" y="65526"/>
                  <a:pt x="259406" y="62168"/>
                  <a:pt x="263470" y="62168"/>
                </a:cubicBezTo>
                <a:close/>
                <a:moveTo>
                  <a:pt x="490514" y="45966"/>
                </a:moveTo>
                <a:cubicBezTo>
                  <a:pt x="488990" y="45966"/>
                  <a:pt x="487770" y="47184"/>
                  <a:pt x="487770" y="48706"/>
                </a:cubicBezTo>
                <a:cubicBezTo>
                  <a:pt x="487770" y="50126"/>
                  <a:pt x="488990" y="51344"/>
                  <a:pt x="490514" y="51344"/>
                </a:cubicBezTo>
                <a:lnTo>
                  <a:pt x="521511" y="51344"/>
                </a:lnTo>
                <a:cubicBezTo>
                  <a:pt x="522934" y="51344"/>
                  <a:pt x="524153" y="50126"/>
                  <a:pt x="524153" y="48706"/>
                </a:cubicBezTo>
                <a:cubicBezTo>
                  <a:pt x="524153" y="47184"/>
                  <a:pt x="522934" y="45966"/>
                  <a:pt x="521511" y="45966"/>
                </a:cubicBezTo>
                <a:close/>
                <a:moveTo>
                  <a:pt x="490514" y="31049"/>
                </a:moveTo>
                <a:lnTo>
                  <a:pt x="521511" y="31049"/>
                </a:lnTo>
                <a:cubicBezTo>
                  <a:pt x="531165" y="31049"/>
                  <a:pt x="539092" y="38964"/>
                  <a:pt x="539092" y="48706"/>
                </a:cubicBezTo>
                <a:cubicBezTo>
                  <a:pt x="539092" y="58346"/>
                  <a:pt x="531165" y="66261"/>
                  <a:pt x="521511" y="66261"/>
                </a:cubicBezTo>
                <a:lnTo>
                  <a:pt x="490514" y="66261"/>
                </a:lnTo>
                <a:cubicBezTo>
                  <a:pt x="480758" y="66261"/>
                  <a:pt x="472831" y="58346"/>
                  <a:pt x="472831" y="48706"/>
                </a:cubicBezTo>
                <a:cubicBezTo>
                  <a:pt x="472831" y="38964"/>
                  <a:pt x="480758" y="31049"/>
                  <a:pt x="490514" y="31049"/>
                </a:cubicBezTo>
                <a:close/>
                <a:moveTo>
                  <a:pt x="230941" y="31049"/>
                </a:moveTo>
                <a:lnTo>
                  <a:pt x="428791" y="31049"/>
                </a:lnTo>
                <a:cubicBezTo>
                  <a:pt x="440376" y="31049"/>
                  <a:pt x="449826" y="40485"/>
                  <a:pt x="449826" y="52051"/>
                </a:cubicBezTo>
                <a:cubicBezTo>
                  <a:pt x="449826" y="63618"/>
                  <a:pt x="440376" y="73053"/>
                  <a:pt x="428791" y="73053"/>
                </a:cubicBezTo>
                <a:lnTo>
                  <a:pt x="378693" y="73053"/>
                </a:lnTo>
                <a:cubicBezTo>
                  <a:pt x="373104" y="73053"/>
                  <a:pt x="368531" y="77518"/>
                  <a:pt x="368531" y="83199"/>
                </a:cubicBezTo>
                <a:cubicBezTo>
                  <a:pt x="368531" y="87258"/>
                  <a:pt x="365178" y="90606"/>
                  <a:pt x="361012" y="90606"/>
                </a:cubicBezTo>
                <a:cubicBezTo>
                  <a:pt x="356947" y="90606"/>
                  <a:pt x="353594" y="87258"/>
                  <a:pt x="353594" y="83199"/>
                </a:cubicBezTo>
                <a:cubicBezTo>
                  <a:pt x="353594" y="69401"/>
                  <a:pt x="364873" y="58139"/>
                  <a:pt x="378693" y="58139"/>
                </a:cubicBezTo>
                <a:lnTo>
                  <a:pt x="428791" y="58139"/>
                </a:lnTo>
                <a:cubicBezTo>
                  <a:pt x="432145" y="58139"/>
                  <a:pt x="434888" y="55399"/>
                  <a:pt x="434888" y="52051"/>
                </a:cubicBezTo>
                <a:cubicBezTo>
                  <a:pt x="434888" y="48703"/>
                  <a:pt x="432145" y="45964"/>
                  <a:pt x="428791" y="45964"/>
                </a:cubicBezTo>
                <a:lnTo>
                  <a:pt x="230941" y="45964"/>
                </a:lnTo>
                <a:cubicBezTo>
                  <a:pt x="226876" y="45964"/>
                  <a:pt x="223523" y="42615"/>
                  <a:pt x="223523" y="38557"/>
                </a:cubicBezTo>
                <a:cubicBezTo>
                  <a:pt x="223523" y="34397"/>
                  <a:pt x="226876" y="31049"/>
                  <a:pt x="230941" y="31049"/>
                </a:cubicBezTo>
                <a:close/>
                <a:moveTo>
                  <a:pt x="184222" y="0"/>
                </a:moveTo>
                <a:lnTo>
                  <a:pt x="580544" y="0"/>
                </a:lnTo>
                <a:cubicBezTo>
                  <a:pt x="584711" y="0"/>
                  <a:pt x="588064" y="3247"/>
                  <a:pt x="588064" y="7408"/>
                </a:cubicBezTo>
                <a:cubicBezTo>
                  <a:pt x="588064" y="11467"/>
                  <a:pt x="584711" y="14816"/>
                  <a:pt x="580544" y="14816"/>
                </a:cubicBezTo>
                <a:lnTo>
                  <a:pt x="184222" y="14816"/>
                </a:lnTo>
                <a:cubicBezTo>
                  <a:pt x="177515" y="14816"/>
                  <a:pt x="172027" y="20296"/>
                  <a:pt x="172027" y="26994"/>
                </a:cubicBezTo>
                <a:cubicBezTo>
                  <a:pt x="172027" y="33691"/>
                  <a:pt x="177515" y="39171"/>
                  <a:pt x="184222" y="39171"/>
                </a:cubicBezTo>
                <a:lnTo>
                  <a:pt x="198449" y="39171"/>
                </a:lnTo>
                <a:cubicBezTo>
                  <a:pt x="211558" y="39171"/>
                  <a:pt x="222228" y="49827"/>
                  <a:pt x="222228" y="62917"/>
                </a:cubicBezTo>
                <a:lnTo>
                  <a:pt x="222228" y="77734"/>
                </a:lnTo>
                <a:cubicBezTo>
                  <a:pt x="222228" y="81894"/>
                  <a:pt x="218875" y="85243"/>
                  <a:pt x="214708" y="85243"/>
                </a:cubicBezTo>
                <a:cubicBezTo>
                  <a:pt x="210643" y="85243"/>
                  <a:pt x="207290" y="81894"/>
                  <a:pt x="207290" y="77734"/>
                </a:cubicBezTo>
                <a:lnTo>
                  <a:pt x="207290" y="62917"/>
                </a:lnTo>
                <a:cubicBezTo>
                  <a:pt x="207290" y="58046"/>
                  <a:pt x="203327" y="54089"/>
                  <a:pt x="198449" y="54089"/>
                </a:cubicBezTo>
                <a:lnTo>
                  <a:pt x="184222" y="54089"/>
                </a:lnTo>
                <a:cubicBezTo>
                  <a:pt x="169284" y="54089"/>
                  <a:pt x="157191" y="41911"/>
                  <a:pt x="157191" y="26994"/>
                </a:cubicBezTo>
                <a:cubicBezTo>
                  <a:pt x="157191" y="12076"/>
                  <a:pt x="169284" y="0"/>
                  <a:pt x="1842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59" name="标题 1">
            <a:extLst>
              <a:ext uri="{FF2B5EF4-FFF2-40B4-BE49-F238E27FC236}">
                <a16:creationId xmlns:a16="http://schemas.microsoft.com/office/drawing/2014/main" id="{89DEF4D5-67E0-CBCF-35CA-001CD9B0A300}"/>
              </a:ext>
            </a:extLst>
          </p:cNvPr>
          <p:cNvSpPr txBox="1"/>
          <p:nvPr/>
        </p:nvSpPr>
        <p:spPr>
          <a:xfrm>
            <a:off x="4436818" y="3585021"/>
            <a:ext cx="2054815"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在华外商企业各产业投资情况，</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2022</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&amp;2023</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60" name="标题 1">
            <a:extLst>
              <a:ext uri="{FF2B5EF4-FFF2-40B4-BE49-F238E27FC236}">
                <a16:creationId xmlns:a16="http://schemas.microsoft.com/office/drawing/2014/main" id="{84D68AE4-4C0B-8C69-98E2-1619897D3382}"/>
              </a:ext>
            </a:extLst>
          </p:cNvPr>
          <p:cNvSpPr txBox="1"/>
          <p:nvPr/>
        </p:nvSpPr>
        <p:spPr>
          <a:xfrm>
            <a:off x="4797152" y="4037171"/>
            <a:ext cx="946731"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新设企业</a:t>
            </a:r>
            <a:endParaRPr kumimoji="0" lang="en-US" altLang="zh-CN"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数量占比</a:t>
            </a:r>
            <a:endParaRPr kumimoji="0" lang="en-US" altLang="zh-CN" sz="1000" b="0"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p:txBody>
      </p:sp>
      <p:sp>
        <p:nvSpPr>
          <p:cNvPr id="61" name="标题 1">
            <a:extLst>
              <a:ext uri="{FF2B5EF4-FFF2-40B4-BE49-F238E27FC236}">
                <a16:creationId xmlns:a16="http://schemas.microsoft.com/office/drawing/2014/main" id="{7AE34B86-387F-3D92-8330-6B967B1547D7}"/>
              </a:ext>
            </a:extLst>
          </p:cNvPr>
          <p:cNvSpPr txBox="1"/>
          <p:nvPr/>
        </p:nvSpPr>
        <p:spPr>
          <a:xfrm>
            <a:off x="5668122" y="4037171"/>
            <a:ext cx="795005"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使用外资</a:t>
            </a:r>
            <a:endParaRPr kumimoji="0" lang="en-US" altLang="zh-CN"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金额占比</a:t>
            </a:r>
            <a:endParaRPr kumimoji="0" lang="en-US" altLang="zh-CN" sz="1000" b="0"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p:txBody>
      </p:sp>
      <p:sp>
        <p:nvSpPr>
          <p:cNvPr id="62" name="标题 1">
            <a:extLst>
              <a:ext uri="{FF2B5EF4-FFF2-40B4-BE49-F238E27FC236}">
                <a16:creationId xmlns:a16="http://schemas.microsoft.com/office/drawing/2014/main" id="{F9BB5E22-EC34-3993-85AF-089419F8B936}"/>
              </a:ext>
            </a:extLst>
          </p:cNvPr>
          <p:cNvSpPr txBox="1"/>
          <p:nvPr/>
        </p:nvSpPr>
        <p:spPr>
          <a:xfrm>
            <a:off x="4248341" y="4731161"/>
            <a:ext cx="414203" cy="33530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第一</a:t>
            </a:r>
            <a:endParaRPr kumimoji="0" lang="en-US" altLang="zh-CN"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产业</a:t>
            </a:r>
            <a:endParaRPr kumimoji="0" lang="en-US" altLang="zh-CN" sz="900" b="0"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p:txBody>
      </p:sp>
      <p:sp>
        <p:nvSpPr>
          <p:cNvPr id="63" name="标题 1">
            <a:extLst>
              <a:ext uri="{FF2B5EF4-FFF2-40B4-BE49-F238E27FC236}">
                <a16:creationId xmlns:a16="http://schemas.microsoft.com/office/drawing/2014/main" id="{A2818A22-8E3C-EB0E-B034-C169F773A27D}"/>
              </a:ext>
            </a:extLst>
          </p:cNvPr>
          <p:cNvSpPr txBox="1"/>
          <p:nvPr/>
        </p:nvSpPr>
        <p:spPr>
          <a:xfrm>
            <a:off x="4248341" y="5180174"/>
            <a:ext cx="414203" cy="33530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第二</a:t>
            </a:r>
            <a:endParaRPr kumimoji="0" lang="en-US" altLang="zh-CN"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产业</a:t>
            </a:r>
            <a:endParaRPr kumimoji="0" lang="en-US" altLang="zh-CN" sz="900" b="0"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p:txBody>
      </p:sp>
      <p:sp>
        <p:nvSpPr>
          <p:cNvPr id="64" name="标题 1">
            <a:extLst>
              <a:ext uri="{FF2B5EF4-FFF2-40B4-BE49-F238E27FC236}">
                <a16:creationId xmlns:a16="http://schemas.microsoft.com/office/drawing/2014/main" id="{EB8C372C-3A62-C00C-18B7-56CCB6F76EFC}"/>
              </a:ext>
            </a:extLst>
          </p:cNvPr>
          <p:cNvSpPr txBox="1"/>
          <p:nvPr/>
        </p:nvSpPr>
        <p:spPr>
          <a:xfrm>
            <a:off x="4248341" y="5625806"/>
            <a:ext cx="414203" cy="33530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第三</a:t>
            </a:r>
            <a:endParaRPr kumimoji="0" lang="en-US" altLang="zh-CN"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rPr>
              <a:t>产业</a:t>
            </a:r>
            <a:endParaRPr kumimoji="0" lang="en-US" altLang="zh-CN" sz="900" b="0" i="0" u="none" strike="noStrike" kern="1200" cap="none" spc="0" normalizeH="0" baseline="0" noProof="0" dirty="0">
              <a:ln>
                <a:noFill/>
              </a:ln>
              <a:solidFill>
                <a:srgbClr val="FFE601"/>
              </a:solidFill>
              <a:effectLst/>
              <a:uLnTx/>
              <a:uFillTx/>
              <a:latin typeface="STKaiti" panose="02010600040101010101" pitchFamily="2" charset="-122"/>
              <a:ea typeface="STKaiti" panose="02010600040101010101" pitchFamily="2" charset="-122"/>
              <a:cs typeface="+mn-ea"/>
              <a:sym typeface="+mn-lt"/>
            </a:endParaRPr>
          </a:p>
        </p:txBody>
      </p:sp>
      <p:sp>
        <p:nvSpPr>
          <p:cNvPr id="65" name="标题 1">
            <a:extLst>
              <a:ext uri="{FF2B5EF4-FFF2-40B4-BE49-F238E27FC236}">
                <a16:creationId xmlns:a16="http://schemas.microsoft.com/office/drawing/2014/main" id="{4B997167-227C-F3A5-A967-E588171EF87E}"/>
              </a:ext>
            </a:extLst>
          </p:cNvPr>
          <p:cNvSpPr txBox="1"/>
          <p:nvPr/>
        </p:nvSpPr>
        <p:spPr>
          <a:xfrm>
            <a:off x="2213920" y="6160024"/>
            <a:ext cx="1904751"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高技术产业外商新设投资情况，</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年使用外资金额占比</a:t>
            </a:r>
            <a:r>
              <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p>
        </p:txBody>
      </p:sp>
      <p:sp>
        <p:nvSpPr>
          <p:cNvPr id="68" name="标题 1">
            <a:extLst>
              <a:ext uri="{FF2B5EF4-FFF2-40B4-BE49-F238E27FC236}">
                <a16:creationId xmlns:a16="http://schemas.microsoft.com/office/drawing/2014/main" id="{1E725FF6-8831-D9A4-D477-47488E9442B0}"/>
              </a:ext>
            </a:extLst>
          </p:cNvPr>
          <p:cNvSpPr txBox="1"/>
          <p:nvPr/>
        </p:nvSpPr>
        <p:spPr>
          <a:xfrm>
            <a:off x="5157192" y="4732662"/>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0.6%</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69" name="标题 1">
            <a:extLst>
              <a:ext uri="{FF2B5EF4-FFF2-40B4-BE49-F238E27FC236}">
                <a16:creationId xmlns:a16="http://schemas.microsoft.com/office/drawing/2014/main" id="{99377981-B011-1C49-A870-8055714ED5DE}"/>
              </a:ext>
            </a:extLst>
          </p:cNvPr>
          <p:cNvSpPr txBox="1"/>
          <p:nvPr/>
        </p:nvSpPr>
        <p:spPr>
          <a:xfrm>
            <a:off x="5157192" y="5169024"/>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9.1%</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70" name="标题 1">
            <a:extLst>
              <a:ext uri="{FF2B5EF4-FFF2-40B4-BE49-F238E27FC236}">
                <a16:creationId xmlns:a16="http://schemas.microsoft.com/office/drawing/2014/main" id="{E17925DE-8AF5-D561-B058-4D9E9EFE257F}"/>
              </a:ext>
            </a:extLst>
          </p:cNvPr>
          <p:cNvSpPr txBox="1"/>
          <p:nvPr/>
        </p:nvSpPr>
        <p:spPr>
          <a:xfrm>
            <a:off x="5157192" y="5631474"/>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90.3%</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72" name="标题 1">
            <a:extLst>
              <a:ext uri="{FF2B5EF4-FFF2-40B4-BE49-F238E27FC236}">
                <a16:creationId xmlns:a16="http://schemas.microsoft.com/office/drawing/2014/main" id="{F7199AAE-AEEC-BA8C-905B-205691345906}"/>
              </a:ext>
            </a:extLst>
          </p:cNvPr>
          <p:cNvSpPr txBox="1"/>
          <p:nvPr/>
        </p:nvSpPr>
        <p:spPr>
          <a:xfrm>
            <a:off x="6002926" y="4736480"/>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0.4%</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73" name="标题 1">
            <a:extLst>
              <a:ext uri="{FF2B5EF4-FFF2-40B4-BE49-F238E27FC236}">
                <a16:creationId xmlns:a16="http://schemas.microsoft.com/office/drawing/2014/main" id="{3800FC6A-42CE-270E-A532-AC1940FCBEFE}"/>
              </a:ext>
            </a:extLst>
          </p:cNvPr>
          <p:cNvSpPr txBox="1"/>
          <p:nvPr/>
        </p:nvSpPr>
        <p:spPr>
          <a:xfrm>
            <a:off x="6002926" y="5172842"/>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35.2%</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74" name="标题 1">
            <a:extLst>
              <a:ext uri="{FF2B5EF4-FFF2-40B4-BE49-F238E27FC236}">
                <a16:creationId xmlns:a16="http://schemas.microsoft.com/office/drawing/2014/main" id="{A33EE83C-5C28-DDA2-CDF6-B0F1DCA4CD60}"/>
              </a:ext>
            </a:extLst>
          </p:cNvPr>
          <p:cNvSpPr txBox="1"/>
          <p:nvPr/>
        </p:nvSpPr>
        <p:spPr>
          <a:xfrm>
            <a:off x="6002926" y="5635292"/>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64.6%</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graphicFrame>
        <p:nvGraphicFramePr>
          <p:cNvPr id="79" name="Chart 78">
            <a:extLst>
              <a:ext uri="{FF2B5EF4-FFF2-40B4-BE49-F238E27FC236}">
                <a16:creationId xmlns:a16="http://schemas.microsoft.com/office/drawing/2014/main" id="{D84E2B77-E731-83C8-647D-14B32995FBDA}"/>
              </a:ext>
            </a:extLst>
          </p:cNvPr>
          <p:cNvGraphicFramePr>
            <a:graphicFrameLocks/>
          </p:cNvGraphicFramePr>
          <p:nvPr/>
        </p:nvGraphicFramePr>
        <p:xfrm>
          <a:off x="3011839" y="6754611"/>
          <a:ext cx="1045359" cy="1938444"/>
        </p:xfrm>
        <a:graphic>
          <a:graphicData uri="http://schemas.openxmlformats.org/drawingml/2006/chart">
            <c:chart xmlns:c="http://schemas.openxmlformats.org/drawingml/2006/chart" xmlns:r="http://schemas.openxmlformats.org/officeDocument/2006/relationships" r:id="rId6"/>
          </a:graphicData>
        </a:graphic>
      </p:graphicFrame>
      <p:cxnSp>
        <p:nvCxnSpPr>
          <p:cNvPr id="80" name="Straight Connector 79">
            <a:extLst>
              <a:ext uri="{FF2B5EF4-FFF2-40B4-BE49-F238E27FC236}">
                <a16:creationId xmlns:a16="http://schemas.microsoft.com/office/drawing/2014/main" id="{F639BB7C-CF8A-D2E3-7BD8-94AE75B1DAA8}"/>
              </a:ext>
            </a:extLst>
          </p:cNvPr>
          <p:cNvCxnSpPr>
            <a:cxnSpLocks/>
          </p:cNvCxnSpPr>
          <p:nvPr/>
        </p:nvCxnSpPr>
        <p:spPr>
          <a:xfrm>
            <a:off x="2385265" y="6897216"/>
            <a:ext cx="54864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DD0079A-926C-FDF7-0AE9-921187B01DF2}"/>
              </a:ext>
            </a:extLst>
          </p:cNvPr>
          <p:cNvCxnSpPr>
            <a:cxnSpLocks/>
          </p:cNvCxnSpPr>
          <p:nvPr/>
        </p:nvCxnSpPr>
        <p:spPr>
          <a:xfrm>
            <a:off x="2385249" y="7671816"/>
            <a:ext cx="1371600" cy="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F074C6-9EDF-87D2-EAD2-2447DC9A322E}"/>
              </a:ext>
            </a:extLst>
          </p:cNvPr>
          <p:cNvCxnSpPr>
            <a:cxnSpLocks/>
          </p:cNvCxnSpPr>
          <p:nvPr/>
        </p:nvCxnSpPr>
        <p:spPr>
          <a:xfrm rot="5400000">
            <a:off x="2307537" y="7296912"/>
            <a:ext cx="731520" cy="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E3C08C0-DEE1-BF87-5927-7A3B036FF088}"/>
              </a:ext>
            </a:extLst>
          </p:cNvPr>
          <p:cNvCxnSpPr>
            <a:cxnSpLocks/>
          </p:cNvCxnSpPr>
          <p:nvPr/>
        </p:nvCxnSpPr>
        <p:spPr>
          <a:xfrm rot="5400000">
            <a:off x="2458413" y="7918717"/>
            <a:ext cx="429768" cy="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A3D479-26E2-8080-9A2F-D676A3DFD570}"/>
              </a:ext>
            </a:extLst>
          </p:cNvPr>
          <p:cNvCxnSpPr>
            <a:cxnSpLocks/>
          </p:cNvCxnSpPr>
          <p:nvPr/>
        </p:nvCxnSpPr>
        <p:spPr>
          <a:xfrm>
            <a:off x="2371759" y="8124452"/>
            <a:ext cx="640080" cy="0"/>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标题 1">
            <a:extLst>
              <a:ext uri="{FF2B5EF4-FFF2-40B4-BE49-F238E27FC236}">
                <a16:creationId xmlns:a16="http://schemas.microsoft.com/office/drawing/2014/main" id="{EE4A4523-4AFA-AD10-A95A-C4104DA90D8B}"/>
              </a:ext>
            </a:extLst>
          </p:cNvPr>
          <p:cNvSpPr txBox="1"/>
          <p:nvPr/>
        </p:nvSpPr>
        <p:spPr>
          <a:xfrm>
            <a:off x="2417524" y="7772075"/>
            <a:ext cx="548549" cy="244067"/>
          </a:xfrm>
          <a:prstGeom prst="rect">
            <a:avLst/>
          </a:prstGeom>
          <a:solidFill>
            <a:srgbClr val="171717"/>
          </a:solid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高技术产业占比</a:t>
            </a:r>
            <a:endParaRPr kumimoji="0" lang="en-US" altLang="zh-CN"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37.4%</a:t>
            </a:r>
          </a:p>
        </p:txBody>
      </p:sp>
      <p:sp>
        <p:nvSpPr>
          <p:cNvPr id="88" name="Rectangle 87">
            <a:extLst>
              <a:ext uri="{FF2B5EF4-FFF2-40B4-BE49-F238E27FC236}">
                <a16:creationId xmlns:a16="http://schemas.microsoft.com/office/drawing/2014/main" id="{7A460414-7427-2172-8FA0-27F9D62E0552}"/>
              </a:ext>
            </a:extLst>
          </p:cNvPr>
          <p:cNvSpPr/>
          <p:nvPr/>
        </p:nvSpPr>
        <p:spPr>
          <a:xfrm>
            <a:off x="3582436" y="6893972"/>
            <a:ext cx="192024" cy="76545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89" name="标题 1">
            <a:extLst>
              <a:ext uri="{FF2B5EF4-FFF2-40B4-BE49-F238E27FC236}">
                <a16:creationId xmlns:a16="http://schemas.microsoft.com/office/drawing/2014/main" id="{9D36762B-A52D-65FB-4DB5-9C70125DF711}"/>
              </a:ext>
            </a:extLst>
          </p:cNvPr>
          <p:cNvSpPr txBox="1"/>
          <p:nvPr/>
        </p:nvSpPr>
        <p:spPr>
          <a:xfrm>
            <a:off x="2348880" y="7163768"/>
            <a:ext cx="640076" cy="244067"/>
          </a:xfrm>
          <a:prstGeom prst="rect">
            <a:avLst/>
          </a:prstGeom>
          <a:solidFill>
            <a:srgbClr val="171717"/>
          </a:solid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非高技术</a:t>
            </a:r>
            <a:endParaRPr kumimoji="0" lang="en-US" altLang="zh-CN"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产业占比</a:t>
            </a:r>
            <a:endParaRPr kumimoji="0" lang="en-US" altLang="zh-CN" sz="7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5" name="标题 1">
            <a:extLst>
              <a:ext uri="{FF2B5EF4-FFF2-40B4-BE49-F238E27FC236}">
                <a16:creationId xmlns:a16="http://schemas.microsoft.com/office/drawing/2014/main" id="{00579874-ABC8-1C0D-23D3-9610980CD5C2}"/>
              </a:ext>
            </a:extLst>
          </p:cNvPr>
          <p:cNvSpPr txBox="1"/>
          <p:nvPr/>
        </p:nvSpPr>
        <p:spPr>
          <a:xfrm>
            <a:off x="4804253" y="4738760"/>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0.9%</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7" name="标题 1">
            <a:extLst>
              <a:ext uri="{FF2B5EF4-FFF2-40B4-BE49-F238E27FC236}">
                <a16:creationId xmlns:a16="http://schemas.microsoft.com/office/drawing/2014/main" id="{0D058A4F-D25F-12D4-CA08-3F9D6B43D38E}"/>
              </a:ext>
            </a:extLst>
          </p:cNvPr>
          <p:cNvSpPr txBox="1"/>
          <p:nvPr/>
        </p:nvSpPr>
        <p:spPr>
          <a:xfrm>
            <a:off x="4804253" y="5175122"/>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12%</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8" name="标题 1">
            <a:extLst>
              <a:ext uri="{FF2B5EF4-FFF2-40B4-BE49-F238E27FC236}">
                <a16:creationId xmlns:a16="http://schemas.microsoft.com/office/drawing/2014/main" id="{6E65120B-B65B-8966-347C-491CFE3897FF}"/>
              </a:ext>
            </a:extLst>
          </p:cNvPr>
          <p:cNvSpPr txBox="1"/>
          <p:nvPr/>
        </p:nvSpPr>
        <p:spPr>
          <a:xfrm>
            <a:off x="4804253" y="5637572"/>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87.1%</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9" name="标题 1">
            <a:extLst>
              <a:ext uri="{FF2B5EF4-FFF2-40B4-BE49-F238E27FC236}">
                <a16:creationId xmlns:a16="http://schemas.microsoft.com/office/drawing/2014/main" id="{47A377E9-585A-EE95-2464-355CA40655F8}"/>
              </a:ext>
            </a:extLst>
          </p:cNvPr>
          <p:cNvSpPr txBox="1"/>
          <p:nvPr/>
        </p:nvSpPr>
        <p:spPr>
          <a:xfrm>
            <a:off x="5610853" y="4742578"/>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0.3%</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0" name="标题 1">
            <a:extLst>
              <a:ext uri="{FF2B5EF4-FFF2-40B4-BE49-F238E27FC236}">
                <a16:creationId xmlns:a16="http://schemas.microsoft.com/office/drawing/2014/main" id="{6BEF5330-A70B-FB52-2D24-318F9D69CD78}"/>
              </a:ext>
            </a:extLst>
          </p:cNvPr>
          <p:cNvSpPr txBox="1"/>
          <p:nvPr/>
        </p:nvSpPr>
        <p:spPr>
          <a:xfrm>
            <a:off x="5610853" y="5178940"/>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30.2%</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1" name="标题 1">
            <a:extLst>
              <a:ext uri="{FF2B5EF4-FFF2-40B4-BE49-F238E27FC236}">
                <a16:creationId xmlns:a16="http://schemas.microsoft.com/office/drawing/2014/main" id="{7996499B-2C5C-A6DF-FAF3-554E45F6D9AD}"/>
              </a:ext>
            </a:extLst>
          </p:cNvPr>
          <p:cNvSpPr txBox="1"/>
          <p:nvPr/>
        </p:nvSpPr>
        <p:spPr>
          <a:xfrm>
            <a:off x="5610853" y="5641390"/>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69.6%</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5" name="标题 1">
            <a:extLst>
              <a:ext uri="{FF2B5EF4-FFF2-40B4-BE49-F238E27FC236}">
                <a16:creationId xmlns:a16="http://schemas.microsoft.com/office/drawing/2014/main" id="{BAF4A5D7-25F6-D7BB-D5BB-30B1B34EEC5F}"/>
              </a:ext>
            </a:extLst>
          </p:cNvPr>
          <p:cNvSpPr txBox="1"/>
          <p:nvPr/>
        </p:nvSpPr>
        <p:spPr>
          <a:xfrm>
            <a:off x="4804253" y="4395393"/>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2022</a:t>
            </a:r>
            <a:r>
              <a:rPr kumimoji="0" lang="zh-CN" altLang="en-US"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 name="标题 1">
            <a:extLst>
              <a:ext uri="{FF2B5EF4-FFF2-40B4-BE49-F238E27FC236}">
                <a16:creationId xmlns:a16="http://schemas.microsoft.com/office/drawing/2014/main" id="{5740F00F-396E-3F43-7C03-C666CD3EBB31}"/>
              </a:ext>
            </a:extLst>
          </p:cNvPr>
          <p:cNvSpPr txBox="1"/>
          <p:nvPr/>
        </p:nvSpPr>
        <p:spPr>
          <a:xfrm>
            <a:off x="5639613" y="4399211"/>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2022</a:t>
            </a:r>
            <a:r>
              <a:rPr kumimoji="0" lang="zh-CN" altLang="en-US" sz="9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900" b="0"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 name="标题 1">
            <a:extLst>
              <a:ext uri="{FF2B5EF4-FFF2-40B4-BE49-F238E27FC236}">
                <a16:creationId xmlns:a16="http://schemas.microsoft.com/office/drawing/2014/main" id="{BFBD3738-0955-35BD-DE9A-1BF4A746657C}"/>
              </a:ext>
            </a:extLst>
          </p:cNvPr>
          <p:cNvSpPr txBox="1"/>
          <p:nvPr/>
        </p:nvSpPr>
        <p:spPr>
          <a:xfrm>
            <a:off x="5185929" y="4396338"/>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2023</a:t>
            </a:r>
            <a:r>
              <a:rPr kumimoji="0" lang="zh-CN" altLang="en-US"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8" name="标题 1">
            <a:extLst>
              <a:ext uri="{FF2B5EF4-FFF2-40B4-BE49-F238E27FC236}">
                <a16:creationId xmlns:a16="http://schemas.microsoft.com/office/drawing/2014/main" id="{FEFC01A1-870D-3406-F138-F967AF22D2E3}"/>
              </a:ext>
            </a:extLst>
          </p:cNvPr>
          <p:cNvSpPr txBox="1"/>
          <p:nvPr/>
        </p:nvSpPr>
        <p:spPr>
          <a:xfrm>
            <a:off x="6021288" y="4400156"/>
            <a:ext cx="594426" cy="354438"/>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2023</a:t>
            </a:r>
            <a:r>
              <a:rPr kumimoji="0" lang="zh-CN" altLang="en-US" sz="900" b="1"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900" b="0" i="0" u="none" strike="noStrike" kern="1200" cap="none" spc="0" normalizeH="0" baseline="0" noProof="0" dirty="0">
              <a:ln>
                <a:noFill/>
              </a:ln>
              <a:solidFill>
                <a:srgbClr val="FEF2CB">
                  <a:lumMod val="90000"/>
                </a:srgbClr>
              </a:solidFill>
              <a:effectLst/>
              <a:uLnTx/>
              <a:uFillTx/>
              <a:latin typeface="STKaiti" panose="02010600040101010101" pitchFamily="2" charset="-122"/>
              <a:ea typeface="STKaiti" panose="02010600040101010101" pitchFamily="2" charset="-122"/>
              <a:cs typeface="+mn-ea"/>
              <a:sym typeface="+mn-lt"/>
            </a:endParaRPr>
          </a:p>
        </p:txBody>
      </p:sp>
      <p:cxnSp>
        <p:nvCxnSpPr>
          <p:cNvPr id="20" name="Straight Connector 19">
            <a:extLst>
              <a:ext uri="{FF2B5EF4-FFF2-40B4-BE49-F238E27FC236}">
                <a16:creationId xmlns:a16="http://schemas.microsoft.com/office/drawing/2014/main" id="{BDAE254A-9334-D0C3-1AA8-CA34942983EC}"/>
              </a:ext>
            </a:extLst>
          </p:cNvPr>
          <p:cNvCxnSpPr>
            <a:cxnSpLocks/>
          </p:cNvCxnSpPr>
          <p:nvPr/>
        </p:nvCxnSpPr>
        <p:spPr>
          <a:xfrm rot="5400000">
            <a:off x="5065776" y="5233040"/>
            <a:ext cx="1280160" cy="0"/>
          </a:xfrm>
          <a:prstGeom prst="line">
            <a:avLst/>
          </a:prstGeom>
          <a:ln w="31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标题 1">
            <a:extLst>
              <a:ext uri="{FF2B5EF4-FFF2-40B4-BE49-F238E27FC236}">
                <a16:creationId xmlns:a16="http://schemas.microsoft.com/office/drawing/2014/main" id="{870A5E12-E4D9-B6D3-B583-8D2A6ED2B575}"/>
              </a:ext>
            </a:extLst>
          </p:cNvPr>
          <p:cNvSpPr txBox="1"/>
          <p:nvPr/>
        </p:nvSpPr>
        <p:spPr>
          <a:xfrm>
            <a:off x="3380030" y="7652402"/>
            <a:ext cx="594426" cy="16334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600" b="1" i="0" u="none" strike="noStrike" kern="1200" cap="none" spc="0" normalizeH="0" baseline="0" noProof="0" dirty="0">
                <a:ln>
                  <a:noFill/>
                </a:ln>
                <a:solidFill>
                  <a:srgbClr val="4A4545">
                    <a:lumMod val="75000"/>
                  </a:srgbClr>
                </a:solidFill>
                <a:effectLst/>
                <a:uLnTx/>
                <a:uFillTx/>
                <a:latin typeface="STKaiti" panose="02010600040101010101" pitchFamily="2" charset="-122"/>
                <a:ea typeface="STKaiti" panose="02010600040101010101" pitchFamily="2" charset="-122"/>
                <a:cs typeface="+mn-ea"/>
                <a:sym typeface="+mn-lt"/>
              </a:rPr>
              <a:t>11.1%</a:t>
            </a:r>
            <a:endParaRPr kumimoji="0" lang="en-US" altLang="zh-CN" sz="600" b="0" i="0" u="none" strike="noStrike" kern="1200" cap="none" spc="0" normalizeH="0" baseline="0" noProof="0" dirty="0">
              <a:ln>
                <a:noFill/>
              </a:ln>
              <a:solidFill>
                <a:srgbClr val="4A4545">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36" name="标题 1">
            <a:extLst>
              <a:ext uri="{FF2B5EF4-FFF2-40B4-BE49-F238E27FC236}">
                <a16:creationId xmlns:a16="http://schemas.microsoft.com/office/drawing/2014/main" id="{0F295DBB-794D-D448-C34B-DFCA1EABF45D}"/>
              </a:ext>
            </a:extLst>
          </p:cNvPr>
          <p:cNvSpPr txBox="1"/>
          <p:nvPr/>
        </p:nvSpPr>
        <p:spPr>
          <a:xfrm>
            <a:off x="3499728" y="7886861"/>
            <a:ext cx="355030" cy="16334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600" b="1" i="0" u="none" strike="noStrike" kern="1200" cap="none" spc="0" normalizeH="0" baseline="0" noProof="0" dirty="0">
                <a:ln>
                  <a:noFill/>
                </a:ln>
                <a:solidFill>
                  <a:srgbClr val="4A4545">
                    <a:lumMod val="75000"/>
                  </a:srgbClr>
                </a:solidFill>
                <a:effectLst/>
                <a:uLnTx/>
                <a:uFillTx/>
                <a:latin typeface="STKaiti" panose="02010600040101010101" pitchFamily="2" charset="-122"/>
                <a:ea typeface="STKaiti" panose="02010600040101010101" pitchFamily="2" charset="-122"/>
                <a:cs typeface="+mn-ea"/>
                <a:sym typeface="+mn-lt"/>
              </a:rPr>
              <a:t>26.3%</a:t>
            </a:r>
          </a:p>
        </p:txBody>
      </p:sp>
      <p:sp>
        <p:nvSpPr>
          <p:cNvPr id="37" name="标题 1">
            <a:extLst>
              <a:ext uri="{FF2B5EF4-FFF2-40B4-BE49-F238E27FC236}">
                <a16:creationId xmlns:a16="http://schemas.microsoft.com/office/drawing/2014/main" id="{FF93C391-A303-CC8B-3F9B-0ABF626B6816}"/>
              </a:ext>
            </a:extLst>
          </p:cNvPr>
          <p:cNvSpPr txBox="1"/>
          <p:nvPr/>
        </p:nvSpPr>
        <p:spPr>
          <a:xfrm>
            <a:off x="3756849" y="7299840"/>
            <a:ext cx="459141" cy="15755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相比</a:t>
            </a:r>
            <a:endParaRPr kumimoji="0" lang="en-US" altLang="ja-JP"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ja-JP"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2022</a:t>
            </a: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增加</a:t>
            </a:r>
            <a:r>
              <a:rPr kumimoji="0" lang="en-US" altLang="zh-CN"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1.5%</a:t>
            </a:r>
          </a:p>
        </p:txBody>
      </p:sp>
      <p:sp>
        <p:nvSpPr>
          <p:cNvPr id="39" name="标题 1">
            <a:extLst>
              <a:ext uri="{FF2B5EF4-FFF2-40B4-BE49-F238E27FC236}">
                <a16:creationId xmlns:a16="http://schemas.microsoft.com/office/drawing/2014/main" id="{664C0C92-B87D-F4DF-6854-B5447B62FC74}"/>
              </a:ext>
            </a:extLst>
          </p:cNvPr>
          <p:cNvSpPr txBox="1"/>
          <p:nvPr/>
        </p:nvSpPr>
        <p:spPr>
          <a:xfrm>
            <a:off x="3793651" y="7770109"/>
            <a:ext cx="382046" cy="15755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相比</a:t>
            </a:r>
            <a:endParaRPr kumimoji="0" lang="en-US" altLang="ja-JP"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ja-JP"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2022</a:t>
            </a: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增加</a:t>
            </a:r>
            <a:r>
              <a:rPr kumimoji="0" lang="en-US" altLang="zh-CN"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0.2%</a:t>
            </a:r>
          </a:p>
        </p:txBody>
      </p:sp>
      <p:sp>
        <p:nvSpPr>
          <p:cNvPr id="12" name="标题 1">
            <a:extLst>
              <a:ext uri="{FF2B5EF4-FFF2-40B4-BE49-F238E27FC236}">
                <a16:creationId xmlns:a16="http://schemas.microsoft.com/office/drawing/2014/main" id="{24AA564C-C377-FBB0-8585-2CDF0E3A402E}"/>
              </a:ext>
            </a:extLst>
          </p:cNvPr>
          <p:cNvSpPr txBox="1"/>
          <p:nvPr/>
        </p:nvSpPr>
        <p:spPr>
          <a:xfrm>
            <a:off x="3499728" y="6704402"/>
            <a:ext cx="382046" cy="15755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ja-JP"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a:t>
            </a:r>
            <a:r>
              <a:rPr kumimoji="0" lang="en-US" altLang="zh-CN"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3</a:t>
            </a:r>
            <a:r>
              <a:rPr kumimoji="0" lang="ja-JP" altLang="en-US" sz="6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p>
        </p:txBody>
      </p:sp>
      <p:cxnSp>
        <p:nvCxnSpPr>
          <p:cNvPr id="25" name="Straight Connector 24">
            <a:extLst>
              <a:ext uri="{FF2B5EF4-FFF2-40B4-BE49-F238E27FC236}">
                <a16:creationId xmlns:a16="http://schemas.microsoft.com/office/drawing/2014/main" id="{7C7D0999-6346-223C-29F9-3AD1FAF22C4C}"/>
              </a:ext>
            </a:extLst>
          </p:cNvPr>
          <p:cNvCxnSpPr/>
          <p:nvPr/>
        </p:nvCxnSpPr>
        <p:spPr>
          <a:xfrm>
            <a:off x="3775640" y="7705450"/>
            <a:ext cx="182880" cy="0"/>
          </a:xfrm>
          <a:prstGeom prst="line">
            <a:avLst/>
          </a:prstGeom>
          <a:ln>
            <a:solidFill>
              <a:srgbClr val="FFF16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276525-055D-D70A-35A4-57E56510EB29}"/>
              </a:ext>
            </a:extLst>
          </p:cNvPr>
          <p:cNvCxnSpPr>
            <a:cxnSpLocks/>
          </p:cNvCxnSpPr>
          <p:nvPr/>
        </p:nvCxnSpPr>
        <p:spPr>
          <a:xfrm rot="5400000">
            <a:off x="3867080" y="7612393"/>
            <a:ext cx="182880" cy="0"/>
          </a:xfrm>
          <a:prstGeom prst="line">
            <a:avLst/>
          </a:prstGeom>
          <a:ln>
            <a:solidFill>
              <a:srgbClr val="FFF165"/>
            </a:solidFill>
            <a:headEnd type="stealth"/>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7E15EF75-313E-1675-DEB4-FE29B7334DDD}"/>
              </a:ext>
            </a:extLst>
          </p:cNvPr>
          <p:cNvCxnSpPr>
            <a:cxnSpLocks/>
          </p:cNvCxnSpPr>
          <p:nvPr/>
        </p:nvCxnSpPr>
        <p:spPr>
          <a:xfrm flipV="1">
            <a:off x="3660161" y="7974992"/>
            <a:ext cx="303775" cy="138846"/>
          </a:xfrm>
          <a:prstGeom prst="bentConnector2">
            <a:avLst/>
          </a:prstGeom>
          <a:ln>
            <a:solidFill>
              <a:srgbClr val="E0AC04"/>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75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6E7E4-5585-E405-118F-1179CCB9831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22" name="文本框 24">
            <a:extLst>
              <a:ext uri="{FF2B5EF4-FFF2-40B4-BE49-F238E27FC236}">
                <a16:creationId xmlns:a16="http://schemas.microsoft.com/office/drawing/2014/main" id="{EC015AA1-5C78-16A2-8E68-8704B59C4D3B}"/>
              </a:ext>
            </a:extLst>
          </p:cNvPr>
          <p:cNvSpPr txBox="1"/>
          <p:nvPr/>
        </p:nvSpPr>
        <p:spPr>
          <a:xfrm>
            <a:off x="1864128" y="6949952"/>
            <a:ext cx="4608576" cy="181947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随着中国本土企业竞争力的增强和本土企业市场份额的增长，外商企业整体在华各行业市场份额近年来有所下降。根据</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Frost &amp; Sullivan</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数据显示，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年，外商企业在华整体行业的营收占当年中国</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GDP</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比重约为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，而在</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2021</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年，这一比重约为</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全球局势和市场竞争力变化的背景下，部分外商企业或考虑逐步减少在华业务，或考虑完全退出。然而，中国在科技制造、新能源汽车、消费品、奢侈品等领域的市场增长潜力高，占全球市场份额比重大（科技制造约</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40%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，新能源汽车约</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70%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，消费品约</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33%</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，奢侈品约</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），是外商企业无法忽视的营收来源，预计未来外商企业将在这些领域加大在华研发生产环节、供应链环节的投入。</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8" name="文本框 24">
            <a:extLst>
              <a:ext uri="{FF2B5EF4-FFF2-40B4-BE49-F238E27FC236}">
                <a16:creationId xmlns:a16="http://schemas.microsoft.com/office/drawing/2014/main" id="{CE1A851A-8C5D-4A4D-E30A-553A243A2A5C}"/>
              </a:ext>
            </a:extLst>
          </p:cNvPr>
          <p:cNvSpPr txBox="1"/>
          <p:nvPr/>
        </p:nvSpPr>
        <p:spPr>
          <a:xfrm>
            <a:off x="1864128" y="1279291"/>
            <a:ext cx="4608576" cy="200413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年以来，中国政府对外商投资准入管理的负面清单呈现出逐年缩减的态势，</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市场准入负面清单（</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2025</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年版）</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进一步将负面清单事项缩减至</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106</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2020</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117</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2018</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年</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151</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项）。中国政府优化外资准入结构，加大对新兴产业的开放，放宽的领域以制造业（</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设备制造、汽车制造、医药制造、生物技术制造等）、电信服务业、金融业为主；同时加强对国家安全重点领域的监管，新增对电子烟、无人机生产、在线药品销售等领域的限制。</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对准入限制放宽政策做出积极响应，在华设立数据中心的布局呈现出从一线城市向环一线城市（苏州、杭州、昆山、无锡等）及中西部地区外溢的趋势。其中，上海仍然是外商企业最青睐的数据中心部署地，成都是中西部地区外商投资最集中的区域。</a:t>
            </a:r>
            <a:endPar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9" name="标题 1">
            <a:extLst>
              <a:ext uri="{FF2B5EF4-FFF2-40B4-BE49-F238E27FC236}">
                <a16:creationId xmlns:a16="http://schemas.microsoft.com/office/drawing/2014/main" id="{8D5493FC-BFB9-C139-7203-A1E5B8662C1A}"/>
              </a:ext>
            </a:extLst>
          </p:cNvPr>
          <p:cNvSpPr txBox="1"/>
          <p:nvPr/>
        </p:nvSpPr>
        <p:spPr>
          <a:xfrm>
            <a:off x="594550" y="3349552"/>
            <a:ext cx="4137736"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外商企业在华投资相关产业准入限制政策放宽，（</a:t>
            </a:r>
            <a:r>
              <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2020-2025.5</a:t>
            </a: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10" name="标题 1">
            <a:extLst>
              <a:ext uri="{FF2B5EF4-FFF2-40B4-BE49-F238E27FC236}">
                <a16:creationId xmlns:a16="http://schemas.microsoft.com/office/drawing/2014/main" id="{BD4DDF16-F588-0E62-7572-1D7AE945F98A}"/>
              </a:ext>
            </a:extLst>
          </p:cNvPr>
          <p:cNvSpPr txBox="1"/>
          <p:nvPr/>
        </p:nvSpPr>
        <p:spPr>
          <a:xfrm>
            <a:off x="371382" y="4238186"/>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2020</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5" name="标题 1">
            <a:extLst>
              <a:ext uri="{FF2B5EF4-FFF2-40B4-BE49-F238E27FC236}">
                <a16:creationId xmlns:a16="http://schemas.microsoft.com/office/drawing/2014/main" id="{69EEF7ED-7564-C957-6A5F-9F9EC5F55948}"/>
              </a:ext>
            </a:extLst>
          </p:cNvPr>
          <p:cNvSpPr txBox="1"/>
          <p:nvPr/>
        </p:nvSpPr>
        <p:spPr>
          <a:xfrm>
            <a:off x="1781981" y="3932017"/>
            <a:ext cx="471368" cy="245415"/>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制造业</a:t>
            </a:r>
            <a:endParaRPr kumimoji="0" lang="en-US" altLang="zh-CN" sz="10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endParaRPr>
          </a:p>
        </p:txBody>
      </p:sp>
      <p:sp>
        <p:nvSpPr>
          <p:cNvPr id="19" name="标题 1">
            <a:extLst>
              <a:ext uri="{FF2B5EF4-FFF2-40B4-BE49-F238E27FC236}">
                <a16:creationId xmlns:a16="http://schemas.microsoft.com/office/drawing/2014/main" id="{68FDCF90-20DD-C341-EAF8-5CC8EDD335B2}"/>
              </a:ext>
            </a:extLst>
          </p:cNvPr>
          <p:cNvSpPr txBox="1"/>
          <p:nvPr/>
        </p:nvSpPr>
        <p:spPr>
          <a:xfrm>
            <a:off x="4839565" y="3835829"/>
            <a:ext cx="683528" cy="278160"/>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金融业</a:t>
            </a:r>
            <a:endParaRPr kumimoji="0" lang="en-US" altLang="zh-CN" sz="1000" b="0"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5" name="标题 1">
            <a:extLst>
              <a:ext uri="{FF2B5EF4-FFF2-40B4-BE49-F238E27FC236}">
                <a16:creationId xmlns:a16="http://schemas.microsoft.com/office/drawing/2014/main" id="{D2346188-E296-CED6-3FBE-0DFB556770E8}"/>
              </a:ext>
            </a:extLst>
          </p:cNvPr>
          <p:cNvSpPr txBox="1"/>
          <p:nvPr/>
        </p:nvSpPr>
        <p:spPr>
          <a:xfrm>
            <a:off x="371382" y="4601504"/>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2021</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6" name="标题 1">
            <a:extLst>
              <a:ext uri="{FF2B5EF4-FFF2-40B4-BE49-F238E27FC236}">
                <a16:creationId xmlns:a16="http://schemas.microsoft.com/office/drawing/2014/main" id="{980E265C-BC16-645F-48A6-BED192454130}"/>
              </a:ext>
            </a:extLst>
          </p:cNvPr>
          <p:cNvSpPr txBox="1"/>
          <p:nvPr/>
        </p:nvSpPr>
        <p:spPr>
          <a:xfrm>
            <a:off x="371382" y="4964822"/>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2022</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7" name="标题 1">
            <a:extLst>
              <a:ext uri="{FF2B5EF4-FFF2-40B4-BE49-F238E27FC236}">
                <a16:creationId xmlns:a16="http://schemas.microsoft.com/office/drawing/2014/main" id="{465CB5B5-7321-37DA-10C4-B0D7B912CE98}"/>
              </a:ext>
            </a:extLst>
          </p:cNvPr>
          <p:cNvSpPr txBox="1"/>
          <p:nvPr/>
        </p:nvSpPr>
        <p:spPr>
          <a:xfrm>
            <a:off x="371382" y="5328140"/>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2023</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8" name="标题 1">
            <a:extLst>
              <a:ext uri="{FF2B5EF4-FFF2-40B4-BE49-F238E27FC236}">
                <a16:creationId xmlns:a16="http://schemas.microsoft.com/office/drawing/2014/main" id="{E269CF03-CBB2-D144-BBD6-8045DBED9DE5}"/>
              </a:ext>
            </a:extLst>
          </p:cNvPr>
          <p:cNvSpPr txBox="1"/>
          <p:nvPr/>
        </p:nvSpPr>
        <p:spPr>
          <a:xfrm>
            <a:off x="371382" y="5691458"/>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2024</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29" name="标题 1">
            <a:extLst>
              <a:ext uri="{FF2B5EF4-FFF2-40B4-BE49-F238E27FC236}">
                <a16:creationId xmlns:a16="http://schemas.microsoft.com/office/drawing/2014/main" id="{133012C4-1409-52BD-822A-A30D5F1B5506}"/>
              </a:ext>
            </a:extLst>
          </p:cNvPr>
          <p:cNvSpPr txBox="1"/>
          <p:nvPr/>
        </p:nvSpPr>
        <p:spPr>
          <a:xfrm>
            <a:off x="371382" y="6160940"/>
            <a:ext cx="848929" cy="28803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2025</a:t>
            </a:r>
            <a:r>
              <a:rPr kumimoji="0" lang="zh-CN" altLang="en-US"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年</a:t>
            </a:r>
            <a:endParaRPr kumimoji="0" lang="en-US" altLang="zh-CN" sz="10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7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（截至</a:t>
            </a:r>
            <a:r>
              <a:rPr kumimoji="0" lang="en-US" altLang="zh-CN" sz="7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5</a:t>
            </a:r>
            <a:r>
              <a:rPr kumimoji="0" lang="zh-CN" altLang="en-US" sz="7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rPr>
              <a:t>月）</a:t>
            </a:r>
            <a:endParaRPr kumimoji="0" lang="en-US" altLang="zh-CN" sz="700" b="1" i="0" u="none" strike="noStrike" kern="1200" cap="none" spc="0" normalizeH="0" baseline="0" noProof="0" dirty="0">
              <a:ln>
                <a:noFill/>
              </a:ln>
              <a:solidFill>
                <a:srgbClr val="D5CDA2">
                  <a:lumMod val="40000"/>
                  <a:lumOff val="60000"/>
                </a:srgbClr>
              </a:solidFill>
              <a:effectLst/>
              <a:uLnTx/>
              <a:uFillTx/>
              <a:latin typeface="STKaiti" panose="02010600040101010101" pitchFamily="2" charset="-122"/>
              <a:ea typeface="STKaiti" panose="02010600040101010101" pitchFamily="2" charset="-122"/>
              <a:cs typeface="+mn-ea"/>
              <a:sym typeface="+mn-lt"/>
            </a:endParaRPr>
          </a:p>
        </p:txBody>
      </p:sp>
      <p:cxnSp>
        <p:nvCxnSpPr>
          <p:cNvPr id="31" name="Straight Connector 30">
            <a:extLst>
              <a:ext uri="{FF2B5EF4-FFF2-40B4-BE49-F238E27FC236}">
                <a16:creationId xmlns:a16="http://schemas.microsoft.com/office/drawing/2014/main" id="{2964C7CA-0586-4B10-082B-0D20FE067B85}"/>
              </a:ext>
            </a:extLst>
          </p:cNvPr>
          <p:cNvCxnSpPr>
            <a:cxnSpLocks/>
          </p:cNvCxnSpPr>
          <p:nvPr/>
        </p:nvCxnSpPr>
        <p:spPr>
          <a:xfrm>
            <a:off x="594550" y="4601504"/>
            <a:ext cx="539496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A1E0DC-E29C-6CC7-F6D7-BFE167FB0440}"/>
              </a:ext>
            </a:extLst>
          </p:cNvPr>
          <p:cNvCxnSpPr>
            <a:cxnSpLocks/>
          </p:cNvCxnSpPr>
          <p:nvPr/>
        </p:nvCxnSpPr>
        <p:spPr>
          <a:xfrm>
            <a:off x="594550" y="4964822"/>
            <a:ext cx="539496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84B2D88-0629-5E6C-CAB8-2D9D6132819B}"/>
              </a:ext>
            </a:extLst>
          </p:cNvPr>
          <p:cNvCxnSpPr>
            <a:cxnSpLocks/>
          </p:cNvCxnSpPr>
          <p:nvPr/>
        </p:nvCxnSpPr>
        <p:spPr>
          <a:xfrm>
            <a:off x="594550" y="5328140"/>
            <a:ext cx="539496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23D3DF-BC07-00E5-2CA0-874E89B85BE4}"/>
              </a:ext>
            </a:extLst>
          </p:cNvPr>
          <p:cNvCxnSpPr>
            <a:cxnSpLocks/>
          </p:cNvCxnSpPr>
          <p:nvPr/>
        </p:nvCxnSpPr>
        <p:spPr>
          <a:xfrm>
            <a:off x="594550" y="5697761"/>
            <a:ext cx="539496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242653-0DF0-18E1-A1FC-EC1FC61241E1}"/>
              </a:ext>
            </a:extLst>
          </p:cNvPr>
          <p:cNvCxnSpPr>
            <a:cxnSpLocks/>
          </p:cNvCxnSpPr>
          <p:nvPr/>
        </p:nvCxnSpPr>
        <p:spPr>
          <a:xfrm>
            <a:off x="594550" y="6054775"/>
            <a:ext cx="539496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D62AEE4-C70A-3EF2-5EA9-749A6A5A22D7}"/>
              </a:ext>
            </a:extLst>
          </p:cNvPr>
          <p:cNvGrpSpPr/>
          <p:nvPr/>
        </p:nvGrpSpPr>
        <p:grpSpPr>
          <a:xfrm>
            <a:off x="1140787" y="4434108"/>
            <a:ext cx="2063925" cy="527900"/>
            <a:chOff x="1144047" y="4991056"/>
            <a:chExt cx="2063925" cy="527900"/>
          </a:xfrm>
        </p:grpSpPr>
        <p:sp>
          <p:nvSpPr>
            <p:cNvPr id="21" name="Rounded Rectangle 20">
              <a:extLst>
                <a:ext uri="{FF2B5EF4-FFF2-40B4-BE49-F238E27FC236}">
                  <a16:creationId xmlns:a16="http://schemas.microsoft.com/office/drawing/2014/main" id="{08F60F86-63A7-D938-5094-607BC9B6BF38}"/>
                </a:ext>
              </a:extLst>
            </p:cNvPr>
            <p:cNvSpPr/>
            <p:nvPr/>
          </p:nvSpPr>
          <p:spPr>
            <a:xfrm>
              <a:off x="1144047" y="4991056"/>
              <a:ext cx="2063925" cy="527900"/>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23" name="标题 1">
              <a:extLst>
                <a:ext uri="{FF2B5EF4-FFF2-40B4-BE49-F238E27FC236}">
                  <a16:creationId xmlns:a16="http://schemas.microsoft.com/office/drawing/2014/main" id="{D2AB8DB7-41F4-D6CA-D910-ED7F73ADF983}"/>
                </a:ext>
              </a:extLst>
            </p:cNvPr>
            <p:cNvSpPr txBox="1"/>
            <p:nvPr/>
          </p:nvSpPr>
          <p:spPr>
            <a:xfrm>
              <a:off x="1182507" y="5036377"/>
              <a:ext cx="1998119" cy="408787"/>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乘用车制造：</a:t>
              </a:r>
              <a:r>
                <a:rPr kumimoji="0" lang="en-US" altLang="zh-CN" sz="8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2021</a:t>
              </a:r>
              <a:r>
                <a:rPr kumimoji="0" lang="zh-CN" altLang="en-US" sz="8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年起取消乘用车制造外资股比限制及同一外商设立多家同类整车合资企业限制；自贸区制造业条目清零。</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zh-CN" sz="9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endParaRPr>
            </a:p>
          </p:txBody>
        </p:sp>
      </p:grpSp>
      <p:grpSp>
        <p:nvGrpSpPr>
          <p:cNvPr id="37" name="Group 36">
            <a:extLst>
              <a:ext uri="{FF2B5EF4-FFF2-40B4-BE49-F238E27FC236}">
                <a16:creationId xmlns:a16="http://schemas.microsoft.com/office/drawing/2014/main" id="{6031B40C-15FE-5614-14D4-85BAA47E5FBE}"/>
              </a:ext>
            </a:extLst>
          </p:cNvPr>
          <p:cNvGrpSpPr/>
          <p:nvPr/>
        </p:nvGrpSpPr>
        <p:grpSpPr>
          <a:xfrm>
            <a:off x="2006181" y="6115031"/>
            <a:ext cx="3223019" cy="690905"/>
            <a:chOff x="1144046" y="5019752"/>
            <a:chExt cx="2863969" cy="446730"/>
          </a:xfrm>
        </p:grpSpPr>
        <p:sp>
          <p:nvSpPr>
            <p:cNvPr id="38" name="Rounded Rectangle 37">
              <a:extLst>
                <a:ext uri="{FF2B5EF4-FFF2-40B4-BE49-F238E27FC236}">
                  <a16:creationId xmlns:a16="http://schemas.microsoft.com/office/drawing/2014/main" id="{3927BDBB-3740-8939-52D4-2F774F8D7868}"/>
                </a:ext>
              </a:extLst>
            </p:cNvPr>
            <p:cNvSpPr/>
            <p:nvPr/>
          </p:nvSpPr>
          <p:spPr>
            <a:xfrm>
              <a:off x="1144046" y="5019752"/>
              <a:ext cx="2863969" cy="446730"/>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39" name="标题 1">
              <a:extLst>
                <a:ext uri="{FF2B5EF4-FFF2-40B4-BE49-F238E27FC236}">
                  <a16:creationId xmlns:a16="http://schemas.microsoft.com/office/drawing/2014/main" id="{30CBA353-2A9D-97DD-A0CC-7DF55072741E}"/>
                </a:ext>
              </a:extLst>
            </p:cNvPr>
            <p:cNvSpPr txBox="1"/>
            <p:nvPr/>
          </p:nvSpPr>
          <p:spPr>
            <a:xfrm>
              <a:off x="1247366" y="5050625"/>
              <a:ext cx="2546021" cy="30940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互联网数据中心：</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2025</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年</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2</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月底，工信部向北京、上海、海南、深圳四地的</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13</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家外商企业发放了增值电信业务经营试点批复，</a:t>
              </a:r>
              <a:r>
                <a:rPr kumimoji="0" lang="zh-CN" altLang="en-US"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允许这些企业在试点地区独资经营互联网数据中心业务。</a:t>
              </a:r>
              <a:endParaRPr kumimoji="0" lang="en-US" altLang="zh-CN"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endParaRPr>
            </a:p>
          </p:txBody>
        </p:sp>
      </p:grpSp>
      <p:grpSp>
        <p:nvGrpSpPr>
          <p:cNvPr id="40" name="Group 39">
            <a:extLst>
              <a:ext uri="{FF2B5EF4-FFF2-40B4-BE49-F238E27FC236}">
                <a16:creationId xmlns:a16="http://schemas.microsoft.com/office/drawing/2014/main" id="{9FF6734A-CA6E-21E2-6C4A-00A7D0FA5DAD}"/>
              </a:ext>
            </a:extLst>
          </p:cNvPr>
          <p:cNvGrpSpPr/>
          <p:nvPr/>
        </p:nvGrpSpPr>
        <p:grpSpPr>
          <a:xfrm>
            <a:off x="4190970" y="4157846"/>
            <a:ext cx="2063925" cy="666773"/>
            <a:chOff x="829333" y="5010173"/>
            <a:chExt cx="2007835" cy="460062"/>
          </a:xfrm>
        </p:grpSpPr>
        <p:sp>
          <p:nvSpPr>
            <p:cNvPr id="41" name="Rounded Rectangle 40">
              <a:extLst>
                <a:ext uri="{FF2B5EF4-FFF2-40B4-BE49-F238E27FC236}">
                  <a16:creationId xmlns:a16="http://schemas.microsoft.com/office/drawing/2014/main" id="{6765AE4B-A8BA-0875-7D43-0D31B081F106}"/>
                </a:ext>
              </a:extLst>
            </p:cNvPr>
            <p:cNvSpPr/>
            <p:nvPr/>
          </p:nvSpPr>
          <p:spPr>
            <a:xfrm>
              <a:off x="829333" y="5069592"/>
              <a:ext cx="2007835" cy="351832"/>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2" name="标题 1">
              <a:extLst>
                <a:ext uri="{FF2B5EF4-FFF2-40B4-BE49-F238E27FC236}">
                  <a16:creationId xmlns:a16="http://schemas.microsoft.com/office/drawing/2014/main" id="{019BB7BF-4E16-DAB4-B4CC-DF1150F1D15E}"/>
                </a:ext>
              </a:extLst>
            </p:cNvPr>
            <p:cNvSpPr txBox="1"/>
            <p:nvPr/>
          </p:nvSpPr>
          <p:spPr>
            <a:xfrm>
              <a:off x="970601" y="5010173"/>
              <a:ext cx="1688509" cy="46006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rPr>
                <a:t>证券基金业：</a:t>
              </a:r>
              <a:r>
                <a:rPr kumimoji="0" lang="en-US" altLang="zh-CN" sz="800" b="0"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rPr>
                <a:t>2020</a:t>
              </a:r>
              <a:r>
                <a:rPr kumimoji="0" lang="zh-CN" altLang="en-US" sz="800" b="0"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rPr>
                <a:t>年，中国取消了对证券和基金管理公司外资持股的限制，允许外资在中国设立全资子公司。</a:t>
              </a:r>
              <a:endParaRPr kumimoji="0" lang="en-US" altLang="zh-CN" sz="900" b="0"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endParaRPr>
            </a:p>
          </p:txBody>
        </p:sp>
      </p:grpSp>
      <p:grpSp>
        <p:nvGrpSpPr>
          <p:cNvPr id="43" name="Group 42">
            <a:extLst>
              <a:ext uri="{FF2B5EF4-FFF2-40B4-BE49-F238E27FC236}">
                <a16:creationId xmlns:a16="http://schemas.microsoft.com/office/drawing/2014/main" id="{D76FA2A4-B3FE-CD7E-828D-366EC00FAF77}"/>
              </a:ext>
            </a:extLst>
          </p:cNvPr>
          <p:cNvGrpSpPr/>
          <p:nvPr/>
        </p:nvGrpSpPr>
        <p:grpSpPr>
          <a:xfrm>
            <a:off x="1140221" y="4930959"/>
            <a:ext cx="1954837" cy="449379"/>
            <a:chOff x="1144048" y="5043819"/>
            <a:chExt cx="2239978" cy="374686"/>
          </a:xfrm>
        </p:grpSpPr>
        <p:sp>
          <p:nvSpPr>
            <p:cNvPr id="44" name="Rounded Rectangle 43">
              <a:extLst>
                <a:ext uri="{FF2B5EF4-FFF2-40B4-BE49-F238E27FC236}">
                  <a16:creationId xmlns:a16="http://schemas.microsoft.com/office/drawing/2014/main" id="{145732B0-A405-9953-BDAF-7D44B4F2A845}"/>
                </a:ext>
              </a:extLst>
            </p:cNvPr>
            <p:cNvSpPr/>
            <p:nvPr/>
          </p:nvSpPr>
          <p:spPr>
            <a:xfrm>
              <a:off x="1144048" y="5043819"/>
              <a:ext cx="2239978" cy="374686"/>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5" name="标题 1">
              <a:extLst>
                <a:ext uri="{FF2B5EF4-FFF2-40B4-BE49-F238E27FC236}">
                  <a16:creationId xmlns:a16="http://schemas.microsoft.com/office/drawing/2014/main" id="{9CBF1AA1-6E5B-B71D-84EE-0BAA4961021E}"/>
                </a:ext>
              </a:extLst>
            </p:cNvPr>
            <p:cNvSpPr txBox="1"/>
            <p:nvPr/>
          </p:nvSpPr>
          <p:spPr>
            <a:xfrm>
              <a:off x="1216055" y="5049003"/>
              <a:ext cx="1875425" cy="311851"/>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广播电视设备制造：</a:t>
              </a:r>
              <a:r>
                <a:rPr kumimoji="0" lang="zh-CN" altLang="en-US" sz="8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rPr>
                <a:t>取消外资投资卫星电视广播地面接收设施及关键件生产限制。</a:t>
              </a:r>
              <a:endParaRPr kumimoji="0" lang="en-US" altLang="zh-CN" sz="900" b="0" i="0" u="none" strike="noStrike" kern="1200" cap="none" spc="0" normalizeH="0" baseline="0" noProof="0" dirty="0">
                <a:ln>
                  <a:noFill/>
                </a:ln>
                <a:solidFill>
                  <a:srgbClr val="FFFACD"/>
                </a:solidFill>
                <a:effectLst/>
                <a:uLnTx/>
                <a:uFillTx/>
                <a:latin typeface="STKaiti" panose="02010600040101010101" pitchFamily="2" charset="-122"/>
                <a:ea typeface="STKaiti" panose="02010600040101010101" pitchFamily="2" charset="-122"/>
                <a:cs typeface="+mn-ea"/>
                <a:sym typeface="+mn-lt"/>
              </a:endParaRPr>
            </a:p>
          </p:txBody>
        </p:sp>
      </p:grpSp>
      <p:sp>
        <p:nvSpPr>
          <p:cNvPr id="46" name="Rounded Rectangle 45">
            <a:extLst>
              <a:ext uri="{FF2B5EF4-FFF2-40B4-BE49-F238E27FC236}">
                <a16:creationId xmlns:a16="http://schemas.microsoft.com/office/drawing/2014/main" id="{FE5F570E-5296-42F3-9EBB-FC79DAD16814}"/>
              </a:ext>
            </a:extLst>
          </p:cNvPr>
          <p:cNvSpPr/>
          <p:nvPr/>
        </p:nvSpPr>
        <p:spPr>
          <a:xfrm>
            <a:off x="1630746" y="3934261"/>
            <a:ext cx="834335" cy="295310"/>
          </a:xfrm>
          <a:prstGeom prst="round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7" name="Rounded Rectangle 46">
            <a:extLst>
              <a:ext uri="{FF2B5EF4-FFF2-40B4-BE49-F238E27FC236}">
                <a16:creationId xmlns:a16="http://schemas.microsoft.com/office/drawing/2014/main" id="{B7463AAA-B841-585E-E9F8-43A8B83D4F94}"/>
              </a:ext>
            </a:extLst>
          </p:cNvPr>
          <p:cNvSpPr/>
          <p:nvPr/>
        </p:nvSpPr>
        <p:spPr>
          <a:xfrm>
            <a:off x="3110742" y="5143712"/>
            <a:ext cx="939276" cy="295310"/>
          </a:xfrm>
          <a:prstGeom prst="roundRect">
            <a:avLst/>
          </a:prstGeom>
          <a:solidFill>
            <a:srgbClr val="171717"/>
          </a:solidFill>
          <a:ln>
            <a:solidFill>
              <a:srgbClr val="FFF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48" name="Rounded Rectangle 47">
            <a:extLst>
              <a:ext uri="{FF2B5EF4-FFF2-40B4-BE49-F238E27FC236}">
                <a16:creationId xmlns:a16="http://schemas.microsoft.com/office/drawing/2014/main" id="{80D8CCBD-0EED-8AD6-9B5A-F3957AA0C02E}"/>
              </a:ext>
            </a:extLst>
          </p:cNvPr>
          <p:cNvSpPr/>
          <p:nvPr/>
        </p:nvSpPr>
        <p:spPr>
          <a:xfrm>
            <a:off x="4745226" y="3846138"/>
            <a:ext cx="939276" cy="295310"/>
          </a:xfrm>
          <a:prstGeom prst="roundRect">
            <a:avLst/>
          </a:prstGeom>
          <a:noFill/>
          <a:ln>
            <a:solidFill>
              <a:srgbClr val="FAD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grpSp>
        <p:nvGrpSpPr>
          <p:cNvPr id="49" name="Group 48">
            <a:extLst>
              <a:ext uri="{FF2B5EF4-FFF2-40B4-BE49-F238E27FC236}">
                <a16:creationId xmlns:a16="http://schemas.microsoft.com/office/drawing/2014/main" id="{88913C95-BDEA-6E16-9C0E-D0DD415CBA5D}"/>
              </a:ext>
            </a:extLst>
          </p:cNvPr>
          <p:cNvGrpSpPr/>
          <p:nvPr/>
        </p:nvGrpSpPr>
        <p:grpSpPr>
          <a:xfrm>
            <a:off x="4190970" y="4781700"/>
            <a:ext cx="1954838" cy="666773"/>
            <a:chOff x="829334" y="5010173"/>
            <a:chExt cx="1901713" cy="460062"/>
          </a:xfrm>
        </p:grpSpPr>
        <p:sp>
          <p:nvSpPr>
            <p:cNvPr id="50" name="Rounded Rectangle 49">
              <a:extLst>
                <a:ext uri="{FF2B5EF4-FFF2-40B4-BE49-F238E27FC236}">
                  <a16:creationId xmlns:a16="http://schemas.microsoft.com/office/drawing/2014/main" id="{A5DF0BD5-993B-BD2F-5A89-CEFD3E7FECDC}"/>
                </a:ext>
              </a:extLst>
            </p:cNvPr>
            <p:cNvSpPr/>
            <p:nvPr/>
          </p:nvSpPr>
          <p:spPr>
            <a:xfrm>
              <a:off x="829334" y="5075696"/>
              <a:ext cx="1901713" cy="315907"/>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51" name="标题 1">
              <a:extLst>
                <a:ext uri="{FF2B5EF4-FFF2-40B4-BE49-F238E27FC236}">
                  <a16:creationId xmlns:a16="http://schemas.microsoft.com/office/drawing/2014/main" id="{14D5E15F-AB17-C941-BAF2-DD528357A990}"/>
                </a:ext>
              </a:extLst>
            </p:cNvPr>
            <p:cNvSpPr txBox="1"/>
            <p:nvPr/>
          </p:nvSpPr>
          <p:spPr>
            <a:xfrm>
              <a:off x="970601" y="5010173"/>
              <a:ext cx="1688509" cy="460062"/>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rPr>
                <a:t>一级市场：</a:t>
              </a:r>
              <a:r>
                <a:rPr kumimoji="0" lang="ja-JP" altLang="en-US" sz="800" b="0"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rPr>
                <a:t>允许其他国家的经批准的机构投资者在中国股票和债券市场进行任意投资。</a:t>
              </a:r>
              <a:endParaRPr kumimoji="0" lang="en-US" altLang="zh-CN" sz="900" b="0" i="0" u="none" strike="noStrike" kern="1200" cap="none" spc="0" normalizeH="0" baseline="0" noProof="0" dirty="0">
                <a:ln>
                  <a:noFill/>
                </a:ln>
                <a:solidFill>
                  <a:srgbClr val="FAD459"/>
                </a:solidFill>
                <a:effectLst/>
                <a:uLnTx/>
                <a:uFillTx/>
                <a:latin typeface="STKaiti" panose="02010600040101010101" pitchFamily="2" charset="-122"/>
                <a:ea typeface="STKaiti" panose="02010600040101010101" pitchFamily="2" charset="-122"/>
                <a:cs typeface="+mn-ea"/>
                <a:sym typeface="+mn-lt"/>
              </a:endParaRPr>
            </a:p>
          </p:txBody>
        </p:sp>
      </p:grpSp>
      <p:grpSp>
        <p:nvGrpSpPr>
          <p:cNvPr id="52" name="Group 51">
            <a:extLst>
              <a:ext uri="{FF2B5EF4-FFF2-40B4-BE49-F238E27FC236}">
                <a16:creationId xmlns:a16="http://schemas.microsoft.com/office/drawing/2014/main" id="{913C09A2-D52D-D85D-47FA-223396573207}"/>
              </a:ext>
            </a:extLst>
          </p:cNvPr>
          <p:cNvGrpSpPr/>
          <p:nvPr/>
        </p:nvGrpSpPr>
        <p:grpSpPr>
          <a:xfrm>
            <a:off x="2092569" y="5545340"/>
            <a:ext cx="2895094" cy="497431"/>
            <a:chOff x="1185306" y="5046247"/>
            <a:chExt cx="2319775" cy="321632"/>
          </a:xfrm>
        </p:grpSpPr>
        <p:sp>
          <p:nvSpPr>
            <p:cNvPr id="53" name="Rounded Rectangle 52">
              <a:extLst>
                <a:ext uri="{FF2B5EF4-FFF2-40B4-BE49-F238E27FC236}">
                  <a16:creationId xmlns:a16="http://schemas.microsoft.com/office/drawing/2014/main" id="{A3463EA4-C97A-F4EF-1239-07F757D78BEC}"/>
                </a:ext>
              </a:extLst>
            </p:cNvPr>
            <p:cNvSpPr/>
            <p:nvPr/>
          </p:nvSpPr>
          <p:spPr>
            <a:xfrm>
              <a:off x="1185306" y="5046247"/>
              <a:ext cx="2319775" cy="315600"/>
            </a:xfrm>
            <a:prstGeom prst="round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54" name="标题 1">
              <a:extLst>
                <a:ext uri="{FF2B5EF4-FFF2-40B4-BE49-F238E27FC236}">
                  <a16:creationId xmlns:a16="http://schemas.microsoft.com/office/drawing/2014/main" id="{063932DD-65E5-856D-177C-1818F87CE836}"/>
                </a:ext>
              </a:extLst>
            </p:cNvPr>
            <p:cNvSpPr txBox="1"/>
            <p:nvPr/>
          </p:nvSpPr>
          <p:spPr>
            <a:xfrm>
              <a:off x="1247366" y="5047888"/>
              <a:ext cx="2207262" cy="319991"/>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增值电信业务：</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2024</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年</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10</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月</a:t>
              </a:r>
              <a:r>
                <a:rPr kumimoji="0" lang="en-US" altLang="zh-CN"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23</a:t>
              </a:r>
              <a:r>
                <a:rPr kumimoji="0" lang="zh-CN" altLang="en-US" sz="8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日，工业和信息化部正式启动在北京、上海、海南和深圳四地的增值电信业务扩大对外开放试点，</a:t>
              </a:r>
              <a:r>
                <a:rPr kumimoji="0" lang="zh-CN" altLang="en-US"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允许外商企业在试点地区独资经营数据中心、</a:t>
              </a:r>
              <a:r>
                <a:rPr kumimoji="0" lang="en-US" altLang="zh-CN"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CDN</a:t>
              </a:r>
              <a:r>
                <a:rPr kumimoji="0" lang="zh-CN" altLang="en-US"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a:t>
              </a:r>
              <a:r>
                <a:rPr kumimoji="0" lang="en-US" altLang="zh-CN"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ISP</a:t>
              </a:r>
              <a:r>
                <a:rPr kumimoji="0" lang="zh-CN" altLang="en-US"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、在线数据处理与交易处理等增值电信业务。</a:t>
              </a:r>
              <a:endParaRPr kumimoji="0" lang="en-US" altLang="zh-CN" sz="800" b="0" i="0" u="sng"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endParaRPr>
            </a:p>
          </p:txBody>
        </p:sp>
      </p:grpSp>
      <p:sp>
        <p:nvSpPr>
          <p:cNvPr id="16" name="标题 1">
            <a:extLst>
              <a:ext uri="{FF2B5EF4-FFF2-40B4-BE49-F238E27FC236}">
                <a16:creationId xmlns:a16="http://schemas.microsoft.com/office/drawing/2014/main" id="{5815EEB1-AAB9-1B8A-E3FF-A5B95382BA38}"/>
              </a:ext>
            </a:extLst>
          </p:cNvPr>
          <p:cNvSpPr txBox="1"/>
          <p:nvPr/>
        </p:nvSpPr>
        <p:spPr>
          <a:xfrm>
            <a:off x="3216264" y="5084414"/>
            <a:ext cx="848929"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rPr>
              <a:t>电信服务业</a:t>
            </a:r>
            <a:endParaRPr kumimoji="0" lang="en-US" altLang="zh-CN" sz="1000" b="0" i="0" u="none" strike="noStrike" kern="1200" cap="none" spc="0" normalizeH="0" baseline="0" noProof="0" dirty="0">
              <a:ln>
                <a:noFill/>
              </a:ln>
              <a:solidFill>
                <a:srgbClr val="FFF599"/>
              </a:solidFill>
              <a:effectLst/>
              <a:uLnTx/>
              <a:uFillTx/>
              <a:latin typeface="STKaiti" panose="02010600040101010101" pitchFamily="2" charset="-122"/>
              <a:ea typeface="STKaiti" panose="02010600040101010101" pitchFamily="2" charset="-122"/>
              <a:cs typeface="+mn-ea"/>
              <a:sym typeface="+mn-lt"/>
            </a:endParaRPr>
          </a:p>
        </p:txBody>
      </p:sp>
      <p:sp>
        <p:nvSpPr>
          <p:cNvPr id="55" name="标题 1">
            <a:extLst>
              <a:ext uri="{FF2B5EF4-FFF2-40B4-BE49-F238E27FC236}">
                <a16:creationId xmlns:a16="http://schemas.microsoft.com/office/drawing/2014/main" id="{36AEDF1D-7A19-9E69-A1BC-3CA4B374CA72}"/>
              </a:ext>
            </a:extLst>
          </p:cNvPr>
          <p:cNvSpPr txBox="1"/>
          <p:nvPr/>
        </p:nvSpPr>
        <p:spPr>
          <a:xfrm>
            <a:off x="2282363" y="776536"/>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外商企业在华准入产业限制放宽</a:t>
            </a:r>
          </a:p>
        </p:txBody>
      </p:sp>
      <p:sp>
        <p:nvSpPr>
          <p:cNvPr id="56" name="dots-circular-shape_45092">
            <a:extLst>
              <a:ext uri="{FF2B5EF4-FFF2-40B4-BE49-F238E27FC236}">
                <a16:creationId xmlns:a16="http://schemas.microsoft.com/office/drawing/2014/main" id="{35974B49-8054-7154-DFAE-7EBF74F4486A}"/>
              </a:ext>
            </a:extLst>
          </p:cNvPr>
          <p:cNvSpPr>
            <a:spLocks noChangeAspect="1"/>
          </p:cNvSpPr>
          <p:nvPr/>
        </p:nvSpPr>
        <p:spPr>
          <a:xfrm>
            <a:off x="1932835" y="888524"/>
            <a:ext cx="286313" cy="282958"/>
          </a:xfrm>
          <a:custGeom>
            <a:avLst/>
            <a:gdLst>
              <a:gd name="connsiteX0" fmla="*/ 430128 w 598058"/>
              <a:gd name="connsiteY0" fmla="*/ 494851 h 591051"/>
              <a:gd name="connsiteX1" fmla="*/ 476854 w 598058"/>
              <a:gd name="connsiteY1" fmla="*/ 533560 h 591051"/>
              <a:gd name="connsiteX2" fmla="*/ 395331 w 598058"/>
              <a:gd name="connsiteY2" fmla="*/ 576238 h 591051"/>
              <a:gd name="connsiteX3" fmla="*/ 382407 w 598058"/>
              <a:gd name="connsiteY3" fmla="*/ 543485 h 591051"/>
              <a:gd name="connsiteX4" fmla="*/ 430128 w 598058"/>
              <a:gd name="connsiteY4" fmla="*/ 494851 h 591051"/>
              <a:gd name="connsiteX5" fmla="*/ 295525 w 598058"/>
              <a:gd name="connsiteY5" fmla="*/ 494851 h 591051"/>
              <a:gd name="connsiteX6" fmla="*/ 343704 w 598058"/>
              <a:gd name="connsiteY6" fmla="*/ 542951 h 591051"/>
              <a:gd name="connsiteX7" fmla="*/ 295525 w 598058"/>
              <a:gd name="connsiteY7" fmla="*/ 591051 h 591051"/>
              <a:gd name="connsiteX8" fmla="*/ 247346 w 598058"/>
              <a:gd name="connsiteY8" fmla="*/ 542951 h 591051"/>
              <a:gd name="connsiteX9" fmla="*/ 295525 w 598058"/>
              <a:gd name="connsiteY9" fmla="*/ 494851 h 591051"/>
              <a:gd name="connsiteX10" fmla="*/ 161922 w 598058"/>
              <a:gd name="connsiteY10" fmla="*/ 494851 h 591051"/>
              <a:gd name="connsiteX11" fmla="*/ 210555 w 598058"/>
              <a:gd name="connsiteY11" fmla="*/ 543507 h 591051"/>
              <a:gd name="connsiteX12" fmla="*/ 197652 w 598058"/>
              <a:gd name="connsiteY12" fmla="*/ 575282 h 591051"/>
              <a:gd name="connsiteX13" fmla="*/ 116267 w 598058"/>
              <a:gd name="connsiteY13" fmla="*/ 530598 h 591051"/>
              <a:gd name="connsiteX14" fmla="*/ 161922 w 598058"/>
              <a:gd name="connsiteY14" fmla="*/ 494851 h 591051"/>
              <a:gd name="connsiteX15" fmla="*/ 557320 w 598058"/>
              <a:gd name="connsiteY15" fmla="*/ 368869 h 591051"/>
              <a:gd name="connsiteX16" fmla="*/ 586112 w 598058"/>
              <a:gd name="connsiteY16" fmla="*/ 378794 h 591051"/>
              <a:gd name="connsiteX17" fmla="*/ 545405 w 598058"/>
              <a:gd name="connsiteY17" fmla="*/ 463157 h 591051"/>
              <a:gd name="connsiteX18" fmla="*/ 509663 w 598058"/>
              <a:gd name="connsiteY18" fmla="*/ 417502 h 591051"/>
              <a:gd name="connsiteX19" fmla="*/ 557320 w 598058"/>
              <a:gd name="connsiteY19" fmla="*/ 368869 h 591051"/>
              <a:gd name="connsiteX20" fmla="*/ 428197 w 598058"/>
              <a:gd name="connsiteY20" fmla="*/ 368869 h 591051"/>
              <a:gd name="connsiteX21" fmla="*/ 475899 w 598058"/>
              <a:gd name="connsiteY21" fmla="*/ 417048 h 591051"/>
              <a:gd name="connsiteX22" fmla="*/ 428197 w 598058"/>
              <a:gd name="connsiteY22" fmla="*/ 465227 h 591051"/>
              <a:gd name="connsiteX23" fmla="*/ 380495 w 598058"/>
              <a:gd name="connsiteY23" fmla="*/ 417048 h 591051"/>
              <a:gd name="connsiteX24" fmla="*/ 428197 w 598058"/>
              <a:gd name="connsiteY24" fmla="*/ 368869 h 591051"/>
              <a:gd name="connsiteX25" fmla="*/ 293614 w 598058"/>
              <a:gd name="connsiteY25" fmla="*/ 368869 h 591051"/>
              <a:gd name="connsiteX26" fmla="*/ 341793 w 598058"/>
              <a:gd name="connsiteY26" fmla="*/ 417048 h 591051"/>
              <a:gd name="connsiteX27" fmla="*/ 293614 w 598058"/>
              <a:gd name="connsiteY27" fmla="*/ 465227 h 591051"/>
              <a:gd name="connsiteX28" fmla="*/ 245435 w 598058"/>
              <a:gd name="connsiteY28" fmla="*/ 417048 h 591051"/>
              <a:gd name="connsiteX29" fmla="*/ 293614 w 598058"/>
              <a:gd name="connsiteY29" fmla="*/ 368869 h 591051"/>
              <a:gd name="connsiteX30" fmla="*/ 160464 w 598058"/>
              <a:gd name="connsiteY30" fmla="*/ 368869 h 591051"/>
              <a:gd name="connsiteX31" fmla="*/ 208643 w 598058"/>
              <a:gd name="connsiteY31" fmla="*/ 417048 h 591051"/>
              <a:gd name="connsiteX32" fmla="*/ 160464 w 598058"/>
              <a:gd name="connsiteY32" fmla="*/ 465227 h 591051"/>
              <a:gd name="connsiteX33" fmla="*/ 112285 w 598058"/>
              <a:gd name="connsiteY33" fmla="*/ 417048 h 591051"/>
              <a:gd name="connsiteX34" fmla="*/ 160464 w 598058"/>
              <a:gd name="connsiteY34" fmla="*/ 368869 h 591051"/>
              <a:gd name="connsiteX35" fmla="*/ 25802 w 598058"/>
              <a:gd name="connsiteY35" fmla="*/ 368869 h 591051"/>
              <a:gd name="connsiteX36" fmla="*/ 73583 w 598058"/>
              <a:gd name="connsiteY36" fmla="*/ 417515 h 591051"/>
              <a:gd name="connsiteX37" fmla="*/ 49693 w 598058"/>
              <a:gd name="connsiteY37" fmla="*/ 458219 h 591051"/>
              <a:gd name="connsiteX38" fmla="*/ 9875 w 598058"/>
              <a:gd name="connsiteY38" fmla="*/ 371847 h 591051"/>
              <a:gd name="connsiteX39" fmla="*/ 25802 w 598058"/>
              <a:gd name="connsiteY39" fmla="*/ 368869 h 591051"/>
              <a:gd name="connsiteX40" fmla="*/ 557354 w 598058"/>
              <a:gd name="connsiteY40" fmla="*/ 245912 h 591051"/>
              <a:gd name="connsiteX41" fmla="*/ 597065 w 598058"/>
              <a:gd name="connsiteY41" fmla="*/ 266738 h 591051"/>
              <a:gd name="connsiteX42" fmla="*/ 598058 w 598058"/>
              <a:gd name="connsiteY42" fmla="*/ 293515 h 591051"/>
              <a:gd name="connsiteX43" fmla="*/ 597065 w 598058"/>
              <a:gd name="connsiteY43" fmla="*/ 321284 h 591051"/>
              <a:gd name="connsiteX44" fmla="*/ 557354 w 598058"/>
              <a:gd name="connsiteY44" fmla="*/ 342111 h 591051"/>
              <a:gd name="connsiteX45" fmla="*/ 508708 w 598058"/>
              <a:gd name="connsiteY45" fmla="*/ 293515 h 591051"/>
              <a:gd name="connsiteX46" fmla="*/ 557354 w 598058"/>
              <a:gd name="connsiteY46" fmla="*/ 245912 h 591051"/>
              <a:gd name="connsiteX47" fmla="*/ 428197 w 598058"/>
              <a:gd name="connsiteY47" fmla="*/ 245912 h 591051"/>
              <a:gd name="connsiteX48" fmla="*/ 475899 w 598058"/>
              <a:gd name="connsiteY48" fmla="*/ 294012 h 591051"/>
              <a:gd name="connsiteX49" fmla="*/ 428197 w 598058"/>
              <a:gd name="connsiteY49" fmla="*/ 342112 h 591051"/>
              <a:gd name="connsiteX50" fmla="*/ 380495 w 598058"/>
              <a:gd name="connsiteY50" fmla="*/ 294012 h 591051"/>
              <a:gd name="connsiteX51" fmla="*/ 428197 w 598058"/>
              <a:gd name="connsiteY51" fmla="*/ 245912 h 591051"/>
              <a:gd name="connsiteX52" fmla="*/ 293614 w 598058"/>
              <a:gd name="connsiteY52" fmla="*/ 245912 h 591051"/>
              <a:gd name="connsiteX53" fmla="*/ 341793 w 598058"/>
              <a:gd name="connsiteY53" fmla="*/ 294012 h 591051"/>
              <a:gd name="connsiteX54" fmla="*/ 293614 w 598058"/>
              <a:gd name="connsiteY54" fmla="*/ 342112 h 591051"/>
              <a:gd name="connsiteX55" fmla="*/ 245435 w 598058"/>
              <a:gd name="connsiteY55" fmla="*/ 294012 h 591051"/>
              <a:gd name="connsiteX56" fmla="*/ 293614 w 598058"/>
              <a:gd name="connsiteY56" fmla="*/ 245912 h 591051"/>
              <a:gd name="connsiteX57" fmla="*/ 160464 w 598058"/>
              <a:gd name="connsiteY57" fmla="*/ 245912 h 591051"/>
              <a:gd name="connsiteX58" fmla="*/ 208643 w 598058"/>
              <a:gd name="connsiteY58" fmla="*/ 294012 h 591051"/>
              <a:gd name="connsiteX59" fmla="*/ 160464 w 598058"/>
              <a:gd name="connsiteY59" fmla="*/ 342112 h 591051"/>
              <a:gd name="connsiteX60" fmla="*/ 112285 w 598058"/>
              <a:gd name="connsiteY60" fmla="*/ 294012 h 591051"/>
              <a:gd name="connsiteX61" fmla="*/ 160464 w 598058"/>
              <a:gd name="connsiteY61" fmla="*/ 245912 h 591051"/>
              <a:gd name="connsiteX62" fmla="*/ 25853 w 598058"/>
              <a:gd name="connsiteY62" fmla="*/ 245912 h 591051"/>
              <a:gd name="connsiteX63" fmla="*/ 73583 w 598058"/>
              <a:gd name="connsiteY63" fmla="*/ 293515 h 591051"/>
              <a:gd name="connsiteX64" fmla="*/ 25853 w 598058"/>
              <a:gd name="connsiteY64" fmla="*/ 342111 h 591051"/>
              <a:gd name="connsiteX65" fmla="*/ 2983 w 598058"/>
              <a:gd name="connsiteY65" fmla="*/ 336160 h 591051"/>
              <a:gd name="connsiteX66" fmla="*/ 0 w 598058"/>
              <a:gd name="connsiteY66" fmla="*/ 293515 h 591051"/>
              <a:gd name="connsiteX67" fmla="*/ 2983 w 598058"/>
              <a:gd name="connsiteY67" fmla="*/ 251862 h 591051"/>
              <a:gd name="connsiteX68" fmla="*/ 25853 w 598058"/>
              <a:gd name="connsiteY68" fmla="*/ 245912 h 591051"/>
              <a:gd name="connsiteX69" fmla="*/ 49693 w 598058"/>
              <a:gd name="connsiteY69" fmla="*/ 129964 h 591051"/>
              <a:gd name="connsiteX70" fmla="*/ 73583 w 598058"/>
              <a:gd name="connsiteY70" fmla="*/ 171586 h 591051"/>
              <a:gd name="connsiteX71" fmla="*/ 25802 w 598058"/>
              <a:gd name="connsiteY71" fmla="*/ 219155 h 591051"/>
              <a:gd name="connsiteX72" fmla="*/ 9875 w 598058"/>
              <a:gd name="connsiteY72" fmla="*/ 216182 h 591051"/>
              <a:gd name="connsiteX73" fmla="*/ 49693 w 598058"/>
              <a:gd name="connsiteY73" fmla="*/ 129964 h 591051"/>
              <a:gd name="connsiteX74" fmla="*/ 545405 w 598058"/>
              <a:gd name="connsiteY74" fmla="*/ 124867 h 591051"/>
              <a:gd name="connsiteX75" fmla="*/ 586112 w 598058"/>
              <a:gd name="connsiteY75" fmla="*/ 209230 h 591051"/>
              <a:gd name="connsiteX76" fmla="*/ 557320 w 598058"/>
              <a:gd name="connsiteY76" fmla="*/ 219155 h 591051"/>
              <a:gd name="connsiteX77" fmla="*/ 509663 w 598058"/>
              <a:gd name="connsiteY77" fmla="*/ 171514 h 591051"/>
              <a:gd name="connsiteX78" fmla="*/ 545405 w 598058"/>
              <a:gd name="connsiteY78" fmla="*/ 124867 h 591051"/>
              <a:gd name="connsiteX79" fmla="*/ 428197 w 598058"/>
              <a:gd name="connsiteY79" fmla="*/ 122956 h 591051"/>
              <a:gd name="connsiteX80" fmla="*/ 475899 w 598058"/>
              <a:gd name="connsiteY80" fmla="*/ 171056 h 591051"/>
              <a:gd name="connsiteX81" fmla="*/ 428197 w 598058"/>
              <a:gd name="connsiteY81" fmla="*/ 219156 h 591051"/>
              <a:gd name="connsiteX82" fmla="*/ 380495 w 598058"/>
              <a:gd name="connsiteY82" fmla="*/ 171056 h 591051"/>
              <a:gd name="connsiteX83" fmla="*/ 428197 w 598058"/>
              <a:gd name="connsiteY83" fmla="*/ 122956 h 591051"/>
              <a:gd name="connsiteX84" fmla="*/ 293614 w 598058"/>
              <a:gd name="connsiteY84" fmla="*/ 122956 h 591051"/>
              <a:gd name="connsiteX85" fmla="*/ 341793 w 598058"/>
              <a:gd name="connsiteY85" fmla="*/ 171056 h 591051"/>
              <a:gd name="connsiteX86" fmla="*/ 293614 w 598058"/>
              <a:gd name="connsiteY86" fmla="*/ 219156 h 591051"/>
              <a:gd name="connsiteX87" fmla="*/ 245435 w 598058"/>
              <a:gd name="connsiteY87" fmla="*/ 171056 h 591051"/>
              <a:gd name="connsiteX88" fmla="*/ 293614 w 598058"/>
              <a:gd name="connsiteY88" fmla="*/ 122956 h 591051"/>
              <a:gd name="connsiteX89" fmla="*/ 160464 w 598058"/>
              <a:gd name="connsiteY89" fmla="*/ 122956 h 591051"/>
              <a:gd name="connsiteX90" fmla="*/ 208643 w 598058"/>
              <a:gd name="connsiteY90" fmla="*/ 171056 h 591051"/>
              <a:gd name="connsiteX91" fmla="*/ 160464 w 598058"/>
              <a:gd name="connsiteY91" fmla="*/ 219156 h 591051"/>
              <a:gd name="connsiteX92" fmla="*/ 112285 w 598058"/>
              <a:gd name="connsiteY92" fmla="*/ 171056 h 591051"/>
              <a:gd name="connsiteX93" fmla="*/ 160464 w 598058"/>
              <a:gd name="connsiteY93" fmla="*/ 122956 h 591051"/>
              <a:gd name="connsiteX94" fmla="*/ 194724 w 598058"/>
              <a:gd name="connsiteY94" fmla="*/ 14812 h 591051"/>
              <a:gd name="connsiteX95" fmla="*/ 208643 w 598058"/>
              <a:gd name="connsiteY95" fmla="*/ 47565 h 591051"/>
              <a:gd name="connsiteX96" fmla="*/ 159928 w 598058"/>
              <a:gd name="connsiteY96" fmla="*/ 96199 h 591051"/>
              <a:gd name="connsiteX97" fmla="*/ 114196 w 598058"/>
              <a:gd name="connsiteY97" fmla="*/ 59475 h 591051"/>
              <a:gd name="connsiteX98" fmla="*/ 194724 w 598058"/>
              <a:gd name="connsiteY98" fmla="*/ 14812 h 591051"/>
              <a:gd name="connsiteX99" fmla="*/ 396395 w 598058"/>
              <a:gd name="connsiteY99" fmla="*/ 11786 h 591051"/>
              <a:gd name="connsiteX100" fmla="*/ 475898 w 598058"/>
              <a:gd name="connsiteY100" fmla="*/ 53496 h 591051"/>
              <a:gd name="connsiteX101" fmla="*/ 428197 w 598058"/>
              <a:gd name="connsiteY101" fmla="*/ 96199 h 591051"/>
              <a:gd name="connsiteX102" fmla="*/ 380495 w 598058"/>
              <a:gd name="connsiteY102" fmla="*/ 47537 h 591051"/>
              <a:gd name="connsiteX103" fmla="*/ 396395 w 598058"/>
              <a:gd name="connsiteY103" fmla="*/ 11786 h 591051"/>
              <a:gd name="connsiteX104" fmla="*/ 293614 w 598058"/>
              <a:gd name="connsiteY104" fmla="*/ 0 h 591051"/>
              <a:gd name="connsiteX105" fmla="*/ 341793 w 598058"/>
              <a:gd name="connsiteY105" fmla="*/ 48100 h 591051"/>
              <a:gd name="connsiteX106" fmla="*/ 293614 w 598058"/>
              <a:gd name="connsiteY106" fmla="*/ 96200 h 591051"/>
              <a:gd name="connsiteX107" fmla="*/ 245435 w 598058"/>
              <a:gd name="connsiteY107" fmla="*/ 48100 h 591051"/>
              <a:gd name="connsiteX108" fmla="*/ 293614 w 598058"/>
              <a:gd name="connsiteY108" fmla="*/ 0 h 5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98058" h="591051">
                <a:moveTo>
                  <a:pt x="430128" y="494851"/>
                </a:moveTo>
                <a:cubicBezTo>
                  <a:pt x="453988" y="494851"/>
                  <a:pt x="472877" y="511724"/>
                  <a:pt x="476854" y="533560"/>
                </a:cubicBezTo>
                <a:cubicBezTo>
                  <a:pt x="452994" y="552418"/>
                  <a:pt x="425157" y="566313"/>
                  <a:pt x="395331" y="576238"/>
                </a:cubicBezTo>
                <a:cubicBezTo>
                  <a:pt x="387378" y="568298"/>
                  <a:pt x="382407" y="556388"/>
                  <a:pt x="382407" y="543485"/>
                </a:cubicBezTo>
                <a:cubicBezTo>
                  <a:pt x="382407" y="516687"/>
                  <a:pt x="403285" y="494851"/>
                  <a:pt x="430128" y="494851"/>
                </a:cubicBezTo>
                <a:close/>
                <a:moveTo>
                  <a:pt x="295525" y="494851"/>
                </a:moveTo>
                <a:cubicBezTo>
                  <a:pt x="322134" y="494851"/>
                  <a:pt x="343704" y="516386"/>
                  <a:pt x="343704" y="542951"/>
                </a:cubicBezTo>
                <a:cubicBezTo>
                  <a:pt x="343704" y="569516"/>
                  <a:pt x="322134" y="591051"/>
                  <a:pt x="295525" y="591051"/>
                </a:cubicBezTo>
                <a:cubicBezTo>
                  <a:pt x="268916" y="591051"/>
                  <a:pt x="247346" y="569516"/>
                  <a:pt x="247346" y="542951"/>
                </a:cubicBezTo>
                <a:cubicBezTo>
                  <a:pt x="247346" y="516386"/>
                  <a:pt x="268916" y="494851"/>
                  <a:pt x="295525" y="494851"/>
                </a:cubicBezTo>
                <a:close/>
                <a:moveTo>
                  <a:pt x="161922" y="494851"/>
                </a:moveTo>
                <a:cubicBezTo>
                  <a:pt x="188720" y="494851"/>
                  <a:pt x="210555" y="516697"/>
                  <a:pt x="210555" y="543507"/>
                </a:cubicBezTo>
                <a:cubicBezTo>
                  <a:pt x="210555" y="555423"/>
                  <a:pt x="205592" y="566345"/>
                  <a:pt x="197652" y="575282"/>
                </a:cubicBezTo>
                <a:cubicBezTo>
                  <a:pt x="167877" y="564360"/>
                  <a:pt x="141080" y="549465"/>
                  <a:pt x="116267" y="530598"/>
                </a:cubicBezTo>
                <a:cubicBezTo>
                  <a:pt x="122222" y="509746"/>
                  <a:pt x="140087" y="494851"/>
                  <a:pt x="161922" y="494851"/>
                </a:cubicBezTo>
                <a:close/>
                <a:moveTo>
                  <a:pt x="557320" y="368869"/>
                </a:moveTo>
                <a:cubicBezTo>
                  <a:pt x="568241" y="368869"/>
                  <a:pt x="578169" y="372839"/>
                  <a:pt x="586112" y="378794"/>
                </a:cubicBezTo>
                <a:cubicBezTo>
                  <a:pt x="577176" y="409561"/>
                  <a:pt x="563277" y="437352"/>
                  <a:pt x="545405" y="463157"/>
                </a:cubicBezTo>
                <a:cubicBezTo>
                  <a:pt x="524556" y="458194"/>
                  <a:pt x="509663" y="439337"/>
                  <a:pt x="509663" y="417502"/>
                </a:cubicBezTo>
                <a:cubicBezTo>
                  <a:pt x="509663" y="390704"/>
                  <a:pt x="530513" y="368869"/>
                  <a:pt x="557320" y="368869"/>
                </a:cubicBezTo>
                <a:close/>
                <a:moveTo>
                  <a:pt x="428197" y="368869"/>
                </a:moveTo>
                <a:cubicBezTo>
                  <a:pt x="454542" y="368869"/>
                  <a:pt x="475899" y="390439"/>
                  <a:pt x="475899" y="417048"/>
                </a:cubicBezTo>
                <a:cubicBezTo>
                  <a:pt x="475899" y="443657"/>
                  <a:pt x="454542" y="465227"/>
                  <a:pt x="428197" y="465227"/>
                </a:cubicBezTo>
                <a:cubicBezTo>
                  <a:pt x="401852" y="465227"/>
                  <a:pt x="380495" y="443657"/>
                  <a:pt x="380495" y="417048"/>
                </a:cubicBezTo>
                <a:cubicBezTo>
                  <a:pt x="380495" y="390439"/>
                  <a:pt x="401852" y="368869"/>
                  <a:pt x="428197" y="368869"/>
                </a:cubicBezTo>
                <a:close/>
                <a:moveTo>
                  <a:pt x="293614" y="368869"/>
                </a:moveTo>
                <a:cubicBezTo>
                  <a:pt x="320223" y="368869"/>
                  <a:pt x="341793" y="390439"/>
                  <a:pt x="341793" y="417048"/>
                </a:cubicBezTo>
                <a:cubicBezTo>
                  <a:pt x="341793" y="443657"/>
                  <a:pt x="320223" y="465227"/>
                  <a:pt x="293614" y="465227"/>
                </a:cubicBezTo>
                <a:cubicBezTo>
                  <a:pt x="267005" y="465227"/>
                  <a:pt x="245435" y="443657"/>
                  <a:pt x="245435" y="417048"/>
                </a:cubicBezTo>
                <a:cubicBezTo>
                  <a:pt x="245435" y="390439"/>
                  <a:pt x="267005" y="368869"/>
                  <a:pt x="293614" y="368869"/>
                </a:cubicBezTo>
                <a:close/>
                <a:moveTo>
                  <a:pt x="160464" y="368869"/>
                </a:moveTo>
                <a:cubicBezTo>
                  <a:pt x="187073" y="368869"/>
                  <a:pt x="208643" y="390439"/>
                  <a:pt x="208643" y="417048"/>
                </a:cubicBezTo>
                <a:cubicBezTo>
                  <a:pt x="208643" y="443657"/>
                  <a:pt x="187073" y="465227"/>
                  <a:pt x="160464" y="465227"/>
                </a:cubicBezTo>
                <a:cubicBezTo>
                  <a:pt x="133855" y="465227"/>
                  <a:pt x="112285" y="443657"/>
                  <a:pt x="112285" y="417048"/>
                </a:cubicBezTo>
                <a:cubicBezTo>
                  <a:pt x="112285" y="390439"/>
                  <a:pt x="133855" y="368869"/>
                  <a:pt x="160464" y="368869"/>
                </a:cubicBezTo>
                <a:close/>
                <a:moveTo>
                  <a:pt x="25802" y="368869"/>
                </a:moveTo>
                <a:cubicBezTo>
                  <a:pt x="52679" y="368869"/>
                  <a:pt x="73583" y="390710"/>
                  <a:pt x="73583" y="417515"/>
                </a:cubicBezTo>
                <a:cubicBezTo>
                  <a:pt x="73583" y="435385"/>
                  <a:pt x="64624" y="450277"/>
                  <a:pt x="49693" y="458219"/>
                </a:cubicBezTo>
                <a:cubicBezTo>
                  <a:pt x="31775" y="432407"/>
                  <a:pt x="18834" y="402623"/>
                  <a:pt x="9875" y="371847"/>
                </a:cubicBezTo>
                <a:cubicBezTo>
                  <a:pt x="14852" y="369862"/>
                  <a:pt x="19829" y="368869"/>
                  <a:pt x="25802" y="368869"/>
                </a:cubicBezTo>
                <a:close/>
                <a:moveTo>
                  <a:pt x="557354" y="245912"/>
                </a:moveTo>
                <a:cubicBezTo>
                  <a:pt x="574231" y="245912"/>
                  <a:pt x="588130" y="253846"/>
                  <a:pt x="597065" y="266738"/>
                </a:cubicBezTo>
                <a:cubicBezTo>
                  <a:pt x="598058" y="275664"/>
                  <a:pt x="598058" y="284590"/>
                  <a:pt x="598058" y="293515"/>
                </a:cubicBezTo>
                <a:cubicBezTo>
                  <a:pt x="598058" y="303433"/>
                  <a:pt x="598058" y="312358"/>
                  <a:pt x="597065" y="321284"/>
                </a:cubicBezTo>
                <a:cubicBezTo>
                  <a:pt x="588130" y="334177"/>
                  <a:pt x="574231" y="342111"/>
                  <a:pt x="557354" y="342111"/>
                </a:cubicBezTo>
                <a:cubicBezTo>
                  <a:pt x="530549" y="342111"/>
                  <a:pt x="508708" y="320292"/>
                  <a:pt x="508708" y="293515"/>
                </a:cubicBezTo>
                <a:cubicBezTo>
                  <a:pt x="508708" y="267730"/>
                  <a:pt x="530549" y="245912"/>
                  <a:pt x="557354" y="245912"/>
                </a:cubicBezTo>
                <a:close/>
                <a:moveTo>
                  <a:pt x="428197" y="245912"/>
                </a:moveTo>
                <a:cubicBezTo>
                  <a:pt x="454542" y="245912"/>
                  <a:pt x="475899" y="267447"/>
                  <a:pt x="475899" y="294012"/>
                </a:cubicBezTo>
                <a:cubicBezTo>
                  <a:pt x="475899" y="320577"/>
                  <a:pt x="454542" y="342112"/>
                  <a:pt x="428197" y="342112"/>
                </a:cubicBezTo>
                <a:cubicBezTo>
                  <a:pt x="401852" y="342112"/>
                  <a:pt x="380495" y="320577"/>
                  <a:pt x="380495" y="294012"/>
                </a:cubicBezTo>
                <a:cubicBezTo>
                  <a:pt x="380495" y="267447"/>
                  <a:pt x="401852" y="245912"/>
                  <a:pt x="428197" y="245912"/>
                </a:cubicBezTo>
                <a:close/>
                <a:moveTo>
                  <a:pt x="293614" y="245912"/>
                </a:moveTo>
                <a:cubicBezTo>
                  <a:pt x="320223" y="245912"/>
                  <a:pt x="341793" y="267447"/>
                  <a:pt x="341793" y="294012"/>
                </a:cubicBezTo>
                <a:cubicBezTo>
                  <a:pt x="341793" y="320577"/>
                  <a:pt x="320223" y="342112"/>
                  <a:pt x="293614" y="342112"/>
                </a:cubicBezTo>
                <a:cubicBezTo>
                  <a:pt x="267005" y="342112"/>
                  <a:pt x="245435" y="320577"/>
                  <a:pt x="245435" y="294012"/>
                </a:cubicBezTo>
                <a:cubicBezTo>
                  <a:pt x="245435" y="267447"/>
                  <a:pt x="267005" y="245912"/>
                  <a:pt x="293614" y="245912"/>
                </a:cubicBezTo>
                <a:close/>
                <a:moveTo>
                  <a:pt x="160464" y="245912"/>
                </a:moveTo>
                <a:cubicBezTo>
                  <a:pt x="187073" y="245912"/>
                  <a:pt x="208643" y="267447"/>
                  <a:pt x="208643" y="294012"/>
                </a:cubicBezTo>
                <a:cubicBezTo>
                  <a:pt x="208643" y="320577"/>
                  <a:pt x="187073" y="342112"/>
                  <a:pt x="160464" y="342112"/>
                </a:cubicBezTo>
                <a:cubicBezTo>
                  <a:pt x="133855" y="342112"/>
                  <a:pt x="112285" y="320577"/>
                  <a:pt x="112285" y="294012"/>
                </a:cubicBezTo>
                <a:cubicBezTo>
                  <a:pt x="112285" y="267447"/>
                  <a:pt x="133855" y="245912"/>
                  <a:pt x="160464" y="245912"/>
                </a:cubicBezTo>
                <a:close/>
                <a:moveTo>
                  <a:pt x="25853" y="245912"/>
                </a:moveTo>
                <a:cubicBezTo>
                  <a:pt x="52701" y="245912"/>
                  <a:pt x="73583" y="267730"/>
                  <a:pt x="73583" y="293515"/>
                </a:cubicBezTo>
                <a:cubicBezTo>
                  <a:pt x="73583" y="320292"/>
                  <a:pt x="52701" y="342111"/>
                  <a:pt x="25853" y="342111"/>
                </a:cubicBezTo>
                <a:cubicBezTo>
                  <a:pt x="17899" y="342111"/>
                  <a:pt x="9944" y="340127"/>
                  <a:pt x="2983" y="336160"/>
                </a:cubicBezTo>
                <a:cubicBezTo>
                  <a:pt x="994" y="322276"/>
                  <a:pt x="0" y="308392"/>
                  <a:pt x="0" y="293515"/>
                </a:cubicBezTo>
                <a:cubicBezTo>
                  <a:pt x="0" y="279631"/>
                  <a:pt x="994" y="265747"/>
                  <a:pt x="2983" y="251862"/>
                </a:cubicBezTo>
                <a:cubicBezTo>
                  <a:pt x="9944" y="247895"/>
                  <a:pt x="17899" y="245912"/>
                  <a:pt x="25853" y="245912"/>
                </a:cubicBezTo>
                <a:close/>
                <a:moveTo>
                  <a:pt x="49693" y="129964"/>
                </a:moveTo>
                <a:cubicBezTo>
                  <a:pt x="63629" y="137892"/>
                  <a:pt x="73583" y="153748"/>
                  <a:pt x="73583" y="171586"/>
                </a:cubicBezTo>
                <a:cubicBezTo>
                  <a:pt x="73583" y="197353"/>
                  <a:pt x="52679" y="219155"/>
                  <a:pt x="25802" y="219155"/>
                </a:cubicBezTo>
                <a:cubicBezTo>
                  <a:pt x="19829" y="219155"/>
                  <a:pt x="14852" y="218164"/>
                  <a:pt x="9875" y="216182"/>
                </a:cubicBezTo>
                <a:cubicBezTo>
                  <a:pt x="18834" y="185460"/>
                  <a:pt x="31775" y="155730"/>
                  <a:pt x="49693" y="129964"/>
                </a:cubicBezTo>
                <a:close/>
                <a:moveTo>
                  <a:pt x="545405" y="124867"/>
                </a:moveTo>
                <a:cubicBezTo>
                  <a:pt x="563277" y="150672"/>
                  <a:pt x="577176" y="178462"/>
                  <a:pt x="586112" y="209230"/>
                </a:cubicBezTo>
                <a:cubicBezTo>
                  <a:pt x="578169" y="215185"/>
                  <a:pt x="568241" y="219155"/>
                  <a:pt x="557320" y="219155"/>
                </a:cubicBezTo>
                <a:cubicBezTo>
                  <a:pt x="530513" y="219155"/>
                  <a:pt x="509663" y="197320"/>
                  <a:pt x="509663" y="171514"/>
                </a:cubicBezTo>
                <a:cubicBezTo>
                  <a:pt x="509663" y="148687"/>
                  <a:pt x="524556" y="129829"/>
                  <a:pt x="545405" y="124867"/>
                </a:cubicBezTo>
                <a:close/>
                <a:moveTo>
                  <a:pt x="428197" y="122956"/>
                </a:moveTo>
                <a:cubicBezTo>
                  <a:pt x="454542" y="122956"/>
                  <a:pt x="475899" y="144491"/>
                  <a:pt x="475899" y="171056"/>
                </a:cubicBezTo>
                <a:cubicBezTo>
                  <a:pt x="475899" y="197621"/>
                  <a:pt x="454542" y="219156"/>
                  <a:pt x="428197" y="219156"/>
                </a:cubicBezTo>
                <a:cubicBezTo>
                  <a:pt x="401852" y="219156"/>
                  <a:pt x="380495" y="197621"/>
                  <a:pt x="380495" y="171056"/>
                </a:cubicBezTo>
                <a:cubicBezTo>
                  <a:pt x="380495" y="144491"/>
                  <a:pt x="401852" y="122956"/>
                  <a:pt x="428197" y="122956"/>
                </a:cubicBezTo>
                <a:close/>
                <a:moveTo>
                  <a:pt x="293614" y="122956"/>
                </a:moveTo>
                <a:cubicBezTo>
                  <a:pt x="320223" y="122956"/>
                  <a:pt x="341793" y="144491"/>
                  <a:pt x="341793" y="171056"/>
                </a:cubicBezTo>
                <a:cubicBezTo>
                  <a:pt x="341793" y="197621"/>
                  <a:pt x="320223" y="219156"/>
                  <a:pt x="293614" y="219156"/>
                </a:cubicBezTo>
                <a:cubicBezTo>
                  <a:pt x="267005" y="219156"/>
                  <a:pt x="245435" y="197621"/>
                  <a:pt x="245435" y="171056"/>
                </a:cubicBezTo>
                <a:cubicBezTo>
                  <a:pt x="245435" y="144491"/>
                  <a:pt x="267005" y="122956"/>
                  <a:pt x="293614" y="122956"/>
                </a:cubicBezTo>
                <a:close/>
                <a:moveTo>
                  <a:pt x="160464" y="122956"/>
                </a:moveTo>
                <a:cubicBezTo>
                  <a:pt x="187073" y="122956"/>
                  <a:pt x="208643" y="144491"/>
                  <a:pt x="208643" y="171056"/>
                </a:cubicBezTo>
                <a:cubicBezTo>
                  <a:pt x="208643" y="197621"/>
                  <a:pt x="187073" y="219156"/>
                  <a:pt x="160464" y="219156"/>
                </a:cubicBezTo>
                <a:cubicBezTo>
                  <a:pt x="133855" y="219156"/>
                  <a:pt x="112285" y="197621"/>
                  <a:pt x="112285" y="171056"/>
                </a:cubicBezTo>
                <a:cubicBezTo>
                  <a:pt x="112285" y="144491"/>
                  <a:pt x="133855" y="122956"/>
                  <a:pt x="160464" y="122956"/>
                </a:cubicBezTo>
                <a:close/>
                <a:moveTo>
                  <a:pt x="194724" y="14812"/>
                </a:moveTo>
                <a:cubicBezTo>
                  <a:pt x="202678" y="22752"/>
                  <a:pt x="208643" y="34662"/>
                  <a:pt x="208643" y="47565"/>
                </a:cubicBezTo>
                <a:cubicBezTo>
                  <a:pt x="208643" y="74363"/>
                  <a:pt x="186771" y="96199"/>
                  <a:pt x="159928" y="96199"/>
                </a:cubicBezTo>
                <a:cubicBezTo>
                  <a:pt x="138056" y="96199"/>
                  <a:pt x="119167" y="80318"/>
                  <a:pt x="114196" y="59475"/>
                </a:cubicBezTo>
                <a:cubicBezTo>
                  <a:pt x="138056" y="40617"/>
                  <a:pt x="164899" y="25730"/>
                  <a:pt x="194724" y="14812"/>
                </a:cubicBezTo>
                <a:close/>
                <a:moveTo>
                  <a:pt x="396395" y="11786"/>
                </a:moveTo>
                <a:cubicBezTo>
                  <a:pt x="425215" y="21717"/>
                  <a:pt x="452047" y="35620"/>
                  <a:pt x="475898" y="53496"/>
                </a:cubicBezTo>
                <a:cubicBezTo>
                  <a:pt x="472917" y="77330"/>
                  <a:pt x="453041" y="96199"/>
                  <a:pt x="428197" y="96199"/>
                </a:cubicBezTo>
                <a:cubicBezTo>
                  <a:pt x="401364" y="96199"/>
                  <a:pt x="380495" y="74351"/>
                  <a:pt x="380495" y="47537"/>
                </a:cubicBezTo>
                <a:cubicBezTo>
                  <a:pt x="380495" y="33634"/>
                  <a:pt x="386458" y="20724"/>
                  <a:pt x="396395" y="11786"/>
                </a:cubicBezTo>
                <a:close/>
                <a:moveTo>
                  <a:pt x="293614" y="0"/>
                </a:moveTo>
                <a:cubicBezTo>
                  <a:pt x="320223" y="0"/>
                  <a:pt x="341793" y="21535"/>
                  <a:pt x="341793" y="48100"/>
                </a:cubicBezTo>
                <a:cubicBezTo>
                  <a:pt x="341793" y="74665"/>
                  <a:pt x="320223" y="96200"/>
                  <a:pt x="293614" y="96200"/>
                </a:cubicBezTo>
                <a:cubicBezTo>
                  <a:pt x="267005" y="96200"/>
                  <a:pt x="245435" y="74665"/>
                  <a:pt x="245435" y="48100"/>
                </a:cubicBezTo>
                <a:cubicBezTo>
                  <a:pt x="245435" y="21535"/>
                  <a:pt x="267005" y="0"/>
                  <a:pt x="29361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3" name="标题 1">
            <a:extLst>
              <a:ext uri="{FF2B5EF4-FFF2-40B4-BE49-F238E27FC236}">
                <a16:creationId xmlns:a16="http://schemas.microsoft.com/office/drawing/2014/main" id="{F8A8704C-9B48-0948-DEE6-0C4229F074A4}"/>
              </a:ext>
            </a:extLst>
          </p:cNvPr>
          <p:cNvSpPr txBox="1"/>
          <p:nvPr/>
        </p:nvSpPr>
        <p:spPr>
          <a:xfrm>
            <a:off x="5310721" y="8963000"/>
            <a:ext cx="1357578" cy="265189"/>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数据来源：沙利文测算</a:t>
            </a:r>
          </a:p>
        </p:txBody>
      </p:sp>
    </p:spTree>
    <p:extLst>
      <p:ext uri="{BB962C8B-B14F-4D97-AF65-F5344CB8AC3E}">
        <p14:creationId xmlns:p14="http://schemas.microsoft.com/office/powerpoint/2010/main" val="108959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A8673934-46D7-ABB3-CC9E-F7B0C772BCBE}"/>
              </a:ext>
            </a:extLst>
          </p:cNvPr>
          <p:cNvCxnSpPr>
            <a:cxnSpLocks/>
          </p:cNvCxnSpPr>
          <p:nvPr/>
        </p:nvCxnSpPr>
        <p:spPr>
          <a:xfrm rot="5400000">
            <a:off x="2207571" y="6315512"/>
            <a:ext cx="329184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0B2F7BC-FC7F-58ED-1649-EBDB91345670}"/>
              </a:ext>
            </a:extLst>
          </p:cNvPr>
          <p:cNvCxnSpPr>
            <a:cxnSpLocks/>
          </p:cNvCxnSpPr>
          <p:nvPr/>
        </p:nvCxnSpPr>
        <p:spPr>
          <a:xfrm rot="5400000">
            <a:off x="3419378" y="6326633"/>
            <a:ext cx="329184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78836F4-AA52-87A8-7AAE-61F6232DC6F4}"/>
              </a:ext>
            </a:extLst>
          </p:cNvPr>
          <p:cNvCxnSpPr>
            <a:cxnSpLocks/>
          </p:cNvCxnSpPr>
          <p:nvPr/>
        </p:nvCxnSpPr>
        <p:spPr>
          <a:xfrm rot="5400000">
            <a:off x="999294" y="6304071"/>
            <a:ext cx="3291840" cy="0"/>
          </a:xfrm>
          <a:prstGeom prst="line">
            <a:avLst/>
          </a:prstGeom>
          <a:ln w="63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标题 1">
            <a:extLst>
              <a:ext uri="{FF2B5EF4-FFF2-40B4-BE49-F238E27FC236}">
                <a16:creationId xmlns:a16="http://schemas.microsoft.com/office/drawing/2014/main" id="{210B7478-17F5-7722-A06B-00BBE6B405B0}"/>
              </a:ext>
            </a:extLst>
          </p:cNvPr>
          <p:cNvSpPr txBox="1"/>
          <p:nvPr/>
        </p:nvSpPr>
        <p:spPr>
          <a:xfrm>
            <a:off x="620688" y="920552"/>
            <a:ext cx="496855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外商企业在华用云和数字化建设</a:t>
            </a:r>
          </a:p>
        </p:txBody>
      </p:sp>
      <p:sp>
        <p:nvSpPr>
          <p:cNvPr id="19" name="标题 1">
            <a:extLst>
              <a:ext uri="{FF2B5EF4-FFF2-40B4-BE49-F238E27FC236}">
                <a16:creationId xmlns:a16="http://schemas.microsoft.com/office/drawing/2014/main" id="{C8C1D534-28D2-B775-4058-05987E60469D}"/>
              </a:ext>
            </a:extLst>
          </p:cNvPr>
          <p:cNvSpPr txBox="1"/>
          <p:nvPr/>
        </p:nvSpPr>
        <p:spPr>
          <a:xfrm>
            <a:off x="521373" y="5310268"/>
            <a:ext cx="79208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云基础服务</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需求</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20" name="TextBox 19">
            <a:extLst>
              <a:ext uri="{FF2B5EF4-FFF2-40B4-BE49-F238E27FC236}">
                <a16:creationId xmlns:a16="http://schemas.microsoft.com/office/drawing/2014/main" id="{DA2F82C6-8016-0408-A2F8-EB9DA0ACF8D9}"/>
              </a:ext>
            </a:extLst>
          </p:cNvPr>
          <p:cNvSpPr txBox="1"/>
          <p:nvPr/>
        </p:nvSpPr>
        <p:spPr>
          <a:xfrm>
            <a:off x="7518067" y="2360712"/>
            <a:ext cx="3516282" cy="22929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对于这些外商企业国内的</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CTO</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而言，在推荐阿里云作为企业全球云平台的选择时，他们需要强有力的理由来说服位于总部的决策者：</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Why Alibaba Cloud？</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这些理由必须基于产品功能的匹配度、解决方案的实用性以及能否为企业带来实质性的业务价值并获得长远的业务成功。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高并发、大规模、弹性能力这些词汇并不是在跟这些客户交流中能够高频率听到的，</a:t>
            </a:r>
            <a:r>
              <a:rPr kumimoji="0" lang="ja-JP" altLang="en-US" sz="1100" b="1"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反而是访问控制、鉴权、合规、自动化等等</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。基于安全合规、高效敏捷、成本优化、稳定可靠等云治理方面的需求，外商企业在前期从</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0</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到</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1</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建设云平台时，愿意投入更长的时间、更多的人力在一些多产品集成和最佳实践的验证和实施上。</a:t>
            </a:r>
          </a:p>
        </p:txBody>
      </p:sp>
      <p:sp>
        <p:nvSpPr>
          <p:cNvPr id="21" name="TextBox 20">
            <a:extLst>
              <a:ext uri="{FF2B5EF4-FFF2-40B4-BE49-F238E27FC236}">
                <a16:creationId xmlns:a16="http://schemas.microsoft.com/office/drawing/2014/main" id="{A6880147-94BC-40E6-DDD4-CC478E62F828}"/>
              </a:ext>
            </a:extLst>
          </p:cNvPr>
          <p:cNvSpPr txBox="1"/>
          <p:nvPr/>
        </p:nvSpPr>
        <p:spPr>
          <a:xfrm>
            <a:off x="7394565" y="5041866"/>
            <a:ext cx="3763286"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许多外商企业客户在正式迁移至阿里云之前，会投入大量时间进行详尽的架构设计，包括顶层设计（</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HLD）</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和详细设计（</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LLD）。</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这包括选择适合的区域和可用区（</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Region/AZ）、</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网络架构设计、安全架构设计、可靠性设计、容灾设计、身份鉴权设计等等。曾经有一位客户的</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IT</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总监说过一段话：“我们之所以与阿里云团队进行如此深入的技术交流和</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POC，</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不是因为对阿里云技术没有信心，而是云架构的设计就如同大楼的地基和框架，一旦搭建好将难以更改。我们必须确保架构设计能够适应我们的业务场景，从而更好地服务于业务团队。”</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D5B2A95-38E7-67C6-1D7E-2B976D36371D}"/>
              </a:ext>
            </a:extLst>
          </p:cNvPr>
          <p:cNvSpPr txBox="1"/>
          <p:nvPr/>
        </p:nvSpPr>
        <p:spPr>
          <a:xfrm>
            <a:off x="7101408" y="25932"/>
            <a:ext cx="3932941"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探讨外商企业在数据存储、处理和传输方面的需求 </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hlinkClick r:id="rId2"/>
              </a:rPr>
              <a:t>link</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外商企业需要处理大量的数据，包括客户数据、财务数据、供应链数据等。这些数据需要安全地存储、处理和传输。因此，云服务提供商需要具备强大的数据存储和处理能力，以及安全可靠的数据传输机制。</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分析不同云服务类型的特点和适用场景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IaaS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适用于需要灵活配置基础设施资源的企业，如互联网公司、科技企业等。</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PaaS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适用于需要快速开发和部署应用程序的企业，如软件开发公司、金融机构等。</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SaaS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适用于需要使用特定应用软件的企业，如中小企业、创业公司等。</a:t>
            </a:r>
          </a:p>
        </p:txBody>
      </p:sp>
      <p:sp>
        <p:nvSpPr>
          <p:cNvPr id="23" name="TextBox 22">
            <a:extLst>
              <a:ext uri="{FF2B5EF4-FFF2-40B4-BE49-F238E27FC236}">
                <a16:creationId xmlns:a16="http://schemas.microsoft.com/office/drawing/2014/main" id="{1A66BAD9-DFDD-CEBF-FC37-75C8682335B0}"/>
              </a:ext>
            </a:extLst>
          </p:cNvPr>
          <p:cNvSpPr txBox="1"/>
          <p:nvPr/>
        </p:nvSpPr>
        <p:spPr>
          <a:xfrm>
            <a:off x="-4161117" y="53657"/>
            <a:ext cx="3932941" cy="39857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1. 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数据安全和隐私保护</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数据安全和隐私保护是外商企业选择云服务时最重要的考虑因素之一。云服务提供商需要具备严格的数据安全措施，如数据加密、访问控制、身份验证等，以确保外商企业的数据安全。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法规合规要求</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外商企业需要遵守不同国家和地区的法规合规要求，如数据隐私法规、数据存储法规等。云服务提供商需要了解这些法规合规要求，并提供相应的解决方案，以确保外商企业的合规运营。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3. 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全球网络覆盖和性能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外商企业需要在全球范围内开展业务，因此云服务提供商需要具备全球网络覆盖和高性能的服务。云服务提供商需要在不同国家和地区建立数据中心，以提供低延迟、高带宽的连接。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4. 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成本效益</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成本效益是外商企业选择云服务时需要考虑的重要因素之一。云服务提供商需要提供透明的价格体系和灵活的计费方式，以帮助外商企业降低成本。</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5. 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技术支持和服务质量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技术支持和服务质量是外商企业选择云服务时需要考虑的重要因素之一。云服务提供商需要提供 </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24/7 </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的技术支持和优质的服务，以确保外商企业的业务运营不受影响。</a:t>
            </a:r>
          </a:p>
        </p:txBody>
      </p:sp>
      <p:sp>
        <p:nvSpPr>
          <p:cNvPr id="7" name="标题 1">
            <a:extLst>
              <a:ext uri="{FF2B5EF4-FFF2-40B4-BE49-F238E27FC236}">
                <a16:creationId xmlns:a16="http://schemas.microsoft.com/office/drawing/2014/main" id="{2489C07B-AD54-34E8-887B-F312F74A8CB2}"/>
              </a:ext>
            </a:extLst>
          </p:cNvPr>
          <p:cNvSpPr txBox="1"/>
          <p:nvPr/>
        </p:nvSpPr>
        <p:spPr>
          <a:xfrm>
            <a:off x="521373" y="7222233"/>
            <a:ext cx="79208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生态服务</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需求</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25" name="标题 1">
            <a:extLst>
              <a:ext uri="{FF2B5EF4-FFF2-40B4-BE49-F238E27FC236}">
                <a16:creationId xmlns:a16="http://schemas.microsoft.com/office/drawing/2014/main" id="{38AA1256-E8D0-1FDF-9794-E64497625104}"/>
              </a:ext>
            </a:extLst>
          </p:cNvPr>
          <p:cNvSpPr txBox="1"/>
          <p:nvPr/>
        </p:nvSpPr>
        <p:spPr>
          <a:xfrm>
            <a:off x="594549" y="4151296"/>
            <a:ext cx="4671781"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外商企业在华侧重业务环节的差异和相应的云服务诉求</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26" name="isometric-cube-view_73326">
            <a:extLst>
              <a:ext uri="{FF2B5EF4-FFF2-40B4-BE49-F238E27FC236}">
                <a16:creationId xmlns:a16="http://schemas.microsoft.com/office/drawing/2014/main" id="{1FE55791-07B1-6321-CC5E-60B19C189545}"/>
              </a:ext>
            </a:extLst>
          </p:cNvPr>
          <p:cNvSpPr>
            <a:spLocks noChangeAspect="1"/>
          </p:cNvSpPr>
          <p:nvPr/>
        </p:nvSpPr>
        <p:spPr>
          <a:xfrm>
            <a:off x="1994379" y="1824628"/>
            <a:ext cx="291286" cy="320146"/>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2" h="4807">
                <a:moveTo>
                  <a:pt x="4562" y="1251"/>
                </a:moveTo>
                <a:cubicBezTo>
                  <a:pt x="4562" y="1171"/>
                  <a:pt x="4517" y="1098"/>
                  <a:pt x="4445" y="1062"/>
                </a:cubicBezTo>
                <a:lnTo>
                  <a:pt x="2376" y="29"/>
                </a:lnTo>
                <a:cubicBezTo>
                  <a:pt x="2316" y="0"/>
                  <a:pt x="2246" y="0"/>
                  <a:pt x="2186" y="29"/>
                </a:cubicBezTo>
                <a:lnTo>
                  <a:pt x="117" y="1062"/>
                </a:lnTo>
                <a:cubicBezTo>
                  <a:pt x="45" y="1098"/>
                  <a:pt x="0" y="1167"/>
                  <a:pt x="0" y="1254"/>
                </a:cubicBezTo>
                <a:lnTo>
                  <a:pt x="0" y="3550"/>
                </a:lnTo>
                <a:cubicBezTo>
                  <a:pt x="0" y="3630"/>
                  <a:pt x="45" y="3703"/>
                  <a:pt x="116" y="3739"/>
                </a:cubicBezTo>
                <a:lnTo>
                  <a:pt x="2185" y="4784"/>
                </a:lnTo>
                <a:cubicBezTo>
                  <a:pt x="2216" y="4799"/>
                  <a:pt x="2248" y="4807"/>
                  <a:pt x="2281" y="4807"/>
                </a:cubicBezTo>
                <a:cubicBezTo>
                  <a:pt x="2332" y="4807"/>
                  <a:pt x="2385" y="4780"/>
                  <a:pt x="2385" y="4780"/>
                </a:cubicBezTo>
                <a:lnTo>
                  <a:pt x="4446" y="3739"/>
                </a:lnTo>
                <a:cubicBezTo>
                  <a:pt x="4517" y="3703"/>
                  <a:pt x="4562" y="3630"/>
                  <a:pt x="4562" y="3550"/>
                </a:cubicBezTo>
                <a:lnTo>
                  <a:pt x="4562" y="1251"/>
                </a:lnTo>
                <a:close/>
                <a:moveTo>
                  <a:pt x="2281" y="456"/>
                </a:moveTo>
                <a:lnTo>
                  <a:pt x="3875" y="1251"/>
                </a:lnTo>
                <a:lnTo>
                  <a:pt x="2281" y="2047"/>
                </a:lnTo>
                <a:lnTo>
                  <a:pt x="687" y="1251"/>
                </a:lnTo>
                <a:lnTo>
                  <a:pt x="2281" y="456"/>
                </a:lnTo>
                <a:close/>
                <a:moveTo>
                  <a:pt x="424" y="1594"/>
                </a:moveTo>
                <a:lnTo>
                  <a:pt x="2069" y="2415"/>
                </a:lnTo>
                <a:lnTo>
                  <a:pt x="2069" y="4250"/>
                </a:lnTo>
                <a:lnTo>
                  <a:pt x="424" y="3420"/>
                </a:lnTo>
                <a:lnTo>
                  <a:pt x="424" y="1594"/>
                </a:lnTo>
                <a:close/>
                <a:moveTo>
                  <a:pt x="4138" y="3420"/>
                </a:moveTo>
                <a:lnTo>
                  <a:pt x="2493" y="4250"/>
                </a:lnTo>
                <a:lnTo>
                  <a:pt x="2493" y="2415"/>
                </a:lnTo>
                <a:lnTo>
                  <a:pt x="4138" y="1594"/>
                </a:lnTo>
                <a:lnTo>
                  <a:pt x="4138" y="3420"/>
                </a:lnTo>
                <a:close/>
              </a:path>
            </a:pathLst>
          </a:custGeom>
          <a:solidFill>
            <a:srgbClr val="FFE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Calibri" panose="020F0502020204030204"/>
              <a:ea typeface="+mn-ea"/>
              <a:cs typeface="+mn-cs"/>
            </a:endParaRPr>
          </a:p>
        </p:txBody>
      </p:sp>
      <p:sp>
        <p:nvSpPr>
          <p:cNvPr id="27" name="标题 1">
            <a:extLst>
              <a:ext uri="{FF2B5EF4-FFF2-40B4-BE49-F238E27FC236}">
                <a16:creationId xmlns:a16="http://schemas.microsoft.com/office/drawing/2014/main" id="{2F562684-C943-AE06-93F7-B2D1ABB6258E}"/>
              </a:ext>
            </a:extLst>
          </p:cNvPr>
          <p:cNvSpPr txBox="1"/>
          <p:nvPr/>
        </p:nvSpPr>
        <p:spPr>
          <a:xfrm>
            <a:off x="2420888" y="1712640"/>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外商企业在华用云需求</a:t>
            </a:r>
          </a:p>
        </p:txBody>
      </p:sp>
      <p:sp>
        <p:nvSpPr>
          <p:cNvPr id="28" name="标题 1">
            <a:extLst>
              <a:ext uri="{FF2B5EF4-FFF2-40B4-BE49-F238E27FC236}">
                <a16:creationId xmlns:a16="http://schemas.microsoft.com/office/drawing/2014/main" id="{0579487F-27CF-F044-F899-0734EE221A7B}"/>
              </a:ext>
            </a:extLst>
          </p:cNvPr>
          <p:cNvSpPr txBox="1"/>
          <p:nvPr/>
        </p:nvSpPr>
        <p:spPr>
          <a:xfrm>
            <a:off x="521373" y="6315512"/>
            <a:ext cx="792088" cy="50692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安全合规</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zh-CN" altLang="en-US"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需求</a:t>
            </a:r>
            <a:endParaRPr kumimoji="0" lang="en-US" altLang="zh-CN" sz="10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sp>
        <p:nvSpPr>
          <p:cNvPr id="29" name="TextBox 28">
            <a:extLst>
              <a:ext uri="{FF2B5EF4-FFF2-40B4-BE49-F238E27FC236}">
                <a16:creationId xmlns:a16="http://schemas.microsoft.com/office/drawing/2014/main" id="{06F78391-84AF-6845-FB9A-DADC2115A31C}"/>
              </a:ext>
            </a:extLst>
          </p:cNvPr>
          <p:cNvSpPr txBox="1"/>
          <p:nvPr/>
        </p:nvSpPr>
        <p:spPr>
          <a:xfrm>
            <a:off x="-3612240" y="5875984"/>
            <a:ext cx="3181930" cy="12772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许多外商企业对中国业务发展的确有独特的需求，因为外商企业要在全球范围进行数字化转型。外商企业在全球的项目需要在中国落地，同时在中国的数字化创新也在引领全球，所以他们很多在本地形成的服务和创新产品，可以推广到全球其他区域，这就需要它在某种程度上让中国和全球其他区域的</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rPr>
              <a:t>IT</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架构保持一致。 </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hlinkClick r:id="rId3"/>
              </a:rPr>
              <a:t>link</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E5A5129-DF22-F1C8-16E7-7A8FA921463A}"/>
              </a:ext>
            </a:extLst>
          </p:cNvPr>
          <p:cNvSpPr txBox="1"/>
          <p:nvPr/>
        </p:nvSpPr>
        <p:spPr>
          <a:xfrm>
            <a:off x="-3445473" y="4120605"/>
            <a:ext cx="3060441"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促进行业开放生态的构建：第二，我们构建了开放协作的技术社区（开放的生态），促进行业的转型和创新。我们在</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2021</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年</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9</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月份发布了汽车行业创新加速计划，首批联合了近</a:t>
            </a:r>
            <a:r>
              <a:rPr kumimoji="0" lang="en-US" altLang="ja-JP"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20</a:t>
            </a:r>
            <a:r>
              <a:rPr kumimoji="0" lang="ja-JP" altLang="en-US" sz="1100" b="0" i="0" u="none" strike="noStrike" kern="1200" cap="none" spc="0" normalizeH="0" baseline="0" noProof="0">
                <a:ln>
                  <a:noFill/>
                </a:ln>
                <a:solidFill>
                  <a:srgbClr val="201D1D"/>
                </a:solidFill>
                <a:effectLst/>
                <a:uLnTx/>
                <a:uFillTx/>
                <a:latin typeface="Calibri" panose="020F0502020204030204"/>
                <a:ea typeface="游ゴシック" panose="020B0400000000000000" pitchFamily="34" charset="-128"/>
                <a:cs typeface="+mn-cs"/>
              </a:rPr>
              <a:t>家汽车产业链的代表性企业，我们将为这些企业提供培训和技术输出，共同构建汽车行业的解决方案，为整个汽车行业的市场开拓及创新贡献力量。 </a:t>
            </a:r>
            <a:r>
              <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hlinkClick r:id="rId3"/>
              </a:rPr>
              <a:t>link</a:t>
            </a:r>
            <a:endParaRPr kumimoji="0" lang="en-US" sz="1100" b="0" i="0" u="none" strike="noStrike" kern="1200" cap="none" spc="0" normalizeH="0" baseline="0" noProof="0">
              <a:ln>
                <a:noFill/>
              </a:ln>
              <a:solidFill>
                <a:srgbClr val="201D1D"/>
              </a:solidFill>
              <a:effectLst/>
              <a:uLnTx/>
              <a:uFillTx/>
              <a:latin typeface="Calibri" panose="020F0502020204030204"/>
              <a:ea typeface="+mn-ea"/>
              <a:cs typeface="+mn-cs"/>
            </a:endParaRPr>
          </a:p>
        </p:txBody>
      </p:sp>
      <p:sp>
        <p:nvSpPr>
          <p:cNvPr id="31" name="标题 1">
            <a:extLst>
              <a:ext uri="{FF2B5EF4-FFF2-40B4-BE49-F238E27FC236}">
                <a16:creationId xmlns:a16="http://schemas.microsoft.com/office/drawing/2014/main" id="{3D0A99A1-EB96-87A1-5948-1C71D6633666}"/>
              </a:ext>
            </a:extLst>
          </p:cNvPr>
          <p:cNvSpPr txBox="1"/>
          <p:nvPr/>
        </p:nvSpPr>
        <p:spPr>
          <a:xfrm>
            <a:off x="186596" y="4663158"/>
            <a:ext cx="164298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9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900" b="1"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部署业务环节</a:t>
            </a:r>
          </a:p>
        </p:txBody>
      </p:sp>
      <p:grpSp>
        <p:nvGrpSpPr>
          <p:cNvPr id="39" name="Group 38">
            <a:extLst>
              <a:ext uri="{FF2B5EF4-FFF2-40B4-BE49-F238E27FC236}">
                <a16:creationId xmlns:a16="http://schemas.microsoft.com/office/drawing/2014/main" id="{26602BCD-01B5-4CCF-D111-9E452C006786}"/>
              </a:ext>
            </a:extLst>
          </p:cNvPr>
          <p:cNvGrpSpPr/>
          <p:nvPr/>
        </p:nvGrpSpPr>
        <p:grpSpPr>
          <a:xfrm>
            <a:off x="1494109" y="4680713"/>
            <a:ext cx="1170780" cy="328203"/>
            <a:chOff x="1494109" y="5331557"/>
            <a:chExt cx="1170780" cy="328203"/>
          </a:xfrm>
        </p:grpSpPr>
        <p:sp>
          <p:nvSpPr>
            <p:cNvPr id="15" name="标题 1">
              <a:extLst>
                <a:ext uri="{FF2B5EF4-FFF2-40B4-BE49-F238E27FC236}">
                  <a16:creationId xmlns:a16="http://schemas.microsoft.com/office/drawing/2014/main" id="{F7F7E40F-57FF-2151-3CB1-B2B86E8F4E5D}"/>
                </a:ext>
              </a:extLst>
            </p:cNvPr>
            <p:cNvSpPr txBox="1"/>
            <p:nvPr/>
          </p:nvSpPr>
          <p:spPr>
            <a:xfrm>
              <a:off x="1626770" y="5331557"/>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侧重研发创新</a:t>
              </a:r>
            </a:p>
          </p:txBody>
        </p:sp>
        <p:sp>
          <p:nvSpPr>
            <p:cNvPr id="32" name="Rounded Rectangle 31">
              <a:extLst>
                <a:ext uri="{FF2B5EF4-FFF2-40B4-BE49-F238E27FC236}">
                  <a16:creationId xmlns:a16="http://schemas.microsoft.com/office/drawing/2014/main" id="{B2691FB6-3393-B28E-4C9B-A9028F0D87DA}"/>
                </a:ext>
              </a:extLst>
            </p:cNvPr>
            <p:cNvSpPr/>
            <p:nvPr/>
          </p:nvSpPr>
          <p:spPr>
            <a:xfrm>
              <a:off x="1494109" y="5331557"/>
              <a:ext cx="1038119" cy="295310"/>
            </a:xfrm>
            <a:prstGeom prst="round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grpSp>
        <p:nvGrpSpPr>
          <p:cNvPr id="38" name="Group 37">
            <a:extLst>
              <a:ext uri="{FF2B5EF4-FFF2-40B4-BE49-F238E27FC236}">
                <a16:creationId xmlns:a16="http://schemas.microsoft.com/office/drawing/2014/main" id="{55724996-F235-2682-9495-7291A2901D26}"/>
              </a:ext>
            </a:extLst>
          </p:cNvPr>
          <p:cNvGrpSpPr/>
          <p:nvPr/>
        </p:nvGrpSpPr>
        <p:grpSpPr>
          <a:xfrm>
            <a:off x="2722506" y="4680713"/>
            <a:ext cx="1151985" cy="328203"/>
            <a:chOff x="2629884" y="5331557"/>
            <a:chExt cx="1151985" cy="328203"/>
          </a:xfrm>
        </p:grpSpPr>
        <p:sp>
          <p:nvSpPr>
            <p:cNvPr id="10" name="标题 1">
              <a:extLst>
                <a:ext uri="{FF2B5EF4-FFF2-40B4-BE49-F238E27FC236}">
                  <a16:creationId xmlns:a16="http://schemas.microsoft.com/office/drawing/2014/main" id="{71EB9FE2-5765-E7C0-C418-DC66C78785D5}"/>
                </a:ext>
              </a:extLst>
            </p:cNvPr>
            <p:cNvSpPr txBox="1"/>
            <p:nvPr/>
          </p:nvSpPr>
          <p:spPr>
            <a:xfrm>
              <a:off x="2743750" y="5331557"/>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侧重生产制造</a:t>
              </a:r>
            </a:p>
          </p:txBody>
        </p:sp>
        <p:sp>
          <p:nvSpPr>
            <p:cNvPr id="33" name="Rounded Rectangle 32">
              <a:extLst>
                <a:ext uri="{FF2B5EF4-FFF2-40B4-BE49-F238E27FC236}">
                  <a16:creationId xmlns:a16="http://schemas.microsoft.com/office/drawing/2014/main" id="{D34C83E7-4905-F206-16CF-858B8CBB9D4B}"/>
                </a:ext>
              </a:extLst>
            </p:cNvPr>
            <p:cNvSpPr/>
            <p:nvPr/>
          </p:nvSpPr>
          <p:spPr>
            <a:xfrm>
              <a:off x="2629884" y="5331557"/>
              <a:ext cx="1038119" cy="295310"/>
            </a:xfrm>
            <a:prstGeom prst="round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grpSp>
        <p:nvGrpSpPr>
          <p:cNvPr id="37" name="Group 36">
            <a:extLst>
              <a:ext uri="{FF2B5EF4-FFF2-40B4-BE49-F238E27FC236}">
                <a16:creationId xmlns:a16="http://schemas.microsoft.com/office/drawing/2014/main" id="{0711F5AC-3184-7A2B-5224-0FCD8F99D0F3}"/>
              </a:ext>
            </a:extLst>
          </p:cNvPr>
          <p:cNvGrpSpPr/>
          <p:nvPr/>
        </p:nvGrpSpPr>
        <p:grpSpPr>
          <a:xfrm>
            <a:off x="3932108" y="4680713"/>
            <a:ext cx="1133190" cy="328203"/>
            <a:chOff x="3765659" y="5331557"/>
            <a:chExt cx="1133190" cy="328203"/>
          </a:xfrm>
        </p:grpSpPr>
        <p:sp>
          <p:nvSpPr>
            <p:cNvPr id="13" name="标题 1">
              <a:extLst>
                <a:ext uri="{FF2B5EF4-FFF2-40B4-BE49-F238E27FC236}">
                  <a16:creationId xmlns:a16="http://schemas.microsoft.com/office/drawing/2014/main" id="{7C7FBFA3-A215-C762-6E22-4DC42A42EFA5}"/>
                </a:ext>
              </a:extLst>
            </p:cNvPr>
            <p:cNvSpPr txBox="1"/>
            <p:nvPr/>
          </p:nvSpPr>
          <p:spPr>
            <a:xfrm>
              <a:off x="3860730" y="5331557"/>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侧重消费服务</a:t>
              </a:r>
            </a:p>
          </p:txBody>
        </p:sp>
        <p:sp>
          <p:nvSpPr>
            <p:cNvPr id="34" name="Rounded Rectangle 33">
              <a:extLst>
                <a:ext uri="{FF2B5EF4-FFF2-40B4-BE49-F238E27FC236}">
                  <a16:creationId xmlns:a16="http://schemas.microsoft.com/office/drawing/2014/main" id="{FEACCB4C-AB30-9547-5C4E-56585B5C415A}"/>
                </a:ext>
              </a:extLst>
            </p:cNvPr>
            <p:cNvSpPr/>
            <p:nvPr/>
          </p:nvSpPr>
          <p:spPr>
            <a:xfrm>
              <a:off x="3765659" y="5331557"/>
              <a:ext cx="1038119" cy="295310"/>
            </a:xfrm>
            <a:prstGeom prst="round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grpSp>
        <p:nvGrpSpPr>
          <p:cNvPr id="36" name="Group 35">
            <a:extLst>
              <a:ext uri="{FF2B5EF4-FFF2-40B4-BE49-F238E27FC236}">
                <a16:creationId xmlns:a16="http://schemas.microsoft.com/office/drawing/2014/main" id="{0DA64014-3288-493A-A31B-99B2BE658271}"/>
              </a:ext>
            </a:extLst>
          </p:cNvPr>
          <p:cNvGrpSpPr/>
          <p:nvPr/>
        </p:nvGrpSpPr>
        <p:grpSpPr>
          <a:xfrm>
            <a:off x="5122916" y="4680713"/>
            <a:ext cx="1114396" cy="328203"/>
            <a:chOff x="5122916" y="5331557"/>
            <a:chExt cx="1114396" cy="328203"/>
          </a:xfrm>
        </p:grpSpPr>
        <p:sp>
          <p:nvSpPr>
            <p:cNvPr id="14" name="标题 1">
              <a:extLst>
                <a:ext uri="{FF2B5EF4-FFF2-40B4-BE49-F238E27FC236}">
                  <a16:creationId xmlns:a16="http://schemas.microsoft.com/office/drawing/2014/main" id="{33038A4B-62D3-3B75-38F1-CC7A32EE3937}"/>
                </a:ext>
              </a:extLst>
            </p:cNvPr>
            <p:cNvSpPr txBox="1"/>
            <p:nvPr/>
          </p:nvSpPr>
          <p:spPr>
            <a:xfrm>
              <a:off x="5199193" y="5331557"/>
              <a:ext cx="1038119" cy="328203"/>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侧重内容交互</a:t>
              </a:r>
            </a:p>
          </p:txBody>
        </p:sp>
        <p:sp>
          <p:nvSpPr>
            <p:cNvPr id="35" name="Rounded Rectangle 34">
              <a:extLst>
                <a:ext uri="{FF2B5EF4-FFF2-40B4-BE49-F238E27FC236}">
                  <a16:creationId xmlns:a16="http://schemas.microsoft.com/office/drawing/2014/main" id="{88A427B1-E0F2-F272-1711-1CADB15410AB}"/>
                </a:ext>
              </a:extLst>
            </p:cNvPr>
            <p:cNvSpPr/>
            <p:nvPr/>
          </p:nvSpPr>
          <p:spPr>
            <a:xfrm>
              <a:off x="5122916" y="5331557"/>
              <a:ext cx="1038119" cy="295310"/>
            </a:xfrm>
            <a:prstGeom prst="roundRect">
              <a:avLst/>
            </a:prstGeom>
            <a:noFill/>
            <a:ln>
              <a:solidFill>
                <a:srgbClr val="FFF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EF2CB">
                    <a:lumMod val="75000"/>
                  </a:srgbClr>
                </a:solidFill>
                <a:effectLst/>
                <a:uLnTx/>
                <a:uFillTx/>
                <a:latin typeface="DengXian" panose="02010600030101010101" pitchFamily="2" charset="-122"/>
                <a:ea typeface="DengXian" panose="02010600030101010101" pitchFamily="2" charset="-122"/>
                <a:cs typeface="+mn-cs"/>
              </a:endParaRPr>
            </a:p>
          </p:txBody>
        </p:sp>
      </p:grpSp>
      <p:sp>
        <p:nvSpPr>
          <p:cNvPr id="41" name="Rectangle 40">
            <a:extLst>
              <a:ext uri="{FF2B5EF4-FFF2-40B4-BE49-F238E27FC236}">
                <a16:creationId xmlns:a16="http://schemas.microsoft.com/office/drawing/2014/main" id="{8B1FE911-15DA-01AE-9EEE-84330B1B00F0}"/>
              </a:ext>
            </a:extLst>
          </p:cNvPr>
          <p:cNvSpPr/>
          <p:nvPr/>
        </p:nvSpPr>
        <p:spPr>
          <a:xfrm>
            <a:off x="1489250" y="5094244"/>
            <a:ext cx="4671783" cy="295310"/>
          </a:xfrm>
          <a:prstGeom prst="rect">
            <a:avLst/>
          </a:prstGeom>
          <a:gradFill flip="none" rotWithShape="1">
            <a:gsLst>
              <a:gs pos="0">
                <a:schemeClr val="accent3">
                  <a:lumMod val="67000"/>
                </a:schemeClr>
              </a:gs>
              <a:gs pos="83000">
                <a:schemeClr val="accent3">
                  <a:lumMod val="90000"/>
                </a:schemeClr>
              </a:gs>
              <a:gs pos="74000">
                <a:srgbClr val="FEF5D7"/>
              </a:gs>
              <a:gs pos="51000">
                <a:srgbClr val="FEF5D8"/>
              </a:gs>
              <a:gs pos="33000">
                <a:srgbClr val="FCCE36"/>
              </a:gs>
              <a:gs pos="100000">
                <a:schemeClr val="accent3">
                  <a:lumMod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全球一致的</a:t>
            </a:r>
            <a:r>
              <a:rPr kumimoji="0" lang="en-US" altLang="zh-CN"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IT</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架构、云实例、技术栈</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2" name="Rectangle 41">
            <a:extLst>
              <a:ext uri="{FF2B5EF4-FFF2-40B4-BE49-F238E27FC236}">
                <a16:creationId xmlns:a16="http://schemas.microsoft.com/office/drawing/2014/main" id="{66D498FF-1CB9-9F85-CC0F-EEE082008D69}"/>
              </a:ext>
            </a:extLst>
          </p:cNvPr>
          <p:cNvSpPr/>
          <p:nvPr/>
        </p:nvSpPr>
        <p:spPr>
          <a:xfrm>
            <a:off x="1489250" y="5454284"/>
            <a:ext cx="4671783" cy="295310"/>
          </a:xfrm>
          <a:prstGeom prst="rect">
            <a:avLst/>
          </a:prstGeom>
          <a:gradFill flip="none" rotWithShape="1">
            <a:gsLst>
              <a:gs pos="72000">
                <a:schemeClr val="accent3">
                  <a:lumMod val="67000"/>
                </a:schemeClr>
              </a:gs>
              <a:gs pos="58000">
                <a:srgbClr val="FDE9A0"/>
              </a:gs>
              <a:gs pos="11000">
                <a:srgbClr val="FDE9A0"/>
              </a:gs>
              <a:gs pos="84000">
                <a:srgbClr val="FCCE36"/>
              </a:gs>
              <a:gs pos="100000">
                <a:srgbClr val="FCCE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高性能</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a:t>
            </a:r>
            <a:r>
              <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低延迟网络</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链接、云韧性</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3" name="Rectangle 42">
            <a:extLst>
              <a:ext uri="{FF2B5EF4-FFF2-40B4-BE49-F238E27FC236}">
                <a16:creationId xmlns:a16="http://schemas.microsoft.com/office/drawing/2014/main" id="{A53BE60E-2D04-D319-858D-3758F9FCAF92}"/>
              </a:ext>
            </a:extLst>
          </p:cNvPr>
          <p:cNvSpPr/>
          <p:nvPr/>
        </p:nvSpPr>
        <p:spPr>
          <a:xfrm>
            <a:off x="1489250" y="5817984"/>
            <a:ext cx="4671783" cy="295310"/>
          </a:xfrm>
          <a:prstGeom prst="rect">
            <a:avLst/>
          </a:prstGeom>
          <a:gradFill flip="none" rotWithShape="1">
            <a:gsLst>
              <a:gs pos="79000">
                <a:schemeClr val="accent3">
                  <a:lumMod val="67000"/>
                </a:schemeClr>
              </a:gs>
              <a:gs pos="36000">
                <a:srgbClr val="FCCE36"/>
              </a:gs>
              <a:gs pos="11000">
                <a:srgbClr val="FCCE36"/>
              </a:gs>
              <a:gs pos="61000">
                <a:srgbClr val="FCCE36"/>
              </a:gs>
              <a:gs pos="100000">
                <a:srgbClr val="FCCE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数据全生命周期管理</a:t>
            </a:r>
          </a:p>
        </p:txBody>
      </p:sp>
      <p:sp>
        <p:nvSpPr>
          <p:cNvPr id="44" name="Rectangle 43">
            <a:extLst>
              <a:ext uri="{FF2B5EF4-FFF2-40B4-BE49-F238E27FC236}">
                <a16:creationId xmlns:a16="http://schemas.microsoft.com/office/drawing/2014/main" id="{75311DA5-8F4E-A021-AC1C-4C10D9DA09CD}"/>
              </a:ext>
            </a:extLst>
          </p:cNvPr>
          <p:cNvSpPr/>
          <p:nvPr/>
        </p:nvSpPr>
        <p:spPr>
          <a:xfrm>
            <a:off x="1489250" y="6318380"/>
            <a:ext cx="4671783" cy="289121"/>
          </a:xfrm>
          <a:prstGeom prst="rect">
            <a:avLst/>
          </a:prstGeom>
          <a:gradFill flip="none" rotWithShape="1">
            <a:gsLst>
              <a:gs pos="79000">
                <a:schemeClr val="accent3">
                  <a:lumMod val="67000"/>
                </a:schemeClr>
              </a:gs>
              <a:gs pos="36000">
                <a:srgbClr val="FCCE36"/>
              </a:gs>
              <a:gs pos="11000">
                <a:srgbClr val="FCCE36"/>
              </a:gs>
              <a:gs pos="61000">
                <a:srgbClr val="FCCE36"/>
              </a:gs>
              <a:gs pos="100000">
                <a:srgbClr val="FCCE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访问控制、鉴权、安全防御</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grpSp>
        <p:nvGrpSpPr>
          <p:cNvPr id="62" name="Group 61">
            <a:extLst>
              <a:ext uri="{FF2B5EF4-FFF2-40B4-BE49-F238E27FC236}">
                <a16:creationId xmlns:a16="http://schemas.microsoft.com/office/drawing/2014/main" id="{B1647F8C-88E9-F4EC-F2F9-BA059C75E674}"/>
              </a:ext>
            </a:extLst>
          </p:cNvPr>
          <p:cNvGrpSpPr/>
          <p:nvPr/>
        </p:nvGrpSpPr>
        <p:grpSpPr>
          <a:xfrm>
            <a:off x="3760624" y="8151895"/>
            <a:ext cx="2470502" cy="257489"/>
            <a:chOff x="3760624" y="8760114"/>
            <a:chExt cx="2470502" cy="257489"/>
          </a:xfrm>
        </p:grpSpPr>
        <p:sp>
          <p:nvSpPr>
            <p:cNvPr id="45" name="Rectangle 44">
              <a:extLst>
                <a:ext uri="{FF2B5EF4-FFF2-40B4-BE49-F238E27FC236}">
                  <a16:creationId xmlns:a16="http://schemas.microsoft.com/office/drawing/2014/main" id="{AD85A56F-10BA-5C81-4119-31BE082853F5}"/>
                </a:ext>
              </a:extLst>
            </p:cNvPr>
            <p:cNvSpPr>
              <a:spLocks noChangeAspect="1"/>
            </p:cNvSpPr>
            <p:nvPr/>
          </p:nvSpPr>
          <p:spPr>
            <a:xfrm>
              <a:off x="3852051" y="8827168"/>
              <a:ext cx="95612" cy="128016"/>
            </a:xfrm>
            <a:prstGeom prst="rect">
              <a:avLst/>
            </a:prstGeom>
            <a:solidFill>
              <a:srgbClr val="FEF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6" name="Rectangle 45">
              <a:extLst>
                <a:ext uri="{FF2B5EF4-FFF2-40B4-BE49-F238E27FC236}">
                  <a16:creationId xmlns:a16="http://schemas.microsoft.com/office/drawing/2014/main" id="{6B74C28E-2886-9953-C139-AF0F36F6B9A3}"/>
                </a:ext>
              </a:extLst>
            </p:cNvPr>
            <p:cNvSpPr>
              <a:spLocks noChangeAspect="1"/>
            </p:cNvSpPr>
            <p:nvPr/>
          </p:nvSpPr>
          <p:spPr>
            <a:xfrm>
              <a:off x="3988764" y="8827168"/>
              <a:ext cx="95612" cy="128016"/>
            </a:xfrm>
            <a:prstGeom prst="rect">
              <a:avLst/>
            </a:prstGeom>
            <a:solidFill>
              <a:srgbClr val="FDE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7" name="Rectangle 46">
              <a:extLst>
                <a:ext uri="{FF2B5EF4-FFF2-40B4-BE49-F238E27FC236}">
                  <a16:creationId xmlns:a16="http://schemas.microsoft.com/office/drawing/2014/main" id="{CB8C9661-EFD0-7B1B-4DDE-14D93E32D8E0}"/>
                </a:ext>
              </a:extLst>
            </p:cNvPr>
            <p:cNvSpPr>
              <a:spLocks noChangeAspect="1"/>
            </p:cNvSpPr>
            <p:nvPr/>
          </p:nvSpPr>
          <p:spPr>
            <a:xfrm>
              <a:off x="4125476" y="8827168"/>
              <a:ext cx="95612" cy="128016"/>
            </a:xfrm>
            <a:prstGeom prst="rect">
              <a:avLst/>
            </a:prstGeom>
            <a:solidFill>
              <a:srgbClr val="FCC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8" name="Rectangle 47">
              <a:extLst>
                <a:ext uri="{FF2B5EF4-FFF2-40B4-BE49-F238E27FC236}">
                  <a16:creationId xmlns:a16="http://schemas.microsoft.com/office/drawing/2014/main" id="{C856DA77-1256-A4A1-5AD4-E7B21357DA05}"/>
                </a:ext>
              </a:extLst>
            </p:cNvPr>
            <p:cNvSpPr/>
            <p:nvPr/>
          </p:nvSpPr>
          <p:spPr>
            <a:xfrm>
              <a:off x="3760624" y="8760114"/>
              <a:ext cx="2392313" cy="257489"/>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49" name="文本框 24">
              <a:extLst>
                <a:ext uri="{FF2B5EF4-FFF2-40B4-BE49-F238E27FC236}">
                  <a16:creationId xmlns:a16="http://schemas.microsoft.com/office/drawing/2014/main" id="{BA501F65-B445-18F4-D1C8-71D9242D8055}"/>
                </a:ext>
              </a:extLst>
            </p:cNvPr>
            <p:cNvSpPr txBox="1"/>
            <p:nvPr/>
          </p:nvSpPr>
          <p:spPr>
            <a:xfrm>
              <a:off x="4252315" y="8760114"/>
              <a:ext cx="1978811" cy="220381"/>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色深由浅至深对应由低至高的诉求强度</a:t>
              </a:r>
              <a:endParaRPr kumimoji="0" lang="ja-JP" altLang="en-US" sz="8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50" name="Rectangle 49">
            <a:extLst>
              <a:ext uri="{FF2B5EF4-FFF2-40B4-BE49-F238E27FC236}">
                <a16:creationId xmlns:a16="http://schemas.microsoft.com/office/drawing/2014/main" id="{9B3C33CE-8BF4-AB06-105E-9490F5BD0C42}"/>
              </a:ext>
            </a:extLst>
          </p:cNvPr>
          <p:cNvSpPr/>
          <p:nvPr/>
        </p:nvSpPr>
        <p:spPr>
          <a:xfrm>
            <a:off x="1489249" y="6676786"/>
            <a:ext cx="4671783" cy="289121"/>
          </a:xfrm>
          <a:prstGeom prst="rect">
            <a:avLst/>
          </a:prstGeom>
          <a:gradFill flip="none" rotWithShape="1">
            <a:gsLst>
              <a:gs pos="79000">
                <a:srgbClr val="FDE9A0"/>
              </a:gs>
              <a:gs pos="36000">
                <a:srgbClr val="FCCE36"/>
              </a:gs>
              <a:gs pos="11000">
                <a:srgbClr val="FCCE36"/>
              </a:gs>
              <a:gs pos="61000">
                <a:srgbClr val="FCCE36"/>
              </a:gs>
              <a:gs pos="100000">
                <a:srgbClr val="FCCE3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本土合规</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a:t>
            </a:r>
            <a:r>
              <a:rPr kumimoji="0" lang="ja-JP"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数据安全</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51" name="Rectangle 50">
            <a:extLst>
              <a:ext uri="{FF2B5EF4-FFF2-40B4-BE49-F238E27FC236}">
                <a16:creationId xmlns:a16="http://schemas.microsoft.com/office/drawing/2014/main" id="{048C741C-7B02-60A6-4668-440E9F5E4AA7}"/>
              </a:ext>
            </a:extLst>
          </p:cNvPr>
          <p:cNvSpPr/>
          <p:nvPr/>
        </p:nvSpPr>
        <p:spPr>
          <a:xfrm>
            <a:off x="1489250" y="7176055"/>
            <a:ext cx="4671783" cy="289121"/>
          </a:xfrm>
          <a:prstGeom prst="rect">
            <a:avLst/>
          </a:prstGeom>
          <a:gradFill flip="none" rotWithShape="1">
            <a:gsLst>
              <a:gs pos="56000">
                <a:srgbClr val="FEF5D8"/>
              </a:gs>
              <a:gs pos="32000">
                <a:srgbClr val="FCCE36"/>
              </a:gs>
              <a:gs pos="3000">
                <a:srgbClr val="FCCE36"/>
              </a:gs>
              <a:gs pos="100000">
                <a:srgbClr val="FEF5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行业生态</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、知识产权保护、</a:t>
            </a:r>
            <a:r>
              <a:rPr kumimoji="0" lang="en-US" altLang="zh-CN"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ESG</a:t>
            </a:r>
            <a:r>
              <a:rPr kumimoji="0" lang="zh-CN"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发展</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sp>
        <p:nvSpPr>
          <p:cNvPr id="52" name="Rectangle 51">
            <a:extLst>
              <a:ext uri="{FF2B5EF4-FFF2-40B4-BE49-F238E27FC236}">
                <a16:creationId xmlns:a16="http://schemas.microsoft.com/office/drawing/2014/main" id="{E94F1866-7E68-5205-701A-93631D3DAFD1}"/>
              </a:ext>
            </a:extLst>
          </p:cNvPr>
          <p:cNvSpPr/>
          <p:nvPr/>
        </p:nvSpPr>
        <p:spPr>
          <a:xfrm>
            <a:off x="1489250" y="7542516"/>
            <a:ext cx="4671783" cy="289121"/>
          </a:xfrm>
          <a:prstGeom prst="rect">
            <a:avLst/>
          </a:prstGeom>
          <a:gradFill flip="none" rotWithShape="1">
            <a:gsLst>
              <a:gs pos="0">
                <a:srgbClr val="FEF5D8"/>
              </a:gs>
              <a:gs pos="59000">
                <a:srgbClr val="FCCE36"/>
              </a:gs>
              <a:gs pos="100000">
                <a:srgbClr val="FCCE36"/>
              </a:gs>
              <a:gs pos="85000">
                <a:srgbClr val="FCCE36"/>
              </a:gs>
              <a:gs pos="40000">
                <a:srgbClr val="FEF5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rPr>
              <a:t>产业咨询、营销推广、内容发行</a:t>
            </a:r>
            <a:endParaRPr kumimoji="0" lang="en-US" sz="1000" b="1" i="0" u="none" strike="noStrike" kern="1200" cap="none" spc="0" normalizeH="0" baseline="0" noProof="0" dirty="0">
              <a:ln>
                <a:noFill/>
              </a:ln>
              <a:solidFill>
                <a:srgbClr val="FEF2CB">
                  <a:lumMod val="25000"/>
                </a:srgbClr>
              </a:solidFill>
              <a:effectLst/>
              <a:uLnTx/>
              <a:uFillTx/>
              <a:latin typeface="STKaiti" panose="02010600040101010101" pitchFamily="2" charset="-122"/>
              <a:ea typeface="STKaiti" panose="02010600040101010101" pitchFamily="2" charset="-122"/>
              <a:cs typeface="+mn-cs"/>
            </a:endParaRPr>
          </a:p>
        </p:txBody>
      </p:sp>
      <p:cxnSp>
        <p:nvCxnSpPr>
          <p:cNvPr id="57" name="Straight Connector 56">
            <a:extLst>
              <a:ext uri="{FF2B5EF4-FFF2-40B4-BE49-F238E27FC236}">
                <a16:creationId xmlns:a16="http://schemas.microsoft.com/office/drawing/2014/main" id="{EA56E175-506F-2365-2E54-162AD937CEE6}"/>
              </a:ext>
            </a:extLst>
          </p:cNvPr>
          <p:cNvCxnSpPr>
            <a:cxnSpLocks/>
          </p:cNvCxnSpPr>
          <p:nvPr/>
        </p:nvCxnSpPr>
        <p:spPr>
          <a:xfrm rot="5400000">
            <a:off x="883568" y="5551444"/>
            <a:ext cx="914400" cy="0"/>
          </a:xfrm>
          <a:prstGeom prst="line">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0B3D3C2-E24F-5822-8C94-F60ADEFE9FE6}"/>
              </a:ext>
            </a:extLst>
          </p:cNvPr>
          <p:cNvCxnSpPr>
            <a:cxnSpLocks/>
          </p:cNvCxnSpPr>
          <p:nvPr/>
        </p:nvCxnSpPr>
        <p:spPr>
          <a:xfrm rot="5400000">
            <a:off x="1020728" y="6645867"/>
            <a:ext cx="640080" cy="0"/>
          </a:xfrm>
          <a:prstGeom prst="line">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E8AC0F8-0DC2-3FC5-B000-875B9D6ACA9D}"/>
              </a:ext>
            </a:extLst>
          </p:cNvPr>
          <p:cNvCxnSpPr>
            <a:cxnSpLocks/>
          </p:cNvCxnSpPr>
          <p:nvPr/>
        </p:nvCxnSpPr>
        <p:spPr>
          <a:xfrm rot="5400000">
            <a:off x="1020728" y="7502516"/>
            <a:ext cx="640080" cy="0"/>
          </a:xfrm>
          <a:prstGeom prst="line">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 name="文本框 24">
            <a:extLst>
              <a:ext uri="{FF2B5EF4-FFF2-40B4-BE49-F238E27FC236}">
                <a16:creationId xmlns:a16="http://schemas.microsoft.com/office/drawing/2014/main" id="{D8D5735C-AD73-06C5-26C0-5DDB5F374D90}"/>
              </a:ext>
            </a:extLst>
          </p:cNvPr>
          <p:cNvSpPr txBox="1"/>
          <p:nvPr/>
        </p:nvSpPr>
        <p:spPr>
          <a:xfrm>
            <a:off x="1865376" y="2327842"/>
            <a:ext cx="4608576" cy="136037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行业外商在华落地的业务环节侧重点不同，用云核心诉求因此呈现出差异。譬如，智能制造、生命科学领域外商企业在华设立工厂、投入研发或生产制造，涉及敏感业务数据的存储、传输、处理，重视云提供商在华基础设施可靠性、全球</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和技术栈一致性、数据全生命周期管理能力。对消费、零售、文旅等行业的外商企业而言，在华部署的业务重点是面对消费者，需要构建本土化内容平台、交互平台，触达中国消费人群，这些企业更加重视云提供商能够在华提供的生态资源、市场资源、本土数字化营销推广工具。</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4" name="矩形 10">
            <a:extLst>
              <a:ext uri="{FF2B5EF4-FFF2-40B4-BE49-F238E27FC236}">
                <a16:creationId xmlns:a16="http://schemas.microsoft.com/office/drawing/2014/main" id="{557B443B-68FB-4C56-62D2-CC1BA6BB90F4}"/>
              </a:ext>
            </a:extLst>
          </p:cNvPr>
          <p:cNvSpPr/>
          <p:nvPr/>
        </p:nvSpPr>
        <p:spPr>
          <a:xfrm>
            <a:off x="400883" y="998146"/>
            <a:ext cx="152400" cy="320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A4545"/>
              </a:solidFill>
              <a:effectLst/>
              <a:uLnTx/>
              <a:uFillTx/>
              <a:latin typeface="STKaiti" panose="02010600040101010101" pitchFamily="2" charset="-122"/>
              <a:ea typeface="STKaiti" panose="02010600040101010101" pitchFamily="2" charset="-122"/>
              <a:cs typeface="+mn-cs"/>
            </a:endParaRPr>
          </a:p>
        </p:txBody>
      </p:sp>
    </p:spTree>
    <p:extLst>
      <p:ext uri="{BB962C8B-B14F-4D97-AF65-F5344CB8AC3E}">
        <p14:creationId xmlns:p14="http://schemas.microsoft.com/office/powerpoint/2010/main" val="351095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4805-3DAD-4D7D-3E42-08F61C61FC91}"/>
            </a:ext>
          </a:extLst>
        </p:cNvPr>
        <p:cNvGrpSpPr/>
        <p:nvPr/>
      </p:nvGrpSpPr>
      <p:grpSpPr>
        <a:xfrm>
          <a:off x="0" y="0"/>
          <a:ext cx="0" cy="0"/>
          <a:chOff x="0" y="0"/>
          <a:chExt cx="0" cy="0"/>
        </a:xfrm>
      </p:grpSpPr>
      <p:sp>
        <p:nvSpPr>
          <p:cNvPr id="3" name="标题 1">
            <a:extLst>
              <a:ext uri="{FF2B5EF4-FFF2-40B4-BE49-F238E27FC236}">
                <a16:creationId xmlns:a16="http://schemas.microsoft.com/office/drawing/2014/main" id="{73A0D869-DBD4-E832-7FCA-530A38DA9BB4}"/>
              </a:ext>
            </a:extLst>
          </p:cNvPr>
          <p:cNvSpPr txBox="1"/>
          <p:nvPr/>
        </p:nvSpPr>
        <p:spPr>
          <a:xfrm>
            <a:off x="594550" y="885656"/>
            <a:ext cx="3754952" cy="394936"/>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云服务赋能外商企业在华业务</a:t>
            </a:r>
            <a:endParaRPr kumimoji="0" lang="en-US" altLang="zh-CN" sz="1000" b="0"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endParaRPr>
          </a:p>
        </p:txBody>
      </p:sp>
      <p:pic>
        <p:nvPicPr>
          <p:cNvPr id="5" name="Picture 4" descr="Diagram&#10;&#10;Description automatically generated">
            <a:extLst>
              <a:ext uri="{FF2B5EF4-FFF2-40B4-BE49-F238E27FC236}">
                <a16:creationId xmlns:a16="http://schemas.microsoft.com/office/drawing/2014/main" id="{B062B99D-1181-269E-820B-99347893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760" y="-922648"/>
            <a:ext cx="2808312" cy="3616608"/>
          </a:xfrm>
          <a:prstGeom prst="rect">
            <a:avLst/>
          </a:prstGeom>
        </p:spPr>
      </p:pic>
      <p:pic>
        <p:nvPicPr>
          <p:cNvPr id="7" name="Picture 6" descr="Diagram, schematic&#10;&#10;Description automatically generated">
            <a:extLst>
              <a:ext uri="{FF2B5EF4-FFF2-40B4-BE49-F238E27FC236}">
                <a16:creationId xmlns:a16="http://schemas.microsoft.com/office/drawing/2014/main" id="{0FADCAD7-9229-C39E-BC2F-94ECC13A8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587" y="2750720"/>
            <a:ext cx="2416313" cy="3975558"/>
          </a:xfrm>
          <a:prstGeom prst="rect">
            <a:avLst/>
          </a:prstGeom>
        </p:spPr>
      </p:pic>
      <p:sp>
        <p:nvSpPr>
          <p:cNvPr id="22" name="文本框 21">
            <a:extLst>
              <a:ext uri="{FF2B5EF4-FFF2-40B4-BE49-F238E27FC236}">
                <a16:creationId xmlns:a16="http://schemas.microsoft.com/office/drawing/2014/main" id="{82B4574A-9F4E-E85C-7A53-91247DCCE372}"/>
              </a:ext>
            </a:extLst>
          </p:cNvPr>
          <p:cNvSpPr txBox="1"/>
          <p:nvPr/>
        </p:nvSpPr>
        <p:spPr>
          <a:xfrm>
            <a:off x="-3987824" y="6720757"/>
            <a:ext cx="2768932" cy="1440000"/>
          </a:xfrm>
          <a:prstGeom prst="rect">
            <a:avLst/>
          </a:prstGeom>
          <a:noFill/>
        </p:spPr>
        <p:txBody>
          <a:bodyPr vert="horz" lIns="33736" tIns="16867" rIns="33736" bIns="16867" rtlCol="0" anchor="ctr">
            <a:noAutofit/>
          </a:bodyPr>
          <a:lstStyle>
            <a:defPPr>
              <a:defRPr lang="en-US"/>
            </a:defPPr>
            <a:lvl1pPr marR="0" lvl="0" indent="0" defTabSz="914400" fontAlgn="auto">
              <a:lnSpc>
                <a:spcPct val="120000"/>
              </a:lnSpc>
              <a:spcBef>
                <a:spcPct val="0"/>
              </a:spcBef>
              <a:spcAft>
                <a:spcPts val="0"/>
              </a:spcAft>
              <a:buClrTx/>
              <a:buSzTx/>
              <a:buFontTx/>
              <a:buNone/>
              <a:tabLst/>
              <a:defRPr sz="1000" b="0">
                <a:solidFill>
                  <a:srgbClr val="FEF2CB"/>
                </a:solidFill>
                <a:latin typeface="STKaiti" panose="02010600040101010101" pitchFamily="2" charset="-122"/>
                <a:ea typeface="STKaiti" panose="02010600040101010101" pitchFamily="2" charset="-122"/>
                <a:cs typeface="+mn-ea"/>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rPr>
              <a:t>不同的云能力点，外商企业在什么维度对他们的需求呈现差异，线条长短代表需求高低，比如在华市场对这些能力丰富度的需求、对接触</a:t>
            </a:r>
            <a:r>
              <a:rPr kumimoji="0" lang="zh-CN" altLang="en-US" sz="12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rPr>
              <a:t>境内外双重应用软件系统的需求</a:t>
            </a:r>
          </a:p>
        </p:txBody>
      </p:sp>
      <p:grpSp>
        <p:nvGrpSpPr>
          <p:cNvPr id="1266" name="组合 1265">
            <a:extLst>
              <a:ext uri="{FF2B5EF4-FFF2-40B4-BE49-F238E27FC236}">
                <a16:creationId xmlns:a16="http://schemas.microsoft.com/office/drawing/2014/main" id="{BA972D28-7BAA-4A35-3BDD-A8BF05489E54}"/>
              </a:ext>
            </a:extLst>
          </p:cNvPr>
          <p:cNvGrpSpPr/>
          <p:nvPr/>
        </p:nvGrpSpPr>
        <p:grpSpPr>
          <a:xfrm>
            <a:off x="404664" y="1640632"/>
            <a:ext cx="6076930" cy="7052901"/>
            <a:chOff x="-13725" y="1523343"/>
            <a:chExt cx="6771092" cy="7842742"/>
          </a:xfrm>
        </p:grpSpPr>
        <p:grpSp>
          <p:nvGrpSpPr>
            <p:cNvPr id="4" name="组合 3">
              <a:extLst>
                <a:ext uri="{FF2B5EF4-FFF2-40B4-BE49-F238E27FC236}">
                  <a16:creationId xmlns:a16="http://schemas.microsoft.com/office/drawing/2014/main" id="{4776A8BE-DAA2-2FC9-9CBC-1C04250F9DE2}"/>
                </a:ext>
              </a:extLst>
            </p:cNvPr>
            <p:cNvGrpSpPr/>
            <p:nvPr/>
          </p:nvGrpSpPr>
          <p:grpSpPr>
            <a:xfrm>
              <a:off x="2740367" y="4973046"/>
              <a:ext cx="1440000" cy="1440000"/>
              <a:chOff x="2420888" y="4210656"/>
              <a:chExt cx="1440000" cy="1440000"/>
            </a:xfrm>
          </p:grpSpPr>
          <p:sp>
            <p:nvSpPr>
              <p:cNvPr id="2" name="流程图: 接点 1">
                <a:extLst>
                  <a:ext uri="{FF2B5EF4-FFF2-40B4-BE49-F238E27FC236}">
                    <a16:creationId xmlns:a16="http://schemas.microsoft.com/office/drawing/2014/main" id="{D83D6EAB-A75C-E20C-9ECA-31508BEED0E4}"/>
                  </a:ext>
                </a:extLst>
              </p:cNvPr>
              <p:cNvSpPr/>
              <p:nvPr/>
            </p:nvSpPr>
            <p:spPr>
              <a:xfrm>
                <a:off x="2420888" y="4210656"/>
                <a:ext cx="1440000" cy="1440000"/>
              </a:xfrm>
              <a:prstGeom prst="flowChartConnector">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srgbClr val="FEFFFE"/>
                  </a:solidFill>
                  <a:effectLst/>
                  <a:uLnTx/>
                  <a:uFillTx/>
                  <a:latin typeface="DengXian" panose="02010600030101010101" pitchFamily="2" charset="-122"/>
                  <a:ea typeface="DengXian" panose="02010600030101010101" pitchFamily="2" charset="-122"/>
                  <a:cs typeface="+mn-cs"/>
                </a:endParaRPr>
              </a:p>
            </p:txBody>
          </p:sp>
          <p:sp>
            <p:nvSpPr>
              <p:cNvPr id="8" name="文本框 7">
                <a:extLst>
                  <a:ext uri="{FF2B5EF4-FFF2-40B4-BE49-F238E27FC236}">
                    <a16:creationId xmlns:a16="http://schemas.microsoft.com/office/drawing/2014/main" id="{527722F6-4132-DEE7-0F04-B90285E30BAD}"/>
                  </a:ext>
                </a:extLst>
              </p:cNvPr>
              <p:cNvSpPr txBox="1"/>
              <p:nvPr/>
            </p:nvSpPr>
            <p:spPr>
              <a:xfrm>
                <a:off x="2564824" y="4722167"/>
                <a:ext cx="1152128" cy="4791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外商在华</a:t>
                </a:r>
                <a:endParaRPr kumimoji="0" lang="en-US" altLang="zh-CN" sz="11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用云需求</a:t>
                </a:r>
              </a:p>
            </p:txBody>
          </p:sp>
        </p:grpSp>
        <p:sp>
          <p:nvSpPr>
            <p:cNvPr id="9" name="流程图: 接点 8">
              <a:extLst>
                <a:ext uri="{FF2B5EF4-FFF2-40B4-BE49-F238E27FC236}">
                  <a16:creationId xmlns:a16="http://schemas.microsoft.com/office/drawing/2014/main" id="{E90F1E4F-FE96-C8CE-8DEB-CD0B9BE4D928}"/>
                </a:ext>
              </a:extLst>
            </p:cNvPr>
            <p:cNvSpPr/>
            <p:nvPr/>
          </p:nvSpPr>
          <p:spPr>
            <a:xfrm>
              <a:off x="2156517" y="6535105"/>
              <a:ext cx="900000" cy="90000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4" name="流程图: 接点 13">
              <a:extLst>
                <a:ext uri="{FF2B5EF4-FFF2-40B4-BE49-F238E27FC236}">
                  <a16:creationId xmlns:a16="http://schemas.microsoft.com/office/drawing/2014/main" id="{DC4A1F36-0290-CE90-E2C7-2600ADC3BB28}"/>
                </a:ext>
              </a:extLst>
            </p:cNvPr>
            <p:cNvSpPr/>
            <p:nvPr/>
          </p:nvSpPr>
          <p:spPr>
            <a:xfrm>
              <a:off x="1814901" y="3766558"/>
              <a:ext cx="1080000" cy="108000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cxnSp>
          <p:nvCxnSpPr>
            <p:cNvPr id="24" name="直接连接符 23">
              <a:extLst>
                <a:ext uri="{FF2B5EF4-FFF2-40B4-BE49-F238E27FC236}">
                  <a16:creationId xmlns:a16="http://schemas.microsoft.com/office/drawing/2014/main" id="{5CBAD191-DF52-4072-5803-330C693DD42D}"/>
                </a:ext>
              </a:extLst>
            </p:cNvPr>
            <p:cNvCxnSpPr>
              <a:cxnSpLocks/>
              <a:stCxn id="14" idx="5"/>
              <a:endCxn id="2" idx="1"/>
            </p:cNvCxnSpPr>
            <p:nvPr/>
          </p:nvCxnSpPr>
          <p:spPr>
            <a:xfrm>
              <a:off x="2736739" y="4688396"/>
              <a:ext cx="214511" cy="4955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1577B0B-9B94-C786-6FBA-78BE367C7660}"/>
                </a:ext>
              </a:extLst>
            </p:cNvPr>
            <p:cNvCxnSpPr>
              <a:cxnSpLocks/>
              <a:stCxn id="9" idx="0"/>
              <a:endCxn id="2" idx="3"/>
            </p:cNvCxnSpPr>
            <p:nvPr/>
          </p:nvCxnSpPr>
          <p:spPr>
            <a:xfrm flipV="1">
              <a:off x="2606517" y="6202163"/>
              <a:ext cx="344733" cy="3329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5D1A182F-0D77-D59F-158E-344C2C24D24B}"/>
                </a:ext>
              </a:extLst>
            </p:cNvPr>
            <p:cNvCxnSpPr>
              <a:cxnSpLocks/>
              <a:stCxn id="13" idx="1"/>
              <a:endCxn id="2" idx="5"/>
            </p:cNvCxnSpPr>
            <p:nvPr/>
          </p:nvCxnSpPr>
          <p:spPr>
            <a:xfrm flipH="1" flipV="1">
              <a:off x="3969484" y="6202163"/>
              <a:ext cx="366515" cy="235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73190FB-A887-B63A-40DA-7453F12FBD47}"/>
                </a:ext>
              </a:extLst>
            </p:cNvPr>
            <p:cNvCxnSpPr>
              <a:cxnSpLocks/>
              <a:stCxn id="12" idx="3"/>
              <a:endCxn id="2" idx="7"/>
            </p:cNvCxnSpPr>
            <p:nvPr/>
          </p:nvCxnSpPr>
          <p:spPr>
            <a:xfrm flipH="1">
              <a:off x="3969484" y="5042242"/>
              <a:ext cx="137074" cy="141687"/>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0" name="组合 59">
              <a:extLst>
                <a:ext uri="{FF2B5EF4-FFF2-40B4-BE49-F238E27FC236}">
                  <a16:creationId xmlns:a16="http://schemas.microsoft.com/office/drawing/2014/main" id="{5671DC67-DD20-391C-B6CF-3279A9F833B9}"/>
                </a:ext>
              </a:extLst>
            </p:cNvPr>
            <p:cNvGrpSpPr/>
            <p:nvPr/>
          </p:nvGrpSpPr>
          <p:grpSpPr>
            <a:xfrm>
              <a:off x="4202113" y="6109761"/>
              <a:ext cx="891899" cy="792000"/>
              <a:chOff x="4018943" y="6183290"/>
              <a:chExt cx="932441" cy="828000"/>
            </a:xfrm>
          </p:grpSpPr>
          <p:sp>
            <p:nvSpPr>
              <p:cNvPr id="13" name="流程图: 接点 12">
                <a:extLst>
                  <a:ext uri="{FF2B5EF4-FFF2-40B4-BE49-F238E27FC236}">
                    <a16:creationId xmlns:a16="http://schemas.microsoft.com/office/drawing/2014/main" id="{F4C79684-4F3F-CE57-18DD-1557052D1BFD}"/>
                  </a:ext>
                </a:extLst>
              </p:cNvPr>
              <p:cNvSpPr/>
              <p:nvPr/>
            </p:nvSpPr>
            <p:spPr>
              <a:xfrm>
                <a:off x="4037654" y="6183290"/>
                <a:ext cx="828000" cy="82800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9" name="文本框 58">
                <a:extLst>
                  <a:ext uri="{FF2B5EF4-FFF2-40B4-BE49-F238E27FC236}">
                    <a16:creationId xmlns:a16="http://schemas.microsoft.com/office/drawing/2014/main" id="{C25DB16A-B51B-AC82-6916-89ED63BE4838}"/>
                  </a:ext>
                </a:extLst>
              </p:cNvPr>
              <p:cNvSpPr txBox="1"/>
              <p:nvPr/>
            </p:nvSpPr>
            <p:spPr>
              <a:xfrm>
                <a:off x="4018943" y="6355762"/>
                <a:ext cx="932441" cy="4830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生态网络</a:t>
                </a:r>
                <a:endParaRPr kumimoji="0" lang="en-US" altLang="zh-CN"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与平台</a:t>
                </a:r>
              </a:p>
            </p:txBody>
          </p:sp>
        </p:grpSp>
        <p:grpSp>
          <p:nvGrpSpPr>
            <p:cNvPr id="82" name="组合 81">
              <a:extLst>
                <a:ext uri="{FF2B5EF4-FFF2-40B4-BE49-F238E27FC236}">
                  <a16:creationId xmlns:a16="http://schemas.microsoft.com/office/drawing/2014/main" id="{314CFD2D-4661-1000-9A5E-5578EFB4FC9C}"/>
                </a:ext>
              </a:extLst>
            </p:cNvPr>
            <p:cNvGrpSpPr/>
            <p:nvPr/>
          </p:nvGrpSpPr>
          <p:grpSpPr>
            <a:xfrm>
              <a:off x="3969484" y="4243316"/>
              <a:ext cx="955501" cy="936000"/>
              <a:chOff x="4034761" y="3976717"/>
              <a:chExt cx="955501" cy="936000"/>
            </a:xfrm>
          </p:grpSpPr>
          <p:sp>
            <p:nvSpPr>
              <p:cNvPr id="12" name="流程图: 接点 11">
                <a:extLst>
                  <a:ext uri="{FF2B5EF4-FFF2-40B4-BE49-F238E27FC236}">
                    <a16:creationId xmlns:a16="http://schemas.microsoft.com/office/drawing/2014/main" id="{0F327A79-A214-DAD4-33D6-7150630AEC77}"/>
                  </a:ext>
                </a:extLst>
              </p:cNvPr>
              <p:cNvSpPr/>
              <p:nvPr/>
            </p:nvSpPr>
            <p:spPr>
              <a:xfrm>
                <a:off x="4034761" y="3976717"/>
                <a:ext cx="936000" cy="93600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9" name="文本框 78">
                <a:extLst>
                  <a:ext uri="{FF2B5EF4-FFF2-40B4-BE49-F238E27FC236}">
                    <a16:creationId xmlns:a16="http://schemas.microsoft.com/office/drawing/2014/main" id="{1ADD77A4-F673-A791-63D3-F48D153B283A}"/>
                  </a:ext>
                </a:extLst>
              </p:cNvPr>
              <p:cNvSpPr txBox="1"/>
              <p:nvPr/>
            </p:nvSpPr>
            <p:spPr>
              <a:xfrm>
                <a:off x="4041477" y="4172054"/>
                <a:ext cx="948785" cy="4620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生态能力</a:t>
                </a:r>
                <a:endParaRPr kumimoji="0" lang="en-US" altLang="zh-CN"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和资源</a:t>
                </a:r>
              </a:p>
            </p:txBody>
          </p:sp>
        </p:grpSp>
        <p:grpSp>
          <p:nvGrpSpPr>
            <p:cNvPr id="81" name="组合 80">
              <a:extLst>
                <a:ext uri="{FF2B5EF4-FFF2-40B4-BE49-F238E27FC236}">
                  <a16:creationId xmlns:a16="http://schemas.microsoft.com/office/drawing/2014/main" id="{BAF9925F-BA2E-9307-AD2B-D0D42606C59F}"/>
                </a:ext>
              </a:extLst>
            </p:cNvPr>
            <p:cNvGrpSpPr/>
            <p:nvPr/>
          </p:nvGrpSpPr>
          <p:grpSpPr>
            <a:xfrm>
              <a:off x="2717391" y="3178183"/>
              <a:ext cx="684000" cy="684000"/>
              <a:chOff x="1732380" y="2969835"/>
              <a:chExt cx="720000" cy="720000"/>
            </a:xfrm>
          </p:grpSpPr>
          <p:sp>
            <p:nvSpPr>
              <p:cNvPr id="78" name="流程图: 接点 77">
                <a:extLst>
                  <a:ext uri="{FF2B5EF4-FFF2-40B4-BE49-F238E27FC236}">
                    <a16:creationId xmlns:a16="http://schemas.microsoft.com/office/drawing/2014/main" id="{0D239999-839B-B794-4B9A-638DA1ABD1E9}"/>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0" name="文本框 79">
                <a:extLst>
                  <a:ext uri="{FF2B5EF4-FFF2-40B4-BE49-F238E27FC236}">
                    <a16:creationId xmlns:a16="http://schemas.microsoft.com/office/drawing/2014/main" id="{B45C5C64-2957-60DC-4A20-52FDBE1A8476}"/>
                  </a:ext>
                </a:extLst>
              </p:cNvPr>
              <p:cNvSpPr txBox="1"/>
              <p:nvPr/>
            </p:nvSpPr>
            <p:spPr>
              <a:xfrm>
                <a:off x="1747278" y="3126599"/>
                <a:ext cx="665882" cy="42895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开发者工具</a:t>
                </a:r>
              </a:p>
            </p:txBody>
          </p:sp>
        </p:grpSp>
        <p:grpSp>
          <p:nvGrpSpPr>
            <p:cNvPr id="83" name="组合 82">
              <a:extLst>
                <a:ext uri="{FF2B5EF4-FFF2-40B4-BE49-F238E27FC236}">
                  <a16:creationId xmlns:a16="http://schemas.microsoft.com/office/drawing/2014/main" id="{B78167D8-8127-6C74-F577-C325DA4A80D1}"/>
                </a:ext>
              </a:extLst>
            </p:cNvPr>
            <p:cNvGrpSpPr/>
            <p:nvPr/>
          </p:nvGrpSpPr>
          <p:grpSpPr>
            <a:xfrm>
              <a:off x="1121186" y="3123907"/>
              <a:ext cx="756000" cy="756000"/>
              <a:chOff x="1732380" y="2969835"/>
              <a:chExt cx="720000" cy="720000"/>
            </a:xfrm>
          </p:grpSpPr>
          <p:sp>
            <p:nvSpPr>
              <p:cNvPr id="84" name="流程图: 接点 83">
                <a:extLst>
                  <a:ext uri="{FF2B5EF4-FFF2-40B4-BE49-F238E27FC236}">
                    <a16:creationId xmlns:a16="http://schemas.microsoft.com/office/drawing/2014/main" id="{C5A7C1A3-5DD9-5030-E39D-289685AE62A0}"/>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5" name="文本框 84">
                <a:extLst>
                  <a:ext uri="{FF2B5EF4-FFF2-40B4-BE49-F238E27FC236}">
                    <a16:creationId xmlns:a16="http://schemas.microsoft.com/office/drawing/2014/main" id="{9CD1BE11-8082-C3E0-36D7-AEC284D7D8FD}"/>
                  </a:ext>
                </a:extLst>
              </p:cNvPr>
              <p:cNvSpPr txBox="1"/>
              <p:nvPr/>
            </p:nvSpPr>
            <p:spPr>
              <a:xfrm>
                <a:off x="1735848" y="3075277"/>
                <a:ext cx="70754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企业应用与行业解决方案</a:t>
                </a:r>
              </a:p>
            </p:txBody>
          </p:sp>
        </p:grpSp>
        <p:grpSp>
          <p:nvGrpSpPr>
            <p:cNvPr id="91" name="组合 90">
              <a:extLst>
                <a:ext uri="{FF2B5EF4-FFF2-40B4-BE49-F238E27FC236}">
                  <a16:creationId xmlns:a16="http://schemas.microsoft.com/office/drawing/2014/main" id="{BAF9925F-BA2E-9307-AD2B-D0D42606C59F}"/>
                </a:ext>
              </a:extLst>
            </p:cNvPr>
            <p:cNvGrpSpPr/>
            <p:nvPr/>
          </p:nvGrpSpPr>
          <p:grpSpPr>
            <a:xfrm>
              <a:off x="1904169" y="2609213"/>
              <a:ext cx="720000" cy="720000"/>
              <a:chOff x="1732380" y="2969835"/>
              <a:chExt cx="720000" cy="720000"/>
            </a:xfrm>
          </p:grpSpPr>
          <p:sp>
            <p:nvSpPr>
              <p:cNvPr id="92" name="流程图: 接点 91">
                <a:extLst>
                  <a:ext uri="{FF2B5EF4-FFF2-40B4-BE49-F238E27FC236}">
                    <a16:creationId xmlns:a16="http://schemas.microsoft.com/office/drawing/2014/main" id="{0D239999-839B-B794-4B9A-638DA1ABD1E9}"/>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3" name="文本框 79">
                <a:extLst>
                  <a:ext uri="{FF2B5EF4-FFF2-40B4-BE49-F238E27FC236}">
                    <a16:creationId xmlns:a16="http://schemas.microsoft.com/office/drawing/2014/main" id="{B45C5C64-2957-60DC-4A20-52FDBE1A8476}"/>
                  </a:ext>
                </a:extLst>
              </p:cNvPr>
              <p:cNvSpPr txBox="1"/>
              <p:nvPr/>
            </p:nvSpPr>
            <p:spPr>
              <a:xfrm>
                <a:off x="1758842" y="3114962"/>
                <a:ext cx="667076" cy="41069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大数据与分析</a:t>
                </a:r>
              </a:p>
            </p:txBody>
          </p:sp>
        </p:grpSp>
        <p:grpSp>
          <p:nvGrpSpPr>
            <p:cNvPr id="97" name="组合 96">
              <a:extLst>
                <a:ext uri="{FF2B5EF4-FFF2-40B4-BE49-F238E27FC236}">
                  <a16:creationId xmlns:a16="http://schemas.microsoft.com/office/drawing/2014/main" id="{0E7C5BB0-30DC-2221-878A-43DA315BCEFB}"/>
                </a:ext>
              </a:extLst>
            </p:cNvPr>
            <p:cNvGrpSpPr/>
            <p:nvPr/>
          </p:nvGrpSpPr>
          <p:grpSpPr>
            <a:xfrm>
              <a:off x="939528" y="4011309"/>
              <a:ext cx="571175" cy="559456"/>
              <a:chOff x="1706585" y="2969835"/>
              <a:chExt cx="772787" cy="720000"/>
            </a:xfrm>
          </p:grpSpPr>
          <p:sp>
            <p:nvSpPr>
              <p:cNvPr id="98" name="流程图: 接点 97">
                <a:extLst>
                  <a:ext uri="{FF2B5EF4-FFF2-40B4-BE49-F238E27FC236}">
                    <a16:creationId xmlns:a16="http://schemas.microsoft.com/office/drawing/2014/main" id="{EEE08AC3-23AF-4318-CF08-0E6E962AD243}"/>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9" name="文本框 79">
                <a:extLst>
                  <a:ext uri="{FF2B5EF4-FFF2-40B4-BE49-F238E27FC236}">
                    <a16:creationId xmlns:a16="http://schemas.microsoft.com/office/drawing/2014/main" id="{5E6AE0DE-B6EA-CBF8-6881-62B00B016D64}"/>
                  </a:ext>
                </a:extLst>
              </p:cNvPr>
              <p:cNvSpPr txBox="1"/>
              <p:nvPr/>
            </p:nvSpPr>
            <p:spPr>
              <a:xfrm>
                <a:off x="1706585" y="2985909"/>
                <a:ext cx="772787" cy="66068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人工智能与机器学习</a:t>
                </a:r>
              </a:p>
            </p:txBody>
          </p:sp>
        </p:grpSp>
        <p:grpSp>
          <p:nvGrpSpPr>
            <p:cNvPr id="100" name="组合 99">
              <a:extLst>
                <a:ext uri="{FF2B5EF4-FFF2-40B4-BE49-F238E27FC236}">
                  <a16:creationId xmlns:a16="http://schemas.microsoft.com/office/drawing/2014/main" id="{14E1FE24-366B-01AB-DECC-58E84E0A696A}"/>
                </a:ext>
              </a:extLst>
            </p:cNvPr>
            <p:cNvGrpSpPr/>
            <p:nvPr/>
          </p:nvGrpSpPr>
          <p:grpSpPr>
            <a:xfrm>
              <a:off x="1238820" y="4603487"/>
              <a:ext cx="613578" cy="549162"/>
              <a:chOff x="1648486" y="2969835"/>
              <a:chExt cx="835819" cy="720000"/>
            </a:xfrm>
          </p:grpSpPr>
          <p:sp>
            <p:nvSpPr>
              <p:cNvPr id="101" name="流程图: 接点 100">
                <a:extLst>
                  <a:ext uri="{FF2B5EF4-FFF2-40B4-BE49-F238E27FC236}">
                    <a16:creationId xmlns:a16="http://schemas.microsoft.com/office/drawing/2014/main" id="{8D71B863-D0AF-EF80-FFB2-6684BB222869}"/>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2" name="文本框 79">
                <a:extLst>
                  <a:ext uri="{FF2B5EF4-FFF2-40B4-BE49-F238E27FC236}">
                    <a16:creationId xmlns:a16="http://schemas.microsoft.com/office/drawing/2014/main" id="{6BDCC3E0-C9C1-74D1-4561-A80C2A885DFF}"/>
                  </a:ext>
                </a:extLst>
              </p:cNvPr>
              <p:cNvSpPr txBox="1"/>
              <p:nvPr/>
            </p:nvSpPr>
            <p:spPr>
              <a:xfrm>
                <a:off x="1648486" y="3188723"/>
                <a:ext cx="835819" cy="3365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物联网</a:t>
                </a:r>
              </a:p>
            </p:txBody>
          </p:sp>
        </p:grpSp>
        <p:grpSp>
          <p:nvGrpSpPr>
            <p:cNvPr id="103" name="组合 102">
              <a:extLst>
                <a:ext uri="{FF2B5EF4-FFF2-40B4-BE49-F238E27FC236}">
                  <a16:creationId xmlns:a16="http://schemas.microsoft.com/office/drawing/2014/main" id="{6190760C-E83F-27C7-0616-ABDFE8021449}"/>
                </a:ext>
              </a:extLst>
            </p:cNvPr>
            <p:cNvGrpSpPr/>
            <p:nvPr/>
          </p:nvGrpSpPr>
          <p:grpSpPr>
            <a:xfrm>
              <a:off x="965162" y="7526424"/>
              <a:ext cx="735590" cy="720000"/>
              <a:chOff x="1716790" y="2969835"/>
              <a:chExt cx="735590" cy="720000"/>
            </a:xfrm>
          </p:grpSpPr>
          <p:sp>
            <p:nvSpPr>
              <p:cNvPr id="104" name="流程图: 接点 103">
                <a:extLst>
                  <a:ext uri="{FF2B5EF4-FFF2-40B4-BE49-F238E27FC236}">
                    <a16:creationId xmlns:a16="http://schemas.microsoft.com/office/drawing/2014/main" id="{7B40F8D9-831C-C122-CDD1-5CCA045B091E}"/>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5" name="文本框 79">
                <a:extLst>
                  <a:ext uri="{FF2B5EF4-FFF2-40B4-BE49-F238E27FC236}">
                    <a16:creationId xmlns:a16="http://schemas.microsoft.com/office/drawing/2014/main" id="{C78C0F9C-4738-ED71-AB7F-B9E44FF046DD}"/>
                  </a:ext>
                </a:extLst>
              </p:cNvPr>
              <p:cNvSpPr txBox="1"/>
              <p:nvPr/>
            </p:nvSpPr>
            <p:spPr>
              <a:xfrm>
                <a:off x="1716790" y="3207102"/>
                <a:ext cx="720000" cy="25668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网络</a:t>
                </a:r>
              </a:p>
            </p:txBody>
          </p:sp>
        </p:grpSp>
        <p:grpSp>
          <p:nvGrpSpPr>
            <p:cNvPr id="106" name="组合 105">
              <a:extLst>
                <a:ext uri="{FF2B5EF4-FFF2-40B4-BE49-F238E27FC236}">
                  <a16:creationId xmlns:a16="http://schemas.microsoft.com/office/drawing/2014/main" id="{827C708C-83FC-DA92-0565-D4BCE314C18D}"/>
                </a:ext>
              </a:extLst>
            </p:cNvPr>
            <p:cNvGrpSpPr/>
            <p:nvPr/>
          </p:nvGrpSpPr>
          <p:grpSpPr>
            <a:xfrm>
              <a:off x="1715615" y="7615506"/>
              <a:ext cx="800554" cy="612000"/>
              <a:chOff x="1866177" y="3036115"/>
              <a:chExt cx="859971" cy="644210"/>
            </a:xfrm>
          </p:grpSpPr>
          <p:sp>
            <p:nvSpPr>
              <p:cNvPr id="107" name="流程图: 接点 106">
                <a:extLst>
                  <a:ext uri="{FF2B5EF4-FFF2-40B4-BE49-F238E27FC236}">
                    <a16:creationId xmlns:a16="http://schemas.microsoft.com/office/drawing/2014/main" id="{31CDCBA8-0096-6CB2-603D-6C2C03D1CA85}"/>
                  </a:ext>
                </a:extLst>
              </p:cNvPr>
              <p:cNvSpPr/>
              <p:nvPr/>
            </p:nvSpPr>
            <p:spPr>
              <a:xfrm>
                <a:off x="1958283" y="3036115"/>
                <a:ext cx="657422" cy="64421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8" name="文本框 79">
                <a:extLst>
                  <a:ext uri="{FF2B5EF4-FFF2-40B4-BE49-F238E27FC236}">
                    <a16:creationId xmlns:a16="http://schemas.microsoft.com/office/drawing/2014/main" id="{3B9F5249-A8F7-6942-F7D9-62F203D093DA}"/>
                  </a:ext>
                </a:extLst>
              </p:cNvPr>
              <p:cNvSpPr txBox="1"/>
              <p:nvPr/>
            </p:nvSpPr>
            <p:spPr>
              <a:xfrm>
                <a:off x="1866177" y="3146811"/>
                <a:ext cx="859971" cy="43230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安全与</a:t>
                </a:r>
                <a:endParaRPr kumimoji="0" lang="en-US" altLang="zh-CN"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身份管理</a:t>
                </a:r>
              </a:p>
            </p:txBody>
          </p:sp>
        </p:grpSp>
        <p:grpSp>
          <p:nvGrpSpPr>
            <p:cNvPr id="109" name="组合 108">
              <a:extLst>
                <a:ext uri="{FF2B5EF4-FFF2-40B4-BE49-F238E27FC236}">
                  <a16:creationId xmlns:a16="http://schemas.microsoft.com/office/drawing/2014/main" id="{C62D6008-1E0B-6E28-3F2F-14366082F4DB}"/>
                </a:ext>
              </a:extLst>
            </p:cNvPr>
            <p:cNvGrpSpPr/>
            <p:nvPr/>
          </p:nvGrpSpPr>
          <p:grpSpPr>
            <a:xfrm>
              <a:off x="1026114" y="6755114"/>
              <a:ext cx="645288" cy="648000"/>
              <a:chOff x="1725978" y="2956950"/>
              <a:chExt cx="725990" cy="720000"/>
            </a:xfrm>
          </p:grpSpPr>
          <p:sp>
            <p:nvSpPr>
              <p:cNvPr id="110" name="流程图: 接点 109">
                <a:extLst>
                  <a:ext uri="{FF2B5EF4-FFF2-40B4-BE49-F238E27FC236}">
                    <a16:creationId xmlns:a16="http://schemas.microsoft.com/office/drawing/2014/main" id="{F779748C-CE14-051F-E55C-293F6718D656}"/>
                  </a:ext>
                </a:extLst>
              </p:cNvPr>
              <p:cNvSpPr/>
              <p:nvPr/>
            </p:nvSpPr>
            <p:spPr>
              <a:xfrm>
                <a:off x="1731968" y="2956950"/>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1" name="文本框 79">
                <a:extLst>
                  <a:ext uri="{FF2B5EF4-FFF2-40B4-BE49-F238E27FC236}">
                    <a16:creationId xmlns:a16="http://schemas.microsoft.com/office/drawing/2014/main" id="{9B4B07EB-DB9E-E8B5-DE69-80E8AEAE9069}"/>
                  </a:ext>
                </a:extLst>
              </p:cNvPr>
              <p:cNvSpPr txBox="1"/>
              <p:nvPr/>
            </p:nvSpPr>
            <p:spPr>
              <a:xfrm>
                <a:off x="1725978" y="3177958"/>
                <a:ext cx="720000" cy="28520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数据库</a:t>
                </a:r>
              </a:p>
            </p:txBody>
          </p:sp>
        </p:grpSp>
        <p:grpSp>
          <p:nvGrpSpPr>
            <p:cNvPr id="112" name="组合 111">
              <a:extLst>
                <a:ext uri="{FF2B5EF4-FFF2-40B4-BE49-F238E27FC236}">
                  <a16:creationId xmlns:a16="http://schemas.microsoft.com/office/drawing/2014/main" id="{282D06B1-11AF-5849-EB3C-966623932CE3}"/>
                </a:ext>
              </a:extLst>
            </p:cNvPr>
            <p:cNvGrpSpPr/>
            <p:nvPr/>
          </p:nvGrpSpPr>
          <p:grpSpPr>
            <a:xfrm>
              <a:off x="3042625" y="7303303"/>
              <a:ext cx="564426" cy="504000"/>
              <a:chOff x="1717610" y="2989843"/>
              <a:chExt cx="720000" cy="630000"/>
            </a:xfrm>
          </p:grpSpPr>
          <p:sp>
            <p:nvSpPr>
              <p:cNvPr id="113" name="流程图: 接点 112">
                <a:extLst>
                  <a:ext uri="{FF2B5EF4-FFF2-40B4-BE49-F238E27FC236}">
                    <a16:creationId xmlns:a16="http://schemas.microsoft.com/office/drawing/2014/main" id="{2901E6F6-1833-CD12-693B-E6929A2E3CDB}"/>
                  </a:ext>
                </a:extLst>
              </p:cNvPr>
              <p:cNvSpPr/>
              <p:nvPr/>
            </p:nvSpPr>
            <p:spPr>
              <a:xfrm>
                <a:off x="1731648" y="2989843"/>
                <a:ext cx="642920" cy="63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4" name="文本框 79">
                <a:extLst>
                  <a:ext uri="{FF2B5EF4-FFF2-40B4-BE49-F238E27FC236}">
                    <a16:creationId xmlns:a16="http://schemas.microsoft.com/office/drawing/2014/main" id="{AFC6FD98-064C-6D2E-BB32-BFBA349DAB11}"/>
                  </a:ext>
                </a:extLst>
              </p:cNvPr>
              <p:cNvSpPr txBox="1"/>
              <p:nvPr/>
            </p:nvSpPr>
            <p:spPr>
              <a:xfrm>
                <a:off x="1717610" y="3150218"/>
                <a:ext cx="720000" cy="32085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存储</a:t>
                </a:r>
              </a:p>
            </p:txBody>
          </p:sp>
        </p:grpSp>
        <p:grpSp>
          <p:nvGrpSpPr>
            <p:cNvPr id="115" name="组合 114">
              <a:extLst>
                <a:ext uri="{FF2B5EF4-FFF2-40B4-BE49-F238E27FC236}">
                  <a16:creationId xmlns:a16="http://schemas.microsoft.com/office/drawing/2014/main" id="{745284E4-C6DE-023B-C32E-98685B1B9859}"/>
                </a:ext>
              </a:extLst>
            </p:cNvPr>
            <p:cNvGrpSpPr/>
            <p:nvPr/>
          </p:nvGrpSpPr>
          <p:grpSpPr>
            <a:xfrm>
              <a:off x="1456028" y="6221429"/>
              <a:ext cx="595223" cy="540000"/>
              <a:chOff x="1686253" y="3076938"/>
              <a:chExt cx="793629" cy="720000"/>
            </a:xfrm>
          </p:grpSpPr>
          <p:sp>
            <p:nvSpPr>
              <p:cNvPr id="116" name="流程图: 接点 115">
                <a:extLst>
                  <a:ext uri="{FF2B5EF4-FFF2-40B4-BE49-F238E27FC236}">
                    <a16:creationId xmlns:a16="http://schemas.microsoft.com/office/drawing/2014/main" id="{07B523C9-9EF2-1DC6-1A94-F8FCD410F031}"/>
                  </a:ext>
                </a:extLst>
              </p:cNvPr>
              <p:cNvSpPr/>
              <p:nvPr/>
            </p:nvSpPr>
            <p:spPr>
              <a:xfrm>
                <a:off x="1732380" y="3076938"/>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7" name="文本框 79">
                <a:extLst>
                  <a:ext uri="{FF2B5EF4-FFF2-40B4-BE49-F238E27FC236}">
                    <a16:creationId xmlns:a16="http://schemas.microsoft.com/office/drawing/2014/main" id="{370D38AB-9513-68C1-7895-E21723918AF4}"/>
                  </a:ext>
                </a:extLst>
              </p:cNvPr>
              <p:cNvSpPr txBox="1"/>
              <p:nvPr/>
            </p:nvSpPr>
            <p:spPr>
              <a:xfrm>
                <a:off x="1686253" y="3212311"/>
                <a:ext cx="793629" cy="5433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管理与运维</a:t>
                </a:r>
              </a:p>
            </p:txBody>
          </p:sp>
        </p:grpSp>
        <p:grpSp>
          <p:nvGrpSpPr>
            <p:cNvPr id="119" name="组合 118">
              <a:extLst>
                <a:ext uri="{FF2B5EF4-FFF2-40B4-BE49-F238E27FC236}">
                  <a16:creationId xmlns:a16="http://schemas.microsoft.com/office/drawing/2014/main" id="{4B7C7096-7ADB-6660-8C4B-70519088975A}"/>
                </a:ext>
              </a:extLst>
            </p:cNvPr>
            <p:cNvGrpSpPr/>
            <p:nvPr/>
          </p:nvGrpSpPr>
          <p:grpSpPr>
            <a:xfrm>
              <a:off x="2505119" y="7671198"/>
              <a:ext cx="720000" cy="612000"/>
              <a:chOff x="1057051" y="8251046"/>
              <a:chExt cx="720000" cy="612000"/>
            </a:xfrm>
          </p:grpSpPr>
          <p:sp>
            <p:nvSpPr>
              <p:cNvPr id="10" name="流程图: 接点 9">
                <a:extLst>
                  <a:ext uri="{FF2B5EF4-FFF2-40B4-BE49-F238E27FC236}">
                    <a16:creationId xmlns:a16="http://schemas.microsoft.com/office/drawing/2014/main" id="{7750A169-F1E4-C73C-63D3-7613CF2DC0D2}"/>
                  </a:ext>
                </a:extLst>
              </p:cNvPr>
              <p:cNvSpPr/>
              <p:nvPr/>
            </p:nvSpPr>
            <p:spPr>
              <a:xfrm>
                <a:off x="1089926" y="8251046"/>
                <a:ext cx="612000" cy="612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8" name="文本框 79">
                <a:extLst>
                  <a:ext uri="{FF2B5EF4-FFF2-40B4-BE49-F238E27FC236}">
                    <a16:creationId xmlns:a16="http://schemas.microsoft.com/office/drawing/2014/main" id="{D826B4EA-06DE-E9B4-4475-029C1480C50C}"/>
                  </a:ext>
                </a:extLst>
              </p:cNvPr>
              <p:cNvSpPr txBox="1"/>
              <p:nvPr/>
            </p:nvSpPr>
            <p:spPr>
              <a:xfrm>
                <a:off x="1057051" y="8454404"/>
                <a:ext cx="720000" cy="25668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计算</a:t>
                </a:r>
              </a:p>
            </p:txBody>
          </p:sp>
        </p:grpSp>
        <p:cxnSp>
          <p:nvCxnSpPr>
            <p:cNvPr id="120" name="直接连接符 119">
              <a:extLst>
                <a:ext uri="{FF2B5EF4-FFF2-40B4-BE49-F238E27FC236}">
                  <a16:creationId xmlns:a16="http://schemas.microsoft.com/office/drawing/2014/main" id="{7DBF2956-D752-9075-8F76-675CF8274404}"/>
                </a:ext>
              </a:extLst>
            </p:cNvPr>
            <p:cNvCxnSpPr>
              <a:cxnSpLocks/>
              <a:stCxn id="14" idx="7"/>
              <a:endCxn id="78" idx="3"/>
            </p:cNvCxnSpPr>
            <p:nvPr/>
          </p:nvCxnSpPr>
          <p:spPr>
            <a:xfrm flipV="1">
              <a:off x="2736739" y="3762014"/>
              <a:ext cx="80821" cy="1627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81634F89-1E3A-93A0-4FB7-3C843494CF99}"/>
                </a:ext>
              </a:extLst>
            </p:cNvPr>
            <p:cNvCxnSpPr>
              <a:cxnSpLocks/>
              <a:stCxn id="14" idx="1"/>
              <a:endCxn id="84" idx="5"/>
            </p:cNvCxnSpPr>
            <p:nvPr/>
          </p:nvCxnSpPr>
          <p:spPr>
            <a:xfrm flipH="1" flipV="1">
              <a:off x="1766472" y="3769193"/>
              <a:ext cx="206591" cy="1555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596BA0E9-F929-8F0B-123E-76D6FB738EF2}"/>
                </a:ext>
              </a:extLst>
            </p:cNvPr>
            <p:cNvCxnSpPr>
              <a:cxnSpLocks/>
              <a:stCxn id="14" idx="0"/>
              <a:endCxn id="92" idx="4"/>
            </p:cNvCxnSpPr>
            <p:nvPr/>
          </p:nvCxnSpPr>
          <p:spPr>
            <a:xfrm flipH="1" flipV="1">
              <a:off x="2264169" y="3329213"/>
              <a:ext cx="90732" cy="4373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532610FD-EA8F-9167-D6D1-536822A0F655}"/>
                </a:ext>
              </a:extLst>
            </p:cNvPr>
            <p:cNvCxnSpPr>
              <a:cxnSpLocks/>
              <a:stCxn id="14" idx="2"/>
              <a:endCxn id="98" idx="6"/>
            </p:cNvCxnSpPr>
            <p:nvPr/>
          </p:nvCxnSpPr>
          <p:spPr>
            <a:xfrm flipH="1" flipV="1">
              <a:off x="1490753" y="4291037"/>
              <a:ext cx="324148" cy="155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5333B9DB-6188-74C3-368C-998995AE8FB3}"/>
                </a:ext>
              </a:extLst>
            </p:cNvPr>
            <p:cNvCxnSpPr>
              <a:cxnSpLocks/>
              <a:stCxn id="14" idx="3"/>
              <a:endCxn id="101" idx="7"/>
            </p:cNvCxnSpPr>
            <p:nvPr/>
          </p:nvCxnSpPr>
          <p:spPr>
            <a:xfrm flipH="1" flipV="1">
              <a:off x="1751557" y="4683910"/>
              <a:ext cx="221506" cy="44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03D7256B-1584-1F42-ED8C-9BD9B2FD3B08}"/>
                </a:ext>
              </a:extLst>
            </p:cNvPr>
            <p:cNvCxnSpPr>
              <a:cxnSpLocks/>
              <a:stCxn id="9" idx="1"/>
              <a:endCxn id="116" idx="6"/>
            </p:cNvCxnSpPr>
            <p:nvPr/>
          </p:nvCxnSpPr>
          <p:spPr>
            <a:xfrm flipH="1" flipV="1">
              <a:off x="2030624" y="6491429"/>
              <a:ext cx="257695" cy="1754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8B0DDD71-3758-A2A8-C4D0-0A7AF1C87134}"/>
                </a:ext>
              </a:extLst>
            </p:cNvPr>
            <p:cNvCxnSpPr>
              <a:cxnSpLocks/>
              <a:stCxn id="9" idx="2"/>
              <a:endCxn id="110" idx="6"/>
            </p:cNvCxnSpPr>
            <p:nvPr/>
          </p:nvCxnSpPr>
          <p:spPr>
            <a:xfrm flipH="1">
              <a:off x="1671402" y="6985105"/>
              <a:ext cx="485115" cy="94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75355D67-88F8-A641-CA71-4F53DF2EDF10}"/>
                </a:ext>
              </a:extLst>
            </p:cNvPr>
            <p:cNvCxnSpPr>
              <a:cxnSpLocks/>
              <a:stCxn id="9" idx="3"/>
              <a:endCxn id="104" idx="7"/>
            </p:cNvCxnSpPr>
            <p:nvPr/>
          </p:nvCxnSpPr>
          <p:spPr>
            <a:xfrm flipH="1">
              <a:off x="1595310" y="7303303"/>
              <a:ext cx="693009" cy="3285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14624341-BED2-2942-4059-4862818FF895}"/>
                </a:ext>
              </a:extLst>
            </p:cNvPr>
            <p:cNvCxnSpPr>
              <a:cxnSpLocks/>
              <a:endCxn id="107" idx="7"/>
            </p:cNvCxnSpPr>
            <p:nvPr/>
          </p:nvCxnSpPr>
          <p:spPr>
            <a:xfrm flipH="1">
              <a:off x="2323734" y="7203924"/>
              <a:ext cx="108881" cy="5012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5" name="直接连接符 174">
              <a:extLst>
                <a:ext uri="{FF2B5EF4-FFF2-40B4-BE49-F238E27FC236}">
                  <a16:creationId xmlns:a16="http://schemas.microsoft.com/office/drawing/2014/main" id="{E7816A74-56E3-EE54-422D-30A956956589}"/>
                </a:ext>
              </a:extLst>
            </p:cNvPr>
            <p:cNvCxnSpPr>
              <a:cxnSpLocks/>
              <a:endCxn id="10" idx="0"/>
            </p:cNvCxnSpPr>
            <p:nvPr/>
          </p:nvCxnSpPr>
          <p:spPr>
            <a:xfrm>
              <a:off x="2761250" y="7383198"/>
              <a:ext cx="82744" cy="28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A57E444F-2840-E48B-6816-7D201AD39F0F}"/>
                </a:ext>
              </a:extLst>
            </p:cNvPr>
            <p:cNvCxnSpPr>
              <a:cxnSpLocks/>
              <a:stCxn id="9" idx="5"/>
              <a:endCxn id="113" idx="1"/>
            </p:cNvCxnSpPr>
            <p:nvPr/>
          </p:nvCxnSpPr>
          <p:spPr>
            <a:xfrm>
              <a:off x="2924715" y="7303303"/>
              <a:ext cx="202724" cy="7380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98" name="组合 197">
              <a:extLst>
                <a:ext uri="{FF2B5EF4-FFF2-40B4-BE49-F238E27FC236}">
                  <a16:creationId xmlns:a16="http://schemas.microsoft.com/office/drawing/2014/main" id="{7CB6D729-B2EF-5744-98EB-208394EA5F10}"/>
                </a:ext>
              </a:extLst>
            </p:cNvPr>
            <p:cNvGrpSpPr/>
            <p:nvPr/>
          </p:nvGrpSpPr>
          <p:grpSpPr>
            <a:xfrm>
              <a:off x="2832753" y="2472911"/>
              <a:ext cx="415551" cy="342245"/>
              <a:chOff x="89197" y="3259412"/>
              <a:chExt cx="415551" cy="342245"/>
            </a:xfrm>
          </p:grpSpPr>
          <p:sp>
            <p:nvSpPr>
              <p:cNvPr id="149" name="流程图: 接点 148">
                <a:extLst>
                  <a:ext uri="{FF2B5EF4-FFF2-40B4-BE49-F238E27FC236}">
                    <a16:creationId xmlns:a16="http://schemas.microsoft.com/office/drawing/2014/main" id="{4C180205-D27E-C59B-E7AF-FFF6CE94B3AE}"/>
                  </a:ext>
                </a:extLst>
              </p:cNvPr>
              <p:cNvSpPr/>
              <p:nvPr/>
            </p:nvSpPr>
            <p:spPr>
              <a:xfrm>
                <a:off x="137069" y="3271987"/>
                <a:ext cx="324000" cy="324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92" name="文本框 79">
                <a:extLst>
                  <a:ext uri="{FF2B5EF4-FFF2-40B4-BE49-F238E27FC236}">
                    <a16:creationId xmlns:a16="http://schemas.microsoft.com/office/drawing/2014/main" id="{3FFE6414-4310-A75C-1518-339A99A3C6A3}"/>
                  </a:ext>
                </a:extLst>
              </p:cNvPr>
              <p:cNvSpPr txBox="1"/>
              <p:nvPr/>
            </p:nvSpPr>
            <p:spPr>
              <a:xfrm>
                <a:off x="89197" y="3259412"/>
                <a:ext cx="415551"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代码托管</a:t>
                </a:r>
              </a:p>
            </p:txBody>
          </p:sp>
        </p:grpSp>
        <p:grpSp>
          <p:nvGrpSpPr>
            <p:cNvPr id="199" name="组合 198">
              <a:extLst>
                <a:ext uri="{FF2B5EF4-FFF2-40B4-BE49-F238E27FC236}">
                  <a16:creationId xmlns:a16="http://schemas.microsoft.com/office/drawing/2014/main" id="{B725BA79-8BD8-B41F-78A8-0E602948998C}"/>
                </a:ext>
              </a:extLst>
            </p:cNvPr>
            <p:cNvGrpSpPr/>
            <p:nvPr/>
          </p:nvGrpSpPr>
          <p:grpSpPr>
            <a:xfrm>
              <a:off x="2434474" y="2216057"/>
              <a:ext cx="524688" cy="396000"/>
              <a:chOff x="60558" y="3271987"/>
              <a:chExt cx="524688" cy="396000"/>
            </a:xfrm>
          </p:grpSpPr>
          <p:sp>
            <p:nvSpPr>
              <p:cNvPr id="200" name="流程图: 接点 199">
                <a:extLst>
                  <a:ext uri="{FF2B5EF4-FFF2-40B4-BE49-F238E27FC236}">
                    <a16:creationId xmlns:a16="http://schemas.microsoft.com/office/drawing/2014/main" id="{38A2F54D-5D9E-3EB9-612A-0E1DB34FF804}"/>
                  </a:ext>
                </a:extLst>
              </p:cNvPr>
              <p:cNvSpPr/>
              <p:nvPr/>
            </p:nvSpPr>
            <p:spPr>
              <a:xfrm>
                <a:off x="137069" y="3271987"/>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01" name="文本框 79">
                <a:extLst>
                  <a:ext uri="{FF2B5EF4-FFF2-40B4-BE49-F238E27FC236}">
                    <a16:creationId xmlns:a16="http://schemas.microsoft.com/office/drawing/2014/main" id="{E7E52848-8DD0-9987-1CCD-229760C92A1B}"/>
                  </a:ext>
                </a:extLst>
              </p:cNvPr>
              <p:cNvSpPr txBox="1"/>
              <p:nvPr/>
            </p:nvSpPr>
            <p:spPr>
              <a:xfrm>
                <a:off x="60558" y="3361855"/>
                <a:ext cx="524688" cy="22245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CI/CD</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209" name="组合 208">
              <a:extLst>
                <a:ext uri="{FF2B5EF4-FFF2-40B4-BE49-F238E27FC236}">
                  <a16:creationId xmlns:a16="http://schemas.microsoft.com/office/drawing/2014/main" id="{66C53F55-6F46-4074-F3DE-2A66FC91F61B}"/>
                </a:ext>
              </a:extLst>
            </p:cNvPr>
            <p:cNvGrpSpPr/>
            <p:nvPr/>
          </p:nvGrpSpPr>
          <p:grpSpPr>
            <a:xfrm>
              <a:off x="3189152" y="2593671"/>
              <a:ext cx="524688" cy="360100"/>
              <a:chOff x="82108" y="3272980"/>
              <a:chExt cx="524688" cy="360100"/>
            </a:xfrm>
          </p:grpSpPr>
          <p:sp>
            <p:nvSpPr>
              <p:cNvPr id="210" name="流程图: 接点 209">
                <a:extLst>
                  <a:ext uri="{FF2B5EF4-FFF2-40B4-BE49-F238E27FC236}">
                    <a16:creationId xmlns:a16="http://schemas.microsoft.com/office/drawing/2014/main" id="{158A0959-4625-2FA8-91C6-FFD2C4703E23}"/>
                  </a:ext>
                </a:extLst>
              </p:cNvPr>
              <p:cNvSpPr/>
              <p:nvPr/>
            </p:nvSpPr>
            <p:spPr>
              <a:xfrm>
                <a:off x="176112" y="3273080"/>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11" name="文本框 79">
                <a:extLst>
                  <a:ext uri="{FF2B5EF4-FFF2-40B4-BE49-F238E27FC236}">
                    <a16:creationId xmlns:a16="http://schemas.microsoft.com/office/drawing/2014/main" id="{07D5A073-19B5-CE6D-1E45-181981820047}"/>
                  </a:ext>
                </a:extLst>
              </p:cNvPr>
              <p:cNvSpPr txBox="1"/>
              <p:nvPr/>
            </p:nvSpPr>
            <p:spPr>
              <a:xfrm>
                <a:off x="82108" y="3272980"/>
                <a:ext cx="524688"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容器镜像管理</a:t>
                </a:r>
              </a:p>
            </p:txBody>
          </p:sp>
        </p:grpSp>
        <p:grpSp>
          <p:nvGrpSpPr>
            <p:cNvPr id="221" name="组合 220">
              <a:extLst>
                <a:ext uri="{FF2B5EF4-FFF2-40B4-BE49-F238E27FC236}">
                  <a16:creationId xmlns:a16="http://schemas.microsoft.com/office/drawing/2014/main" id="{08EB9A3A-83D5-FED8-D850-B835DB55ECD8}"/>
                </a:ext>
              </a:extLst>
            </p:cNvPr>
            <p:cNvGrpSpPr/>
            <p:nvPr/>
          </p:nvGrpSpPr>
          <p:grpSpPr>
            <a:xfrm>
              <a:off x="3284070" y="2074852"/>
              <a:ext cx="432000" cy="432000"/>
              <a:chOff x="137069" y="3271987"/>
              <a:chExt cx="432000" cy="432000"/>
            </a:xfrm>
          </p:grpSpPr>
          <p:sp>
            <p:nvSpPr>
              <p:cNvPr id="222" name="流程图: 接点 221">
                <a:extLst>
                  <a:ext uri="{FF2B5EF4-FFF2-40B4-BE49-F238E27FC236}">
                    <a16:creationId xmlns:a16="http://schemas.microsoft.com/office/drawing/2014/main" id="{1ECD9B86-5713-5C05-41E6-8CA10B188FFF}"/>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23" name="文本框 79">
                <a:extLst>
                  <a:ext uri="{FF2B5EF4-FFF2-40B4-BE49-F238E27FC236}">
                    <a16:creationId xmlns:a16="http://schemas.microsoft.com/office/drawing/2014/main" id="{04EC8507-5464-AC4B-725B-69E1977C2066}"/>
                  </a:ext>
                </a:extLst>
              </p:cNvPr>
              <p:cNvSpPr txBox="1"/>
              <p:nvPr/>
            </p:nvSpPr>
            <p:spPr>
              <a:xfrm>
                <a:off x="137775" y="3314415"/>
                <a:ext cx="420550"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API</a:t>
                </a: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管理</a:t>
                </a:r>
              </a:p>
            </p:txBody>
          </p:sp>
        </p:grpSp>
        <p:cxnSp>
          <p:nvCxnSpPr>
            <p:cNvPr id="224" name="直接连接符 223">
              <a:extLst>
                <a:ext uri="{FF2B5EF4-FFF2-40B4-BE49-F238E27FC236}">
                  <a16:creationId xmlns:a16="http://schemas.microsoft.com/office/drawing/2014/main" id="{59033D4F-E1A7-F654-3F05-1F5D71643944}"/>
                </a:ext>
              </a:extLst>
            </p:cNvPr>
            <p:cNvCxnSpPr>
              <a:cxnSpLocks/>
              <a:stCxn id="78" idx="0"/>
              <a:endCxn id="222" idx="3"/>
            </p:cNvCxnSpPr>
            <p:nvPr/>
          </p:nvCxnSpPr>
          <p:spPr>
            <a:xfrm flipV="1">
              <a:off x="3059391" y="2443587"/>
              <a:ext cx="287944" cy="7345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8D63AC00-94CE-4DDF-B536-7CE3DD2896A2}"/>
                </a:ext>
              </a:extLst>
            </p:cNvPr>
            <p:cNvCxnSpPr>
              <a:cxnSpLocks/>
              <a:stCxn id="78" idx="0"/>
              <a:endCxn id="149" idx="4"/>
            </p:cNvCxnSpPr>
            <p:nvPr/>
          </p:nvCxnSpPr>
          <p:spPr>
            <a:xfrm flipH="1" flipV="1">
              <a:off x="3042625" y="2809486"/>
              <a:ext cx="16766" cy="36869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7E595016-2626-7956-E47A-C2EAF5E7BEE1}"/>
                </a:ext>
              </a:extLst>
            </p:cNvPr>
            <p:cNvCxnSpPr>
              <a:cxnSpLocks/>
              <a:stCxn id="78" idx="0"/>
              <a:endCxn id="200" idx="4"/>
            </p:cNvCxnSpPr>
            <p:nvPr/>
          </p:nvCxnSpPr>
          <p:spPr>
            <a:xfrm flipH="1" flipV="1">
              <a:off x="2708985" y="2612057"/>
              <a:ext cx="350406" cy="56612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0" name="直接连接符 239">
              <a:extLst>
                <a:ext uri="{FF2B5EF4-FFF2-40B4-BE49-F238E27FC236}">
                  <a16:creationId xmlns:a16="http://schemas.microsoft.com/office/drawing/2014/main" id="{3AF478FC-54CD-AF5C-DF94-EA78CB0DBD7E}"/>
                </a:ext>
              </a:extLst>
            </p:cNvPr>
            <p:cNvCxnSpPr>
              <a:cxnSpLocks/>
              <a:stCxn id="78" idx="0"/>
              <a:endCxn id="210" idx="3"/>
            </p:cNvCxnSpPr>
            <p:nvPr/>
          </p:nvCxnSpPr>
          <p:spPr>
            <a:xfrm flipV="1">
              <a:off x="3059391" y="2901050"/>
              <a:ext cx="276486" cy="277133"/>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55" name="组合 254">
              <a:extLst>
                <a:ext uri="{FF2B5EF4-FFF2-40B4-BE49-F238E27FC236}">
                  <a16:creationId xmlns:a16="http://schemas.microsoft.com/office/drawing/2014/main" id="{8B7CCCDF-0A64-9CB7-8F58-F79724B446AE}"/>
                </a:ext>
              </a:extLst>
            </p:cNvPr>
            <p:cNvGrpSpPr/>
            <p:nvPr/>
          </p:nvGrpSpPr>
          <p:grpSpPr>
            <a:xfrm>
              <a:off x="2370195" y="1523343"/>
              <a:ext cx="536790" cy="468000"/>
              <a:chOff x="121410" y="3271987"/>
              <a:chExt cx="495499" cy="432000"/>
            </a:xfrm>
          </p:grpSpPr>
          <p:sp>
            <p:nvSpPr>
              <p:cNvPr id="256" name="流程图: 接点 255">
                <a:extLst>
                  <a:ext uri="{FF2B5EF4-FFF2-40B4-BE49-F238E27FC236}">
                    <a16:creationId xmlns:a16="http://schemas.microsoft.com/office/drawing/2014/main" id="{F78EA3EF-A936-63AF-B8BE-6AC4EEF9AE4D}"/>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57" name="文本框 79">
                <a:extLst>
                  <a:ext uri="{FF2B5EF4-FFF2-40B4-BE49-F238E27FC236}">
                    <a16:creationId xmlns:a16="http://schemas.microsoft.com/office/drawing/2014/main" id="{F21524E5-A072-A02D-13E2-1EB8DB4BAB37}"/>
                  </a:ext>
                </a:extLst>
              </p:cNvPr>
              <p:cNvSpPr txBox="1"/>
              <p:nvPr/>
            </p:nvSpPr>
            <p:spPr>
              <a:xfrm>
                <a:off x="121410" y="3383159"/>
                <a:ext cx="495499" cy="20534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数据湖</a:t>
                </a:r>
              </a:p>
            </p:txBody>
          </p:sp>
        </p:grpSp>
        <p:grpSp>
          <p:nvGrpSpPr>
            <p:cNvPr id="258" name="组合 257">
              <a:extLst>
                <a:ext uri="{FF2B5EF4-FFF2-40B4-BE49-F238E27FC236}">
                  <a16:creationId xmlns:a16="http://schemas.microsoft.com/office/drawing/2014/main" id="{43AE6C8E-6CF9-E80B-D200-B464D8E42BAC}"/>
                </a:ext>
              </a:extLst>
            </p:cNvPr>
            <p:cNvGrpSpPr/>
            <p:nvPr/>
          </p:nvGrpSpPr>
          <p:grpSpPr>
            <a:xfrm>
              <a:off x="2094261" y="1993120"/>
              <a:ext cx="409802" cy="288000"/>
              <a:chOff x="85715" y="3271987"/>
              <a:chExt cx="409802" cy="288000"/>
            </a:xfrm>
          </p:grpSpPr>
          <p:sp>
            <p:nvSpPr>
              <p:cNvPr id="259" name="流程图: 接点 258">
                <a:extLst>
                  <a:ext uri="{FF2B5EF4-FFF2-40B4-BE49-F238E27FC236}">
                    <a16:creationId xmlns:a16="http://schemas.microsoft.com/office/drawing/2014/main" id="{C6F46712-D340-E728-FB82-D9591A91EC33}"/>
                  </a:ext>
                </a:extLst>
              </p:cNvPr>
              <p:cNvSpPr/>
              <p:nvPr/>
            </p:nvSpPr>
            <p:spPr>
              <a:xfrm>
                <a:off x="137069" y="3271987"/>
                <a:ext cx="288000" cy="288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60" name="文本框 79">
                <a:extLst>
                  <a:ext uri="{FF2B5EF4-FFF2-40B4-BE49-F238E27FC236}">
                    <a16:creationId xmlns:a16="http://schemas.microsoft.com/office/drawing/2014/main" id="{CE73ECAD-26EC-E304-B58C-595074F3C421}"/>
                  </a:ext>
                </a:extLst>
              </p:cNvPr>
              <p:cNvSpPr txBox="1"/>
              <p:nvPr/>
            </p:nvSpPr>
            <p:spPr>
              <a:xfrm>
                <a:off x="85715" y="3304629"/>
                <a:ext cx="409802" cy="22245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ETL</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261" name="组合 260">
              <a:extLst>
                <a:ext uri="{FF2B5EF4-FFF2-40B4-BE49-F238E27FC236}">
                  <a16:creationId xmlns:a16="http://schemas.microsoft.com/office/drawing/2014/main" id="{74F79D77-DBCB-72B2-5701-4CD2ED96D344}"/>
                </a:ext>
              </a:extLst>
            </p:cNvPr>
            <p:cNvGrpSpPr/>
            <p:nvPr/>
          </p:nvGrpSpPr>
          <p:grpSpPr>
            <a:xfrm>
              <a:off x="1438960" y="1981772"/>
              <a:ext cx="627428" cy="324000"/>
              <a:chOff x="-22296" y="3271987"/>
              <a:chExt cx="627428" cy="324000"/>
            </a:xfrm>
          </p:grpSpPr>
          <p:sp>
            <p:nvSpPr>
              <p:cNvPr id="262" name="流程图: 接点 261">
                <a:extLst>
                  <a:ext uri="{FF2B5EF4-FFF2-40B4-BE49-F238E27FC236}">
                    <a16:creationId xmlns:a16="http://schemas.microsoft.com/office/drawing/2014/main" id="{5158F70B-2CDB-0FA5-035A-386409E52CCC}"/>
                  </a:ext>
                </a:extLst>
              </p:cNvPr>
              <p:cNvSpPr/>
              <p:nvPr/>
            </p:nvSpPr>
            <p:spPr>
              <a:xfrm>
                <a:off x="137069" y="3271987"/>
                <a:ext cx="324000" cy="324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63" name="文本框 79">
                <a:extLst>
                  <a:ext uri="{FF2B5EF4-FFF2-40B4-BE49-F238E27FC236}">
                    <a16:creationId xmlns:a16="http://schemas.microsoft.com/office/drawing/2014/main" id="{9B37A762-A760-E058-1EF5-B734A4BF00F6}"/>
                  </a:ext>
                </a:extLst>
              </p:cNvPr>
              <p:cNvSpPr txBox="1"/>
              <p:nvPr/>
            </p:nvSpPr>
            <p:spPr>
              <a:xfrm>
                <a:off x="-22296" y="3329755"/>
                <a:ext cx="627428" cy="22245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流处理</a:t>
                </a:r>
              </a:p>
            </p:txBody>
          </p:sp>
        </p:grpSp>
        <p:grpSp>
          <p:nvGrpSpPr>
            <p:cNvPr id="264" name="组合 263">
              <a:extLst>
                <a:ext uri="{FF2B5EF4-FFF2-40B4-BE49-F238E27FC236}">
                  <a16:creationId xmlns:a16="http://schemas.microsoft.com/office/drawing/2014/main" id="{D580ED3D-3CA4-33A0-E0CB-C61B82EBC38C}"/>
                </a:ext>
              </a:extLst>
            </p:cNvPr>
            <p:cNvGrpSpPr/>
            <p:nvPr/>
          </p:nvGrpSpPr>
          <p:grpSpPr>
            <a:xfrm>
              <a:off x="1132131" y="2158087"/>
              <a:ext cx="432000" cy="432000"/>
              <a:chOff x="137069" y="3271987"/>
              <a:chExt cx="432000" cy="432000"/>
            </a:xfrm>
          </p:grpSpPr>
          <p:sp>
            <p:nvSpPr>
              <p:cNvPr id="265" name="流程图: 接点 264">
                <a:extLst>
                  <a:ext uri="{FF2B5EF4-FFF2-40B4-BE49-F238E27FC236}">
                    <a16:creationId xmlns:a16="http://schemas.microsoft.com/office/drawing/2014/main" id="{0F075A7A-A39E-B847-3FB8-AC54C3E8C68D}"/>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66" name="文本框 79">
                <a:extLst>
                  <a:ext uri="{FF2B5EF4-FFF2-40B4-BE49-F238E27FC236}">
                    <a16:creationId xmlns:a16="http://schemas.microsoft.com/office/drawing/2014/main" id="{466AB313-518B-69FC-7011-45FF9AB81AEF}"/>
                  </a:ext>
                </a:extLst>
              </p:cNvPr>
              <p:cNvSpPr txBox="1"/>
              <p:nvPr/>
            </p:nvSpPr>
            <p:spPr>
              <a:xfrm>
                <a:off x="137775" y="3314415"/>
                <a:ext cx="420550"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商业智能</a:t>
                </a:r>
              </a:p>
            </p:txBody>
          </p:sp>
        </p:grpSp>
        <p:grpSp>
          <p:nvGrpSpPr>
            <p:cNvPr id="267" name="组合 266">
              <a:extLst>
                <a:ext uri="{FF2B5EF4-FFF2-40B4-BE49-F238E27FC236}">
                  <a16:creationId xmlns:a16="http://schemas.microsoft.com/office/drawing/2014/main" id="{089DBB5B-87C2-8953-F773-C0CD9726547B}"/>
                </a:ext>
              </a:extLst>
            </p:cNvPr>
            <p:cNvGrpSpPr/>
            <p:nvPr/>
          </p:nvGrpSpPr>
          <p:grpSpPr>
            <a:xfrm>
              <a:off x="1788349" y="1663054"/>
              <a:ext cx="420550" cy="360000"/>
              <a:chOff x="137775" y="3306206"/>
              <a:chExt cx="420550" cy="360000"/>
            </a:xfrm>
          </p:grpSpPr>
          <p:sp>
            <p:nvSpPr>
              <p:cNvPr id="268" name="流程图: 接点 267">
                <a:extLst>
                  <a:ext uri="{FF2B5EF4-FFF2-40B4-BE49-F238E27FC236}">
                    <a16:creationId xmlns:a16="http://schemas.microsoft.com/office/drawing/2014/main" id="{48685185-1DC6-E145-035B-DB5E669CA4CC}"/>
                  </a:ext>
                </a:extLst>
              </p:cNvPr>
              <p:cNvSpPr/>
              <p:nvPr/>
            </p:nvSpPr>
            <p:spPr>
              <a:xfrm>
                <a:off x="174659" y="3306206"/>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69" name="文本框 79">
                <a:extLst>
                  <a:ext uri="{FF2B5EF4-FFF2-40B4-BE49-F238E27FC236}">
                    <a16:creationId xmlns:a16="http://schemas.microsoft.com/office/drawing/2014/main" id="{D5EAFF00-648B-9D78-84AE-A871220ACDC1}"/>
                  </a:ext>
                </a:extLst>
              </p:cNvPr>
              <p:cNvSpPr txBox="1"/>
              <p:nvPr/>
            </p:nvSpPr>
            <p:spPr>
              <a:xfrm>
                <a:off x="137775" y="3314415"/>
                <a:ext cx="420550"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数据目录</a:t>
                </a:r>
              </a:p>
            </p:txBody>
          </p:sp>
        </p:grpSp>
        <p:cxnSp>
          <p:nvCxnSpPr>
            <p:cNvPr id="270" name="直接连接符 269">
              <a:extLst>
                <a:ext uri="{FF2B5EF4-FFF2-40B4-BE49-F238E27FC236}">
                  <a16:creationId xmlns:a16="http://schemas.microsoft.com/office/drawing/2014/main" id="{26C3CA97-4C1A-DD76-6F53-9975D203EEAC}"/>
                </a:ext>
              </a:extLst>
            </p:cNvPr>
            <p:cNvCxnSpPr>
              <a:cxnSpLocks/>
              <a:stCxn id="92" idx="0"/>
              <a:endCxn id="256" idx="4"/>
            </p:cNvCxnSpPr>
            <p:nvPr/>
          </p:nvCxnSpPr>
          <p:spPr>
            <a:xfrm flipV="1">
              <a:off x="2264169" y="1991343"/>
              <a:ext cx="356990" cy="6178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4" name="直接连接符 273">
              <a:extLst>
                <a:ext uri="{FF2B5EF4-FFF2-40B4-BE49-F238E27FC236}">
                  <a16:creationId xmlns:a16="http://schemas.microsoft.com/office/drawing/2014/main" id="{2D2A78E6-D03E-B946-66FE-2EC55258866C}"/>
                </a:ext>
              </a:extLst>
            </p:cNvPr>
            <p:cNvCxnSpPr>
              <a:cxnSpLocks/>
              <a:stCxn id="92" idx="0"/>
              <a:endCxn id="259" idx="4"/>
            </p:cNvCxnSpPr>
            <p:nvPr/>
          </p:nvCxnSpPr>
          <p:spPr>
            <a:xfrm flipV="1">
              <a:off x="2264169" y="2281120"/>
              <a:ext cx="25446" cy="3280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8" name="直接连接符 277">
              <a:extLst>
                <a:ext uri="{FF2B5EF4-FFF2-40B4-BE49-F238E27FC236}">
                  <a16:creationId xmlns:a16="http://schemas.microsoft.com/office/drawing/2014/main" id="{79B8236E-A874-7460-2A7D-0DF51B228C59}"/>
                </a:ext>
              </a:extLst>
            </p:cNvPr>
            <p:cNvCxnSpPr>
              <a:cxnSpLocks/>
              <a:stCxn id="92" idx="0"/>
              <a:endCxn id="266" idx="3"/>
            </p:cNvCxnSpPr>
            <p:nvPr/>
          </p:nvCxnSpPr>
          <p:spPr>
            <a:xfrm flipH="1" flipV="1">
              <a:off x="1553388" y="2371638"/>
              <a:ext cx="710782" cy="23757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7" name="直接连接符 286">
              <a:extLst>
                <a:ext uri="{FF2B5EF4-FFF2-40B4-BE49-F238E27FC236}">
                  <a16:creationId xmlns:a16="http://schemas.microsoft.com/office/drawing/2014/main" id="{75DF17DC-5051-6C9D-DAA3-3DE18D4A86B6}"/>
                </a:ext>
              </a:extLst>
            </p:cNvPr>
            <p:cNvCxnSpPr>
              <a:cxnSpLocks/>
              <a:stCxn id="92" idx="0"/>
              <a:endCxn id="263" idx="2"/>
            </p:cNvCxnSpPr>
            <p:nvPr/>
          </p:nvCxnSpPr>
          <p:spPr>
            <a:xfrm flipH="1" flipV="1">
              <a:off x="1752675" y="2261999"/>
              <a:ext cx="511495" cy="34721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3" name="直接连接符 292">
              <a:extLst>
                <a:ext uri="{FF2B5EF4-FFF2-40B4-BE49-F238E27FC236}">
                  <a16:creationId xmlns:a16="http://schemas.microsoft.com/office/drawing/2014/main" id="{021641A3-32D8-8B94-49BB-9A7672C07554}"/>
                </a:ext>
              </a:extLst>
            </p:cNvPr>
            <p:cNvCxnSpPr>
              <a:cxnSpLocks/>
              <a:stCxn id="92" idx="0"/>
              <a:endCxn id="269" idx="2"/>
            </p:cNvCxnSpPr>
            <p:nvPr/>
          </p:nvCxnSpPr>
          <p:spPr>
            <a:xfrm flipH="1" flipV="1">
              <a:off x="1998624" y="2013507"/>
              <a:ext cx="265546" cy="595705"/>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97" name="组合 296">
              <a:extLst>
                <a:ext uri="{FF2B5EF4-FFF2-40B4-BE49-F238E27FC236}">
                  <a16:creationId xmlns:a16="http://schemas.microsoft.com/office/drawing/2014/main" id="{64B4A960-2B6C-95A5-00A1-1BBF1F871AFD}"/>
                </a:ext>
              </a:extLst>
            </p:cNvPr>
            <p:cNvGrpSpPr/>
            <p:nvPr/>
          </p:nvGrpSpPr>
          <p:grpSpPr>
            <a:xfrm>
              <a:off x="282326" y="2388932"/>
              <a:ext cx="468000" cy="468000"/>
              <a:chOff x="137069" y="3271987"/>
              <a:chExt cx="432000" cy="432000"/>
            </a:xfrm>
          </p:grpSpPr>
          <p:sp>
            <p:nvSpPr>
              <p:cNvPr id="298" name="流程图: 接点 297">
                <a:extLst>
                  <a:ext uri="{FF2B5EF4-FFF2-40B4-BE49-F238E27FC236}">
                    <a16:creationId xmlns:a16="http://schemas.microsoft.com/office/drawing/2014/main" id="{F04DE10F-BABD-AC87-671B-3ED4B6767CA5}"/>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99" name="文本框 79">
                <a:extLst>
                  <a:ext uri="{FF2B5EF4-FFF2-40B4-BE49-F238E27FC236}">
                    <a16:creationId xmlns:a16="http://schemas.microsoft.com/office/drawing/2014/main" id="{593B2FE5-9021-6DCC-D024-B9DCEC417855}"/>
                  </a:ext>
                </a:extLst>
              </p:cNvPr>
              <p:cNvSpPr txBox="1"/>
              <p:nvPr/>
            </p:nvSpPr>
            <p:spPr>
              <a:xfrm>
                <a:off x="137775" y="3314415"/>
                <a:ext cx="420549"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企业市场</a:t>
                </a:r>
              </a:p>
            </p:txBody>
          </p:sp>
        </p:grpSp>
        <p:grpSp>
          <p:nvGrpSpPr>
            <p:cNvPr id="300" name="组合 299">
              <a:extLst>
                <a:ext uri="{FF2B5EF4-FFF2-40B4-BE49-F238E27FC236}">
                  <a16:creationId xmlns:a16="http://schemas.microsoft.com/office/drawing/2014/main" id="{9649A9A2-DA03-5EC6-3DF6-1F8C2F4DAFF6}"/>
                </a:ext>
              </a:extLst>
            </p:cNvPr>
            <p:cNvGrpSpPr/>
            <p:nvPr/>
          </p:nvGrpSpPr>
          <p:grpSpPr>
            <a:xfrm>
              <a:off x="166470" y="2994343"/>
              <a:ext cx="614499" cy="432000"/>
              <a:chOff x="35513" y="3271987"/>
              <a:chExt cx="614499" cy="432000"/>
            </a:xfrm>
          </p:grpSpPr>
          <p:sp>
            <p:nvSpPr>
              <p:cNvPr id="301" name="流程图: 接点 300">
                <a:extLst>
                  <a:ext uri="{FF2B5EF4-FFF2-40B4-BE49-F238E27FC236}">
                    <a16:creationId xmlns:a16="http://schemas.microsoft.com/office/drawing/2014/main" id="{0750734F-268F-137E-D26A-645DCA2E028F}"/>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02" name="文本框 79">
                <a:extLst>
                  <a:ext uri="{FF2B5EF4-FFF2-40B4-BE49-F238E27FC236}">
                    <a16:creationId xmlns:a16="http://schemas.microsoft.com/office/drawing/2014/main" id="{F9E45CD7-AACB-4055-202A-46B05577431F}"/>
                  </a:ext>
                </a:extLst>
              </p:cNvPr>
              <p:cNvSpPr txBox="1"/>
              <p:nvPr/>
            </p:nvSpPr>
            <p:spPr>
              <a:xfrm>
                <a:off x="35513" y="3327820"/>
                <a:ext cx="614499" cy="3422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业务流程</a:t>
                </a:r>
                <a:endPar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自动化</a:t>
                </a:r>
              </a:p>
            </p:txBody>
          </p:sp>
        </p:grpSp>
        <p:grpSp>
          <p:nvGrpSpPr>
            <p:cNvPr id="303" name="组合 302">
              <a:extLst>
                <a:ext uri="{FF2B5EF4-FFF2-40B4-BE49-F238E27FC236}">
                  <a16:creationId xmlns:a16="http://schemas.microsoft.com/office/drawing/2014/main" id="{B85BE763-D9B2-FAD5-6A3E-50256E910F59}"/>
                </a:ext>
              </a:extLst>
            </p:cNvPr>
            <p:cNvGrpSpPr/>
            <p:nvPr/>
          </p:nvGrpSpPr>
          <p:grpSpPr>
            <a:xfrm>
              <a:off x="913758" y="2640862"/>
              <a:ext cx="598467" cy="396000"/>
              <a:chOff x="1039" y="3271987"/>
              <a:chExt cx="718160" cy="475200"/>
            </a:xfrm>
          </p:grpSpPr>
          <p:sp>
            <p:nvSpPr>
              <p:cNvPr id="304" name="流程图: 接点 303">
                <a:extLst>
                  <a:ext uri="{FF2B5EF4-FFF2-40B4-BE49-F238E27FC236}">
                    <a16:creationId xmlns:a16="http://schemas.microsoft.com/office/drawing/2014/main" id="{336E8CCA-6E0E-7662-CBAB-076AB89FED02}"/>
                  </a:ext>
                </a:extLst>
              </p:cNvPr>
              <p:cNvSpPr/>
              <p:nvPr/>
            </p:nvSpPr>
            <p:spPr>
              <a:xfrm>
                <a:off x="137069" y="3271987"/>
                <a:ext cx="475200" cy="4752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05" name="文本框 79">
                <a:extLst>
                  <a:ext uri="{FF2B5EF4-FFF2-40B4-BE49-F238E27FC236}">
                    <a16:creationId xmlns:a16="http://schemas.microsoft.com/office/drawing/2014/main" id="{9CEBFAE2-93CC-2FDB-C25F-D2F80AB38121}"/>
                  </a:ext>
                </a:extLst>
              </p:cNvPr>
              <p:cNvSpPr txBox="1"/>
              <p:nvPr/>
            </p:nvSpPr>
            <p:spPr>
              <a:xfrm>
                <a:off x="1039" y="3366171"/>
                <a:ext cx="718160" cy="26695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行业云</a:t>
                </a:r>
              </a:p>
            </p:txBody>
          </p:sp>
        </p:grpSp>
        <p:cxnSp>
          <p:nvCxnSpPr>
            <p:cNvPr id="306" name="直接连接符 305">
              <a:extLst>
                <a:ext uri="{FF2B5EF4-FFF2-40B4-BE49-F238E27FC236}">
                  <a16:creationId xmlns:a16="http://schemas.microsoft.com/office/drawing/2014/main" id="{EBF0BEF1-CF5D-2C73-3BC6-1941576E3A75}"/>
                </a:ext>
              </a:extLst>
            </p:cNvPr>
            <p:cNvCxnSpPr>
              <a:cxnSpLocks/>
              <a:stCxn id="84" idx="1"/>
              <a:endCxn id="302" idx="3"/>
            </p:cNvCxnSpPr>
            <p:nvPr/>
          </p:nvCxnSpPr>
          <p:spPr>
            <a:xfrm flipH="1" flipV="1">
              <a:off x="780970" y="3221298"/>
              <a:ext cx="450930" cy="1332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9" name="直接连接符 308">
              <a:extLst>
                <a:ext uri="{FF2B5EF4-FFF2-40B4-BE49-F238E27FC236}">
                  <a16:creationId xmlns:a16="http://schemas.microsoft.com/office/drawing/2014/main" id="{AC61E01D-3400-AD10-461D-861F353CF4C8}"/>
                </a:ext>
              </a:extLst>
            </p:cNvPr>
            <p:cNvCxnSpPr>
              <a:cxnSpLocks/>
              <a:stCxn id="84" idx="1"/>
              <a:endCxn id="298" idx="5"/>
            </p:cNvCxnSpPr>
            <p:nvPr/>
          </p:nvCxnSpPr>
          <p:spPr>
            <a:xfrm flipH="1" flipV="1">
              <a:off x="681789" y="2788395"/>
              <a:ext cx="550112" cy="4462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6" name="直接连接符 315">
              <a:extLst>
                <a:ext uri="{FF2B5EF4-FFF2-40B4-BE49-F238E27FC236}">
                  <a16:creationId xmlns:a16="http://schemas.microsoft.com/office/drawing/2014/main" id="{6DAF037A-1589-1BB9-C34C-5700807A3582}"/>
                </a:ext>
              </a:extLst>
            </p:cNvPr>
            <p:cNvCxnSpPr>
              <a:cxnSpLocks/>
              <a:stCxn id="84" idx="1"/>
              <a:endCxn id="304" idx="4"/>
            </p:cNvCxnSpPr>
            <p:nvPr/>
          </p:nvCxnSpPr>
          <p:spPr>
            <a:xfrm flipH="1" flipV="1">
              <a:off x="1225116" y="3036862"/>
              <a:ext cx="6784" cy="19775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20" name="组合 319">
              <a:extLst>
                <a:ext uri="{FF2B5EF4-FFF2-40B4-BE49-F238E27FC236}">
                  <a16:creationId xmlns:a16="http://schemas.microsoft.com/office/drawing/2014/main" id="{0E780195-E6B6-7E41-B6B8-BD120E072251}"/>
                </a:ext>
              </a:extLst>
            </p:cNvPr>
            <p:cNvGrpSpPr/>
            <p:nvPr/>
          </p:nvGrpSpPr>
          <p:grpSpPr>
            <a:xfrm>
              <a:off x="75186" y="4104600"/>
              <a:ext cx="520033" cy="468000"/>
              <a:chOff x="119199" y="3271987"/>
              <a:chExt cx="480030" cy="432000"/>
            </a:xfrm>
          </p:grpSpPr>
          <p:sp>
            <p:nvSpPr>
              <p:cNvPr id="321" name="流程图: 接点 320">
                <a:extLst>
                  <a:ext uri="{FF2B5EF4-FFF2-40B4-BE49-F238E27FC236}">
                    <a16:creationId xmlns:a16="http://schemas.microsoft.com/office/drawing/2014/main" id="{1DE3DEAD-E5C9-988D-D74A-27E0804317E9}"/>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22" name="文本框 79">
                <a:extLst>
                  <a:ext uri="{FF2B5EF4-FFF2-40B4-BE49-F238E27FC236}">
                    <a16:creationId xmlns:a16="http://schemas.microsoft.com/office/drawing/2014/main" id="{D624D3E7-6EF7-7E7B-0313-E106A12FF475}"/>
                  </a:ext>
                </a:extLst>
              </p:cNvPr>
              <p:cNvSpPr txBox="1"/>
              <p:nvPr/>
            </p:nvSpPr>
            <p:spPr>
              <a:xfrm>
                <a:off x="119199" y="3331794"/>
                <a:ext cx="480030"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AI</a:t>
                </a: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开发环境</a:t>
                </a:r>
              </a:p>
            </p:txBody>
          </p:sp>
        </p:grpSp>
        <p:grpSp>
          <p:nvGrpSpPr>
            <p:cNvPr id="323" name="组合 322">
              <a:extLst>
                <a:ext uri="{FF2B5EF4-FFF2-40B4-BE49-F238E27FC236}">
                  <a16:creationId xmlns:a16="http://schemas.microsoft.com/office/drawing/2014/main" id="{4C9BC121-24AB-B8A8-2FD2-3FDA509CC8EB}"/>
                </a:ext>
              </a:extLst>
            </p:cNvPr>
            <p:cNvGrpSpPr/>
            <p:nvPr/>
          </p:nvGrpSpPr>
          <p:grpSpPr>
            <a:xfrm>
              <a:off x="409682" y="3831734"/>
              <a:ext cx="502852" cy="330167"/>
              <a:chOff x="73923" y="3271987"/>
              <a:chExt cx="464171" cy="304768"/>
            </a:xfrm>
          </p:grpSpPr>
          <p:sp>
            <p:nvSpPr>
              <p:cNvPr id="324" name="流程图: 接点 323">
                <a:extLst>
                  <a:ext uri="{FF2B5EF4-FFF2-40B4-BE49-F238E27FC236}">
                    <a16:creationId xmlns:a16="http://schemas.microsoft.com/office/drawing/2014/main" id="{B942397A-35AA-B1F9-C725-383C58D5F95F}"/>
                  </a:ext>
                </a:extLst>
              </p:cNvPr>
              <p:cNvSpPr/>
              <p:nvPr/>
            </p:nvSpPr>
            <p:spPr>
              <a:xfrm>
                <a:off x="137069" y="3271987"/>
                <a:ext cx="299077" cy="2990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25" name="文本框 79">
                <a:extLst>
                  <a:ext uri="{FF2B5EF4-FFF2-40B4-BE49-F238E27FC236}">
                    <a16:creationId xmlns:a16="http://schemas.microsoft.com/office/drawing/2014/main" id="{7FD90970-809C-E186-692A-2D7E8A550EEB}"/>
                  </a:ext>
                </a:extLst>
              </p:cNvPr>
              <p:cNvSpPr txBox="1"/>
              <p:nvPr/>
            </p:nvSpPr>
            <p:spPr>
              <a:xfrm>
                <a:off x="73923" y="3281613"/>
                <a:ext cx="464171" cy="29514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zh-CN" sz="700" b="1" i="0" u="none" strike="noStrike" kern="1200" cap="none" spc="0" normalizeH="0" baseline="0" noProof="0" dirty="0" err="1">
                    <a:ln>
                      <a:noFill/>
                    </a:ln>
                    <a:solidFill>
                      <a:srgbClr val="201D1D"/>
                    </a:solidFill>
                    <a:effectLst/>
                    <a:uLnTx/>
                    <a:uFillTx/>
                    <a:latin typeface="楷体" panose="02010609060101010101" pitchFamily="49" charset="-122"/>
                    <a:ea typeface="楷体" panose="02010609060101010101" pitchFamily="49" charset="-122"/>
                    <a:cs typeface="+mn-cs"/>
                  </a:rPr>
                  <a:t>Auto</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zh-CN" sz="700" b="1" i="0" u="none" strike="noStrike" kern="1200" cap="none" spc="0" normalizeH="0" baseline="0" noProof="0" dirty="0" err="1">
                    <a:ln>
                      <a:noFill/>
                    </a:ln>
                    <a:solidFill>
                      <a:srgbClr val="201D1D"/>
                    </a:solidFill>
                    <a:effectLst/>
                    <a:uLnTx/>
                    <a:uFillTx/>
                    <a:latin typeface="楷体" panose="02010609060101010101" pitchFamily="49" charset="-122"/>
                    <a:ea typeface="楷体" panose="02010609060101010101" pitchFamily="49" charset="-122"/>
                    <a:cs typeface="+mn-cs"/>
                  </a:rPr>
                  <a:t>ML</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326" name="组合 325">
              <a:extLst>
                <a:ext uri="{FF2B5EF4-FFF2-40B4-BE49-F238E27FC236}">
                  <a16:creationId xmlns:a16="http://schemas.microsoft.com/office/drawing/2014/main" id="{3867CFAA-542C-E9DC-8495-01A07D4E257C}"/>
                </a:ext>
              </a:extLst>
            </p:cNvPr>
            <p:cNvGrpSpPr/>
            <p:nvPr/>
          </p:nvGrpSpPr>
          <p:grpSpPr>
            <a:xfrm>
              <a:off x="247152" y="4924926"/>
              <a:ext cx="502852" cy="432000"/>
              <a:chOff x="64081" y="3262517"/>
              <a:chExt cx="464171" cy="398769"/>
            </a:xfrm>
          </p:grpSpPr>
          <p:sp>
            <p:nvSpPr>
              <p:cNvPr id="327" name="流程图: 接点 326">
                <a:extLst>
                  <a:ext uri="{FF2B5EF4-FFF2-40B4-BE49-F238E27FC236}">
                    <a16:creationId xmlns:a16="http://schemas.microsoft.com/office/drawing/2014/main" id="{8014CF3D-B146-5BD7-54F3-893BF219BED6}"/>
                  </a:ext>
                </a:extLst>
              </p:cNvPr>
              <p:cNvSpPr/>
              <p:nvPr/>
            </p:nvSpPr>
            <p:spPr>
              <a:xfrm>
                <a:off x="111401" y="3262517"/>
                <a:ext cx="398769"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28" name="文本框 79">
                <a:extLst>
                  <a:ext uri="{FF2B5EF4-FFF2-40B4-BE49-F238E27FC236}">
                    <a16:creationId xmlns:a16="http://schemas.microsoft.com/office/drawing/2014/main" id="{8D6F4AC5-34AA-C119-F4B3-8BC99D3D83D1}"/>
                  </a:ext>
                </a:extLst>
              </p:cNvPr>
              <p:cNvSpPr txBox="1"/>
              <p:nvPr/>
            </p:nvSpPr>
            <p:spPr>
              <a:xfrm>
                <a:off x="64081" y="3320915"/>
                <a:ext cx="464171"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对话式</a:t>
                </a: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AI</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335" name="组合 334">
              <a:extLst>
                <a:ext uri="{FF2B5EF4-FFF2-40B4-BE49-F238E27FC236}">
                  <a16:creationId xmlns:a16="http://schemas.microsoft.com/office/drawing/2014/main" id="{384AEAE3-03CD-E0D3-D473-B848067CA0C1}"/>
                </a:ext>
              </a:extLst>
            </p:cNvPr>
            <p:cNvGrpSpPr/>
            <p:nvPr/>
          </p:nvGrpSpPr>
          <p:grpSpPr>
            <a:xfrm>
              <a:off x="538717" y="3399709"/>
              <a:ext cx="502852" cy="462029"/>
              <a:chOff x="158995" y="5114904"/>
              <a:chExt cx="502852" cy="462029"/>
            </a:xfrm>
          </p:grpSpPr>
          <p:sp>
            <p:nvSpPr>
              <p:cNvPr id="330" name="流程图: 接点 329">
                <a:extLst>
                  <a:ext uri="{FF2B5EF4-FFF2-40B4-BE49-F238E27FC236}">
                    <a16:creationId xmlns:a16="http://schemas.microsoft.com/office/drawing/2014/main" id="{4FBE0907-CCA1-89B3-E488-EEF49643E446}"/>
                  </a:ext>
                </a:extLst>
              </p:cNvPr>
              <p:cNvSpPr/>
              <p:nvPr/>
            </p:nvSpPr>
            <p:spPr>
              <a:xfrm>
                <a:off x="199728" y="5143201"/>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31" name="文本框 79">
                <a:extLst>
                  <a:ext uri="{FF2B5EF4-FFF2-40B4-BE49-F238E27FC236}">
                    <a16:creationId xmlns:a16="http://schemas.microsoft.com/office/drawing/2014/main" id="{ACF1A967-0A8B-3BB4-04F1-6513738A72E4}"/>
                  </a:ext>
                </a:extLst>
              </p:cNvPr>
              <p:cNvSpPr txBox="1"/>
              <p:nvPr/>
            </p:nvSpPr>
            <p:spPr>
              <a:xfrm>
                <a:off x="158995" y="5114904"/>
                <a:ext cx="502852" cy="4620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机器学习平台</a:t>
                </a:r>
              </a:p>
            </p:txBody>
          </p:sp>
        </p:grpSp>
        <p:grpSp>
          <p:nvGrpSpPr>
            <p:cNvPr id="332" name="组合 331">
              <a:extLst>
                <a:ext uri="{FF2B5EF4-FFF2-40B4-BE49-F238E27FC236}">
                  <a16:creationId xmlns:a16="http://schemas.microsoft.com/office/drawing/2014/main" id="{DFDFB8EC-6E31-67BA-64F0-BB432A2B3ACF}"/>
                </a:ext>
              </a:extLst>
            </p:cNvPr>
            <p:cNvGrpSpPr/>
            <p:nvPr/>
          </p:nvGrpSpPr>
          <p:grpSpPr>
            <a:xfrm>
              <a:off x="363422" y="4490753"/>
              <a:ext cx="502852" cy="360000"/>
              <a:chOff x="107518" y="3271983"/>
              <a:chExt cx="464171" cy="332307"/>
            </a:xfrm>
          </p:grpSpPr>
          <p:sp>
            <p:nvSpPr>
              <p:cNvPr id="333" name="流程图: 接点 332">
                <a:extLst>
                  <a:ext uri="{FF2B5EF4-FFF2-40B4-BE49-F238E27FC236}">
                    <a16:creationId xmlns:a16="http://schemas.microsoft.com/office/drawing/2014/main" id="{F355C768-730F-777F-11C7-5D7508ECA327}"/>
                  </a:ext>
                </a:extLst>
              </p:cNvPr>
              <p:cNvSpPr/>
              <p:nvPr/>
            </p:nvSpPr>
            <p:spPr>
              <a:xfrm>
                <a:off x="161608" y="3271983"/>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34" name="文本框 79">
                <a:extLst>
                  <a:ext uri="{FF2B5EF4-FFF2-40B4-BE49-F238E27FC236}">
                    <a16:creationId xmlns:a16="http://schemas.microsoft.com/office/drawing/2014/main" id="{A7CC2210-7CDD-7692-9AA1-2E9FECF8A3EA}"/>
                  </a:ext>
                </a:extLst>
              </p:cNvPr>
              <p:cNvSpPr txBox="1"/>
              <p:nvPr/>
            </p:nvSpPr>
            <p:spPr>
              <a:xfrm>
                <a:off x="107518" y="3308719"/>
                <a:ext cx="464171" cy="284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预训练</a:t>
                </a:r>
                <a:r>
                  <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AI</a:t>
                </a: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服务</a:t>
                </a:r>
              </a:p>
            </p:txBody>
          </p:sp>
        </p:grpSp>
        <p:cxnSp>
          <p:nvCxnSpPr>
            <p:cNvPr id="336" name="直接连接符 335">
              <a:extLst>
                <a:ext uri="{FF2B5EF4-FFF2-40B4-BE49-F238E27FC236}">
                  <a16:creationId xmlns:a16="http://schemas.microsoft.com/office/drawing/2014/main" id="{E178D51E-49A1-D48C-F516-171535BE33FA}"/>
                </a:ext>
              </a:extLst>
            </p:cNvPr>
            <p:cNvCxnSpPr>
              <a:cxnSpLocks/>
              <a:stCxn id="98" idx="2"/>
              <a:endCxn id="321" idx="6"/>
            </p:cNvCxnSpPr>
            <p:nvPr/>
          </p:nvCxnSpPr>
          <p:spPr>
            <a:xfrm flipH="1">
              <a:off x="562545" y="4291037"/>
              <a:ext cx="396048" cy="475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3" name="直接连接符 342">
              <a:extLst>
                <a:ext uri="{FF2B5EF4-FFF2-40B4-BE49-F238E27FC236}">
                  <a16:creationId xmlns:a16="http://schemas.microsoft.com/office/drawing/2014/main" id="{CE5CCD63-CAEC-0FE4-328A-612B5CDC4744}"/>
                </a:ext>
              </a:extLst>
            </p:cNvPr>
            <p:cNvCxnSpPr>
              <a:cxnSpLocks/>
              <a:stCxn id="99" idx="1"/>
            </p:cNvCxnSpPr>
            <p:nvPr/>
          </p:nvCxnSpPr>
          <p:spPr>
            <a:xfrm flipH="1">
              <a:off x="695505" y="4280483"/>
              <a:ext cx="244023" cy="76000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1" name="直接连接符 350">
              <a:extLst>
                <a:ext uri="{FF2B5EF4-FFF2-40B4-BE49-F238E27FC236}">
                  <a16:creationId xmlns:a16="http://schemas.microsoft.com/office/drawing/2014/main" id="{30A3C280-6CD3-8975-CDA4-E2B897B9D843}"/>
                </a:ext>
              </a:extLst>
            </p:cNvPr>
            <p:cNvCxnSpPr>
              <a:cxnSpLocks/>
              <a:stCxn id="98" idx="2"/>
              <a:endCxn id="324" idx="5"/>
            </p:cNvCxnSpPr>
            <p:nvPr/>
          </p:nvCxnSpPr>
          <p:spPr>
            <a:xfrm flipH="1" flipV="1">
              <a:off x="754641" y="4108278"/>
              <a:ext cx="203952" cy="1827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4" name="直接连接符 353">
              <a:extLst>
                <a:ext uri="{FF2B5EF4-FFF2-40B4-BE49-F238E27FC236}">
                  <a16:creationId xmlns:a16="http://schemas.microsoft.com/office/drawing/2014/main" id="{D01082EA-9E03-B5FA-C504-7333EC50502A}"/>
                </a:ext>
              </a:extLst>
            </p:cNvPr>
            <p:cNvCxnSpPr>
              <a:cxnSpLocks/>
              <a:stCxn id="98" idx="2"/>
              <a:endCxn id="330" idx="5"/>
            </p:cNvCxnSpPr>
            <p:nvPr/>
          </p:nvCxnSpPr>
          <p:spPr>
            <a:xfrm flipH="1" flipV="1">
              <a:off x="917457" y="3766013"/>
              <a:ext cx="41136" cy="52502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9" name="直接连接符 358">
              <a:extLst>
                <a:ext uri="{FF2B5EF4-FFF2-40B4-BE49-F238E27FC236}">
                  <a16:creationId xmlns:a16="http://schemas.microsoft.com/office/drawing/2014/main" id="{8F189B0E-D815-B95F-2579-308BDFC4F0D9}"/>
                </a:ext>
              </a:extLst>
            </p:cNvPr>
            <p:cNvCxnSpPr>
              <a:cxnSpLocks/>
              <a:stCxn id="99" idx="1"/>
              <a:endCxn id="333" idx="7"/>
            </p:cNvCxnSpPr>
            <p:nvPr/>
          </p:nvCxnSpPr>
          <p:spPr>
            <a:xfrm flipH="1">
              <a:off x="729296" y="4280483"/>
              <a:ext cx="210232" cy="26299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5" name="组合 364">
              <a:extLst>
                <a:ext uri="{FF2B5EF4-FFF2-40B4-BE49-F238E27FC236}">
                  <a16:creationId xmlns:a16="http://schemas.microsoft.com/office/drawing/2014/main" id="{8293CF60-62BC-A98E-2370-83FC52C89574}"/>
                </a:ext>
              </a:extLst>
            </p:cNvPr>
            <p:cNvGrpSpPr/>
            <p:nvPr/>
          </p:nvGrpSpPr>
          <p:grpSpPr>
            <a:xfrm>
              <a:off x="1095630" y="5353886"/>
              <a:ext cx="562775" cy="396000"/>
              <a:chOff x="116340" y="5143201"/>
              <a:chExt cx="562775" cy="396000"/>
            </a:xfrm>
          </p:grpSpPr>
          <p:sp>
            <p:nvSpPr>
              <p:cNvPr id="366" name="流程图: 接点 365">
                <a:extLst>
                  <a:ext uri="{FF2B5EF4-FFF2-40B4-BE49-F238E27FC236}">
                    <a16:creationId xmlns:a16="http://schemas.microsoft.com/office/drawing/2014/main" id="{E3535A53-E601-31B2-2DB9-52C5C70AA252}"/>
                  </a:ext>
                </a:extLst>
              </p:cNvPr>
              <p:cNvSpPr/>
              <p:nvPr/>
            </p:nvSpPr>
            <p:spPr>
              <a:xfrm>
                <a:off x="199728" y="5143201"/>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67" name="文本框 79">
                <a:extLst>
                  <a:ext uri="{FF2B5EF4-FFF2-40B4-BE49-F238E27FC236}">
                    <a16:creationId xmlns:a16="http://schemas.microsoft.com/office/drawing/2014/main" id="{021134F1-0D3B-5D7C-5015-2DB9597E7A9F}"/>
                  </a:ext>
                </a:extLst>
              </p:cNvPr>
              <p:cNvSpPr txBox="1"/>
              <p:nvPr/>
            </p:nvSpPr>
            <p:spPr>
              <a:xfrm>
                <a:off x="116340" y="5202472"/>
                <a:ext cx="562775"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数据采集与分析</a:t>
                </a:r>
              </a:p>
            </p:txBody>
          </p:sp>
        </p:grpSp>
        <p:grpSp>
          <p:nvGrpSpPr>
            <p:cNvPr id="381" name="组合 380">
              <a:extLst>
                <a:ext uri="{FF2B5EF4-FFF2-40B4-BE49-F238E27FC236}">
                  <a16:creationId xmlns:a16="http://schemas.microsoft.com/office/drawing/2014/main" id="{B1DB9460-43E3-08A6-E0BC-1F20C1A0CC50}"/>
                </a:ext>
              </a:extLst>
            </p:cNvPr>
            <p:cNvGrpSpPr/>
            <p:nvPr/>
          </p:nvGrpSpPr>
          <p:grpSpPr>
            <a:xfrm>
              <a:off x="813346" y="4982977"/>
              <a:ext cx="464511" cy="361264"/>
              <a:chOff x="126341" y="5141937"/>
              <a:chExt cx="464511" cy="361264"/>
            </a:xfrm>
          </p:grpSpPr>
          <p:sp>
            <p:nvSpPr>
              <p:cNvPr id="382" name="流程图: 接点 381">
                <a:extLst>
                  <a:ext uri="{FF2B5EF4-FFF2-40B4-BE49-F238E27FC236}">
                    <a16:creationId xmlns:a16="http://schemas.microsoft.com/office/drawing/2014/main" id="{84731318-B49E-7B1E-F9E9-01ADB77D1D33}"/>
                  </a:ext>
                </a:extLst>
              </p:cNvPr>
              <p:cNvSpPr/>
              <p:nvPr/>
            </p:nvSpPr>
            <p:spPr>
              <a:xfrm>
                <a:off x="199728" y="5143201"/>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83" name="文本框 79">
                <a:extLst>
                  <a:ext uri="{FF2B5EF4-FFF2-40B4-BE49-F238E27FC236}">
                    <a16:creationId xmlns:a16="http://schemas.microsoft.com/office/drawing/2014/main" id="{88873255-90C5-C606-A7E6-398E0254ED15}"/>
                  </a:ext>
                </a:extLst>
              </p:cNvPr>
              <p:cNvSpPr txBox="1"/>
              <p:nvPr/>
            </p:nvSpPr>
            <p:spPr>
              <a:xfrm>
                <a:off x="126341" y="5141937"/>
                <a:ext cx="464511"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设备管理</a:t>
                </a:r>
              </a:p>
            </p:txBody>
          </p:sp>
        </p:grpSp>
        <p:grpSp>
          <p:nvGrpSpPr>
            <p:cNvPr id="384" name="组合 383">
              <a:extLst>
                <a:ext uri="{FF2B5EF4-FFF2-40B4-BE49-F238E27FC236}">
                  <a16:creationId xmlns:a16="http://schemas.microsoft.com/office/drawing/2014/main" id="{7F25F6D0-65F5-BD36-7378-4E124AA11865}"/>
                </a:ext>
              </a:extLst>
            </p:cNvPr>
            <p:cNvGrpSpPr/>
            <p:nvPr/>
          </p:nvGrpSpPr>
          <p:grpSpPr>
            <a:xfrm>
              <a:off x="1658405" y="5217869"/>
              <a:ext cx="477968" cy="468000"/>
              <a:chOff x="127868" y="3271987"/>
              <a:chExt cx="441201" cy="432000"/>
            </a:xfrm>
          </p:grpSpPr>
          <p:sp>
            <p:nvSpPr>
              <p:cNvPr id="385" name="流程图: 接点 384">
                <a:extLst>
                  <a:ext uri="{FF2B5EF4-FFF2-40B4-BE49-F238E27FC236}">
                    <a16:creationId xmlns:a16="http://schemas.microsoft.com/office/drawing/2014/main" id="{8C97FE6B-AEB6-23B4-48D5-8C3390523A3B}"/>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86" name="文本框 79">
                <a:extLst>
                  <a:ext uri="{FF2B5EF4-FFF2-40B4-BE49-F238E27FC236}">
                    <a16:creationId xmlns:a16="http://schemas.microsoft.com/office/drawing/2014/main" id="{5446B1CB-60A5-FF1A-9058-885F50C2B9C2}"/>
                  </a:ext>
                </a:extLst>
              </p:cNvPr>
              <p:cNvSpPr txBox="1"/>
              <p:nvPr/>
            </p:nvSpPr>
            <p:spPr>
              <a:xfrm>
                <a:off x="127868" y="3327978"/>
                <a:ext cx="417357"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边缘计算</a:t>
                </a:r>
              </a:p>
            </p:txBody>
          </p:sp>
        </p:grpSp>
        <p:cxnSp>
          <p:nvCxnSpPr>
            <p:cNvPr id="396" name="直接连接符 395">
              <a:extLst>
                <a:ext uri="{FF2B5EF4-FFF2-40B4-BE49-F238E27FC236}">
                  <a16:creationId xmlns:a16="http://schemas.microsoft.com/office/drawing/2014/main" id="{314DFFB7-B6C6-C86B-CC7C-E06067C43FFF}"/>
                </a:ext>
              </a:extLst>
            </p:cNvPr>
            <p:cNvCxnSpPr>
              <a:cxnSpLocks/>
              <a:stCxn id="101" idx="3"/>
              <a:endCxn id="382" idx="6"/>
            </p:cNvCxnSpPr>
            <p:nvPr/>
          </p:nvCxnSpPr>
          <p:spPr>
            <a:xfrm flipH="1">
              <a:off x="1246733" y="5072226"/>
              <a:ext cx="131079" cy="9201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1" name="直接连接符 400">
              <a:extLst>
                <a:ext uri="{FF2B5EF4-FFF2-40B4-BE49-F238E27FC236}">
                  <a16:creationId xmlns:a16="http://schemas.microsoft.com/office/drawing/2014/main" id="{44079ED5-5000-44D7-F2D6-2E1963FBF3FA}"/>
                </a:ext>
              </a:extLst>
            </p:cNvPr>
            <p:cNvCxnSpPr>
              <a:cxnSpLocks/>
              <a:stCxn id="101" idx="3"/>
              <a:endCxn id="385" idx="1"/>
            </p:cNvCxnSpPr>
            <p:nvPr/>
          </p:nvCxnSpPr>
          <p:spPr>
            <a:xfrm>
              <a:off x="1377812" y="5072226"/>
              <a:ext cx="359098" cy="2141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5" name="直接连接符 404">
              <a:extLst>
                <a:ext uri="{FF2B5EF4-FFF2-40B4-BE49-F238E27FC236}">
                  <a16:creationId xmlns:a16="http://schemas.microsoft.com/office/drawing/2014/main" id="{117C5D80-A29F-891D-F858-619A751899A2}"/>
                </a:ext>
              </a:extLst>
            </p:cNvPr>
            <p:cNvCxnSpPr>
              <a:cxnSpLocks/>
              <a:stCxn id="101" idx="3"/>
              <a:endCxn id="366" idx="0"/>
            </p:cNvCxnSpPr>
            <p:nvPr/>
          </p:nvCxnSpPr>
          <p:spPr>
            <a:xfrm flipH="1">
              <a:off x="1377018" y="5072226"/>
              <a:ext cx="794" cy="28166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39" name="组合 438">
              <a:extLst>
                <a:ext uri="{FF2B5EF4-FFF2-40B4-BE49-F238E27FC236}">
                  <a16:creationId xmlns:a16="http://schemas.microsoft.com/office/drawing/2014/main" id="{FEFCF8A2-AC75-0F81-8B15-57381CFD1EFF}"/>
                </a:ext>
              </a:extLst>
            </p:cNvPr>
            <p:cNvGrpSpPr/>
            <p:nvPr/>
          </p:nvGrpSpPr>
          <p:grpSpPr>
            <a:xfrm>
              <a:off x="108294" y="6324158"/>
              <a:ext cx="503121" cy="462029"/>
              <a:chOff x="108710" y="3266990"/>
              <a:chExt cx="464420" cy="426488"/>
            </a:xfrm>
          </p:grpSpPr>
          <p:sp>
            <p:nvSpPr>
              <p:cNvPr id="440" name="流程图: 接点 439">
                <a:extLst>
                  <a:ext uri="{FF2B5EF4-FFF2-40B4-BE49-F238E27FC236}">
                    <a16:creationId xmlns:a16="http://schemas.microsoft.com/office/drawing/2014/main" id="{EF6F64D0-0DD2-B42C-45BE-CBF2C654F696}"/>
                  </a:ext>
                </a:extLst>
              </p:cNvPr>
              <p:cNvSpPr/>
              <p:nvPr/>
            </p:nvSpPr>
            <p:spPr>
              <a:xfrm>
                <a:off x="137069" y="3271987"/>
                <a:ext cx="398770"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441" name="文本框 79">
                <a:extLst>
                  <a:ext uri="{FF2B5EF4-FFF2-40B4-BE49-F238E27FC236}">
                    <a16:creationId xmlns:a16="http://schemas.microsoft.com/office/drawing/2014/main" id="{5B9F11D8-6DDA-810A-0FAE-BB528598433E}"/>
                  </a:ext>
                </a:extLst>
              </p:cNvPr>
              <p:cNvSpPr txBox="1"/>
              <p:nvPr/>
            </p:nvSpPr>
            <p:spPr>
              <a:xfrm>
                <a:off x="108710" y="3266990"/>
                <a:ext cx="464420" cy="42648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关系型数据库</a:t>
                </a:r>
              </a:p>
            </p:txBody>
          </p:sp>
        </p:grpSp>
        <p:grpSp>
          <p:nvGrpSpPr>
            <p:cNvPr id="442" name="组合 441">
              <a:extLst>
                <a:ext uri="{FF2B5EF4-FFF2-40B4-BE49-F238E27FC236}">
                  <a16:creationId xmlns:a16="http://schemas.microsoft.com/office/drawing/2014/main" id="{015116E6-80ED-027F-B459-1B95DEC4DF16}"/>
                </a:ext>
              </a:extLst>
            </p:cNvPr>
            <p:cNvGrpSpPr/>
            <p:nvPr/>
          </p:nvGrpSpPr>
          <p:grpSpPr>
            <a:xfrm>
              <a:off x="18782" y="7467520"/>
              <a:ext cx="554081" cy="432000"/>
              <a:chOff x="85933" y="3257684"/>
              <a:chExt cx="511460" cy="398769"/>
            </a:xfrm>
          </p:grpSpPr>
          <p:sp>
            <p:nvSpPr>
              <p:cNvPr id="443" name="流程图: 接点 442">
                <a:extLst>
                  <a:ext uri="{FF2B5EF4-FFF2-40B4-BE49-F238E27FC236}">
                    <a16:creationId xmlns:a16="http://schemas.microsoft.com/office/drawing/2014/main" id="{B738451E-3468-809D-1FE0-4891544EB8D0}"/>
                  </a:ext>
                </a:extLst>
              </p:cNvPr>
              <p:cNvSpPr/>
              <p:nvPr/>
            </p:nvSpPr>
            <p:spPr>
              <a:xfrm>
                <a:off x="145150" y="3257684"/>
                <a:ext cx="398770"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444" name="文本框 79">
                <a:extLst>
                  <a:ext uri="{FF2B5EF4-FFF2-40B4-BE49-F238E27FC236}">
                    <a16:creationId xmlns:a16="http://schemas.microsoft.com/office/drawing/2014/main" id="{19A1136A-BF28-AA8B-077A-7183D01EB60B}"/>
                  </a:ext>
                </a:extLst>
              </p:cNvPr>
              <p:cNvSpPr txBox="1"/>
              <p:nvPr/>
            </p:nvSpPr>
            <p:spPr>
              <a:xfrm>
                <a:off x="85933" y="3304913"/>
                <a:ext cx="511460"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多模</a:t>
                </a:r>
                <a:endPar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数据库</a:t>
                </a:r>
              </a:p>
            </p:txBody>
          </p:sp>
        </p:grpSp>
        <p:grpSp>
          <p:nvGrpSpPr>
            <p:cNvPr id="445" name="组合 444">
              <a:extLst>
                <a:ext uri="{FF2B5EF4-FFF2-40B4-BE49-F238E27FC236}">
                  <a16:creationId xmlns:a16="http://schemas.microsoft.com/office/drawing/2014/main" id="{42D92EAD-E23F-ABA4-4CB2-8C55D7348F0B}"/>
                </a:ext>
              </a:extLst>
            </p:cNvPr>
            <p:cNvGrpSpPr/>
            <p:nvPr/>
          </p:nvGrpSpPr>
          <p:grpSpPr>
            <a:xfrm>
              <a:off x="-13725" y="6788999"/>
              <a:ext cx="503121" cy="360000"/>
              <a:chOff x="63846" y="3271987"/>
              <a:chExt cx="464420" cy="332307"/>
            </a:xfrm>
          </p:grpSpPr>
          <p:sp>
            <p:nvSpPr>
              <p:cNvPr id="446" name="流程图: 接点 445">
                <a:extLst>
                  <a:ext uri="{FF2B5EF4-FFF2-40B4-BE49-F238E27FC236}">
                    <a16:creationId xmlns:a16="http://schemas.microsoft.com/office/drawing/2014/main" id="{5CB5CC86-0ECB-6DBC-5069-27F0CD32636D}"/>
                  </a:ext>
                </a:extLst>
              </p:cNvPr>
              <p:cNvSpPr/>
              <p:nvPr/>
            </p:nvSpPr>
            <p:spPr>
              <a:xfrm>
                <a:off x="137069" y="3271987"/>
                <a:ext cx="332308"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447" name="文本框 79">
                <a:extLst>
                  <a:ext uri="{FF2B5EF4-FFF2-40B4-BE49-F238E27FC236}">
                    <a16:creationId xmlns:a16="http://schemas.microsoft.com/office/drawing/2014/main" id="{573F0C63-AC34-0893-8006-8E7F86676C63}"/>
                  </a:ext>
                </a:extLst>
              </p:cNvPr>
              <p:cNvSpPr txBox="1"/>
              <p:nvPr/>
            </p:nvSpPr>
            <p:spPr>
              <a:xfrm>
                <a:off x="63846" y="3338705"/>
                <a:ext cx="464420" cy="20534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NoSQL</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468" name="组合 467">
              <a:extLst>
                <a:ext uri="{FF2B5EF4-FFF2-40B4-BE49-F238E27FC236}">
                  <a16:creationId xmlns:a16="http://schemas.microsoft.com/office/drawing/2014/main" id="{8207FC9E-062C-0672-BDD0-4A16A9A69D3A}"/>
                </a:ext>
              </a:extLst>
            </p:cNvPr>
            <p:cNvGrpSpPr/>
            <p:nvPr/>
          </p:nvGrpSpPr>
          <p:grpSpPr>
            <a:xfrm>
              <a:off x="267104" y="7026942"/>
              <a:ext cx="525494" cy="384575"/>
              <a:chOff x="70306" y="3215921"/>
              <a:chExt cx="485072" cy="354993"/>
            </a:xfrm>
          </p:grpSpPr>
          <p:sp>
            <p:nvSpPr>
              <p:cNvPr id="469" name="流程图: 接点 468">
                <a:extLst>
                  <a:ext uri="{FF2B5EF4-FFF2-40B4-BE49-F238E27FC236}">
                    <a16:creationId xmlns:a16="http://schemas.microsoft.com/office/drawing/2014/main" id="{91F8F9F6-2DB2-597D-AD27-E8752C229E3B}"/>
                  </a:ext>
                </a:extLst>
              </p:cNvPr>
              <p:cNvSpPr/>
              <p:nvPr/>
            </p:nvSpPr>
            <p:spPr>
              <a:xfrm>
                <a:off x="144441" y="3238606"/>
                <a:ext cx="332308" cy="33230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470" name="文本框 79">
                <a:extLst>
                  <a:ext uri="{FF2B5EF4-FFF2-40B4-BE49-F238E27FC236}">
                    <a16:creationId xmlns:a16="http://schemas.microsoft.com/office/drawing/2014/main" id="{E662B92C-C9D3-4369-10FB-3C540F46A0CC}"/>
                  </a:ext>
                </a:extLst>
              </p:cNvPr>
              <p:cNvSpPr txBox="1"/>
              <p:nvPr/>
            </p:nvSpPr>
            <p:spPr>
              <a:xfrm>
                <a:off x="70306" y="3215921"/>
                <a:ext cx="485072" cy="3159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内存</a:t>
                </a:r>
                <a:endPar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数据库</a:t>
                </a:r>
              </a:p>
            </p:txBody>
          </p:sp>
        </p:grpSp>
        <p:grpSp>
          <p:nvGrpSpPr>
            <p:cNvPr id="471" name="组合 470">
              <a:extLst>
                <a:ext uri="{FF2B5EF4-FFF2-40B4-BE49-F238E27FC236}">
                  <a16:creationId xmlns:a16="http://schemas.microsoft.com/office/drawing/2014/main" id="{FE74671B-A959-7053-59FB-CCCED447683A}"/>
                </a:ext>
              </a:extLst>
            </p:cNvPr>
            <p:cNvGrpSpPr/>
            <p:nvPr/>
          </p:nvGrpSpPr>
          <p:grpSpPr>
            <a:xfrm>
              <a:off x="520150" y="7403067"/>
              <a:ext cx="484164" cy="361430"/>
              <a:chOff x="86707" y="3271987"/>
              <a:chExt cx="446921" cy="333628"/>
            </a:xfrm>
          </p:grpSpPr>
          <p:sp>
            <p:nvSpPr>
              <p:cNvPr id="472" name="流程图: 接点 471">
                <a:extLst>
                  <a:ext uri="{FF2B5EF4-FFF2-40B4-BE49-F238E27FC236}">
                    <a16:creationId xmlns:a16="http://schemas.microsoft.com/office/drawing/2014/main" id="{12D4A1E9-CCF6-2ED4-6FF6-C70AEF610C92}"/>
                  </a:ext>
                </a:extLst>
              </p:cNvPr>
              <p:cNvSpPr/>
              <p:nvPr/>
            </p:nvSpPr>
            <p:spPr>
              <a:xfrm>
                <a:off x="137069" y="3271987"/>
                <a:ext cx="332308" cy="33230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473" name="文本框 79">
                <a:extLst>
                  <a:ext uri="{FF2B5EF4-FFF2-40B4-BE49-F238E27FC236}">
                    <a16:creationId xmlns:a16="http://schemas.microsoft.com/office/drawing/2014/main" id="{17F08337-2F99-DCAB-25E5-B9711AB7E4CA}"/>
                  </a:ext>
                </a:extLst>
              </p:cNvPr>
              <p:cNvSpPr txBox="1"/>
              <p:nvPr/>
            </p:nvSpPr>
            <p:spPr>
              <a:xfrm>
                <a:off x="86707" y="3289694"/>
                <a:ext cx="446921" cy="3159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数据仓库</a:t>
                </a:r>
              </a:p>
            </p:txBody>
          </p:sp>
        </p:grpSp>
        <p:cxnSp>
          <p:nvCxnSpPr>
            <p:cNvPr id="474" name="直接连接符 473">
              <a:extLst>
                <a:ext uri="{FF2B5EF4-FFF2-40B4-BE49-F238E27FC236}">
                  <a16:creationId xmlns:a16="http://schemas.microsoft.com/office/drawing/2014/main" id="{9E9B1204-57D1-7E55-DA32-D083D6634E2A}"/>
                </a:ext>
              </a:extLst>
            </p:cNvPr>
            <p:cNvCxnSpPr>
              <a:cxnSpLocks/>
              <a:stCxn id="111" idx="1"/>
              <a:endCxn id="440" idx="5"/>
            </p:cNvCxnSpPr>
            <p:nvPr/>
          </p:nvCxnSpPr>
          <p:spPr>
            <a:xfrm flipH="1" flipV="1">
              <a:off x="507751" y="6698306"/>
              <a:ext cx="518363" cy="3840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8" name="直接连接符 477">
              <a:extLst>
                <a:ext uri="{FF2B5EF4-FFF2-40B4-BE49-F238E27FC236}">
                  <a16:creationId xmlns:a16="http://schemas.microsoft.com/office/drawing/2014/main" id="{8B549E73-8C9B-D099-B0D4-EC5CA68A0828}"/>
                </a:ext>
              </a:extLst>
            </p:cNvPr>
            <p:cNvCxnSpPr>
              <a:cxnSpLocks/>
              <a:stCxn id="111" idx="1"/>
              <a:endCxn id="443" idx="7"/>
            </p:cNvCxnSpPr>
            <p:nvPr/>
          </p:nvCxnSpPr>
          <p:spPr>
            <a:xfrm flipH="1">
              <a:off x="451668" y="7082362"/>
              <a:ext cx="574445" cy="4484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3" name="直接连接符 482">
              <a:extLst>
                <a:ext uri="{FF2B5EF4-FFF2-40B4-BE49-F238E27FC236}">
                  <a16:creationId xmlns:a16="http://schemas.microsoft.com/office/drawing/2014/main" id="{60D3EF0C-F523-3127-AA77-4E9812E131F2}"/>
                </a:ext>
              </a:extLst>
            </p:cNvPr>
            <p:cNvCxnSpPr>
              <a:cxnSpLocks/>
              <a:stCxn id="111" idx="1"/>
              <a:endCxn id="446" idx="6"/>
            </p:cNvCxnSpPr>
            <p:nvPr/>
          </p:nvCxnSpPr>
          <p:spPr>
            <a:xfrm flipH="1" flipV="1">
              <a:off x="425600" y="6968999"/>
              <a:ext cx="600514" cy="11336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7" name="直接连接符 486">
              <a:extLst>
                <a:ext uri="{FF2B5EF4-FFF2-40B4-BE49-F238E27FC236}">
                  <a16:creationId xmlns:a16="http://schemas.microsoft.com/office/drawing/2014/main" id="{B8AB1BE8-9D65-F248-6D5E-B92CCFFC003A}"/>
                </a:ext>
              </a:extLst>
            </p:cNvPr>
            <p:cNvCxnSpPr>
              <a:cxnSpLocks/>
              <a:stCxn id="111" idx="1"/>
              <a:endCxn id="469" idx="7"/>
            </p:cNvCxnSpPr>
            <p:nvPr/>
          </p:nvCxnSpPr>
          <p:spPr>
            <a:xfrm flipH="1">
              <a:off x="654694" y="7082362"/>
              <a:ext cx="371419" cy="218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5" name="直接连接符 494">
              <a:extLst>
                <a:ext uri="{FF2B5EF4-FFF2-40B4-BE49-F238E27FC236}">
                  <a16:creationId xmlns:a16="http://schemas.microsoft.com/office/drawing/2014/main" id="{0B11F720-D9D0-A44D-A051-3143047660C1}"/>
                </a:ext>
              </a:extLst>
            </p:cNvPr>
            <p:cNvCxnSpPr>
              <a:cxnSpLocks/>
              <a:stCxn id="111" idx="1"/>
              <a:endCxn id="472" idx="7"/>
            </p:cNvCxnSpPr>
            <p:nvPr/>
          </p:nvCxnSpPr>
          <p:spPr>
            <a:xfrm flipH="1">
              <a:off x="881987" y="7082362"/>
              <a:ext cx="144127" cy="37342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1" name="直接连接符 500">
              <a:extLst>
                <a:ext uri="{FF2B5EF4-FFF2-40B4-BE49-F238E27FC236}">
                  <a16:creationId xmlns:a16="http://schemas.microsoft.com/office/drawing/2014/main" id="{FCF37D45-F14D-4700-F859-7E501020DB26}"/>
                </a:ext>
              </a:extLst>
            </p:cNvPr>
            <p:cNvCxnSpPr>
              <a:cxnSpLocks/>
              <a:stCxn id="584" idx="6"/>
              <a:endCxn id="104" idx="3"/>
            </p:cNvCxnSpPr>
            <p:nvPr/>
          </p:nvCxnSpPr>
          <p:spPr>
            <a:xfrm flipV="1">
              <a:off x="776289" y="8140982"/>
              <a:ext cx="309905" cy="86524"/>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505" name="组合 504">
              <a:extLst>
                <a:ext uri="{FF2B5EF4-FFF2-40B4-BE49-F238E27FC236}">
                  <a16:creationId xmlns:a16="http://schemas.microsoft.com/office/drawing/2014/main" id="{071CD25C-9B2E-647A-FD72-1F369BEA2630}"/>
                </a:ext>
              </a:extLst>
            </p:cNvPr>
            <p:cNvGrpSpPr/>
            <p:nvPr/>
          </p:nvGrpSpPr>
          <p:grpSpPr>
            <a:xfrm>
              <a:off x="947898" y="6054115"/>
              <a:ext cx="404876" cy="331541"/>
              <a:chOff x="94765" y="3265025"/>
              <a:chExt cx="373731" cy="306039"/>
            </a:xfrm>
          </p:grpSpPr>
          <p:sp>
            <p:nvSpPr>
              <p:cNvPr id="506" name="流程图: 接点 505">
                <a:extLst>
                  <a:ext uri="{FF2B5EF4-FFF2-40B4-BE49-F238E27FC236}">
                    <a16:creationId xmlns:a16="http://schemas.microsoft.com/office/drawing/2014/main" id="{B576C091-A932-C213-B742-8C7F0037372C}"/>
                  </a:ext>
                </a:extLst>
              </p:cNvPr>
              <p:cNvSpPr/>
              <p:nvPr/>
            </p:nvSpPr>
            <p:spPr>
              <a:xfrm>
                <a:off x="137069" y="3271987"/>
                <a:ext cx="299077"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07" name="文本框 79">
                <a:extLst>
                  <a:ext uri="{FF2B5EF4-FFF2-40B4-BE49-F238E27FC236}">
                    <a16:creationId xmlns:a16="http://schemas.microsoft.com/office/drawing/2014/main" id="{AA2E503F-8AF6-37FC-B66B-C23B82B25642}"/>
                  </a:ext>
                </a:extLst>
              </p:cNvPr>
              <p:cNvSpPr txBox="1"/>
              <p:nvPr/>
            </p:nvSpPr>
            <p:spPr>
              <a:xfrm>
                <a:off x="94765" y="3265025"/>
                <a:ext cx="373731"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资源编排</a:t>
                </a:r>
              </a:p>
            </p:txBody>
          </p:sp>
        </p:grpSp>
        <p:grpSp>
          <p:nvGrpSpPr>
            <p:cNvPr id="508" name="组合 507">
              <a:extLst>
                <a:ext uri="{FF2B5EF4-FFF2-40B4-BE49-F238E27FC236}">
                  <a16:creationId xmlns:a16="http://schemas.microsoft.com/office/drawing/2014/main" id="{680C7882-A423-8E85-3E96-A87E8D003634}"/>
                </a:ext>
              </a:extLst>
            </p:cNvPr>
            <p:cNvGrpSpPr/>
            <p:nvPr/>
          </p:nvGrpSpPr>
          <p:grpSpPr>
            <a:xfrm>
              <a:off x="610863" y="5664470"/>
              <a:ext cx="452137" cy="396000"/>
              <a:chOff x="98081" y="3271987"/>
              <a:chExt cx="417357" cy="365538"/>
            </a:xfrm>
          </p:grpSpPr>
          <p:sp>
            <p:nvSpPr>
              <p:cNvPr id="509" name="流程图: 接点 508">
                <a:extLst>
                  <a:ext uri="{FF2B5EF4-FFF2-40B4-BE49-F238E27FC236}">
                    <a16:creationId xmlns:a16="http://schemas.microsoft.com/office/drawing/2014/main" id="{396FCAD3-5823-AE46-77D9-A1579E913FFF}"/>
                  </a:ext>
                </a:extLst>
              </p:cNvPr>
              <p:cNvSpPr/>
              <p:nvPr/>
            </p:nvSpPr>
            <p:spPr>
              <a:xfrm>
                <a:off x="137069" y="3271987"/>
                <a:ext cx="365539"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10" name="文本框 79">
                <a:extLst>
                  <a:ext uri="{FF2B5EF4-FFF2-40B4-BE49-F238E27FC236}">
                    <a16:creationId xmlns:a16="http://schemas.microsoft.com/office/drawing/2014/main" id="{A5FAAAEE-F7C3-6865-ECE8-C661E3B35AFE}"/>
                  </a:ext>
                </a:extLst>
              </p:cNvPr>
              <p:cNvSpPr txBox="1"/>
              <p:nvPr/>
            </p:nvSpPr>
            <p:spPr>
              <a:xfrm>
                <a:off x="98081" y="3288844"/>
                <a:ext cx="417357" cy="31591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监控日志</a:t>
                </a:r>
              </a:p>
            </p:txBody>
          </p:sp>
        </p:grpSp>
        <p:grpSp>
          <p:nvGrpSpPr>
            <p:cNvPr id="511" name="组合 510">
              <a:extLst>
                <a:ext uri="{FF2B5EF4-FFF2-40B4-BE49-F238E27FC236}">
                  <a16:creationId xmlns:a16="http://schemas.microsoft.com/office/drawing/2014/main" id="{DA713715-0742-E7B1-EBA8-C53648DD730F}"/>
                </a:ext>
              </a:extLst>
            </p:cNvPr>
            <p:cNvGrpSpPr/>
            <p:nvPr/>
          </p:nvGrpSpPr>
          <p:grpSpPr>
            <a:xfrm>
              <a:off x="885135" y="6433557"/>
              <a:ext cx="490133" cy="323999"/>
              <a:chOff x="62973" y="3271987"/>
              <a:chExt cx="452431" cy="299077"/>
            </a:xfrm>
          </p:grpSpPr>
          <p:sp>
            <p:nvSpPr>
              <p:cNvPr id="512" name="流程图: 接点 511">
                <a:extLst>
                  <a:ext uri="{FF2B5EF4-FFF2-40B4-BE49-F238E27FC236}">
                    <a16:creationId xmlns:a16="http://schemas.microsoft.com/office/drawing/2014/main" id="{EDF16C28-DF7D-6C05-F98F-E0E26C5365D0}"/>
                  </a:ext>
                </a:extLst>
              </p:cNvPr>
              <p:cNvSpPr/>
              <p:nvPr/>
            </p:nvSpPr>
            <p:spPr>
              <a:xfrm>
                <a:off x="137069" y="3271987"/>
                <a:ext cx="299077"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13" name="文本框 79">
                <a:extLst>
                  <a:ext uri="{FF2B5EF4-FFF2-40B4-BE49-F238E27FC236}">
                    <a16:creationId xmlns:a16="http://schemas.microsoft.com/office/drawing/2014/main" id="{4FC94821-E5CC-7FAA-904F-2E33A641CCB3}"/>
                  </a:ext>
                </a:extLst>
              </p:cNvPr>
              <p:cNvSpPr txBox="1"/>
              <p:nvPr/>
            </p:nvSpPr>
            <p:spPr>
              <a:xfrm>
                <a:off x="62973" y="3286501"/>
                <a:ext cx="452431"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自动化运维</a:t>
                </a:r>
              </a:p>
            </p:txBody>
          </p:sp>
        </p:grpSp>
        <p:grpSp>
          <p:nvGrpSpPr>
            <p:cNvPr id="514" name="组合 513">
              <a:extLst>
                <a:ext uri="{FF2B5EF4-FFF2-40B4-BE49-F238E27FC236}">
                  <a16:creationId xmlns:a16="http://schemas.microsoft.com/office/drawing/2014/main" id="{61FAEE55-1064-8C09-6638-3E1ACAD67D8D}"/>
                </a:ext>
              </a:extLst>
            </p:cNvPr>
            <p:cNvGrpSpPr/>
            <p:nvPr/>
          </p:nvGrpSpPr>
          <p:grpSpPr>
            <a:xfrm>
              <a:off x="557054" y="6252997"/>
              <a:ext cx="414154" cy="360000"/>
              <a:chOff x="108052" y="3271987"/>
              <a:chExt cx="382296" cy="332307"/>
            </a:xfrm>
          </p:grpSpPr>
          <p:sp>
            <p:nvSpPr>
              <p:cNvPr id="515" name="流程图: 接点 514">
                <a:extLst>
                  <a:ext uri="{FF2B5EF4-FFF2-40B4-BE49-F238E27FC236}">
                    <a16:creationId xmlns:a16="http://schemas.microsoft.com/office/drawing/2014/main" id="{45DACF44-B581-ADD0-40F7-C29C4FAE07EB}"/>
                  </a:ext>
                </a:extLst>
              </p:cNvPr>
              <p:cNvSpPr/>
              <p:nvPr/>
            </p:nvSpPr>
            <p:spPr>
              <a:xfrm>
                <a:off x="137069" y="3271987"/>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16" name="文本框 79">
                <a:extLst>
                  <a:ext uri="{FF2B5EF4-FFF2-40B4-BE49-F238E27FC236}">
                    <a16:creationId xmlns:a16="http://schemas.microsoft.com/office/drawing/2014/main" id="{098F52CE-6776-061C-74B3-FB54DE8FEB9C}"/>
                  </a:ext>
                </a:extLst>
              </p:cNvPr>
              <p:cNvSpPr txBox="1"/>
              <p:nvPr/>
            </p:nvSpPr>
            <p:spPr>
              <a:xfrm>
                <a:off x="108052" y="3273977"/>
                <a:ext cx="382296"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成本管理</a:t>
                </a:r>
              </a:p>
            </p:txBody>
          </p:sp>
        </p:grpSp>
        <p:cxnSp>
          <p:nvCxnSpPr>
            <p:cNvPr id="529" name="直接连接符 528">
              <a:extLst>
                <a:ext uri="{FF2B5EF4-FFF2-40B4-BE49-F238E27FC236}">
                  <a16:creationId xmlns:a16="http://schemas.microsoft.com/office/drawing/2014/main" id="{F570C815-AF22-3A9D-5539-8C043D99C685}"/>
                </a:ext>
              </a:extLst>
            </p:cNvPr>
            <p:cNvCxnSpPr>
              <a:cxnSpLocks/>
              <a:stCxn id="506" idx="6"/>
              <a:endCxn id="116" idx="1"/>
            </p:cNvCxnSpPr>
            <p:nvPr/>
          </p:nvCxnSpPr>
          <p:spPr>
            <a:xfrm>
              <a:off x="1317728" y="6223657"/>
              <a:ext cx="251976" cy="7685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4" name="直接连接符 533">
              <a:extLst>
                <a:ext uri="{FF2B5EF4-FFF2-40B4-BE49-F238E27FC236}">
                  <a16:creationId xmlns:a16="http://schemas.microsoft.com/office/drawing/2014/main" id="{FEFC474F-BD96-A3BE-347C-29E60DC6CBFC}"/>
                </a:ext>
              </a:extLst>
            </p:cNvPr>
            <p:cNvCxnSpPr>
              <a:cxnSpLocks/>
              <a:stCxn id="512" idx="6"/>
              <a:endCxn id="116" idx="1"/>
            </p:cNvCxnSpPr>
            <p:nvPr/>
          </p:nvCxnSpPr>
          <p:spPr>
            <a:xfrm flipV="1">
              <a:off x="1289406" y="6300510"/>
              <a:ext cx="280298" cy="29504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3" name="直接连接符 542">
              <a:extLst>
                <a:ext uri="{FF2B5EF4-FFF2-40B4-BE49-F238E27FC236}">
                  <a16:creationId xmlns:a16="http://schemas.microsoft.com/office/drawing/2014/main" id="{14FBB418-0C9E-EC86-E474-886DFB34C728}"/>
                </a:ext>
              </a:extLst>
            </p:cNvPr>
            <p:cNvCxnSpPr>
              <a:cxnSpLocks/>
              <a:stCxn id="515" idx="6"/>
              <a:endCxn id="116" idx="1"/>
            </p:cNvCxnSpPr>
            <p:nvPr/>
          </p:nvCxnSpPr>
          <p:spPr>
            <a:xfrm flipV="1">
              <a:off x="948488" y="6300510"/>
              <a:ext cx="621216" cy="1324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6" name="直接连接符 545">
              <a:extLst>
                <a:ext uri="{FF2B5EF4-FFF2-40B4-BE49-F238E27FC236}">
                  <a16:creationId xmlns:a16="http://schemas.microsoft.com/office/drawing/2014/main" id="{38824536-489A-F228-102A-D6E7C389A11D}"/>
                </a:ext>
              </a:extLst>
            </p:cNvPr>
            <p:cNvCxnSpPr>
              <a:cxnSpLocks/>
              <a:stCxn id="509" idx="6"/>
              <a:endCxn id="116" idx="1"/>
            </p:cNvCxnSpPr>
            <p:nvPr/>
          </p:nvCxnSpPr>
          <p:spPr>
            <a:xfrm>
              <a:off x="1049101" y="5862470"/>
              <a:ext cx="520603" cy="43804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568" name="组合 567">
              <a:extLst>
                <a:ext uri="{FF2B5EF4-FFF2-40B4-BE49-F238E27FC236}">
                  <a16:creationId xmlns:a16="http://schemas.microsoft.com/office/drawing/2014/main" id="{A2B98E36-857C-CB86-5C2F-C3C2691C6CB7}"/>
                </a:ext>
              </a:extLst>
            </p:cNvPr>
            <p:cNvGrpSpPr/>
            <p:nvPr/>
          </p:nvGrpSpPr>
          <p:grpSpPr>
            <a:xfrm>
              <a:off x="101294" y="8312411"/>
              <a:ext cx="450428" cy="432000"/>
              <a:chOff x="61117" y="3222473"/>
              <a:chExt cx="415779" cy="398769"/>
            </a:xfrm>
          </p:grpSpPr>
          <p:sp>
            <p:nvSpPr>
              <p:cNvPr id="569" name="流程图: 接点 568">
                <a:extLst>
                  <a:ext uri="{FF2B5EF4-FFF2-40B4-BE49-F238E27FC236}">
                    <a16:creationId xmlns:a16="http://schemas.microsoft.com/office/drawing/2014/main" id="{6B3E1BDB-58F6-10F1-9109-454FA19FF33B}"/>
                  </a:ext>
                </a:extLst>
              </p:cNvPr>
              <p:cNvSpPr/>
              <p:nvPr/>
            </p:nvSpPr>
            <p:spPr>
              <a:xfrm>
                <a:off x="74546" y="3222473"/>
                <a:ext cx="398769"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70" name="文本框 79">
                <a:extLst>
                  <a:ext uri="{FF2B5EF4-FFF2-40B4-BE49-F238E27FC236}">
                    <a16:creationId xmlns:a16="http://schemas.microsoft.com/office/drawing/2014/main" id="{2E79C32E-C10C-B3A8-1C32-2EAD8AB8C95B}"/>
                  </a:ext>
                </a:extLst>
              </p:cNvPr>
              <p:cNvSpPr txBox="1"/>
              <p:nvPr/>
            </p:nvSpPr>
            <p:spPr>
              <a:xfrm>
                <a:off x="61117" y="3265601"/>
                <a:ext cx="415779"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专线连接</a:t>
                </a:r>
              </a:p>
            </p:txBody>
          </p:sp>
        </p:grpSp>
        <p:grpSp>
          <p:nvGrpSpPr>
            <p:cNvPr id="571" name="组合 570">
              <a:extLst>
                <a:ext uri="{FF2B5EF4-FFF2-40B4-BE49-F238E27FC236}">
                  <a16:creationId xmlns:a16="http://schemas.microsoft.com/office/drawing/2014/main" id="{88EBBF65-0E1A-3A3C-95F4-AAE285316EB4}"/>
                </a:ext>
              </a:extLst>
            </p:cNvPr>
            <p:cNvGrpSpPr/>
            <p:nvPr/>
          </p:nvGrpSpPr>
          <p:grpSpPr>
            <a:xfrm>
              <a:off x="379090" y="8657779"/>
              <a:ext cx="486934" cy="360001"/>
              <a:chOff x="90598" y="3257684"/>
              <a:chExt cx="449477" cy="332308"/>
            </a:xfrm>
          </p:grpSpPr>
          <p:sp>
            <p:nvSpPr>
              <p:cNvPr id="572" name="流程图: 接点 571">
                <a:extLst>
                  <a:ext uri="{FF2B5EF4-FFF2-40B4-BE49-F238E27FC236}">
                    <a16:creationId xmlns:a16="http://schemas.microsoft.com/office/drawing/2014/main" id="{075469CD-1B61-B321-1B57-DB31E4492579}"/>
                  </a:ext>
                </a:extLst>
              </p:cNvPr>
              <p:cNvSpPr/>
              <p:nvPr/>
            </p:nvSpPr>
            <p:spPr>
              <a:xfrm>
                <a:off x="145150" y="3257684"/>
                <a:ext cx="332308" cy="33230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73" name="文本框 79">
                <a:extLst>
                  <a:ext uri="{FF2B5EF4-FFF2-40B4-BE49-F238E27FC236}">
                    <a16:creationId xmlns:a16="http://schemas.microsoft.com/office/drawing/2014/main" id="{65CCB28B-516C-CAB9-FED8-8C107F2E903C}"/>
                  </a:ext>
                </a:extLst>
              </p:cNvPr>
              <p:cNvSpPr txBox="1"/>
              <p:nvPr/>
            </p:nvSpPr>
            <p:spPr>
              <a:xfrm>
                <a:off x="90598" y="3286760"/>
                <a:ext cx="449477" cy="2843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API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网关</a:t>
                </a:r>
              </a:p>
            </p:txBody>
          </p:sp>
        </p:grpSp>
        <p:grpSp>
          <p:nvGrpSpPr>
            <p:cNvPr id="574" name="组合 573">
              <a:extLst>
                <a:ext uri="{FF2B5EF4-FFF2-40B4-BE49-F238E27FC236}">
                  <a16:creationId xmlns:a16="http://schemas.microsoft.com/office/drawing/2014/main" id="{BD7F88A0-1961-8CFE-56CE-1CC557490C12}"/>
                </a:ext>
              </a:extLst>
            </p:cNvPr>
            <p:cNvGrpSpPr/>
            <p:nvPr/>
          </p:nvGrpSpPr>
          <p:grpSpPr>
            <a:xfrm>
              <a:off x="405222" y="7777324"/>
              <a:ext cx="425934" cy="307777"/>
              <a:chOff x="60152" y="3264097"/>
              <a:chExt cx="393170" cy="284102"/>
            </a:xfrm>
          </p:grpSpPr>
          <p:sp>
            <p:nvSpPr>
              <p:cNvPr id="575" name="流程图: 接点 574">
                <a:extLst>
                  <a:ext uri="{FF2B5EF4-FFF2-40B4-BE49-F238E27FC236}">
                    <a16:creationId xmlns:a16="http://schemas.microsoft.com/office/drawing/2014/main" id="{F532D19D-6A19-A084-16B4-D70016E35619}"/>
                  </a:ext>
                </a:extLst>
              </p:cNvPr>
              <p:cNvSpPr/>
              <p:nvPr/>
            </p:nvSpPr>
            <p:spPr>
              <a:xfrm>
                <a:off x="137069" y="3271987"/>
                <a:ext cx="265846"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76" name="文本框 79">
                <a:extLst>
                  <a:ext uri="{FF2B5EF4-FFF2-40B4-BE49-F238E27FC236}">
                    <a16:creationId xmlns:a16="http://schemas.microsoft.com/office/drawing/2014/main" id="{21DB5599-AB2F-264B-C947-37E0B1F3A67E}"/>
                  </a:ext>
                </a:extLst>
              </p:cNvPr>
              <p:cNvSpPr txBox="1"/>
              <p:nvPr/>
            </p:nvSpPr>
            <p:spPr>
              <a:xfrm>
                <a:off x="60152" y="3264097"/>
                <a:ext cx="393170"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负载均衡</a:t>
                </a:r>
              </a:p>
            </p:txBody>
          </p:sp>
        </p:grpSp>
        <p:grpSp>
          <p:nvGrpSpPr>
            <p:cNvPr id="586" name="组合 585">
              <a:extLst>
                <a:ext uri="{FF2B5EF4-FFF2-40B4-BE49-F238E27FC236}">
                  <a16:creationId xmlns:a16="http://schemas.microsoft.com/office/drawing/2014/main" id="{3F5A517A-E4FA-B200-6F0A-E03DC366884B}"/>
                </a:ext>
              </a:extLst>
            </p:cNvPr>
            <p:cNvGrpSpPr/>
            <p:nvPr/>
          </p:nvGrpSpPr>
          <p:grpSpPr>
            <a:xfrm>
              <a:off x="771121" y="8583124"/>
              <a:ext cx="360040" cy="288001"/>
              <a:chOff x="-560143" y="7905348"/>
              <a:chExt cx="360040" cy="288001"/>
            </a:xfrm>
          </p:grpSpPr>
          <p:sp>
            <p:nvSpPr>
              <p:cNvPr id="578" name="流程图: 接点 577">
                <a:extLst>
                  <a:ext uri="{FF2B5EF4-FFF2-40B4-BE49-F238E27FC236}">
                    <a16:creationId xmlns:a16="http://schemas.microsoft.com/office/drawing/2014/main" id="{4986E571-D7C8-BD9B-2B8F-F54283F2944D}"/>
                  </a:ext>
                </a:extLst>
              </p:cNvPr>
              <p:cNvSpPr/>
              <p:nvPr/>
            </p:nvSpPr>
            <p:spPr>
              <a:xfrm>
                <a:off x="-524123" y="7905348"/>
                <a:ext cx="288000" cy="288001"/>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79" name="文本框 79">
                <a:extLst>
                  <a:ext uri="{FF2B5EF4-FFF2-40B4-BE49-F238E27FC236}">
                    <a16:creationId xmlns:a16="http://schemas.microsoft.com/office/drawing/2014/main" id="{9DB25B18-56A6-787A-123E-50886B92B3CB}"/>
                  </a:ext>
                </a:extLst>
              </p:cNvPr>
              <p:cNvSpPr txBox="1"/>
              <p:nvPr/>
            </p:nvSpPr>
            <p:spPr>
              <a:xfrm>
                <a:off x="-560143" y="7930450"/>
                <a:ext cx="360040" cy="22245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CDN</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580" name="组合 579">
              <a:extLst>
                <a:ext uri="{FF2B5EF4-FFF2-40B4-BE49-F238E27FC236}">
                  <a16:creationId xmlns:a16="http://schemas.microsoft.com/office/drawing/2014/main" id="{0186714A-892B-D1DD-44B5-59E72E515C42}"/>
                </a:ext>
              </a:extLst>
            </p:cNvPr>
            <p:cNvGrpSpPr/>
            <p:nvPr/>
          </p:nvGrpSpPr>
          <p:grpSpPr>
            <a:xfrm>
              <a:off x="983982" y="8383240"/>
              <a:ext cx="484164" cy="310685"/>
              <a:chOff x="92834" y="3263821"/>
              <a:chExt cx="446921" cy="286787"/>
            </a:xfrm>
          </p:grpSpPr>
          <p:sp>
            <p:nvSpPr>
              <p:cNvPr id="581" name="流程图: 接点 580">
                <a:extLst>
                  <a:ext uri="{FF2B5EF4-FFF2-40B4-BE49-F238E27FC236}">
                    <a16:creationId xmlns:a16="http://schemas.microsoft.com/office/drawing/2014/main" id="{8E187AFC-961E-1487-E9D5-68BF805D1673}"/>
                  </a:ext>
                </a:extLst>
              </p:cNvPr>
              <p:cNvSpPr/>
              <p:nvPr/>
            </p:nvSpPr>
            <p:spPr>
              <a:xfrm>
                <a:off x="180990" y="3263821"/>
                <a:ext cx="265846"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82" name="文本框 79">
                <a:extLst>
                  <a:ext uri="{FF2B5EF4-FFF2-40B4-BE49-F238E27FC236}">
                    <a16:creationId xmlns:a16="http://schemas.microsoft.com/office/drawing/2014/main" id="{67C14E08-9B3C-5171-E261-7F7BCA363532}"/>
                  </a:ext>
                </a:extLst>
              </p:cNvPr>
              <p:cNvSpPr txBox="1"/>
              <p:nvPr/>
            </p:nvSpPr>
            <p:spPr>
              <a:xfrm>
                <a:off x="92834" y="3266507"/>
                <a:ext cx="446921" cy="284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虚拟私有云</a:t>
                </a:r>
              </a:p>
            </p:txBody>
          </p:sp>
        </p:grpSp>
        <p:grpSp>
          <p:nvGrpSpPr>
            <p:cNvPr id="583" name="组合 582">
              <a:extLst>
                <a:ext uri="{FF2B5EF4-FFF2-40B4-BE49-F238E27FC236}">
                  <a16:creationId xmlns:a16="http://schemas.microsoft.com/office/drawing/2014/main" id="{7839CDE5-2A1E-C2EB-AEE1-FEE459860921}"/>
                </a:ext>
              </a:extLst>
            </p:cNvPr>
            <p:cNvGrpSpPr/>
            <p:nvPr/>
          </p:nvGrpSpPr>
          <p:grpSpPr>
            <a:xfrm>
              <a:off x="458838" y="8101506"/>
              <a:ext cx="404876" cy="252000"/>
              <a:chOff x="96662" y="3289350"/>
              <a:chExt cx="373731" cy="232616"/>
            </a:xfrm>
          </p:grpSpPr>
          <p:sp>
            <p:nvSpPr>
              <p:cNvPr id="584" name="流程图: 接点 583">
                <a:extLst>
                  <a:ext uri="{FF2B5EF4-FFF2-40B4-BE49-F238E27FC236}">
                    <a16:creationId xmlns:a16="http://schemas.microsoft.com/office/drawing/2014/main" id="{ACAEEA6C-4FCA-1037-1DB8-BD7D992646E8}"/>
                  </a:ext>
                </a:extLst>
              </p:cNvPr>
              <p:cNvSpPr/>
              <p:nvPr/>
            </p:nvSpPr>
            <p:spPr>
              <a:xfrm>
                <a:off x="157078" y="3289350"/>
                <a:ext cx="232615" cy="23261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585" name="文本框 79">
                <a:extLst>
                  <a:ext uri="{FF2B5EF4-FFF2-40B4-BE49-F238E27FC236}">
                    <a16:creationId xmlns:a16="http://schemas.microsoft.com/office/drawing/2014/main" id="{C442093F-9A18-8C48-67FC-6F026FDEFE0F}"/>
                  </a:ext>
                </a:extLst>
              </p:cNvPr>
              <p:cNvSpPr txBox="1"/>
              <p:nvPr/>
            </p:nvSpPr>
            <p:spPr>
              <a:xfrm>
                <a:off x="96662" y="3313103"/>
                <a:ext cx="373731" cy="18955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DNS</a:t>
                </a:r>
                <a:endPar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cxnSp>
          <p:nvCxnSpPr>
            <p:cNvPr id="592" name="直接连接符 591">
              <a:extLst>
                <a:ext uri="{FF2B5EF4-FFF2-40B4-BE49-F238E27FC236}">
                  <a16:creationId xmlns:a16="http://schemas.microsoft.com/office/drawing/2014/main" id="{7C06ED46-9B89-2606-0150-9C79576E4E8D}"/>
                </a:ext>
              </a:extLst>
            </p:cNvPr>
            <p:cNvCxnSpPr>
              <a:cxnSpLocks/>
              <a:stCxn id="569" idx="6"/>
              <a:endCxn id="104" idx="3"/>
            </p:cNvCxnSpPr>
            <p:nvPr/>
          </p:nvCxnSpPr>
          <p:spPr>
            <a:xfrm flipV="1">
              <a:off x="547842" y="8140982"/>
              <a:ext cx="538352" cy="38742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0" name="直接连接符 599">
              <a:extLst>
                <a:ext uri="{FF2B5EF4-FFF2-40B4-BE49-F238E27FC236}">
                  <a16:creationId xmlns:a16="http://schemas.microsoft.com/office/drawing/2014/main" id="{1CD5AA3B-CCAA-1158-DBF8-EE3D81BCC503}"/>
                </a:ext>
              </a:extLst>
            </p:cNvPr>
            <p:cNvCxnSpPr>
              <a:cxnSpLocks/>
              <a:stCxn id="578" idx="0"/>
              <a:endCxn id="104" idx="3"/>
            </p:cNvCxnSpPr>
            <p:nvPr/>
          </p:nvCxnSpPr>
          <p:spPr>
            <a:xfrm flipV="1">
              <a:off x="951141" y="8140982"/>
              <a:ext cx="135053" cy="4421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3" name="直接连接符 602">
              <a:extLst>
                <a:ext uri="{FF2B5EF4-FFF2-40B4-BE49-F238E27FC236}">
                  <a16:creationId xmlns:a16="http://schemas.microsoft.com/office/drawing/2014/main" id="{02BF0305-E85F-EF67-F5B7-D87B21FB4D49}"/>
                </a:ext>
              </a:extLst>
            </p:cNvPr>
            <p:cNvCxnSpPr>
              <a:cxnSpLocks/>
              <a:stCxn id="572" idx="0"/>
              <a:endCxn id="104" idx="3"/>
            </p:cNvCxnSpPr>
            <p:nvPr/>
          </p:nvCxnSpPr>
          <p:spPr>
            <a:xfrm flipV="1">
              <a:off x="618189" y="8140982"/>
              <a:ext cx="468005" cy="51679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6" name="直接连接符 605">
              <a:extLst>
                <a:ext uri="{FF2B5EF4-FFF2-40B4-BE49-F238E27FC236}">
                  <a16:creationId xmlns:a16="http://schemas.microsoft.com/office/drawing/2014/main" id="{043CBECC-CB22-3AAB-DA16-ED2242DC3984}"/>
                </a:ext>
              </a:extLst>
            </p:cNvPr>
            <p:cNvCxnSpPr>
              <a:cxnSpLocks/>
              <a:stCxn id="575" idx="5"/>
              <a:endCxn id="104" idx="3"/>
            </p:cNvCxnSpPr>
            <p:nvPr/>
          </p:nvCxnSpPr>
          <p:spPr>
            <a:xfrm>
              <a:off x="734371" y="8031693"/>
              <a:ext cx="351823" cy="10928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3" name="直接连接符 612">
              <a:extLst>
                <a:ext uri="{FF2B5EF4-FFF2-40B4-BE49-F238E27FC236}">
                  <a16:creationId xmlns:a16="http://schemas.microsoft.com/office/drawing/2014/main" id="{239AEA71-2824-56C6-6D2E-ABC4A7779CE9}"/>
                </a:ext>
              </a:extLst>
            </p:cNvPr>
            <p:cNvCxnSpPr>
              <a:cxnSpLocks/>
              <a:stCxn id="581" idx="1"/>
              <a:endCxn id="104" idx="3"/>
            </p:cNvCxnSpPr>
            <p:nvPr/>
          </p:nvCxnSpPr>
          <p:spPr>
            <a:xfrm flipH="1" flipV="1">
              <a:off x="1086194" y="8140982"/>
              <a:ext cx="35467" cy="284433"/>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33" name="组合 632">
              <a:extLst>
                <a:ext uri="{FF2B5EF4-FFF2-40B4-BE49-F238E27FC236}">
                  <a16:creationId xmlns:a16="http://schemas.microsoft.com/office/drawing/2014/main" id="{34E28BDE-26E7-04A2-EEA6-68109B27B3D8}"/>
                </a:ext>
              </a:extLst>
            </p:cNvPr>
            <p:cNvGrpSpPr/>
            <p:nvPr/>
          </p:nvGrpSpPr>
          <p:grpSpPr>
            <a:xfrm>
              <a:off x="1268468" y="8596484"/>
              <a:ext cx="450428" cy="324000"/>
              <a:chOff x="449" y="3222473"/>
              <a:chExt cx="415779" cy="299076"/>
            </a:xfrm>
          </p:grpSpPr>
          <p:sp>
            <p:nvSpPr>
              <p:cNvPr id="634" name="流程图: 接点 633">
                <a:extLst>
                  <a:ext uri="{FF2B5EF4-FFF2-40B4-BE49-F238E27FC236}">
                    <a16:creationId xmlns:a16="http://schemas.microsoft.com/office/drawing/2014/main" id="{22220799-29C9-9BCD-2B96-1AF9A270F53D}"/>
                  </a:ext>
                </a:extLst>
              </p:cNvPr>
              <p:cNvSpPr/>
              <p:nvPr/>
            </p:nvSpPr>
            <p:spPr>
              <a:xfrm>
                <a:off x="74546" y="3222473"/>
                <a:ext cx="299076" cy="2990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35" name="文本框 79">
                <a:extLst>
                  <a:ext uri="{FF2B5EF4-FFF2-40B4-BE49-F238E27FC236}">
                    <a16:creationId xmlns:a16="http://schemas.microsoft.com/office/drawing/2014/main" id="{3C85BC55-9A85-DB21-74B4-6AB8E0627FC7}"/>
                  </a:ext>
                </a:extLst>
              </p:cNvPr>
              <p:cNvSpPr txBox="1"/>
              <p:nvPr/>
            </p:nvSpPr>
            <p:spPr>
              <a:xfrm>
                <a:off x="449" y="3282179"/>
                <a:ext cx="415779" cy="20534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IAM</a:t>
                </a:r>
                <a:endPar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639" name="组合 638">
              <a:extLst>
                <a:ext uri="{FF2B5EF4-FFF2-40B4-BE49-F238E27FC236}">
                  <a16:creationId xmlns:a16="http://schemas.microsoft.com/office/drawing/2014/main" id="{65840223-DA8B-7095-8E62-E3504CADD360}"/>
                </a:ext>
              </a:extLst>
            </p:cNvPr>
            <p:cNvGrpSpPr/>
            <p:nvPr/>
          </p:nvGrpSpPr>
          <p:grpSpPr>
            <a:xfrm>
              <a:off x="1231900" y="8970085"/>
              <a:ext cx="586008" cy="396000"/>
              <a:chOff x="21249" y="3215317"/>
              <a:chExt cx="540930" cy="365538"/>
            </a:xfrm>
          </p:grpSpPr>
          <p:sp>
            <p:nvSpPr>
              <p:cNvPr id="640" name="流程图: 接点 639">
                <a:extLst>
                  <a:ext uri="{FF2B5EF4-FFF2-40B4-BE49-F238E27FC236}">
                    <a16:creationId xmlns:a16="http://schemas.microsoft.com/office/drawing/2014/main" id="{75C33F95-78A5-A953-FDFE-1594AC4F2CA9}"/>
                  </a:ext>
                </a:extLst>
              </p:cNvPr>
              <p:cNvSpPr/>
              <p:nvPr/>
            </p:nvSpPr>
            <p:spPr>
              <a:xfrm>
                <a:off x="100475" y="3215317"/>
                <a:ext cx="365538"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41" name="文本框 79">
                <a:extLst>
                  <a:ext uri="{FF2B5EF4-FFF2-40B4-BE49-F238E27FC236}">
                    <a16:creationId xmlns:a16="http://schemas.microsoft.com/office/drawing/2014/main" id="{88179FE0-0906-1C64-E693-C3B2EFDC55EB}"/>
                  </a:ext>
                </a:extLst>
              </p:cNvPr>
              <p:cNvSpPr txBox="1"/>
              <p:nvPr/>
            </p:nvSpPr>
            <p:spPr>
              <a:xfrm>
                <a:off x="21249" y="3259347"/>
                <a:ext cx="540930" cy="28935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加密密钥管理</a:t>
                </a:r>
              </a:p>
            </p:txBody>
          </p:sp>
        </p:grpSp>
        <p:grpSp>
          <p:nvGrpSpPr>
            <p:cNvPr id="643" name="组合 642">
              <a:extLst>
                <a:ext uri="{FF2B5EF4-FFF2-40B4-BE49-F238E27FC236}">
                  <a16:creationId xmlns:a16="http://schemas.microsoft.com/office/drawing/2014/main" id="{DE813A96-34DA-28BA-55E1-8247A97451F0}"/>
                </a:ext>
              </a:extLst>
            </p:cNvPr>
            <p:cNvGrpSpPr/>
            <p:nvPr/>
          </p:nvGrpSpPr>
          <p:grpSpPr>
            <a:xfrm>
              <a:off x="1867268" y="8651355"/>
              <a:ext cx="394311" cy="324000"/>
              <a:chOff x="47093" y="3222473"/>
              <a:chExt cx="363978" cy="299077"/>
            </a:xfrm>
          </p:grpSpPr>
          <p:sp>
            <p:nvSpPr>
              <p:cNvPr id="644" name="流程图: 接点 643">
                <a:extLst>
                  <a:ext uri="{FF2B5EF4-FFF2-40B4-BE49-F238E27FC236}">
                    <a16:creationId xmlns:a16="http://schemas.microsoft.com/office/drawing/2014/main" id="{D233E8D8-35A5-A140-258E-3828252A7039}"/>
                  </a:ext>
                </a:extLst>
              </p:cNvPr>
              <p:cNvSpPr/>
              <p:nvPr/>
            </p:nvSpPr>
            <p:spPr>
              <a:xfrm>
                <a:off x="74546" y="3222473"/>
                <a:ext cx="299076"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45" name="文本框 79">
                <a:extLst>
                  <a:ext uri="{FF2B5EF4-FFF2-40B4-BE49-F238E27FC236}">
                    <a16:creationId xmlns:a16="http://schemas.microsoft.com/office/drawing/2014/main" id="{2EF96400-D56D-1F99-4213-26EEB000D7DC}"/>
                  </a:ext>
                </a:extLst>
              </p:cNvPr>
              <p:cNvSpPr txBox="1"/>
              <p:nvPr/>
            </p:nvSpPr>
            <p:spPr>
              <a:xfrm>
                <a:off x="47093" y="3223381"/>
                <a:ext cx="363978"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网络安全</a:t>
                </a:r>
              </a:p>
            </p:txBody>
          </p:sp>
        </p:grpSp>
        <p:grpSp>
          <p:nvGrpSpPr>
            <p:cNvPr id="646" name="组合 645">
              <a:extLst>
                <a:ext uri="{FF2B5EF4-FFF2-40B4-BE49-F238E27FC236}">
                  <a16:creationId xmlns:a16="http://schemas.microsoft.com/office/drawing/2014/main" id="{08B81128-2D64-70E7-A193-2C6CEDEAFCA9}"/>
                </a:ext>
              </a:extLst>
            </p:cNvPr>
            <p:cNvGrpSpPr/>
            <p:nvPr/>
          </p:nvGrpSpPr>
          <p:grpSpPr>
            <a:xfrm>
              <a:off x="1950485" y="8293512"/>
              <a:ext cx="418814" cy="307776"/>
              <a:chOff x="116979" y="3254694"/>
              <a:chExt cx="386598" cy="284102"/>
            </a:xfrm>
          </p:grpSpPr>
          <p:sp>
            <p:nvSpPr>
              <p:cNvPr id="647" name="流程图: 接点 646">
                <a:extLst>
                  <a:ext uri="{FF2B5EF4-FFF2-40B4-BE49-F238E27FC236}">
                    <a16:creationId xmlns:a16="http://schemas.microsoft.com/office/drawing/2014/main" id="{33B202BA-884E-CDEC-F27F-59F1E78CB0BA}"/>
                  </a:ext>
                </a:extLst>
              </p:cNvPr>
              <p:cNvSpPr/>
              <p:nvPr/>
            </p:nvSpPr>
            <p:spPr>
              <a:xfrm>
                <a:off x="180990" y="3263821"/>
                <a:ext cx="265846"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48" name="文本框 79">
                <a:extLst>
                  <a:ext uri="{FF2B5EF4-FFF2-40B4-BE49-F238E27FC236}">
                    <a16:creationId xmlns:a16="http://schemas.microsoft.com/office/drawing/2014/main" id="{6E518E00-5FD7-2BFB-78E1-0AABF08D6972}"/>
                  </a:ext>
                </a:extLst>
              </p:cNvPr>
              <p:cNvSpPr txBox="1"/>
              <p:nvPr/>
            </p:nvSpPr>
            <p:spPr>
              <a:xfrm>
                <a:off x="116979" y="3254694"/>
                <a:ext cx="386598"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合规治理</a:t>
                </a:r>
              </a:p>
            </p:txBody>
          </p:sp>
        </p:grpSp>
        <p:grpSp>
          <p:nvGrpSpPr>
            <p:cNvPr id="649" name="组合 648">
              <a:extLst>
                <a:ext uri="{FF2B5EF4-FFF2-40B4-BE49-F238E27FC236}">
                  <a16:creationId xmlns:a16="http://schemas.microsoft.com/office/drawing/2014/main" id="{3AC6FEB5-D163-9E4F-76AC-D835074F98B3}"/>
                </a:ext>
              </a:extLst>
            </p:cNvPr>
            <p:cNvGrpSpPr/>
            <p:nvPr/>
          </p:nvGrpSpPr>
          <p:grpSpPr>
            <a:xfrm>
              <a:off x="1371489" y="8220634"/>
              <a:ext cx="388362" cy="307777"/>
              <a:chOff x="-583530" y="7885572"/>
              <a:chExt cx="388362" cy="307777"/>
            </a:xfrm>
          </p:grpSpPr>
          <p:sp>
            <p:nvSpPr>
              <p:cNvPr id="650" name="流程图: 接点 649">
                <a:extLst>
                  <a:ext uri="{FF2B5EF4-FFF2-40B4-BE49-F238E27FC236}">
                    <a16:creationId xmlns:a16="http://schemas.microsoft.com/office/drawing/2014/main" id="{AF02409D-8AD0-5943-78A6-591290D6302A}"/>
                  </a:ext>
                </a:extLst>
              </p:cNvPr>
              <p:cNvSpPr/>
              <p:nvPr/>
            </p:nvSpPr>
            <p:spPr>
              <a:xfrm>
                <a:off x="-524123" y="7905348"/>
                <a:ext cx="288000" cy="288001"/>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51" name="文本框 79">
                <a:extLst>
                  <a:ext uri="{FF2B5EF4-FFF2-40B4-BE49-F238E27FC236}">
                    <a16:creationId xmlns:a16="http://schemas.microsoft.com/office/drawing/2014/main" id="{E9F448E6-422C-CDF1-CE1D-6C20E1CDFB8C}"/>
                  </a:ext>
                </a:extLst>
              </p:cNvPr>
              <p:cNvSpPr txBox="1"/>
              <p:nvPr/>
            </p:nvSpPr>
            <p:spPr>
              <a:xfrm>
                <a:off x="-583530" y="7885572"/>
                <a:ext cx="388362"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安全监控</a:t>
                </a:r>
              </a:p>
            </p:txBody>
          </p:sp>
        </p:grpSp>
        <p:grpSp>
          <p:nvGrpSpPr>
            <p:cNvPr id="652" name="组合 651">
              <a:extLst>
                <a:ext uri="{FF2B5EF4-FFF2-40B4-BE49-F238E27FC236}">
                  <a16:creationId xmlns:a16="http://schemas.microsoft.com/office/drawing/2014/main" id="{F1F1BB9A-0EDE-BD79-0FEC-16D1D0C1EB3E}"/>
                </a:ext>
              </a:extLst>
            </p:cNvPr>
            <p:cNvGrpSpPr/>
            <p:nvPr/>
          </p:nvGrpSpPr>
          <p:grpSpPr>
            <a:xfrm>
              <a:off x="1702376" y="8983239"/>
              <a:ext cx="484164" cy="360000"/>
              <a:chOff x="81369" y="3254985"/>
              <a:chExt cx="446921" cy="332308"/>
            </a:xfrm>
          </p:grpSpPr>
          <p:sp>
            <p:nvSpPr>
              <p:cNvPr id="653" name="流程图: 接点 652">
                <a:extLst>
                  <a:ext uri="{FF2B5EF4-FFF2-40B4-BE49-F238E27FC236}">
                    <a16:creationId xmlns:a16="http://schemas.microsoft.com/office/drawing/2014/main" id="{272D8E4D-A8C7-4FC4-06CD-576D923F869A}"/>
                  </a:ext>
                </a:extLst>
              </p:cNvPr>
              <p:cNvSpPr/>
              <p:nvPr/>
            </p:nvSpPr>
            <p:spPr>
              <a:xfrm>
                <a:off x="136573" y="3254985"/>
                <a:ext cx="332308" cy="33230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54" name="文本框 79">
                <a:extLst>
                  <a:ext uri="{FF2B5EF4-FFF2-40B4-BE49-F238E27FC236}">
                    <a16:creationId xmlns:a16="http://schemas.microsoft.com/office/drawing/2014/main" id="{165CF503-7AEB-FB68-CE80-502C1E4A2F61}"/>
                  </a:ext>
                </a:extLst>
              </p:cNvPr>
              <p:cNvSpPr txBox="1"/>
              <p:nvPr/>
            </p:nvSpPr>
            <p:spPr>
              <a:xfrm>
                <a:off x="81369" y="3333784"/>
                <a:ext cx="446921" cy="18955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防火墙</a:t>
                </a:r>
              </a:p>
            </p:txBody>
          </p:sp>
        </p:grpSp>
        <p:cxnSp>
          <p:nvCxnSpPr>
            <p:cNvPr id="660" name="直接连接符 659">
              <a:extLst>
                <a:ext uri="{FF2B5EF4-FFF2-40B4-BE49-F238E27FC236}">
                  <a16:creationId xmlns:a16="http://schemas.microsoft.com/office/drawing/2014/main" id="{931D9236-8A3A-8EAD-E246-DECD730C1331}"/>
                </a:ext>
              </a:extLst>
            </p:cNvPr>
            <p:cNvCxnSpPr>
              <a:cxnSpLocks/>
              <a:stCxn id="650" idx="6"/>
              <a:endCxn id="107" idx="3"/>
            </p:cNvCxnSpPr>
            <p:nvPr/>
          </p:nvCxnSpPr>
          <p:spPr>
            <a:xfrm flipV="1">
              <a:off x="1718896" y="8137881"/>
              <a:ext cx="172088" cy="2465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5" name="直接连接符 664">
              <a:extLst>
                <a:ext uri="{FF2B5EF4-FFF2-40B4-BE49-F238E27FC236}">
                  <a16:creationId xmlns:a16="http://schemas.microsoft.com/office/drawing/2014/main" id="{58029B11-DA53-A774-AE11-4749647E1E1A}"/>
                </a:ext>
              </a:extLst>
            </p:cNvPr>
            <p:cNvCxnSpPr>
              <a:cxnSpLocks/>
              <a:stCxn id="634" idx="7"/>
              <a:endCxn id="107" idx="3"/>
            </p:cNvCxnSpPr>
            <p:nvPr/>
          </p:nvCxnSpPr>
          <p:spPr>
            <a:xfrm flipV="1">
              <a:off x="1625291" y="8137881"/>
              <a:ext cx="265693" cy="5060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6" name="直接连接符 665">
              <a:extLst>
                <a:ext uri="{FF2B5EF4-FFF2-40B4-BE49-F238E27FC236}">
                  <a16:creationId xmlns:a16="http://schemas.microsoft.com/office/drawing/2014/main" id="{054DE1AC-D34B-6E16-782C-7BCB0F849ACB}"/>
                </a:ext>
              </a:extLst>
            </p:cNvPr>
            <p:cNvCxnSpPr>
              <a:cxnSpLocks/>
              <a:stCxn id="640" idx="7"/>
              <a:endCxn id="107" idx="3"/>
            </p:cNvCxnSpPr>
            <p:nvPr/>
          </p:nvCxnSpPr>
          <p:spPr>
            <a:xfrm flipV="1">
              <a:off x="1655735" y="8137881"/>
              <a:ext cx="235249" cy="89019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1" name="直接连接符 670">
              <a:extLst>
                <a:ext uri="{FF2B5EF4-FFF2-40B4-BE49-F238E27FC236}">
                  <a16:creationId xmlns:a16="http://schemas.microsoft.com/office/drawing/2014/main" id="{358E82D9-ED4F-CA66-6CDC-7C7CB99394D8}"/>
                </a:ext>
              </a:extLst>
            </p:cNvPr>
            <p:cNvCxnSpPr>
              <a:cxnSpLocks/>
              <a:stCxn id="653" idx="1"/>
              <a:endCxn id="107" idx="3"/>
            </p:cNvCxnSpPr>
            <p:nvPr/>
          </p:nvCxnSpPr>
          <p:spPr>
            <a:xfrm flipV="1">
              <a:off x="1814901" y="8137881"/>
              <a:ext cx="76083" cy="8980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2" name="直接连接符 671">
              <a:extLst>
                <a:ext uri="{FF2B5EF4-FFF2-40B4-BE49-F238E27FC236}">
                  <a16:creationId xmlns:a16="http://schemas.microsoft.com/office/drawing/2014/main" id="{7645A95E-AFF1-73CC-297E-17B736A47F56}"/>
                </a:ext>
              </a:extLst>
            </p:cNvPr>
            <p:cNvCxnSpPr>
              <a:cxnSpLocks/>
              <a:stCxn id="644" idx="1"/>
              <a:endCxn id="107" idx="3"/>
            </p:cNvCxnSpPr>
            <p:nvPr/>
          </p:nvCxnSpPr>
          <p:spPr>
            <a:xfrm flipH="1" flipV="1">
              <a:off x="1890984" y="8137881"/>
              <a:ext cx="53474" cy="5609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3" name="直接连接符 672">
              <a:extLst>
                <a:ext uri="{FF2B5EF4-FFF2-40B4-BE49-F238E27FC236}">
                  <a16:creationId xmlns:a16="http://schemas.microsoft.com/office/drawing/2014/main" id="{4161AEE0-D73A-0A90-C50D-E04B3CCE990B}"/>
                </a:ext>
              </a:extLst>
            </p:cNvPr>
            <p:cNvCxnSpPr>
              <a:cxnSpLocks/>
              <a:stCxn id="647" idx="2"/>
              <a:endCxn id="107" idx="3"/>
            </p:cNvCxnSpPr>
            <p:nvPr/>
          </p:nvCxnSpPr>
          <p:spPr>
            <a:xfrm flipH="1" flipV="1">
              <a:off x="1890984" y="8137881"/>
              <a:ext cx="128846" cy="30951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88" name="组合 687">
              <a:extLst>
                <a:ext uri="{FF2B5EF4-FFF2-40B4-BE49-F238E27FC236}">
                  <a16:creationId xmlns:a16="http://schemas.microsoft.com/office/drawing/2014/main" id="{19997146-24EF-05A9-EDAE-A5A21DB433F5}"/>
                </a:ext>
              </a:extLst>
            </p:cNvPr>
            <p:cNvGrpSpPr/>
            <p:nvPr/>
          </p:nvGrpSpPr>
          <p:grpSpPr>
            <a:xfrm>
              <a:off x="2651739" y="8909004"/>
              <a:ext cx="457136" cy="432000"/>
              <a:chOff x="99149" y="3259287"/>
              <a:chExt cx="421972" cy="398769"/>
            </a:xfrm>
          </p:grpSpPr>
          <p:sp>
            <p:nvSpPr>
              <p:cNvPr id="689" name="流程图: 接点 688">
                <a:extLst>
                  <a:ext uri="{FF2B5EF4-FFF2-40B4-BE49-F238E27FC236}">
                    <a16:creationId xmlns:a16="http://schemas.microsoft.com/office/drawing/2014/main" id="{BE42EF7B-A6BB-74FF-1AB1-473E3F362A29}"/>
                  </a:ext>
                </a:extLst>
              </p:cNvPr>
              <p:cNvSpPr/>
              <p:nvPr/>
            </p:nvSpPr>
            <p:spPr>
              <a:xfrm>
                <a:off x="107850" y="3259287"/>
                <a:ext cx="398770"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690" name="文本框 79">
                <a:extLst>
                  <a:ext uri="{FF2B5EF4-FFF2-40B4-BE49-F238E27FC236}">
                    <a16:creationId xmlns:a16="http://schemas.microsoft.com/office/drawing/2014/main" id="{BADC8E54-E4B0-797C-A07B-86D8B8F10646}"/>
                  </a:ext>
                </a:extLst>
              </p:cNvPr>
              <p:cNvSpPr txBox="1"/>
              <p:nvPr/>
            </p:nvSpPr>
            <p:spPr>
              <a:xfrm>
                <a:off x="99149" y="3298767"/>
                <a:ext cx="421972"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容器服务</a:t>
                </a:r>
              </a:p>
            </p:txBody>
          </p:sp>
        </p:grpSp>
        <p:grpSp>
          <p:nvGrpSpPr>
            <p:cNvPr id="699" name="组合 698">
              <a:extLst>
                <a:ext uri="{FF2B5EF4-FFF2-40B4-BE49-F238E27FC236}">
                  <a16:creationId xmlns:a16="http://schemas.microsoft.com/office/drawing/2014/main" id="{6A0CA94B-FC09-438F-20A4-D99ED3BC2FD8}"/>
                </a:ext>
              </a:extLst>
            </p:cNvPr>
            <p:cNvGrpSpPr/>
            <p:nvPr/>
          </p:nvGrpSpPr>
          <p:grpSpPr>
            <a:xfrm>
              <a:off x="2999266" y="8177151"/>
              <a:ext cx="418411" cy="313468"/>
              <a:chOff x="135829" y="3245863"/>
              <a:chExt cx="386226" cy="289355"/>
            </a:xfrm>
          </p:grpSpPr>
          <p:sp>
            <p:nvSpPr>
              <p:cNvPr id="700" name="流程图: 接点 699">
                <a:extLst>
                  <a:ext uri="{FF2B5EF4-FFF2-40B4-BE49-F238E27FC236}">
                    <a16:creationId xmlns:a16="http://schemas.microsoft.com/office/drawing/2014/main" id="{0A6EB67C-8162-FF92-12C2-826CC2F33AFA}"/>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01" name="文本框 79">
                <a:extLst>
                  <a:ext uri="{FF2B5EF4-FFF2-40B4-BE49-F238E27FC236}">
                    <a16:creationId xmlns:a16="http://schemas.microsoft.com/office/drawing/2014/main" id="{0BDF278F-C2B8-7E27-D04B-8E251C47E891}"/>
                  </a:ext>
                </a:extLst>
              </p:cNvPr>
              <p:cNvSpPr txBox="1"/>
              <p:nvPr/>
            </p:nvSpPr>
            <p:spPr>
              <a:xfrm>
                <a:off x="135829" y="3245863"/>
                <a:ext cx="386226" cy="2893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自动扩展</a:t>
                </a:r>
              </a:p>
            </p:txBody>
          </p:sp>
        </p:grpSp>
        <p:grpSp>
          <p:nvGrpSpPr>
            <p:cNvPr id="713" name="组合 712">
              <a:extLst>
                <a:ext uri="{FF2B5EF4-FFF2-40B4-BE49-F238E27FC236}">
                  <a16:creationId xmlns:a16="http://schemas.microsoft.com/office/drawing/2014/main" id="{2A5C6EBD-363E-D8EB-D0D7-A4494F6DCFC4}"/>
                </a:ext>
              </a:extLst>
            </p:cNvPr>
            <p:cNvGrpSpPr/>
            <p:nvPr/>
          </p:nvGrpSpPr>
          <p:grpSpPr>
            <a:xfrm>
              <a:off x="2972420" y="8691510"/>
              <a:ext cx="450428" cy="451132"/>
              <a:chOff x="62408" y="3215317"/>
              <a:chExt cx="415779" cy="416430"/>
            </a:xfrm>
          </p:grpSpPr>
          <p:sp>
            <p:nvSpPr>
              <p:cNvPr id="714" name="流程图: 接点 713">
                <a:extLst>
                  <a:ext uri="{FF2B5EF4-FFF2-40B4-BE49-F238E27FC236}">
                    <a16:creationId xmlns:a16="http://schemas.microsoft.com/office/drawing/2014/main" id="{2DA7FD2E-E74A-91DF-BA3F-FB5B1DD1EFF5}"/>
                  </a:ext>
                </a:extLst>
              </p:cNvPr>
              <p:cNvSpPr/>
              <p:nvPr/>
            </p:nvSpPr>
            <p:spPr>
              <a:xfrm>
                <a:off x="100475" y="3215317"/>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15" name="文本框 79">
                <a:extLst>
                  <a:ext uri="{FF2B5EF4-FFF2-40B4-BE49-F238E27FC236}">
                    <a16:creationId xmlns:a16="http://schemas.microsoft.com/office/drawing/2014/main" id="{2CD3CE06-DF35-DC0A-EC15-1D33FABAEBAA}"/>
                  </a:ext>
                </a:extLst>
              </p:cNvPr>
              <p:cNvSpPr txBox="1"/>
              <p:nvPr/>
            </p:nvSpPr>
            <p:spPr>
              <a:xfrm>
                <a:off x="62408" y="3252648"/>
                <a:ext cx="415779" cy="3790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弹性虚拟机</a:t>
                </a:r>
              </a:p>
            </p:txBody>
          </p:sp>
        </p:grpSp>
        <p:grpSp>
          <p:nvGrpSpPr>
            <p:cNvPr id="716" name="组合 715">
              <a:extLst>
                <a:ext uri="{FF2B5EF4-FFF2-40B4-BE49-F238E27FC236}">
                  <a16:creationId xmlns:a16="http://schemas.microsoft.com/office/drawing/2014/main" id="{E44487AE-0D5D-0125-83BB-E7308A5609BC}"/>
                </a:ext>
              </a:extLst>
            </p:cNvPr>
            <p:cNvGrpSpPr/>
            <p:nvPr/>
          </p:nvGrpSpPr>
          <p:grpSpPr>
            <a:xfrm>
              <a:off x="2304029" y="8286769"/>
              <a:ext cx="484164" cy="316460"/>
              <a:chOff x="86940" y="3263821"/>
              <a:chExt cx="446921" cy="292118"/>
            </a:xfrm>
          </p:grpSpPr>
          <p:sp>
            <p:nvSpPr>
              <p:cNvPr id="717" name="流程图: 接点 716">
                <a:extLst>
                  <a:ext uri="{FF2B5EF4-FFF2-40B4-BE49-F238E27FC236}">
                    <a16:creationId xmlns:a16="http://schemas.microsoft.com/office/drawing/2014/main" id="{6948F2FE-93BC-3F63-5FFA-2FC004DB0824}"/>
                  </a:ext>
                </a:extLst>
              </p:cNvPr>
              <p:cNvSpPr/>
              <p:nvPr/>
            </p:nvSpPr>
            <p:spPr>
              <a:xfrm>
                <a:off x="180990" y="3263821"/>
                <a:ext cx="265846"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18" name="文本框 79">
                <a:extLst>
                  <a:ext uri="{FF2B5EF4-FFF2-40B4-BE49-F238E27FC236}">
                    <a16:creationId xmlns:a16="http://schemas.microsoft.com/office/drawing/2014/main" id="{27C2CBFD-6834-89C0-5833-7A624DC26DDE}"/>
                  </a:ext>
                </a:extLst>
              </p:cNvPr>
              <p:cNvSpPr txBox="1"/>
              <p:nvPr/>
            </p:nvSpPr>
            <p:spPr>
              <a:xfrm>
                <a:off x="86940" y="3271838"/>
                <a:ext cx="446921" cy="284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虚拟化管理</a:t>
                </a:r>
              </a:p>
            </p:txBody>
          </p:sp>
        </p:grpSp>
        <p:grpSp>
          <p:nvGrpSpPr>
            <p:cNvPr id="719" name="组合 718">
              <a:extLst>
                <a:ext uri="{FF2B5EF4-FFF2-40B4-BE49-F238E27FC236}">
                  <a16:creationId xmlns:a16="http://schemas.microsoft.com/office/drawing/2014/main" id="{C9E4698A-A0DC-CD1D-2E6D-2087C5271AFF}"/>
                </a:ext>
              </a:extLst>
            </p:cNvPr>
            <p:cNvGrpSpPr/>
            <p:nvPr/>
          </p:nvGrpSpPr>
          <p:grpSpPr>
            <a:xfrm>
              <a:off x="2304029" y="8563964"/>
              <a:ext cx="450428" cy="427342"/>
              <a:chOff x="66810" y="3186386"/>
              <a:chExt cx="415779" cy="394469"/>
            </a:xfrm>
          </p:grpSpPr>
          <p:sp>
            <p:nvSpPr>
              <p:cNvPr id="720" name="流程图: 接点 719">
                <a:extLst>
                  <a:ext uri="{FF2B5EF4-FFF2-40B4-BE49-F238E27FC236}">
                    <a16:creationId xmlns:a16="http://schemas.microsoft.com/office/drawing/2014/main" id="{69FCC864-5D96-F529-547C-3DDF6298A62F}"/>
                  </a:ext>
                </a:extLst>
              </p:cNvPr>
              <p:cNvSpPr/>
              <p:nvPr/>
            </p:nvSpPr>
            <p:spPr>
              <a:xfrm>
                <a:off x="100475" y="3215317"/>
                <a:ext cx="365538"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21" name="文本框 79">
                <a:extLst>
                  <a:ext uri="{FF2B5EF4-FFF2-40B4-BE49-F238E27FC236}">
                    <a16:creationId xmlns:a16="http://schemas.microsoft.com/office/drawing/2014/main" id="{6EBBF90C-73CE-614C-784A-94106192DE75}"/>
                  </a:ext>
                </a:extLst>
              </p:cNvPr>
              <p:cNvSpPr txBox="1"/>
              <p:nvPr/>
            </p:nvSpPr>
            <p:spPr>
              <a:xfrm>
                <a:off x="66810" y="3186386"/>
                <a:ext cx="415779" cy="379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无服务器计算</a:t>
                </a:r>
              </a:p>
            </p:txBody>
          </p:sp>
        </p:grpSp>
        <p:grpSp>
          <p:nvGrpSpPr>
            <p:cNvPr id="722" name="组合 721">
              <a:extLst>
                <a:ext uri="{FF2B5EF4-FFF2-40B4-BE49-F238E27FC236}">
                  <a16:creationId xmlns:a16="http://schemas.microsoft.com/office/drawing/2014/main" id="{375842D8-83BD-46AF-2A94-245B45D40013}"/>
                </a:ext>
              </a:extLst>
            </p:cNvPr>
            <p:cNvGrpSpPr/>
            <p:nvPr/>
          </p:nvGrpSpPr>
          <p:grpSpPr>
            <a:xfrm>
              <a:off x="3187658" y="8428249"/>
              <a:ext cx="498125" cy="324001"/>
              <a:chOff x="-8794" y="3222473"/>
              <a:chExt cx="459806" cy="299077"/>
            </a:xfrm>
          </p:grpSpPr>
          <p:sp>
            <p:nvSpPr>
              <p:cNvPr id="723" name="流程图: 接点 722">
                <a:extLst>
                  <a:ext uri="{FF2B5EF4-FFF2-40B4-BE49-F238E27FC236}">
                    <a16:creationId xmlns:a16="http://schemas.microsoft.com/office/drawing/2014/main" id="{329A6272-78E5-9604-43B7-BA4692C0EFCD}"/>
                  </a:ext>
                </a:extLst>
              </p:cNvPr>
              <p:cNvSpPr/>
              <p:nvPr/>
            </p:nvSpPr>
            <p:spPr>
              <a:xfrm>
                <a:off x="74546" y="3222473"/>
                <a:ext cx="299076"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24" name="文本框 79">
                <a:extLst>
                  <a:ext uri="{FF2B5EF4-FFF2-40B4-BE49-F238E27FC236}">
                    <a16:creationId xmlns:a16="http://schemas.microsoft.com/office/drawing/2014/main" id="{DB44A187-14D2-00AE-83C2-EBD8F76C1818}"/>
                  </a:ext>
                </a:extLst>
              </p:cNvPr>
              <p:cNvSpPr txBox="1"/>
              <p:nvPr/>
            </p:nvSpPr>
            <p:spPr>
              <a:xfrm>
                <a:off x="-8794" y="3223249"/>
                <a:ext cx="459806" cy="284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专用硬件加速</a:t>
                </a:r>
              </a:p>
            </p:txBody>
          </p:sp>
        </p:grpSp>
        <p:cxnSp>
          <p:nvCxnSpPr>
            <p:cNvPr id="725" name="直接连接符 724">
              <a:extLst>
                <a:ext uri="{FF2B5EF4-FFF2-40B4-BE49-F238E27FC236}">
                  <a16:creationId xmlns:a16="http://schemas.microsoft.com/office/drawing/2014/main" id="{6214BEE6-21D1-ABC8-5A81-DA791D16650E}"/>
                </a:ext>
              </a:extLst>
            </p:cNvPr>
            <p:cNvCxnSpPr>
              <a:cxnSpLocks/>
              <a:stCxn id="717" idx="7"/>
              <a:endCxn id="10" idx="4"/>
            </p:cNvCxnSpPr>
            <p:nvPr/>
          </p:nvCxnSpPr>
          <p:spPr>
            <a:xfrm flipV="1">
              <a:off x="2651739" y="8283198"/>
              <a:ext cx="192255" cy="457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9" name="直接连接符 728">
              <a:extLst>
                <a:ext uri="{FF2B5EF4-FFF2-40B4-BE49-F238E27FC236}">
                  <a16:creationId xmlns:a16="http://schemas.microsoft.com/office/drawing/2014/main" id="{7D2BF19F-2EA0-DA27-6A58-6ADAF05AD302}"/>
                </a:ext>
              </a:extLst>
            </p:cNvPr>
            <p:cNvCxnSpPr>
              <a:cxnSpLocks/>
              <a:stCxn id="720" idx="7"/>
              <a:endCxn id="10" idx="4"/>
            </p:cNvCxnSpPr>
            <p:nvPr/>
          </p:nvCxnSpPr>
          <p:spPr>
            <a:xfrm flipV="1">
              <a:off x="2678506" y="8283198"/>
              <a:ext cx="165488" cy="37010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2" name="直接连接符 731">
              <a:extLst>
                <a:ext uri="{FF2B5EF4-FFF2-40B4-BE49-F238E27FC236}">
                  <a16:creationId xmlns:a16="http://schemas.microsoft.com/office/drawing/2014/main" id="{8E9970B1-872B-6639-83BB-683E9B2B4D10}"/>
                </a:ext>
              </a:extLst>
            </p:cNvPr>
            <p:cNvCxnSpPr>
              <a:cxnSpLocks/>
              <a:stCxn id="689" idx="0"/>
              <a:endCxn id="10" idx="4"/>
            </p:cNvCxnSpPr>
            <p:nvPr/>
          </p:nvCxnSpPr>
          <p:spPr>
            <a:xfrm flipH="1" flipV="1">
              <a:off x="2843994" y="8283198"/>
              <a:ext cx="33172" cy="625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5" name="直接连接符 734">
              <a:extLst>
                <a:ext uri="{FF2B5EF4-FFF2-40B4-BE49-F238E27FC236}">
                  <a16:creationId xmlns:a16="http://schemas.microsoft.com/office/drawing/2014/main" id="{91712959-BA8B-0771-2310-A2F8136D6CE5}"/>
                </a:ext>
              </a:extLst>
            </p:cNvPr>
            <p:cNvCxnSpPr>
              <a:cxnSpLocks/>
              <a:stCxn id="714" idx="1"/>
              <a:endCxn id="10" idx="4"/>
            </p:cNvCxnSpPr>
            <p:nvPr/>
          </p:nvCxnSpPr>
          <p:spPr>
            <a:xfrm flipH="1" flipV="1">
              <a:off x="2843994" y="8283198"/>
              <a:ext cx="222386" cy="46103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3" name="直接连接符 742">
              <a:extLst>
                <a:ext uri="{FF2B5EF4-FFF2-40B4-BE49-F238E27FC236}">
                  <a16:creationId xmlns:a16="http://schemas.microsoft.com/office/drawing/2014/main" id="{FB72A25F-CE3F-1EFA-3FC7-A92279AB43D8}"/>
                </a:ext>
              </a:extLst>
            </p:cNvPr>
            <p:cNvCxnSpPr>
              <a:cxnSpLocks/>
              <a:stCxn id="723" idx="2"/>
              <a:endCxn id="10" idx="4"/>
            </p:cNvCxnSpPr>
            <p:nvPr/>
          </p:nvCxnSpPr>
          <p:spPr>
            <a:xfrm flipH="1" flipV="1">
              <a:off x="2843994" y="8283198"/>
              <a:ext cx="433949" cy="3070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9" name="直接连接符 748">
              <a:extLst>
                <a:ext uri="{FF2B5EF4-FFF2-40B4-BE49-F238E27FC236}">
                  <a16:creationId xmlns:a16="http://schemas.microsoft.com/office/drawing/2014/main" id="{11C4041E-034D-8D58-965C-BB3ADE8DE88E}"/>
                </a:ext>
              </a:extLst>
            </p:cNvPr>
            <p:cNvCxnSpPr>
              <a:cxnSpLocks/>
              <a:stCxn id="700" idx="2"/>
              <a:endCxn id="10" idx="4"/>
            </p:cNvCxnSpPr>
            <p:nvPr/>
          </p:nvCxnSpPr>
          <p:spPr>
            <a:xfrm flipH="1" flipV="1">
              <a:off x="2843994" y="8283198"/>
              <a:ext cx="219147" cy="4576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72" name="组合 771">
              <a:extLst>
                <a:ext uri="{FF2B5EF4-FFF2-40B4-BE49-F238E27FC236}">
                  <a16:creationId xmlns:a16="http://schemas.microsoft.com/office/drawing/2014/main" id="{3C7D20D4-6C9E-D848-D8C3-88EC2AE9489E}"/>
                </a:ext>
              </a:extLst>
            </p:cNvPr>
            <p:cNvGrpSpPr/>
            <p:nvPr/>
          </p:nvGrpSpPr>
          <p:grpSpPr>
            <a:xfrm>
              <a:off x="3608133" y="8327979"/>
              <a:ext cx="377742" cy="360000"/>
              <a:chOff x="107502" y="3261860"/>
              <a:chExt cx="348686" cy="332307"/>
            </a:xfrm>
          </p:grpSpPr>
          <p:sp>
            <p:nvSpPr>
              <p:cNvPr id="773" name="流程图: 接点 772">
                <a:extLst>
                  <a:ext uri="{FF2B5EF4-FFF2-40B4-BE49-F238E27FC236}">
                    <a16:creationId xmlns:a16="http://schemas.microsoft.com/office/drawing/2014/main" id="{175444C1-FE6F-6127-AD65-EF295430C633}"/>
                  </a:ext>
                </a:extLst>
              </p:cNvPr>
              <p:cNvSpPr/>
              <p:nvPr/>
            </p:nvSpPr>
            <p:spPr>
              <a:xfrm>
                <a:off x="121346" y="3261860"/>
                <a:ext cx="332308"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74" name="文本框 79">
                <a:extLst>
                  <a:ext uri="{FF2B5EF4-FFF2-40B4-BE49-F238E27FC236}">
                    <a16:creationId xmlns:a16="http://schemas.microsoft.com/office/drawing/2014/main" id="{CB6B1AED-E132-1696-6199-772D50F78A8D}"/>
                  </a:ext>
                </a:extLst>
              </p:cNvPr>
              <p:cNvSpPr txBox="1"/>
              <p:nvPr/>
            </p:nvSpPr>
            <p:spPr>
              <a:xfrm>
                <a:off x="107502" y="3287573"/>
                <a:ext cx="348686" cy="284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对象存储</a:t>
                </a:r>
              </a:p>
            </p:txBody>
          </p:sp>
        </p:grpSp>
        <p:grpSp>
          <p:nvGrpSpPr>
            <p:cNvPr id="775" name="组合 774">
              <a:extLst>
                <a:ext uri="{FF2B5EF4-FFF2-40B4-BE49-F238E27FC236}">
                  <a16:creationId xmlns:a16="http://schemas.microsoft.com/office/drawing/2014/main" id="{1BF0C668-F79F-F439-9EEE-174B54792483}"/>
                </a:ext>
              </a:extLst>
            </p:cNvPr>
            <p:cNvGrpSpPr/>
            <p:nvPr/>
          </p:nvGrpSpPr>
          <p:grpSpPr>
            <a:xfrm>
              <a:off x="3917892" y="8126071"/>
              <a:ext cx="415780" cy="359999"/>
              <a:chOff x="72390" y="3207361"/>
              <a:chExt cx="383796" cy="332307"/>
            </a:xfrm>
          </p:grpSpPr>
          <p:sp>
            <p:nvSpPr>
              <p:cNvPr id="776" name="流程图: 接点 775">
                <a:extLst>
                  <a:ext uri="{FF2B5EF4-FFF2-40B4-BE49-F238E27FC236}">
                    <a16:creationId xmlns:a16="http://schemas.microsoft.com/office/drawing/2014/main" id="{6D4A0898-9F72-9D22-B800-958C62C95C3D}"/>
                  </a:ext>
                </a:extLst>
              </p:cNvPr>
              <p:cNvSpPr/>
              <p:nvPr/>
            </p:nvSpPr>
            <p:spPr>
              <a:xfrm>
                <a:off x="100862" y="3207361"/>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77" name="文本框 79">
                <a:extLst>
                  <a:ext uri="{FF2B5EF4-FFF2-40B4-BE49-F238E27FC236}">
                    <a16:creationId xmlns:a16="http://schemas.microsoft.com/office/drawing/2014/main" id="{9C1C4313-C270-AEC4-EBD5-1B8A7AB7FF78}"/>
                  </a:ext>
                </a:extLst>
              </p:cNvPr>
              <p:cNvSpPr txBox="1"/>
              <p:nvPr/>
            </p:nvSpPr>
            <p:spPr>
              <a:xfrm>
                <a:off x="72390" y="3231447"/>
                <a:ext cx="383796"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文件存储</a:t>
                </a:r>
              </a:p>
            </p:txBody>
          </p:sp>
        </p:grpSp>
        <p:grpSp>
          <p:nvGrpSpPr>
            <p:cNvPr id="778" name="组合 777">
              <a:extLst>
                <a:ext uri="{FF2B5EF4-FFF2-40B4-BE49-F238E27FC236}">
                  <a16:creationId xmlns:a16="http://schemas.microsoft.com/office/drawing/2014/main" id="{2A5C6EBD-363E-D8EB-D0D7-A4494F6DCFC4}"/>
                </a:ext>
              </a:extLst>
            </p:cNvPr>
            <p:cNvGrpSpPr/>
            <p:nvPr/>
          </p:nvGrpSpPr>
          <p:grpSpPr>
            <a:xfrm>
              <a:off x="3512031" y="2990137"/>
              <a:ext cx="450428" cy="410690"/>
              <a:chOff x="62408" y="3180216"/>
              <a:chExt cx="415779" cy="379099"/>
            </a:xfrm>
          </p:grpSpPr>
          <p:sp>
            <p:nvSpPr>
              <p:cNvPr id="779" name="流程图: 接点 778">
                <a:extLst>
                  <a:ext uri="{FF2B5EF4-FFF2-40B4-BE49-F238E27FC236}">
                    <a16:creationId xmlns:a16="http://schemas.microsoft.com/office/drawing/2014/main" id="{2DA7FD2E-E74A-91DF-BA3F-FB5B1DD1EFF5}"/>
                  </a:ext>
                </a:extLst>
              </p:cNvPr>
              <p:cNvSpPr/>
              <p:nvPr/>
            </p:nvSpPr>
            <p:spPr>
              <a:xfrm>
                <a:off x="100475" y="3215317"/>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80" name="文本框 79">
                <a:extLst>
                  <a:ext uri="{FF2B5EF4-FFF2-40B4-BE49-F238E27FC236}">
                    <a16:creationId xmlns:a16="http://schemas.microsoft.com/office/drawing/2014/main" id="{2CD3CE06-DF35-DC0A-EC15-1D33FABAEBAA}"/>
                  </a:ext>
                </a:extLst>
              </p:cNvPr>
              <p:cNvSpPr txBox="1"/>
              <p:nvPr/>
            </p:nvSpPr>
            <p:spPr>
              <a:xfrm>
                <a:off x="62408" y="3180216"/>
                <a:ext cx="415779" cy="3790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生态健康监测</a:t>
                </a:r>
              </a:p>
            </p:txBody>
          </p:sp>
        </p:grpSp>
        <p:grpSp>
          <p:nvGrpSpPr>
            <p:cNvPr id="784" name="组合 783">
              <a:extLst>
                <a:ext uri="{FF2B5EF4-FFF2-40B4-BE49-F238E27FC236}">
                  <a16:creationId xmlns:a16="http://schemas.microsoft.com/office/drawing/2014/main" id="{7DB4D553-08E7-B876-1EA4-FA7C394F8402}"/>
                </a:ext>
              </a:extLst>
            </p:cNvPr>
            <p:cNvGrpSpPr/>
            <p:nvPr/>
          </p:nvGrpSpPr>
          <p:grpSpPr>
            <a:xfrm>
              <a:off x="3315308" y="8053620"/>
              <a:ext cx="514256" cy="313469"/>
              <a:chOff x="108270" y="3250354"/>
              <a:chExt cx="474698" cy="289355"/>
            </a:xfrm>
          </p:grpSpPr>
          <p:sp>
            <p:nvSpPr>
              <p:cNvPr id="785" name="流程图: 接点 784">
                <a:extLst>
                  <a:ext uri="{FF2B5EF4-FFF2-40B4-BE49-F238E27FC236}">
                    <a16:creationId xmlns:a16="http://schemas.microsoft.com/office/drawing/2014/main" id="{ED199A14-644B-6D80-E4DD-DF48371BA836}"/>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86" name="文本框 79">
                <a:extLst>
                  <a:ext uri="{FF2B5EF4-FFF2-40B4-BE49-F238E27FC236}">
                    <a16:creationId xmlns:a16="http://schemas.microsoft.com/office/drawing/2014/main" id="{51E183AB-E11E-DA3F-F10D-BFC73741D100}"/>
                  </a:ext>
                </a:extLst>
              </p:cNvPr>
              <p:cNvSpPr txBox="1"/>
              <p:nvPr/>
            </p:nvSpPr>
            <p:spPr>
              <a:xfrm>
                <a:off x="108270" y="3250354"/>
                <a:ext cx="474698" cy="2893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本地</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SSD</a:t>
                </a:r>
                <a:endPar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grpSp>
          <p:nvGrpSpPr>
            <p:cNvPr id="787" name="组合 786">
              <a:extLst>
                <a:ext uri="{FF2B5EF4-FFF2-40B4-BE49-F238E27FC236}">
                  <a16:creationId xmlns:a16="http://schemas.microsoft.com/office/drawing/2014/main" id="{694A0DB5-1988-80BC-3878-63EFE967C6FC}"/>
                </a:ext>
              </a:extLst>
            </p:cNvPr>
            <p:cNvGrpSpPr/>
            <p:nvPr/>
          </p:nvGrpSpPr>
          <p:grpSpPr>
            <a:xfrm>
              <a:off x="3559938" y="7555087"/>
              <a:ext cx="475434" cy="252000"/>
              <a:chOff x="93249" y="3253064"/>
              <a:chExt cx="438862" cy="232614"/>
            </a:xfrm>
          </p:grpSpPr>
          <p:sp>
            <p:nvSpPr>
              <p:cNvPr id="788" name="流程图: 接点 787">
                <a:extLst>
                  <a:ext uri="{FF2B5EF4-FFF2-40B4-BE49-F238E27FC236}">
                    <a16:creationId xmlns:a16="http://schemas.microsoft.com/office/drawing/2014/main" id="{33FAAD1D-8580-9C43-A2BB-8B4CC11DD5FB}"/>
                  </a:ext>
                </a:extLst>
              </p:cNvPr>
              <p:cNvSpPr/>
              <p:nvPr/>
            </p:nvSpPr>
            <p:spPr>
              <a:xfrm>
                <a:off x="194790" y="3253064"/>
                <a:ext cx="232616" cy="232614"/>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89" name="文本框 79">
                <a:extLst>
                  <a:ext uri="{FF2B5EF4-FFF2-40B4-BE49-F238E27FC236}">
                    <a16:creationId xmlns:a16="http://schemas.microsoft.com/office/drawing/2014/main" id="{D6C26CF6-692F-96E3-DA86-79310110D6A6}"/>
                  </a:ext>
                </a:extLst>
              </p:cNvPr>
              <p:cNvSpPr txBox="1"/>
              <p:nvPr/>
            </p:nvSpPr>
            <p:spPr>
              <a:xfrm>
                <a:off x="93249" y="3281215"/>
                <a:ext cx="438862" cy="1737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块存储</a:t>
                </a:r>
              </a:p>
            </p:txBody>
          </p:sp>
        </p:grpSp>
        <p:grpSp>
          <p:nvGrpSpPr>
            <p:cNvPr id="793" name="组合 792">
              <a:extLst>
                <a:ext uri="{FF2B5EF4-FFF2-40B4-BE49-F238E27FC236}">
                  <a16:creationId xmlns:a16="http://schemas.microsoft.com/office/drawing/2014/main" id="{17AD2ACF-20AD-D8D5-CAF5-F51916D4EEB6}"/>
                </a:ext>
              </a:extLst>
            </p:cNvPr>
            <p:cNvGrpSpPr/>
            <p:nvPr/>
          </p:nvGrpSpPr>
          <p:grpSpPr>
            <a:xfrm>
              <a:off x="3776332" y="7784587"/>
              <a:ext cx="415780" cy="323999"/>
              <a:chOff x="51345" y="3215317"/>
              <a:chExt cx="383796" cy="299077"/>
            </a:xfrm>
          </p:grpSpPr>
          <p:sp>
            <p:nvSpPr>
              <p:cNvPr id="794" name="流程图: 接点 793">
                <a:extLst>
                  <a:ext uri="{FF2B5EF4-FFF2-40B4-BE49-F238E27FC236}">
                    <a16:creationId xmlns:a16="http://schemas.microsoft.com/office/drawing/2014/main" id="{6FE151CA-1342-1A63-3DED-E1EF2EECF05A}"/>
                  </a:ext>
                </a:extLst>
              </p:cNvPr>
              <p:cNvSpPr/>
              <p:nvPr/>
            </p:nvSpPr>
            <p:spPr>
              <a:xfrm>
                <a:off x="100475" y="3215317"/>
                <a:ext cx="299076"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795" name="文本框 79">
                <a:extLst>
                  <a:ext uri="{FF2B5EF4-FFF2-40B4-BE49-F238E27FC236}">
                    <a16:creationId xmlns:a16="http://schemas.microsoft.com/office/drawing/2014/main" id="{CE818A22-6832-C4BB-FDF4-DBC4F3442109}"/>
                  </a:ext>
                </a:extLst>
              </p:cNvPr>
              <p:cNvSpPr txBox="1"/>
              <p:nvPr/>
            </p:nvSpPr>
            <p:spPr>
              <a:xfrm>
                <a:off x="51345" y="3226276"/>
                <a:ext cx="383796"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归档存储</a:t>
                </a:r>
              </a:p>
            </p:txBody>
          </p:sp>
        </p:grpSp>
        <p:cxnSp>
          <p:nvCxnSpPr>
            <p:cNvPr id="802" name="直接连接符 801">
              <a:extLst>
                <a:ext uri="{FF2B5EF4-FFF2-40B4-BE49-F238E27FC236}">
                  <a16:creationId xmlns:a16="http://schemas.microsoft.com/office/drawing/2014/main" id="{22BC4FE1-086B-6D81-F113-97B9437D60E9}"/>
                </a:ext>
              </a:extLst>
            </p:cNvPr>
            <p:cNvCxnSpPr>
              <a:cxnSpLocks/>
              <a:stCxn id="113" idx="5"/>
              <a:endCxn id="785" idx="0"/>
            </p:cNvCxnSpPr>
            <p:nvPr/>
          </p:nvCxnSpPr>
          <p:spPr>
            <a:xfrm>
              <a:off x="3483822" y="7733494"/>
              <a:ext cx="69217" cy="3230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9" name="直接连接符 808">
              <a:extLst>
                <a:ext uri="{FF2B5EF4-FFF2-40B4-BE49-F238E27FC236}">
                  <a16:creationId xmlns:a16="http://schemas.microsoft.com/office/drawing/2014/main" id="{9635CD31-3FD2-A5A4-526E-05D1D0F9256D}"/>
                </a:ext>
              </a:extLst>
            </p:cNvPr>
            <p:cNvCxnSpPr>
              <a:cxnSpLocks/>
              <a:stCxn id="113" idx="5"/>
              <a:endCxn id="788" idx="2"/>
            </p:cNvCxnSpPr>
            <p:nvPr/>
          </p:nvCxnSpPr>
          <p:spPr>
            <a:xfrm flipV="1">
              <a:off x="3483822" y="7681087"/>
              <a:ext cx="186119" cy="524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17" name="直接连接符 816">
              <a:extLst>
                <a:ext uri="{FF2B5EF4-FFF2-40B4-BE49-F238E27FC236}">
                  <a16:creationId xmlns:a16="http://schemas.microsoft.com/office/drawing/2014/main" id="{B729D244-9FF6-DB35-AECB-C6D0B75F4D09}"/>
                </a:ext>
              </a:extLst>
            </p:cNvPr>
            <p:cNvCxnSpPr>
              <a:cxnSpLocks/>
              <a:stCxn id="113" idx="5"/>
              <a:endCxn id="773" idx="0"/>
            </p:cNvCxnSpPr>
            <p:nvPr/>
          </p:nvCxnSpPr>
          <p:spPr>
            <a:xfrm>
              <a:off x="3483822" y="7733494"/>
              <a:ext cx="319309" cy="59448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0" name="直接连接符 819">
              <a:extLst>
                <a:ext uri="{FF2B5EF4-FFF2-40B4-BE49-F238E27FC236}">
                  <a16:creationId xmlns:a16="http://schemas.microsoft.com/office/drawing/2014/main" id="{E1A5365A-3ECD-7D1E-C01D-73D466C78BB9}"/>
                </a:ext>
              </a:extLst>
            </p:cNvPr>
            <p:cNvCxnSpPr>
              <a:cxnSpLocks/>
              <a:stCxn id="113" idx="5"/>
              <a:endCxn id="776" idx="2"/>
            </p:cNvCxnSpPr>
            <p:nvPr/>
          </p:nvCxnSpPr>
          <p:spPr>
            <a:xfrm>
              <a:off x="3483822" y="7733494"/>
              <a:ext cx="464915" cy="5725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5" name="直接连接符 824">
              <a:extLst>
                <a:ext uri="{FF2B5EF4-FFF2-40B4-BE49-F238E27FC236}">
                  <a16:creationId xmlns:a16="http://schemas.microsoft.com/office/drawing/2014/main" id="{5756BF38-B721-1636-6E6C-742EC94EE76A}"/>
                </a:ext>
              </a:extLst>
            </p:cNvPr>
            <p:cNvCxnSpPr>
              <a:cxnSpLocks/>
              <a:stCxn id="113" idx="5"/>
              <a:endCxn id="794" idx="2"/>
            </p:cNvCxnSpPr>
            <p:nvPr/>
          </p:nvCxnSpPr>
          <p:spPr>
            <a:xfrm>
              <a:off x="3483822" y="7733494"/>
              <a:ext cx="345734" cy="213093"/>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842" name="组合 841">
              <a:extLst>
                <a:ext uri="{FF2B5EF4-FFF2-40B4-BE49-F238E27FC236}">
                  <a16:creationId xmlns:a16="http://schemas.microsoft.com/office/drawing/2014/main" id="{EB8B66D7-3391-BCFA-2F83-2C98C301DBCF}"/>
                </a:ext>
              </a:extLst>
            </p:cNvPr>
            <p:cNvGrpSpPr/>
            <p:nvPr/>
          </p:nvGrpSpPr>
          <p:grpSpPr>
            <a:xfrm>
              <a:off x="5237169" y="7065466"/>
              <a:ext cx="742924" cy="648000"/>
              <a:chOff x="1708074" y="2955844"/>
              <a:chExt cx="707546" cy="617142"/>
            </a:xfrm>
          </p:grpSpPr>
          <p:sp>
            <p:nvSpPr>
              <p:cNvPr id="843" name="流程图: 接点 842">
                <a:extLst>
                  <a:ext uri="{FF2B5EF4-FFF2-40B4-BE49-F238E27FC236}">
                    <a16:creationId xmlns:a16="http://schemas.microsoft.com/office/drawing/2014/main" id="{D0EAD114-811B-001B-F9BA-EFCD94AFB24A}"/>
                  </a:ext>
                </a:extLst>
              </p:cNvPr>
              <p:cNvSpPr/>
              <p:nvPr/>
            </p:nvSpPr>
            <p:spPr>
              <a:xfrm>
                <a:off x="1753275" y="2955844"/>
                <a:ext cx="617143" cy="617142"/>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44" name="文本框 843">
                <a:extLst>
                  <a:ext uri="{FF2B5EF4-FFF2-40B4-BE49-F238E27FC236}">
                    <a16:creationId xmlns:a16="http://schemas.microsoft.com/office/drawing/2014/main" id="{5AACA597-FF23-9AA6-4010-957E827D9DDB}"/>
                  </a:ext>
                </a:extLst>
              </p:cNvPr>
              <p:cNvSpPr txBox="1"/>
              <p:nvPr/>
            </p:nvSpPr>
            <p:spPr>
              <a:xfrm>
                <a:off x="1708074" y="3087709"/>
                <a:ext cx="707546" cy="39113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合作伙伴生态系统</a:t>
                </a:r>
              </a:p>
            </p:txBody>
          </p:sp>
        </p:grpSp>
        <p:grpSp>
          <p:nvGrpSpPr>
            <p:cNvPr id="845" name="组合 844">
              <a:extLst>
                <a:ext uri="{FF2B5EF4-FFF2-40B4-BE49-F238E27FC236}">
                  <a16:creationId xmlns:a16="http://schemas.microsoft.com/office/drawing/2014/main" id="{8441D1D4-2DB2-0531-FA7C-B07A23A8DA74}"/>
                </a:ext>
              </a:extLst>
            </p:cNvPr>
            <p:cNvGrpSpPr/>
            <p:nvPr/>
          </p:nvGrpSpPr>
          <p:grpSpPr>
            <a:xfrm>
              <a:off x="4351357" y="3164682"/>
              <a:ext cx="723283" cy="648000"/>
              <a:chOff x="1708956" y="2964106"/>
              <a:chExt cx="761351" cy="682105"/>
            </a:xfrm>
          </p:grpSpPr>
          <p:sp>
            <p:nvSpPr>
              <p:cNvPr id="846" name="流程图: 接点 845">
                <a:extLst>
                  <a:ext uri="{FF2B5EF4-FFF2-40B4-BE49-F238E27FC236}">
                    <a16:creationId xmlns:a16="http://schemas.microsoft.com/office/drawing/2014/main" id="{3A770C7B-4DD4-BD11-D930-DEB81B19354B}"/>
                  </a:ext>
                </a:extLst>
              </p:cNvPr>
              <p:cNvSpPr/>
              <p:nvPr/>
            </p:nvSpPr>
            <p:spPr>
              <a:xfrm>
                <a:off x="1752793" y="2964106"/>
                <a:ext cx="682106" cy="68210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47" name="文本框 846">
                <a:extLst>
                  <a:ext uri="{FF2B5EF4-FFF2-40B4-BE49-F238E27FC236}">
                    <a16:creationId xmlns:a16="http://schemas.microsoft.com/office/drawing/2014/main" id="{283F3C0C-6012-2F39-E665-F4C642B39BC7}"/>
                  </a:ext>
                </a:extLst>
              </p:cNvPr>
              <p:cNvSpPr txBox="1"/>
              <p:nvPr/>
            </p:nvSpPr>
            <p:spPr>
              <a:xfrm>
                <a:off x="1708956" y="3087811"/>
                <a:ext cx="761351" cy="3962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开发者与社区资源</a:t>
                </a:r>
              </a:p>
            </p:txBody>
          </p:sp>
        </p:grpSp>
        <p:grpSp>
          <p:nvGrpSpPr>
            <p:cNvPr id="868" name="组合 867">
              <a:extLst>
                <a:ext uri="{FF2B5EF4-FFF2-40B4-BE49-F238E27FC236}">
                  <a16:creationId xmlns:a16="http://schemas.microsoft.com/office/drawing/2014/main" id="{66110CC4-D94A-DF09-FC8F-A920D7786953}"/>
                </a:ext>
              </a:extLst>
            </p:cNvPr>
            <p:cNvGrpSpPr/>
            <p:nvPr/>
          </p:nvGrpSpPr>
          <p:grpSpPr>
            <a:xfrm>
              <a:off x="5013176" y="3698636"/>
              <a:ext cx="648000" cy="648000"/>
              <a:chOff x="4869159" y="4199657"/>
              <a:chExt cx="648000" cy="648000"/>
            </a:xfrm>
          </p:grpSpPr>
          <p:sp>
            <p:nvSpPr>
              <p:cNvPr id="853" name="流程图: 接点 852">
                <a:extLst>
                  <a:ext uri="{FF2B5EF4-FFF2-40B4-BE49-F238E27FC236}">
                    <a16:creationId xmlns:a16="http://schemas.microsoft.com/office/drawing/2014/main" id="{D1788407-8B62-44B6-9E50-ED54F78192DC}"/>
                  </a:ext>
                </a:extLst>
              </p:cNvPr>
              <p:cNvSpPr/>
              <p:nvPr/>
            </p:nvSpPr>
            <p:spPr>
              <a:xfrm>
                <a:off x="4869159" y="4199657"/>
                <a:ext cx="648000" cy="648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54" name="文本框 853">
                <a:extLst>
                  <a:ext uri="{FF2B5EF4-FFF2-40B4-BE49-F238E27FC236}">
                    <a16:creationId xmlns:a16="http://schemas.microsoft.com/office/drawing/2014/main" id="{26D17592-42F0-BD73-F7AA-65A42F9D531A}"/>
                  </a:ext>
                </a:extLst>
              </p:cNvPr>
              <p:cNvSpPr txBox="1"/>
              <p:nvPr/>
            </p:nvSpPr>
            <p:spPr>
              <a:xfrm>
                <a:off x="4913628" y="4279936"/>
                <a:ext cx="576064" cy="5133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专家资源与专业服务</a:t>
                </a:r>
              </a:p>
            </p:txBody>
          </p:sp>
        </p:grpSp>
        <p:grpSp>
          <p:nvGrpSpPr>
            <p:cNvPr id="856" name="组合 855">
              <a:extLst>
                <a:ext uri="{FF2B5EF4-FFF2-40B4-BE49-F238E27FC236}">
                  <a16:creationId xmlns:a16="http://schemas.microsoft.com/office/drawing/2014/main" id="{58920BA7-081D-D8FD-FF28-8E3B033DE9EF}"/>
                </a:ext>
              </a:extLst>
            </p:cNvPr>
            <p:cNvGrpSpPr/>
            <p:nvPr/>
          </p:nvGrpSpPr>
          <p:grpSpPr>
            <a:xfrm>
              <a:off x="3474736" y="3698605"/>
              <a:ext cx="680353" cy="576001"/>
              <a:chOff x="1544037" y="2982143"/>
              <a:chExt cx="716161" cy="606315"/>
            </a:xfrm>
          </p:grpSpPr>
          <p:sp>
            <p:nvSpPr>
              <p:cNvPr id="857" name="流程图: 接点 856">
                <a:extLst>
                  <a:ext uri="{FF2B5EF4-FFF2-40B4-BE49-F238E27FC236}">
                    <a16:creationId xmlns:a16="http://schemas.microsoft.com/office/drawing/2014/main" id="{EF3C72E5-CD49-BF85-F1AA-D7A662471B2A}"/>
                  </a:ext>
                </a:extLst>
              </p:cNvPr>
              <p:cNvSpPr/>
              <p:nvPr/>
            </p:nvSpPr>
            <p:spPr>
              <a:xfrm>
                <a:off x="1602797" y="2982143"/>
                <a:ext cx="606316" cy="60631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58" name="文本框 857">
                <a:extLst>
                  <a:ext uri="{FF2B5EF4-FFF2-40B4-BE49-F238E27FC236}">
                    <a16:creationId xmlns:a16="http://schemas.microsoft.com/office/drawing/2014/main" id="{1DAE73F5-29A3-00B0-CFCA-B1567079A1A1}"/>
                  </a:ext>
                </a:extLst>
              </p:cNvPr>
              <p:cNvSpPr txBox="1"/>
              <p:nvPr/>
            </p:nvSpPr>
            <p:spPr>
              <a:xfrm>
                <a:off x="1544037" y="3044014"/>
                <a:ext cx="716161" cy="544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生态系统运营</a:t>
                </a:r>
                <a:endParaRPr kumimoji="0" lang="en-US" altLang="zh-CN"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与治理</a:t>
                </a:r>
              </a:p>
            </p:txBody>
          </p:sp>
        </p:grpSp>
        <p:grpSp>
          <p:nvGrpSpPr>
            <p:cNvPr id="859" name="组合 858">
              <a:extLst>
                <a:ext uri="{FF2B5EF4-FFF2-40B4-BE49-F238E27FC236}">
                  <a16:creationId xmlns:a16="http://schemas.microsoft.com/office/drawing/2014/main" id="{0640070D-04B7-C309-2139-61AC4207FCC9}"/>
                </a:ext>
              </a:extLst>
            </p:cNvPr>
            <p:cNvGrpSpPr/>
            <p:nvPr/>
          </p:nvGrpSpPr>
          <p:grpSpPr>
            <a:xfrm>
              <a:off x="4978299" y="4768097"/>
              <a:ext cx="576064" cy="540000"/>
              <a:chOff x="1676686" y="2978528"/>
              <a:chExt cx="606383" cy="568420"/>
            </a:xfrm>
          </p:grpSpPr>
          <p:sp>
            <p:nvSpPr>
              <p:cNvPr id="860" name="流程图: 接点 859">
                <a:extLst>
                  <a:ext uri="{FF2B5EF4-FFF2-40B4-BE49-F238E27FC236}">
                    <a16:creationId xmlns:a16="http://schemas.microsoft.com/office/drawing/2014/main" id="{45036484-9638-B864-BFA5-171BE7F20F96}"/>
                  </a:ext>
                </a:extLst>
              </p:cNvPr>
              <p:cNvSpPr/>
              <p:nvPr/>
            </p:nvSpPr>
            <p:spPr>
              <a:xfrm>
                <a:off x="1709703" y="2978528"/>
                <a:ext cx="568421" cy="56842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61" name="文本框 860">
                <a:extLst>
                  <a:ext uri="{FF2B5EF4-FFF2-40B4-BE49-F238E27FC236}">
                    <a16:creationId xmlns:a16="http://schemas.microsoft.com/office/drawing/2014/main" id="{D5E382B4-B540-7318-6062-B2F820DD7D8D}"/>
                  </a:ext>
                </a:extLst>
              </p:cNvPr>
              <p:cNvSpPr txBox="1"/>
              <p:nvPr/>
            </p:nvSpPr>
            <p:spPr>
              <a:xfrm>
                <a:off x="1676686" y="2997973"/>
                <a:ext cx="606383" cy="5403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生态创新与联合研发</a:t>
                </a:r>
              </a:p>
            </p:txBody>
          </p:sp>
        </p:grpSp>
        <p:grpSp>
          <p:nvGrpSpPr>
            <p:cNvPr id="863" name="组合 862">
              <a:extLst>
                <a:ext uri="{FF2B5EF4-FFF2-40B4-BE49-F238E27FC236}">
                  <a16:creationId xmlns:a16="http://schemas.microsoft.com/office/drawing/2014/main" id="{D6A0CF77-2B04-7878-1E16-0C40B4871CFB}"/>
                </a:ext>
              </a:extLst>
            </p:cNvPr>
            <p:cNvGrpSpPr/>
            <p:nvPr/>
          </p:nvGrpSpPr>
          <p:grpSpPr>
            <a:xfrm>
              <a:off x="5339405" y="4291037"/>
              <a:ext cx="749076" cy="559456"/>
              <a:chOff x="1579525" y="2969835"/>
              <a:chExt cx="1013481" cy="720000"/>
            </a:xfrm>
          </p:grpSpPr>
          <p:sp>
            <p:nvSpPr>
              <p:cNvPr id="864" name="流程图: 接点 863">
                <a:extLst>
                  <a:ext uri="{FF2B5EF4-FFF2-40B4-BE49-F238E27FC236}">
                    <a16:creationId xmlns:a16="http://schemas.microsoft.com/office/drawing/2014/main" id="{25BA8633-96B4-5CC4-8034-8BEDF0B4F623}"/>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65" name="文本框 79">
                <a:extLst>
                  <a:ext uri="{FF2B5EF4-FFF2-40B4-BE49-F238E27FC236}">
                    <a16:creationId xmlns:a16="http://schemas.microsoft.com/office/drawing/2014/main" id="{0961208D-3926-2966-199C-52E3FAAF3951}"/>
                  </a:ext>
                </a:extLst>
              </p:cNvPr>
              <p:cNvSpPr txBox="1"/>
              <p:nvPr/>
            </p:nvSpPr>
            <p:spPr>
              <a:xfrm>
                <a:off x="1579525" y="3054963"/>
                <a:ext cx="1013481" cy="48410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数据与</a:t>
                </a:r>
                <a:endParaRPr kumimoji="0" lang="en-US" altLang="zh-CN"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智能生态</a:t>
                </a:r>
              </a:p>
            </p:txBody>
          </p:sp>
        </p:grpSp>
        <p:cxnSp>
          <p:nvCxnSpPr>
            <p:cNvPr id="869" name="直接连接符 868">
              <a:extLst>
                <a:ext uri="{FF2B5EF4-FFF2-40B4-BE49-F238E27FC236}">
                  <a16:creationId xmlns:a16="http://schemas.microsoft.com/office/drawing/2014/main" id="{61A43DAD-CDA9-86BF-7BB7-5CFBB61F2FA9}"/>
                </a:ext>
              </a:extLst>
            </p:cNvPr>
            <p:cNvCxnSpPr>
              <a:cxnSpLocks/>
              <a:stCxn id="857" idx="5"/>
              <a:endCxn id="12" idx="1"/>
            </p:cNvCxnSpPr>
            <p:nvPr/>
          </p:nvCxnSpPr>
          <p:spPr>
            <a:xfrm>
              <a:off x="4022204" y="4190249"/>
              <a:ext cx="84354" cy="1901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4" name="直接连接符 873">
              <a:extLst>
                <a:ext uri="{FF2B5EF4-FFF2-40B4-BE49-F238E27FC236}">
                  <a16:creationId xmlns:a16="http://schemas.microsoft.com/office/drawing/2014/main" id="{1FE14379-0A98-7682-2E42-70233CCD038E}"/>
                </a:ext>
              </a:extLst>
            </p:cNvPr>
            <p:cNvCxnSpPr>
              <a:cxnSpLocks/>
              <a:stCxn id="846" idx="4"/>
            </p:cNvCxnSpPr>
            <p:nvPr/>
          </p:nvCxnSpPr>
          <p:spPr>
            <a:xfrm flipH="1">
              <a:off x="4452686" y="3812682"/>
              <a:ext cx="264316" cy="4199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7" name="直接连接符 876">
              <a:extLst>
                <a:ext uri="{FF2B5EF4-FFF2-40B4-BE49-F238E27FC236}">
                  <a16:creationId xmlns:a16="http://schemas.microsoft.com/office/drawing/2014/main" id="{A1DFB48E-2F69-741C-8C72-7101DE5BDC58}"/>
                </a:ext>
              </a:extLst>
            </p:cNvPr>
            <p:cNvCxnSpPr>
              <a:cxnSpLocks/>
              <a:stCxn id="853" idx="3"/>
              <a:endCxn id="12" idx="7"/>
            </p:cNvCxnSpPr>
            <p:nvPr/>
          </p:nvCxnSpPr>
          <p:spPr>
            <a:xfrm flipH="1">
              <a:off x="4768410" y="4251739"/>
              <a:ext cx="339663" cy="128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0" name="直接连接符 879">
              <a:extLst>
                <a:ext uri="{FF2B5EF4-FFF2-40B4-BE49-F238E27FC236}">
                  <a16:creationId xmlns:a16="http://schemas.microsoft.com/office/drawing/2014/main" id="{8D187997-405C-C7E7-5E2D-CB636A3604C6}"/>
                </a:ext>
              </a:extLst>
            </p:cNvPr>
            <p:cNvCxnSpPr>
              <a:cxnSpLocks/>
              <a:stCxn id="12" idx="5"/>
              <a:endCxn id="860" idx="2"/>
            </p:cNvCxnSpPr>
            <p:nvPr/>
          </p:nvCxnSpPr>
          <p:spPr>
            <a:xfrm flipV="1">
              <a:off x="4768410" y="5038097"/>
              <a:ext cx="241254" cy="41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1" name="直接连接符 880">
              <a:extLst>
                <a:ext uri="{FF2B5EF4-FFF2-40B4-BE49-F238E27FC236}">
                  <a16:creationId xmlns:a16="http://schemas.microsoft.com/office/drawing/2014/main" id="{2FEDB8ED-8F95-BDBE-B38E-56791856B25E}"/>
                </a:ext>
              </a:extLst>
            </p:cNvPr>
            <p:cNvCxnSpPr>
              <a:cxnSpLocks/>
              <a:stCxn id="12" idx="6"/>
              <a:endCxn id="864" idx="2"/>
            </p:cNvCxnSpPr>
            <p:nvPr/>
          </p:nvCxnSpPr>
          <p:spPr>
            <a:xfrm flipV="1">
              <a:off x="4905484" y="4570765"/>
              <a:ext cx="546898" cy="14055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896" name="组合 895">
              <a:extLst>
                <a:ext uri="{FF2B5EF4-FFF2-40B4-BE49-F238E27FC236}">
                  <a16:creationId xmlns:a16="http://schemas.microsoft.com/office/drawing/2014/main" id="{A30F0C03-22BE-32A6-A3F2-4CD1A849E63E}"/>
                </a:ext>
              </a:extLst>
            </p:cNvPr>
            <p:cNvGrpSpPr/>
            <p:nvPr/>
          </p:nvGrpSpPr>
          <p:grpSpPr>
            <a:xfrm>
              <a:off x="4781489" y="2034054"/>
              <a:ext cx="536816" cy="432000"/>
              <a:chOff x="71833" y="3271987"/>
              <a:chExt cx="536816" cy="432000"/>
            </a:xfrm>
          </p:grpSpPr>
          <p:sp>
            <p:nvSpPr>
              <p:cNvPr id="897" name="流程图: 接点 896">
                <a:extLst>
                  <a:ext uri="{FF2B5EF4-FFF2-40B4-BE49-F238E27FC236}">
                    <a16:creationId xmlns:a16="http://schemas.microsoft.com/office/drawing/2014/main" id="{47877930-DFCA-E3C6-D82E-76A0CA59740F}"/>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898" name="文本框 79">
                <a:extLst>
                  <a:ext uri="{FF2B5EF4-FFF2-40B4-BE49-F238E27FC236}">
                    <a16:creationId xmlns:a16="http://schemas.microsoft.com/office/drawing/2014/main" id="{F8F8281F-0AEF-A340-D7D3-97B2E126EC2F}"/>
                  </a:ext>
                </a:extLst>
              </p:cNvPr>
              <p:cNvSpPr txBox="1"/>
              <p:nvPr/>
            </p:nvSpPr>
            <p:spPr>
              <a:xfrm>
                <a:off x="71833" y="3340409"/>
                <a:ext cx="536816"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开发</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工具链</a:t>
                </a:r>
              </a:p>
            </p:txBody>
          </p:sp>
        </p:grpSp>
        <p:grpSp>
          <p:nvGrpSpPr>
            <p:cNvPr id="899" name="组合 898">
              <a:extLst>
                <a:ext uri="{FF2B5EF4-FFF2-40B4-BE49-F238E27FC236}">
                  <a16:creationId xmlns:a16="http://schemas.microsoft.com/office/drawing/2014/main" id="{67687D6A-3FB9-C28A-85E4-68CF86693AC0}"/>
                </a:ext>
              </a:extLst>
            </p:cNvPr>
            <p:cNvGrpSpPr/>
            <p:nvPr/>
          </p:nvGrpSpPr>
          <p:grpSpPr>
            <a:xfrm>
              <a:off x="4741935" y="7631866"/>
              <a:ext cx="746565" cy="720000"/>
              <a:chOff x="1732380" y="2969835"/>
              <a:chExt cx="711014" cy="685714"/>
            </a:xfrm>
          </p:grpSpPr>
          <p:sp>
            <p:nvSpPr>
              <p:cNvPr id="900" name="流程图: 接点 899">
                <a:extLst>
                  <a:ext uri="{FF2B5EF4-FFF2-40B4-BE49-F238E27FC236}">
                    <a16:creationId xmlns:a16="http://schemas.microsoft.com/office/drawing/2014/main" id="{9BA34CD8-2BC6-5F17-95D0-F2973870F6EA}"/>
                  </a:ext>
                </a:extLst>
              </p:cNvPr>
              <p:cNvSpPr/>
              <p:nvPr/>
            </p:nvSpPr>
            <p:spPr>
              <a:xfrm>
                <a:off x="1732380" y="2969835"/>
                <a:ext cx="685714" cy="685714"/>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01" name="文本框 900">
                <a:extLst>
                  <a:ext uri="{FF2B5EF4-FFF2-40B4-BE49-F238E27FC236}">
                    <a16:creationId xmlns:a16="http://schemas.microsoft.com/office/drawing/2014/main" id="{3EB19550-73FF-6856-D10F-7699D9BA812E}"/>
                  </a:ext>
                </a:extLst>
              </p:cNvPr>
              <p:cNvSpPr txBox="1"/>
              <p:nvPr/>
            </p:nvSpPr>
            <p:spPr>
              <a:xfrm>
                <a:off x="1735848" y="3075277"/>
                <a:ext cx="707546" cy="5378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云市场与解决方案商店</a:t>
                </a:r>
              </a:p>
            </p:txBody>
          </p:sp>
        </p:grpSp>
        <p:grpSp>
          <p:nvGrpSpPr>
            <p:cNvPr id="902" name="组合 901">
              <a:extLst>
                <a:ext uri="{FF2B5EF4-FFF2-40B4-BE49-F238E27FC236}">
                  <a16:creationId xmlns:a16="http://schemas.microsoft.com/office/drawing/2014/main" id="{0D13F280-9286-4A8E-AE1B-FBCD0DC73575}"/>
                </a:ext>
              </a:extLst>
            </p:cNvPr>
            <p:cNvGrpSpPr/>
            <p:nvPr/>
          </p:nvGrpSpPr>
          <p:grpSpPr>
            <a:xfrm>
              <a:off x="5192657" y="6339578"/>
              <a:ext cx="742924" cy="612000"/>
              <a:chOff x="1671369" y="2949738"/>
              <a:chExt cx="707546" cy="582856"/>
            </a:xfrm>
          </p:grpSpPr>
          <p:sp>
            <p:nvSpPr>
              <p:cNvPr id="903" name="流程图: 接点 902">
                <a:extLst>
                  <a:ext uri="{FF2B5EF4-FFF2-40B4-BE49-F238E27FC236}">
                    <a16:creationId xmlns:a16="http://schemas.microsoft.com/office/drawing/2014/main" id="{0202460D-D82E-56E2-39C7-52B4351FC7D6}"/>
                  </a:ext>
                </a:extLst>
              </p:cNvPr>
              <p:cNvSpPr/>
              <p:nvPr/>
            </p:nvSpPr>
            <p:spPr>
              <a:xfrm>
                <a:off x="1732378" y="2949738"/>
                <a:ext cx="582857" cy="582856"/>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04" name="文本框 903">
                <a:extLst>
                  <a:ext uri="{FF2B5EF4-FFF2-40B4-BE49-F238E27FC236}">
                    <a16:creationId xmlns:a16="http://schemas.microsoft.com/office/drawing/2014/main" id="{9822B748-1296-C143-A08D-9ED44AD4898B}"/>
                  </a:ext>
                </a:extLst>
              </p:cNvPr>
              <p:cNvSpPr txBox="1"/>
              <p:nvPr/>
            </p:nvSpPr>
            <p:spPr>
              <a:xfrm>
                <a:off x="1671369" y="3019655"/>
                <a:ext cx="707546" cy="48891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云平台与基础设施支持</a:t>
                </a:r>
              </a:p>
            </p:txBody>
          </p:sp>
        </p:grpSp>
        <p:grpSp>
          <p:nvGrpSpPr>
            <p:cNvPr id="908" name="组合 907">
              <a:extLst>
                <a:ext uri="{FF2B5EF4-FFF2-40B4-BE49-F238E27FC236}">
                  <a16:creationId xmlns:a16="http://schemas.microsoft.com/office/drawing/2014/main" id="{F6D0CE11-BF98-6202-A88F-2C351FA0520D}"/>
                </a:ext>
              </a:extLst>
            </p:cNvPr>
            <p:cNvGrpSpPr/>
            <p:nvPr/>
          </p:nvGrpSpPr>
          <p:grpSpPr>
            <a:xfrm>
              <a:off x="4972442" y="5741054"/>
              <a:ext cx="587776" cy="559456"/>
              <a:chOff x="1719804" y="2969835"/>
              <a:chExt cx="795246" cy="720000"/>
            </a:xfrm>
          </p:grpSpPr>
          <p:sp>
            <p:nvSpPr>
              <p:cNvPr id="909" name="流程图: 接点 908">
                <a:extLst>
                  <a:ext uri="{FF2B5EF4-FFF2-40B4-BE49-F238E27FC236}">
                    <a16:creationId xmlns:a16="http://schemas.microsoft.com/office/drawing/2014/main" id="{4333FE03-4BAE-79A9-365A-837B8FC401EE}"/>
                  </a:ext>
                </a:extLst>
              </p:cNvPr>
              <p:cNvSpPr/>
              <p:nvPr/>
            </p:nvSpPr>
            <p:spPr>
              <a:xfrm>
                <a:off x="1732380" y="2969835"/>
                <a:ext cx="720000" cy="72000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10" name="文本框 79">
                <a:extLst>
                  <a:ext uri="{FF2B5EF4-FFF2-40B4-BE49-F238E27FC236}">
                    <a16:creationId xmlns:a16="http://schemas.microsoft.com/office/drawing/2014/main" id="{3FE4BECD-4F7C-2568-2BAA-AB7C0CED7EF9}"/>
                  </a:ext>
                </a:extLst>
              </p:cNvPr>
              <p:cNvSpPr txBox="1"/>
              <p:nvPr/>
            </p:nvSpPr>
            <p:spPr>
              <a:xfrm>
                <a:off x="1719804" y="3026276"/>
                <a:ext cx="795246" cy="66068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市场渠道与客户拓展</a:t>
                </a:r>
              </a:p>
            </p:txBody>
          </p:sp>
        </p:grpSp>
        <p:grpSp>
          <p:nvGrpSpPr>
            <p:cNvPr id="912" name="组合 911">
              <a:extLst>
                <a:ext uri="{FF2B5EF4-FFF2-40B4-BE49-F238E27FC236}">
                  <a16:creationId xmlns:a16="http://schemas.microsoft.com/office/drawing/2014/main" id="{DBA11911-558B-8889-F059-2677C5532BE4}"/>
                </a:ext>
              </a:extLst>
            </p:cNvPr>
            <p:cNvGrpSpPr/>
            <p:nvPr/>
          </p:nvGrpSpPr>
          <p:grpSpPr>
            <a:xfrm>
              <a:off x="3990095" y="6973761"/>
              <a:ext cx="763438" cy="468000"/>
              <a:chOff x="1561285" y="2978528"/>
              <a:chExt cx="803619" cy="492630"/>
            </a:xfrm>
          </p:grpSpPr>
          <p:sp>
            <p:nvSpPr>
              <p:cNvPr id="913" name="流程图: 接点 912">
                <a:extLst>
                  <a:ext uri="{FF2B5EF4-FFF2-40B4-BE49-F238E27FC236}">
                    <a16:creationId xmlns:a16="http://schemas.microsoft.com/office/drawing/2014/main" id="{9726CBA2-2BAE-3152-736F-8FF4375E5472}"/>
                  </a:ext>
                </a:extLst>
              </p:cNvPr>
              <p:cNvSpPr/>
              <p:nvPr/>
            </p:nvSpPr>
            <p:spPr>
              <a:xfrm>
                <a:off x="1709703" y="2978528"/>
                <a:ext cx="492632" cy="49263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14" name="文本框 913">
                <a:extLst>
                  <a:ext uri="{FF2B5EF4-FFF2-40B4-BE49-F238E27FC236}">
                    <a16:creationId xmlns:a16="http://schemas.microsoft.com/office/drawing/2014/main" id="{83F96484-6100-1009-EBCF-22B7EAB0782D}"/>
                  </a:ext>
                </a:extLst>
              </p:cNvPr>
              <p:cNvSpPr txBox="1"/>
              <p:nvPr/>
            </p:nvSpPr>
            <p:spPr>
              <a:xfrm>
                <a:off x="1561285" y="3024819"/>
                <a:ext cx="803619" cy="36025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认证与</a:t>
                </a:r>
                <a:endPar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合规生态</a:t>
                </a:r>
              </a:p>
            </p:txBody>
          </p:sp>
        </p:grpSp>
        <p:grpSp>
          <p:nvGrpSpPr>
            <p:cNvPr id="918" name="组合 917">
              <a:extLst>
                <a:ext uri="{FF2B5EF4-FFF2-40B4-BE49-F238E27FC236}">
                  <a16:creationId xmlns:a16="http://schemas.microsoft.com/office/drawing/2014/main" id="{4174724F-33A7-0914-8C96-8A40684E902D}"/>
                </a:ext>
              </a:extLst>
            </p:cNvPr>
            <p:cNvGrpSpPr/>
            <p:nvPr/>
          </p:nvGrpSpPr>
          <p:grpSpPr>
            <a:xfrm>
              <a:off x="3969484" y="2808033"/>
              <a:ext cx="414150" cy="396000"/>
              <a:chOff x="83721" y="3215316"/>
              <a:chExt cx="382292" cy="365539"/>
            </a:xfrm>
          </p:grpSpPr>
          <p:sp>
            <p:nvSpPr>
              <p:cNvPr id="919" name="流程图: 接点 918">
                <a:extLst>
                  <a:ext uri="{FF2B5EF4-FFF2-40B4-BE49-F238E27FC236}">
                    <a16:creationId xmlns:a16="http://schemas.microsoft.com/office/drawing/2014/main" id="{6571AFDA-C493-E56F-3594-83C6339944D5}"/>
                  </a:ext>
                </a:extLst>
              </p:cNvPr>
              <p:cNvSpPr/>
              <p:nvPr/>
            </p:nvSpPr>
            <p:spPr>
              <a:xfrm>
                <a:off x="100475" y="3215316"/>
                <a:ext cx="365538" cy="36553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20" name="文本框 79">
                <a:extLst>
                  <a:ext uri="{FF2B5EF4-FFF2-40B4-BE49-F238E27FC236}">
                    <a16:creationId xmlns:a16="http://schemas.microsoft.com/office/drawing/2014/main" id="{C5298597-3B67-4B43-25D8-4EB9D01D0D9B}"/>
                  </a:ext>
                </a:extLst>
              </p:cNvPr>
              <p:cNvSpPr txBox="1"/>
              <p:nvPr/>
            </p:nvSpPr>
            <p:spPr>
              <a:xfrm>
                <a:off x="83721" y="3260789"/>
                <a:ext cx="380531"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激励机制</a:t>
                </a:r>
              </a:p>
            </p:txBody>
          </p:sp>
        </p:grpSp>
        <p:grpSp>
          <p:nvGrpSpPr>
            <p:cNvPr id="921" name="组合 920">
              <a:extLst>
                <a:ext uri="{FF2B5EF4-FFF2-40B4-BE49-F238E27FC236}">
                  <a16:creationId xmlns:a16="http://schemas.microsoft.com/office/drawing/2014/main" id="{7F6915B3-E6C0-8A89-6B5A-A45A4DDCAF2D}"/>
                </a:ext>
              </a:extLst>
            </p:cNvPr>
            <p:cNvGrpSpPr/>
            <p:nvPr/>
          </p:nvGrpSpPr>
          <p:grpSpPr>
            <a:xfrm>
              <a:off x="3921943" y="3310158"/>
              <a:ext cx="480290" cy="331810"/>
              <a:chOff x="25313" y="3215317"/>
              <a:chExt cx="443344" cy="306287"/>
            </a:xfrm>
          </p:grpSpPr>
          <p:sp>
            <p:nvSpPr>
              <p:cNvPr id="922" name="流程图: 接点 921">
                <a:extLst>
                  <a:ext uri="{FF2B5EF4-FFF2-40B4-BE49-F238E27FC236}">
                    <a16:creationId xmlns:a16="http://schemas.microsoft.com/office/drawing/2014/main" id="{911BD12E-85B0-DA04-C307-C0E21A45CC04}"/>
                  </a:ext>
                </a:extLst>
              </p:cNvPr>
              <p:cNvSpPr/>
              <p:nvPr/>
            </p:nvSpPr>
            <p:spPr>
              <a:xfrm>
                <a:off x="100475" y="3215317"/>
                <a:ext cx="299076"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23" name="文本框 79">
                <a:extLst>
                  <a:ext uri="{FF2B5EF4-FFF2-40B4-BE49-F238E27FC236}">
                    <a16:creationId xmlns:a16="http://schemas.microsoft.com/office/drawing/2014/main" id="{C6F50CFF-7BD5-7C42-860C-EA8798BAC249}"/>
                  </a:ext>
                </a:extLst>
              </p:cNvPr>
              <p:cNvSpPr txBox="1"/>
              <p:nvPr/>
            </p:nvSpPr>
            <p:spPr>
              <a:xfrm>
                <a:off x="25313" y="3232246"/>
                <a:ext cx="443344" cy="28935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成熟度规划</a:t>
                </a:r>
              </a:p>
            </p:txBody>
          </p:sp>
        </p:grpSp>
        <p:cxnSp>
          <p:nvCxnSpPr>
            <p:cNvPr id="924" name="直接连接符 923">
              <a:extLst>
                <a:ext uri="{FF2B5EF4-FFF2-40B4-BE49-F238E27FC236}">
                  <a16:creationId xmlns:a16="http://schemas.microsoft.com/office/drawing/2014/main" id="{22CEBF0C-A85F-CAC6-8DBD-46233E4ACF99}"/>
                </a:ext>
              </a:extLst>
            </p:cNvPr>
            <p:cNvCxnSpPr>
              <a:cxnSpLocks/>
              <a:stCxn id="779" idx="4"/>
              <a:endCxn id="857" idx="0"/>
            </p:cNvCxnSpPr>
            <p:nvPr/>
          </p:nvCxnSpPr>
          <p:spPr>
            <a:xfrm>
              <a:off x="3733270" y="3388165"/>
              <a:ext cx="85287" cy="31043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36" name="直接连接符 935">
              <a:extLst>
                <a:ext uri="{FF2B5EF4-FFF2-40B4-BE49-F238E27FC236}">
                  <a16:creationId xmlns:a16="http://schemas.microsoft.com/office/drawing/2014/main" id="{0A8309D6-A6C9-DEEA-FC54-6CCAD363D1F3}"/>
                </a:ext>
              </a:extLst>
            </p:cNvPr>
            <p:cNvCxnSpPr>
              <a:cxnSpLocks/>
              <a:stCxn id="919" idx="3"/>
              <a:endCxn id="857" idx="0"/>
            </p:cNvCxnSpPr>
            <p:nvPr/>
          </p:nvCxnSpPr>
          <p:spPr>
            <a:xfrm flipH="1">
              <a:off x="3818557" y="3146040"/>
              <a:ext cx="227070" cy="5525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37" name="直接连接符 936">
              <a:extLst>
                <a:ext uri="{FF2B5EF4-FFF2-40B4-BE49-F238E27FC236}">
                  <a16:creationId xmlns:a16="http://schemas.microsoft.com/office/drawing/2014/main" id="{0AFE7C51-214E-666A-B010-BEDB8BE51E7D}"/>
                </a:ext>
              </a:extLst>
            </p:cNvPr>
            <p:cNvCxnSpPr>
              <a:cxnSpLocks/>
              <a:stCxn id="922" idx="3"/>
              <a:endCxn id="857" idx="0"/>
            </p:cNvCxnSpPr>
            <p:nvPr/>
          </p:nvCxnSpPr>
          <p:spPr>
            <a:xfrm flipH="1">
              <a:off x="3818557" y="3586717"/>
              <a:ext cx="232260" cy="111885"/>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45" name="组合 944">
              <a:extLst>
                <a:ext uri="{FF2B5EF4-FFF2-40B4-BE49-F238E27FC236}">
                  <a16:creationId xmlns:a16="http://schemas.microsoft.com/office/drawing/2014/main" id="{114CC095-66B8-5863-FB27-07E88E9F93E8}"/>
                </a:ext>
              </a:extLst>
            </p:cNvPr>
            <p:cNvGrpSpPr/>
            <p:nvPr/>
          </p:nvGrpSpPr>
          <p:grpSpPr>
            <a:xfrm>
              <a:off x="4117111" y="2212899"/>
              <a:ext cx="524688" cy="396000"/>
              <a:chOff x="60558" y="3271987"/>
              <a:chExt cx="524688" cy="396000"/>
            </a:xfrm>
          </p:grpSpPr>
          <p:sp>
            <p:nvSpPr>
              <p:cNvPr id="946" name="流程图: 接点 945">
                <a:extLst>
                  <a:ext uri="{FF2B5EF4-FFF2-40B4-BE49-F238E27FC236}">
                    <a16:creationId xmlns:a16="http://schemas.microsoft.com/office/drawing/2014/main" id="{15CDFAFA-0A7A-C2A3-BD52-E4642C308A0A}"/>
                  </a:ext>
                </a:extLst>
              </p:cNvPr>
              <p:cNvSpPr/>
              <p:nvPr/>
            </p:nvSpPr>
            <p:spPr>
              <a:xfrm>
                <a:off x="137069" y="3271987"/>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47" name="文本框 79">
                <a:extLst>
                  <a:ext uri="{FF2B5EF4-FFF2-40B4-BE49-F238E27FC236}">
                    <a16:creationId xmlns:a16="http://schemas.microsoft.com/office/drawing/2014/main" id="{789F65A3-F5DD-AD17-531B-49FD63D2AA15}"/>
                  </a:ext>
                </a:extLst>
              </p:cNvPr>
              <p:cNvSpPr txBox="1"/>
              <p:nvPr/>
            </p:nvSpPr>
            <p:spPr>
              <a:xfrm>
                <a:off x="60558" y="3317053"/>
                <a:ext cx="524688"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开发者支持</a:t>
                </a:r>
              </a:p>
            </p:txBody>
          </p:sp>
        </p:grpSp>
        <p:grpSp>
          <p:nvGrpSpPr>
            <p:cNvPr id="948" name="组合 947">
              <a:extLst>
                <a:ext uri="{FF2B5EF4-FFF2-40B4-BE49-F238E27FC236}">
                  <a16:creationId xmlns:a16="http://schemas.microsoft.com/office/drawing/2014/main" id="{F34B4439-EDD2-2E9E-D99A-2D147747C157}"/>
                </a:ext>
              </a:extLst>
            </p:cNvPr>
            <p:cNvGrpSpPr/>
            <p:nvPr/>
          </p:nvGrpSpPr>
          <p:grpSpPr>
            <a:xfrm>
              <a:off x="4536475" y="2393367"/>
              <a:ext cx="420506" cy="324000"/>
              <a:chOff x="49652" y="3215316"/>
              <a:chExt cx="388159" cy="299077"/>
            </a:xfrm>
          </p:grpSpPr>
          <p:sp>
            <p:nvSpPr>
              <p:cNvPr id="949" name="流程图: 接点 948">
                <a:extLst>
                  <a:ext uri="{FF2B5EF4-FFF2-40B4-BE49-F238E27FC236}">
                    <a16:creationId xmlns:a16="http://schemas.microsoft.com/office/drawing/2014/main" id="{5B5AB5D7-5B4F-FB6D-90EE-B7CFCDAA82C6}"/>
                  </a:ext>
                </a:extLst>
              </p:cNvPr>
              <p:cNvSpPr/>
              <p:nvPr/>
            </p:nvSpPr>
            <p:spPr>
              <a:xfrm>
                <a:off x="100475" y="3215316"/>
                <a:ext cx="299077"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50" name="文本框 79">
                <a:extLst>
                  <a:ext uri="{FF2B5EF4-FFF2-40B4-BE49-F238E27FC236}">
                    <a16:creationId xmlns:a16="http://schemas.microsoft.com/office/drawing/2014/main" id="{0586AA3F-E1CF-CA2F-2816-3787353164C4}"/>
                  </a:ext>
                </a:extLst>
              </p:cNvPr>
              <p:cNvSpPr txBox="1"/>
              <p:nvPr/>
            </p:nvSpPr>
            <p:spPr>
              <a:xfrm>
                <a:off x="49652" y="3222807"/>
                <a:ext cx="388159" cy="28410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开源社区</a:t>
                </a:r>
              </a:p>
            </p:txBody>
          </p:sp>
        </p:grpSp>
        <p:grpSp>
          <p:nvGrpSpPr>
            <p:cNvPr id="951" name="组合 950">
              <a:extLst>
                <a:ext uri="{FF2B5EF4-FFF2-40B4-BE49-F238E27FC236}">
                  <a16:creationId xmlns:a16="http://schemas.microsoft.com/office/drawing/2014/main" id="{B83F6F5C-7716-8EE4-21C5-FA6E9F7E259D}"/>
                </a:ext>
              </a:extLst>
            </p:cNvPr>
            <p:cNvGrpSpPr/>
            <p:nvPr/>
          </p:nvGrpSpPr>
          <p:grpSpPr>
            <a:xfrm>
              <a:off x="4865237" y="2626395"/>
              <a:ext cx="529492" cy="324000"/>
              <a:chOff x="7446" y="3215317"/>
              <a:chExt cx="488760" cy="299077"/>
            </a:xfrm>
          </p:grpSpPr>
          <p:sp>
            <p:nvSpPr>
              <p:cNvPr id="952" name="流程图: 接点 951">
                <a:extLst>
                  <a:ext uri="{FF2B5EF4-FFF2-40B4-BE49-F238E27FC236}">
                    <a16:creationId xmlns:a16="http://schemas.microsoft.com/office/drawing/2014/main" id="{B6E12A39-7C04-A921-BCD2-7D96EB2E3400}"/>
                  </a:ext>
                </a:extLst>
              </p:cNvPr>
              <p:cNvSpPr/>
              <p:nvPr/>
            </p:nvSpPr>
            <p:spPr>
              <a:xfrm>
                <a:off x="100475" y="3215317"/>
                <a:ext cx="299076" cy="29907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53" name="文本框 79">
                <a:extLst>
                  <a:ext uri="{FF2B5EF4-FFF2-40B4-BE49-F238E27FC236}">
                    <a16:creationId xmlns:a16="http://schemas.microsoft.com/office/drawing/2014/main" id="{C2DD7A46-3D40-5454-E32B-3653534A1536}"/>
                  </a:ext>
                </a:extLst>
              </p:cNvPr>
              <p:cNvSpPr txBox="1"/>
              <p:nvPr/>
            </p:nvSpPr>
            <p:spPr>
              <a:xfrm>
                <a:off x="7446" y="3222435"/>
                <a:ext cx="488760" cy="28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培训</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认证</a:t>
                </a:r>
              </a:p>
            </p:txBody>
          </p:sp>
        </p:grpSp>
        <p:cxnSp>
          <p:nvCxnSpPr>
            <p:cNvPr id="954" name="直接连接符 953">
              <a:extLst>
                <a:ext uri="{FF2B5EF4-FFF2-40B4-BE49-F238E27FC236}">
                  <a16:creationId xmlns:a16="http://schemas.microsoft.com/office/drawing/2014/main" id="{852D98A3-AF4D-5FF7-A2D4-97CC561707AA}"/>
                </a:ext>
              </a:extLst>
            </p:cNvPr>
            <p:cNvCxnSpPr>
              <a:cxnSpLocks/>
              <a:stCxn id="946" idx="4"/>
              <a:endCxn id="846" idx="0"/>
            </p:cNvCxnSpPr>
            <p:nvPr/>
          </p:nvCxnSpPr>
          <p:spPr>
            <a:xfrm>
              <a:off x="4391622" y="2608899"/>
              <a:ext cx="325380" cy="55578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57" name="直接连接符 956">
              <a:extLst>
                <a:ext uri="{FF2B5EF4-FFF2-40B4-BE49-F238E27FC236}">
                  <a16:creationId xmlns:a16="http://schemas.microsoft.com/office/drawing/2014/main" id="{05FC53EB-8B14-ED5E-2DF6-5A1846B7D206}"/>
                </a:ext>
              </a:extLst>
            </p:cNvPr>
            <p:cNvCxnSpPr>
              <a:cxnSpLocks/>
              <a:stCxn id="949" idx="4"/>
              <a:endCxn id="846" idx="0"/>
            </p:cNvCxnSpPr>
            <p:nvPr/>
          </p:nvCxnSpPr>
          <p:spPr>
            <a:xfrm flipH="1">
              <a:off x="4717002" y="2717362"/>
              <a:ext cx="36531" cy="44732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62" name="直接连接符 961">
              <a:extLst>
                <a:ext uri="{FF2B5EF4-FFF2-40B4-BE49-F238E27FC236}">
                  <a16:creationId xmlns:a16="http://schemas.microsoft.com/office/drawing/2014/main" id="{E60EBB25-474C-538A-7CF2-25F285E50599}"/>
                </a:ext>
              </a:extLst>
            </p:cNvPr>
            <p:cNvCxnSpPr>
              <a:cxnSpLocks/>
              <a:stCxn id="897" idx="4"/>
              <a:endCxn id="846" idx="0"/>
            </p:cNvCxnSpPr>
            <p:nvPr/>
          </p:nvCxnSpPr>
          <p:spPr>
            <a:xfrm flipH="1">
              <a:off x="4717002" y="2466054"/>
              <a:ext cx="345723" cy="69862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63" name="直接连接符 962">
              <a:extLst>
                <a:ext uri="{FF2B5EF4-FFF2-40B4-BE49-F238E27FC236}">
                  <a16:creationId xmlns:a16="http://schemas.microsoft.com/office/drawing/2014/main" id="{F95E42E8-975D-AAED-D1C1-86308DA328B8}"/>
                </a:ext>
              </a:extLst>
            </p:cNvPr>
            <p:cNvCxnSpPr>
              <a:cxnSpLocks/>
              <a:stCxn id="952" idx="3"/>
              <a:endCxn id="846" idx="0"/>
            </p:cNvCxnSpPr>
            <p:nvPr/>
          </p:nvCxnSpPr>
          <p:spPr>
            <a:xfrm flipH="1">
              <a:off x="4717002" y="2902942"/>
              <a:ext cx="296466" cy="26174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71" name="组合 970">
              <a:extLst>
                <a:ext uri="{FF2B5EF4-FFF2-40B4-BE49-F238E27FC236}">
                  <a16:creationId xmlns:a16="http://schemas.microsoft.com/office/drawing/2014/main" id="{A504930E-7517-8B69-3C2A-5AD09FFCBCCD}"/>
                </a:ext>
              </a:extLst>
            </p:cNvPr>
            <p:cNvGrpSpPr/>
            <p:nvPr/>
          </p:nvGrpSpPr>
          <p:grpSpPr>
            <a:xfrm>
              <a:off x="5374895" y="2330583"/>
              <a:ext cx="454306" cy="432000"/>
              <a:chOff x="114763" y="3271987"/>
              <a:chExt cx="454306" cy="432000"/>
            </a:xfrm>
          </p:grpSpPr>
          <p:sp>
            <p:nvSpPr>
              <p:cNvPr id="972" name="流程图: 接点 971">
                <a:extLst>
                  <a:ext uri="{FF2B5EF4-FFF2-40B4-BE49-F238E27FC236}">
                    <a16:creationId xmlns:a16="http://schemas.microsoft.com/office/drawing/2014/main" id="{99D92133-6CC9-2B29-CA43-AE65100960E9}"/>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73" name="文本框 79">
                <a:extLst>
                  <a:ext uri="{FF2B5EF4-FFF2-40B4-BE49-F238E27FC236}">
                    <a16:creationId xmlns:a16="http://schemas.microsoft.com/office/drawing/2014/main" id="{B6E32B1B-08EF-3533-17BD-11169096FE3B}"/>
                  </a:ext>
                </a:extLst>
              </p:cNvPr>
              <p:cNvSpPr txBox="1"/>
              <p:nvPr/>
            </p:nvSpPr>
            <p:spPr>
              <a:xfrm>
                <a:off x="114763" y="3318709"/>
                <a:ext cx="449664"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行业专家</a:t>
                </a:r>
              </a:p>
            </p:txBody>
          </p:sp>
        </p:grpSp>
        <p:grpSp>
          <p:nvGrpSpPr>
            <p:cNvPr id="974" name="组合 973">
              <a:extLst>
                <a:ext uri="{FF2B5EF4-FFF2-40B4-BE49-F238E27FC236}">
                  <a16:creationId xmlns:a16="http://schemas.microsoft.com/office/drawing/2014/main" id="{315E0C4E-7C41-56B0-1B28-16534876A6E2}"/>
                </a:ext>
              </a:extLst>
            </p:cNvPr>
            <p:cNvGrpSpPr/>
            <p:nvPr/>
          </p:nvGrpSpPr>
          <p:grpSpPr>
            <a:xfrm>
              <a:off x="6093296" y="2693960"/>
              <a:ext cx="432000" cy="432000"/>
              <a:chOff x="137069" y="3271987"/>
              <a:chExt cx="432000" cy="432000"/>
            </a:xfrm>
          </p:grpSpPr>
          <p:sp>
            <p:nvSpPr>
              <p:cNvPr id="975" name="流程图: 接点 974">
                <a:extLst>
                  <a:ext uri="{FF2B5EF4-FFF2-40B4-BE49-F238E27FC236}">
                    <a16:creationId xmlns:a16="http://schemas.microsoft.com/office/drawing/2014/main" id="{53DD409C-8EC0-D7B2-4146-9083E98842F3}"/>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76" name="文本框 79">
                <a:extLst>
                  <a:ext uri="{FF2B5EF4-FFF2-40B4-BE49-F238E27FC236}">
                    <a16:creationId xmlns:a16="http://schemas.microsoft.com/office/drawing/2014/main" id="{7197DF2F-773D-9564-3B24-FEE4547BD980}"/>
                  </a:ext>
                </a:extLst>
              </p:cNvPr>
              <p:cNvSpPr txBox="1"/>
              <p:nvPr/>
            </p:nvSpPr>
            <p:spPr>
              <a:xfrm>
                <a:off x="137775" y="3314415"/>
                <a:ext cx="420550" cy="3422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技术支持</a:t>
                </a:r>
              </a:p>
            </p:txBody>
          </p:sp>
        </p:grpSp>
        <p:grpSp>
          <p:nvGrpSpPr>
            <p:cNvPr id="977" name="组合 976">
              <a:extLst>
                <a:ext uri="{FF2B5EF4-FFF2-40B4-BE49-F238E27FC236}">
                  <a16:creationId xmlns:a16="http://schemas.microsoft.com/office/drawing/2014/main" id="{78221D37-8E4C-F3CB-8A13-2948DDADD776}"/>
                </a:ext>
              </a:extLst>
            </p:cNvPr>
            <p:cNvGrpSpPr/>
            <p:nvPr/>
          </p:nvGrpSpPr>
          <p:grpSpPr>
            <a:xfrm>
              <a:off x="5613009" y="2874621"/>
              <a:ext cx="524688" cy="360000"/>
              <a:chOff x="68000" y="3271987"/>
              <a:chExt cx="524688" cy="360000"/>
            </a:xfrm>
          </p:grpSpPr>
          <p:sp>
            <p:nvSpPr>
              <p:cNvPr id="978" name="流程图: 接点 977">
                <a:extLst>
                  <a:ext uri="{FF2B5EF4-FFF2-40B4-BE49-F238E27FC236}">
                    <a16:creationId xmlns:a16="http://schemas.microsoft.com/office/drawing/2014/main" id="{2C2A9533-3A79-15F4-E318-5D9EE49D0396}"/>
                  </a:ext>
                </a:extLst>
              </p:cNvPr>
              <p:cNvSpPr/>
              <p:nvPr/>
            </p:nvSpPr>
            <p:spPr>
              <a:xfrm>
                <a:off x="137069" y="3271987"/>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79" name="文本框 79">
                <a:extLst>
                  <a:ext uri="{FF2B5EF4-FFF2-40B4-BE49-F238E27FC236}">
                    <a16:creationId xmlns:a16="http://schemas.microsoft.com/office/drawing/2014/main" id="{795814C0-1D09-61AE-BD69-3323FE3A8D7D}"/>
                  </a:ext>
                </a:extLst>
              </p:cNvPr>
              <p:cNvSpPr txBox="1"/>
              <p:nvPr/>
            </p:nvSpPr>
            <p:spPr>
              <a:xfrm>
                <a:off x="68000" y="3314220"/>
                <a:ext cx="524688"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架构师顾问</a:t>
                </a:r>
              </a:p>
            </p:txBody>
          </p:sp>
        </p:grpSp>
        <p:grpSp>
          <p:nvGrpSpPr>
            <p:cNvPr id="981" name="组合 980">
              <a:extLst>
                <a:ext uri="{FF2B5EF4-FFF2-40B4-BE49-F238E27FC236}">
                  <a16:creationId xmlns:a16="http://schemas.microsoft.com/office/drawing/2014/main" id="{8B845BAD-BE26-FFA3-EE5B-D3CB643A6B0F}"/>
                </a:ext>
              </a:extLst>
            </p:cNvPr>
            <p:cNvGrpSpPr/>
            <p:nvPr/>
          </p:nvGrpSpPr>
          <p:grpSpPr>
            <a:xfrm>
              <a:off x="5171153" y="3100102"/>
              <a:ext cx="520617" cy="308019"/>
              <a:chOff x="22839" y="3212759"/>
              <a:chExt cx="480568" cy="284326"/>
            </a:xfrm>
          </p:grpSpPr>
          <p:sp>
            <p:nvSpPr>
              <p:cNvPr id="982" name="流程图: 接点 981">
                <a:extLst>
                  <a:ext uri="{FF2B5EF4-FFF2-40B4-BE49-F238E27FC236}">
                    <a16:creationId xmlns:a16="http://schemas.microsoft.com/office/drawing/2014/main" id="{5B7C6880-7D32-35F3-9C93-1D85B0224CC2}"/>
                  </a:ext>
                </a:extLst>
              </p:cNvPr>
              <p:cNvSpPr/>
              <p:nvPr/>
            </p:nvSpPr>
            <p:spPr>
              <a:xfrm>
                <a:off x="118853" y="3215317"/>
                <a:ext cx="265845"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983" name="文本框 79">
                <a:extLst>
                  <a:ext uri="{FF2B5EF4-FFF2-40B4-BE49-F238E27FC236}">
                    <a16:creationId xmlns:a16="http://schemas.microsoft.com/office/drawing/2014/main" id="{1B700212-CF58-E007-4262-4D3B130451E9}"/>
                  </a:ext>
                </a:extLst>
              </p:cNvPr>
              <p:cNvSpPr txBox="1"/>
              <p:nvPr/>
            </p:nvSpPr>
            <p:spPr>
              <a:xfrm>
                <a:off x="22839" y="3212759"/>
                <a:ext cx="480568" cy="28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交付</a:t>
                </a:r>
              </a:p>
            </p:txBody>
          </p:sp>
        </p:grpSp>
        <p:cxnSp>
          <p:nvCxnSpPr>
            <p:cNvPr id="984" name="直接连接符 983">
              <a:extLst>
                <a:ext uri="{FF2B5EF4-FFF2-40B4-BE49-F238E27FC236}">
                  <a16:creationId xmlns:a16="http://schemas.microsoft.com/office/drawing/2014/main" id="{30DD2B3F-ED0C-B4C3-A3C3-633CD4C9A8C8}"/>
                </a:ext>
              </a:extLst>
            </p:cNvPr>
            <p:cNvCxnSpPr>
              <a:cxnSpLocks/>
              <a:stCxn id="972" idx="4"/>
              <a:endCxn id="853" idx="7"/>
            </p:cNvCxnSpPr>
            <p:nvPr/>
          </p:nvCxnSpPr>
          <p:spPr>
            <a:xfrm flipH="1">
              <a:off x="5566279" y="2762583"/>
              <a:ext cx="46922" cy="10309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88" name="直接连接符 987">
              <a:extLst>
                <a:ext uri="{FF2B5EF4-FFF2-40B4-BE49-F238E27FC236}">
                  <a16:creationId xmlns:a16="http://schemas.microsoft.com/office/drawing/2014/main" id="{A04E8247-8F3C-4BE6-D2BE-FD4D87E2A426}"/>
                </a:ext>
              </a:extLst>
            </p:cNvPr>
            <p:cNvCxnSpPr>
              <a:cxnSpLocks/>
              <a:stCxn id="982" idx="4"/>
              <a:endCxn id="853" idx="7"/>
            </p:cNvCxnSpPr>
            <p:nvPr/>
          </p:nvCxnSpPr>
          <p:spPr>
            <a:xfrm>
              <a:off x="5419169" y="3390882"/>
              <a:ext cx="147110" cy="402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93" name="直接连接符 992">
              <a:extLst>
                <a:ext uri="{FF2B5EF4-FFF2-40B4-BE49-F238E27FC236}">
                  <a16:creationId xmlns:a16="http://schemas.microsoft.com/office/drawing/2014/main" id="{6E8AA817-21CE-898A-A3BC-1C167AE391B7}"/>
                </a:ext>
              </a:extLst>
            </p:cNvPr>
            <p:cNvCxnSpPr>
              <a:cxnSpLocks/>
              <a:stCxn id="978" idx="4"/>
            </p:cNvCxnSpPr>
            <p:nvPr/>
          </p:nvCxnSpPr>
          <p:spPr>
            <a:xfrm flipH="1">
              <a:off x="5589240" y="3234621"/>
              <a:ext cx="272838" cy="5345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96" name="直接连接符 995">
              <a:extLst>
                <a:ext uri="{FF2B5EF4-FFF2-40B4-BE49-F238E27FC236}">
                  <a16:creationId xmlns:a16="http://schemas.microsoft.com/office/drawing/2014/main" id="{1D7DB323-66DC-76F1-586A-D34F3369628B}"/>
                </a:ext>
              </a:extLst>
            </p:cNvPr>
            <p:cNvCxnSpPr>
              <a:cxnSpLocks/>
              <a:stCxn id="975" idx="3"/>
              <a:endCxn id="853" idx="7"/>
            </p:cNvCxnSpPr>
            <p:nvPr/>
          </p:nvCxnSpPr>
          <p:spPr>
            <a:xfrm flipH="1">
              <a:off x="5566279" y="3062695"/>
              <a:ext cx="590282" cy="730838"/>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002" name="组合 1001">
              <a:extLst>
                <a:ext uri="{FF2B5EF4-FFF2-40B4-BE49-F238E27FC236}">
                  <a16:creationId xmlns:a16="http://schemas.microsoft.com/office/drawing/2014/main" id="{1E9E8A4F-08D2-C8F0-15F0-FB64536B88C3}"/>
                </a:ext>
              </a:extLst>
            </p:cNvPr>
            <p:cNvGrpSpPr/>
            <p:nvPr/>
          </p:nvGrpSpPr>
          <p:grpSpPr>
            <a:xfrm>
              <a:off x="6237312" y="4267920"/>
              <a:ext cx="499122" cy="462028"/>
              <a:chOff x="95629" y="3266946"/>
              <a:chExt cx="460728" cy="426488"/>
            </a:xfrm>
          </p:grpSpPr>
          <p:sp>
            <p:nvSpPr>
              <p:cNvPr id="1003" name="流程图: 接点 1002">
                <a:extLst>
                  <a:ext uri="{FF2B5EF4-FFF2-40B4-BE49-F238E27FC236}">
                    <a16:creationId xmlns:a16="http://schemas.microsoft.com/office/drawing/2014/main" id="{31A35546-765E-57A1-87C3-6B02D4A56DDA}"/>
                  </a:ext>
                </a:extLst>
              </p:cNvPr>
              <p:cNvSpPr/>
              <p:nvPr/>
            </p:nvSpPr>
            <p:spPr>
              <a:xfrm>
                <a:off x="137069" y="3271987"/>
                <a:ext cx="398769"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04" name="文本框 79">
                <a:extLst>
                  <a:ext uri="{FF2B5EF4-FFF2-40B4-BE49-F238E27FC236}">
                    <a16:creationId xmlns:a16="http://schemas.microsoft.com/office/drawing/2014/main" id="{A881B30B-7CF9-8048-35CC-4C3CAC8F8E76}"/>
                  </a:ext>
                </a:extLst>
              </p:cNvPr>
              <p:cNvSpPr txBox="1"/>
              <p:nvPr/>
            </p:nvSpPr>
            <p:spPr>
              <a:xfrm>
                <a:off x="95629" y="3266946"/>
                <a:ext cx="460728" cy="42648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跨云数据生态</a:t>
                </a:r>
              </a:p>
            </p:txBody>
          </p:sp>
        </p:grpSp>
        <p:grpSp>
          <p:nvGrpSpPr>
            <p:cNvPr id="1005" name="组合 1004">
              <a:extLst>
                <a:ext uri="{FF2B5EF4-FFF2-40B4-BE49-F238E27FC236}">
                  <a16:creationId xmlns:a16="http://schemas.microsoft.com/office/drawing/2014/main" id="{6E756288-CB61-7E9F-6FD9-E4A5C48C3CBD}"/>
                </a:ext>
              </a:extLst>
            </p:cNvPr>
            <p:cNvGrpSpPr/>
            <p:nvPr/>
          </p:nvGrpSpPr>
          <p:grpSpPr>
            <a:xfrm>
              <a:off x="6103358" y="3860232"/>
              <a:ext cx="469669" cy="417483"/>
              <a:chOff x="92448" y="3271987"/>
              <a:chExt cx="469669" cy="417483"/>
            </a:xfrm>
          </p:grpSpPr>
          <p:sp>
            <p:nvSpPr>
              <p:cNvPr id="1006" name="流程图: 接点 1005">
                <a:extLst>
                  <a:ext uri="{FF2B5EF4-FFF2-40B4-BE49-F238E27FC236}">
                    <a16:creationId xmlns:a16="http://schemas.microsoft.com/office/drawing/2014/main" id="{F9BBFD22-51F7-1C18-D49C-122C1ADF9054}"/>
                  </a:ext>
                </a:extLst>
              </p:cNvPr>
              <p:cNvSpPr/>
              <p:nvPr/>
            </p:nvSpPr>
            <p:spPr>
              <a:xfrm>
                <a:off x="137069" y="3271987"/>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07" name="文本框 79">
                <a:extLst>
                  <a:ext uri="{FF2B5EF4-FFF2-40B4-BE49-F238E27FC236}">
                    <a16:creationId xmlns:a16="http://schemas.microsoft.com/office/drawing/2014/main" id="{942A4D53-1A9D-5EB9-47B0-DCFDDE4685D8}"/>
                  </a:ext>
                </a:extLst>
              </p:cNvPr>
              <p:cNvSpPr txBox="1"/>
              <p:nvPr/>
            </p:nvSpPr>
            <p:spPr>
              <a:xfrm>
                <a:off x="92448" y="3273972"/>
                <a:ext cx="469669" cy="415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AI</a:t>
                </a: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与大数据能力 </a:t>
                </a:r>
              </a:p>
            </p:txBody>
          </p:sp>
        </p:grpSp>
        <p:grpSp>
          <p:nvGrpSpPr>
            <p:cNvPr id="1008" name="组合 1007">
              <a:extLst>
                <a:ext uri="{FF2B5EF4-FFF2-40B4-BE49-F238E27FC236}">
                  <a16:creationId xmlns:a16="http://schemas.microsoft.com/office/drawing/2014/main" id="{F15BB675-E55B-D919-E0E8-F95CE28A6282}"/>
                </a:ext>
              </a:extLst>
            </p:cNvPr>
            <p:cNvGrpSpPr/>
            <p:nvPr/>
          </p:nvGrpSpPr>
          <p:grpSpPr>
            <a:xfrm>
              <a:off x="5735148" y="3882472"/>
              <a:ext cx="410790" cy="307777"/>
              <a:chOff x="66089" y="3265684"/>
              <a:chExt cx="410790" cy="307777"/>
            </a:xfrm>
          </p:grpSpPr>
          <p:sp>
            <p:nvSpPr>
              <p:cNvPr id="1009" name="流程图: 接点 1008">
                <a:extLst>
                  <a:ext uri="{FF2B5EF4-FFF2-40B4-BE49-F238E27FC236}">
                    <a16:creationId xmlns:a16="http://schemas.microsoft.com/office/drawing/2014/main" id="{92FFAEF6-2A07-C5ED-638D-61346A13F286}"/>
                  </a:ext>
                </a:extLst>
              </p:cNvPr>
              <p:cNvSpPr/>
              <p:nvPr/>
            </p:nvSpPr>
            <p:spPr>
              <a:xfrm>
                <a:off x="137069" y="3271987"/>
                <a:ext cx="288000" cy="288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10" name="文本框 79">
                <a:extLst>
                  <a:ext uri="{FF2B5EF4-FFF2-40B4-BE49-F238E27FC236}">
                    <a16:creationId xmlns:a16="http://schemas.microsoft.com/office/drawing/2014/main" id="{5E5C7185-42F6-7A88-C44E-53ABCFF3A877}"/>
                  </a:ext>
                </a:extLst>
              </p:cNvPr>
              <p:cNvSpPr txBox="1"/>
              <p:nvPr/>
            </p:nvSpPr>
            <p:spPr>
              <a:xfrm>
                <a:off x="66089" y="3265684"/>
                <a:ext cx="410790"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数据共享</a:t>
                </a:r>
              </a:p>
            </p:txBody>
          </p:sp>
        </p:grpSp>
        <p:cxnSp>
          <p:nvCxnSpPr>
            <p:cNvPr id="1024" name="直接连接符 1023">
              <a:extLst>
                <a:ext uri="{FF2B5EF4-FFF2-40B4-BE49-F238E27FC236}">
                  <a16:creationId xmlns:a16="http://schemas.microsoft.com/office/drawing/2014/main" id="{E4932B4E-FEDD-FC85-AA97-B52E07E4629E}"/>
                </a:ext>
              </a:extLst>
            </p:cNvPr>
            <p:cNvCxnSpPr>
              <a:cxnSpLocks/>
              <a:stCxn id="1009" idx="4"/>
              <a:endCxn id="864" idx="7"/>
            </p:cNvCxnSpPr>
            <p:nvPr/>
          </p:nvCxnSpPr>
          <p:spPr>
            <a:xfrm flipH="1">
              <a:off x="5906610" y="4176775"/>
              <a:ext cx="43518" cy="1961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29" name="直接连接符 1028">
              <a:extLst>
                <a:ext uri="{FF2B5EF4-FFF2-40B4-BE49-F238E27FC236}">
                  <a16:creationId xmlns:a16="http://schemas.microsoft.com/office/drawing/2014/main" id="{59BC66E8-8C29-EE07-094B-A4D9C4DF7CA7}"/>
                </a:ext>
              </a:extLst>
            </p:cNvPr>
            <p:cNvCxnSpPr>
              <a:cxnSpLocks/>
              <a:stCxn id="1006" idx="3"/>
              <a:endCxn id="864" idx="7"/>
            </p:cNvCxnSpPr>
            <p:nvPr/>
          </p:nvCxnSpPr>
          <p:spPr>
            <a:xfrm flipH="1">
              <a:off x="5906610" y="4198239"/>
              <a:ext cx="299362" cy="17472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3" name="直接连接符 1032">
              <a:extLst>
                <a:ext uri="{FF2B5EF4-FFF2-40B4-BE49-F238E27FC236}">
                  <a16:creationId xmlns:a16="http://schemas.microsoft.com/office/drawing/2014/main" id="{CA852B83-F234-FFF3-CF71-93FA47D99945}"/>
                </a:ext>
              </a:extLst>
            </p:cNvPr>
            <p:cNvCxnSpPr>
              <a:cxnSpLocks/>
              <a:stCxn id="1039" idx="2"/>
              <a:endCxn id="860" idx="6"/>
            </p:cNvCxnSpPr>
            <p:nvPr/>
          </p:nvCxnSpPr>
          <p:spPr>
            <a:xfrm flipH="1">
              <a:off x="5549664" y="4893602"/>
              <a:ext cx="382948" cy="14449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4" name="直接连接符 1033">
              <a:extLst>
                <a:ext uri="{FF2B5EF4-FFF2-40B4-BE49-F238E27FC236}">
                  <a16:creationId xmlns:a16="http://schemas.microsoft.com/office/drawing/2014/main" id="{5C934298-76CB-A3B2-183C-9565CF6ACB5B}"/>
                </a:ext>
              </a:extLst>
            </p:cNvPr>
            <p:cNvCxnSpPr>
              <a:cxnSpLocks/>
              <a:stCxn id="1003" idx="2"/>
              <a:endCxn id="864" idx="7"/>
            </p:cNvCxnSpPr>
            <p:nvPr/>
          </p:nvCxnSpPr>
          <p:spPr>
            <a:xfrm flipH="1" flipV="1">
              <a:off x="5906610" y="4372967"/>
              <a:ext cx="375595" cy="1164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038" name="组合 1037">
              <a:extLst>
                <a:ext uri="{FF2B5EF4-FFF2-40B4-BE49-F238E27FC236}">
                  <a16:creationId xmlns:a16="http://schemas.microsoft.com/office/drawing/2014/main" id="{BBED8EB6-7722-43EF-3FB5-7E26920D3EBF}"/>
                </a:ext>
              </a:extLst>
            </p:cNvPr>
            <p:cNvGrpSpPr/>
            <p:nvPr/>
          </p:nvGrpSpPr>
          <p:grpSpPr>
            <a:xfrm>
              <a:off x="5887991" y="4683910"/>
              <a:ext cx="469669" cy="415498"/>
              <a:chOff x="92448" y="3260295"/>
              <a:chExt cx="469669" cy="415498"/>
            </a:xfrm>
          </p:grpSpPr>
          <p:sp>
            <p:nvSpPr>
              <p:cNvPr id="1039" name="流程图: 接点 1038">
                <a:extLst>
                  <a:ext uri="{FF2B5EF4-FFF2-40B4-BE49-F238E27FC236}">
                    <a16:creationId xmlns:a16="http://schemas.microsoft.com/office/drawing/2014/main" id="{1117BD17-684A-3FA5-D796-88C53A3A9486}"/>
                  </a:ext>
                </a:extLst>
              </p:cNvPr>
              <p:cNvSpPr/>
              <p:nvPr/>
            </p:nvSpPr>
            <p:spPr>
              <a:xfrm>
                <a:off x="137069" y="3271987"/>
                <a:ext cx="396000" cy="396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40" name="文本框 79">
                <a:extLst>
                  <a:ext uri="{FF2B5EF4-FFF2-40B4-BE49-F238E27FC236}">
                    <a16:creationId xmlns:a16="http://schemas.microsoft.com/office/drawing/2014/main" id="{34B1AE49-FC5C-F820-44CD-7737065DF669}"/>
                  </a:ext>
                </a:extLst>
              </p:cNvPr>
              <p:cNvSpPr txBox="1"/>
              <p:nvPr/>
            </p:nvSpPr>
            <p:spPr>
              <a:xfrm>
                <a:off x="92448" y="3260295"/>
                <a:ext cx="469669" cy="415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联合标准与开源项目</a:t>
                </a:r>
              </a:p>
            </p:txBody>
          </p:sp>
        </p:grpSp>
        <p:grpSp>
          <p:nvGrpSpPr>
            <p:cNvPr id="1041" name="组合 1040">
              <a:extLst>
                <a:ext uri="{FF2B5EF4-FFF2-40B4-BE49-F238E27FC236}">
                  <a16:creationId xmlns:a16="http://schemas.microsoft.com/office/drawing/2014/main" id="{8BB3CD07-BC2B-A115-0B50-79614E0E0415}"/>
                </a:ext>
              </a:extLst>
            </p:cNvPr>
            <p:cNvGrpSpPr/>
            <p:nvPr/>
          </p:nvGrpSpPr>
          <p:grpSpPr>
            <a:xfrm>
              <a:off x="5733256" y="5089967"/>
              <a:ext cx="524688" cy="327209"/>
              <a:chOff x="49284" y="3271987"/>
              <a:chExt cx="524688" cy="327209"/>
            </a:xfrm>
          </p:grpSpPr>
          <p:sp>
            <p:nvSpPr>
              <p:cNvPr id="1042" name="流程图: 接点 1041">
                <a:extLst>
                  <a:ext uri="{FF2B5EF4-FFF2-40B4-BE49-F238E27FC236}">
                    <a16:creationId xmlns:a16="http://schemas.microsoft.com/office/drawing/2014/main" id="{6B747023-EBFA-9703-BC9C-E71C4CCC29C2}"/>
                  </a:ext>
                </a:extLst>
              </p:cNvPr>
              <p:cNvSpPr/>
              <p:nvPr/>
            </p:nvSpPr>
            <p:spPr>
              <a:xfrm>
                <a:off x="137069" y="3271987"/>
                <a:ext cx="324000" cy="324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43" name="文本框 79">
                <a:extLst>
                  <a:ext uri="{FF2B5EF4-FFF2-40B4-BE49-F238E27FC236}">
                    <a16:creationId xmlns:a16="http://schemas.microsoft.com/office/drawing/2014/main" id="{A5352946-E216-5E27-FE63-BFE63F921590}"/>
                  </a:ext>
                </a:extLst>
              </p:cNvPr>
              <p:cNvSpPr txBox="1"/>
              <p:nvPr/>
            </p:nvSpPr>
            <p:spPr>
              <a:xfrm>
                <a:off x="49284" y="3291419"/>
                <a:ext cx="524688"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实验室</a:t>
                </a:r>
              </a:p>
            </p:txBody>
          </p:sp>
        </p:grpSp>
        <p:grpSp>
          <p:nvGrpSpPr>
            <p:cNvPr id="1044" name="组合 1043">
              <a:extLst>
                <a:ext uri="{FF2B5EF4-FFF2-40B4-BE49-F238E27FC236}">
                  <a16:creationId xmlns:a16="http://schemas.microsoft.com/office/drawing/2014/main" id="{EEFA3105-DDA3-8A2E-2AA3-4C8CF61D63C0}"/>
                </a:ext>
              </a:extLst>
            </p:cNvPr>
            <p:cNvGrpSpPr/>
            <p:nvPr/>
          </p:nvGrpSpPr>
          <p:grpSpPr>
            <a:xfrm>
              <a:off x="5480982" y="5230324"/>
              <a:ext cx="406015" cy="308020"/>
              <a:chOff x="74054" y="3215317"/>
              <a:chExt cx="374782" cy="284326"/>
            </a:xfrm>
          </p:grpSpPr>
          <p:sp>
            <p:nvSpPr>
              <p:cNvPr id="1045" name="流程图: 接点 1044">
                <a:extLst>
                  <a:ext uri="{FF2B5EF4-FFF2-40B4-BE49-F238E27FC236}">
                    <a16:creationId xmlns:a16="http://schemas.microsoft.com/office/drawing/2014/main" id="{C72D21A5-943B-0EFB-3ACB-8006B54606AD}"/>
                  </a:ext>
                </a:extLst>
              </p:cNvPr>
              <p:cNvSpPr/>
              <p:nvPr/>
            </p:nvSpPr>
            <p:spPr>
              <a:xfrm>
                <a:off x="118853" y="3215317"/>
                <a:ext cx="265845" cy="26584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46" name="文本框 79">
                <a:extLst>
                  <a:ext uri="{FF2B5EF4-FFF2-40B4-BE49-F238E27FC236}">
                    <a16:creationId xmlns:a16="http://schemas.microsoft.com/office/drawing/2014/main" id="{8DC8C057-2C59-7AF6-8EEF-31DEA93D6D15}"/>
                  </a:ext>
                </a:extLst>
              </p:cNvPr>
              <p:cNvSpPr txBox="1"/>
              <p:nvPr/>
            </p:nvSpPr>
            <p:spPr>
              <a:xfrm>
                <a:off x="74054" y="3215317"/>
                <a:ext cx="374782" cy="28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创新基金</a:t>
                </a:r>
              </a:p>
            </p:txBody>
          </p:sp>
        </p:grpSp>
        <p:cxnSp>
          <p:nvCxnSpPr>
            <p:cNvPr id="1053" name="直接连接符 1052">
              <a:extLst>
                <a:ext uri="{FF2B5EF4-FFF2-40B4-BE49-F238E27FC236}">
                  <a16:creationId xmlns:a16="http://schemas.microsoft.com/office/drawing/2014/main" id="{C43370E2-D7BC-770A-CFFC-FD1FFDEFCE5A}"/>
                </a:ext>
              </a:extLst>
            </p:cNvPr>
            <p:cNvCxnSpPr>
              <a:cxnSpLocks/>
              <a:stCxn id="860" idx="6"/>
              <a:endCxn id="1045" idx="0"/>
            </p:cNvCxnSpPr>
            <p:nvPr/>
          </p:nvCxnSpPr>
          <p:spPr>
            <a:xfrm>
              <a:off x="5549664" y="5038097"/>
              <a:ext cx="123850" cy="1922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4" name="直接连接符 1053">
              <a:extLst>
                <a:ext uri="{FF2B5EF4-FFF2-40B4-BE49-F238E27FC236}">
                  <a16:creationId xmlns:a16="http://schemas.microsoft.com/office/drawing/2014/main" id="{83696956-11DA-DEC3-97C0-71EC2F2F55A5}"/>
                </a:ext>
              </a:extLst>
            </p:cNvPr>
            <p:cNvCxnSpPr>
              <a:cxnSpLocks/>
              <a:stCxn id="1042" idx="1"/>
              <a:endCxn id="860" idx="6"/>
            </p:cNvCxnSpPr>
            <p:nvPr/>
          </p:nvCxnSpPr>
          <p:spPr>
            <a:xfrm flipH="1" flipV="1">
              <a:off x="5549664" y="5038097"/>
              <a:ext cx="318826" cy="9931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064" name="组合 1063">
              <a:extLst>
                <a:ext uri="{FF2B5EF4-FFF2-40B4-BE49-F238E27FC236}">
                  <a16:creationId xmlns:a16="http://schemas.microsoft.com/office/drawing/2014/main" id="{D95AE13B-4DE1-FDC8-5E61-E3E6CDCBEDDF}"/>
                </a:ext>
              </a:extLst>
            </p:cNvPr>
            <p:cNvGrpSpPr/>
            <p:nvPr/>
          </p:nvGrpSpPr>
          <p:grpSpPr>
            <a:xfrm>
              <a:off x="4220573" y="7762337"/>
              <a:ext cx="420333" cy="324000"/>
              <a:chOff x="73524" y="3271987"/>
              <a:chExt cx="420333" cy="324000"/>
            </a:xfrm>
          </p:grpSpPr>
          <p:sp>
            <p:nvSpPr>
              <p:cNvPr id="1065" name="流程图: 接点 1064">
                <a:extLst>
                  <a:ext uri="{FF2B5EF4-FFF2-40B4-BE49-F238E27FC236}">
                    <a16:creationId xmlns:a16="http://schemas.microsoft.com/office/drawing/2014/main" id="{B99ACFA1-8CE9-F091-F3EF-B3A47B91903E}"/>
                  </a:ext>
                </a:extLst>
              </p:cNvPr>
              <p:cNvSpPr/>
              <p:nvPr/>
            </p:nvSpPr>
            <p:spPr>
              <a:xfrm>
                <a:off x="137069" y="3271987"/>
                <a:ext cx="324000" cy="324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66" name="文本框 79">
                <a:extLst>
                  <a:ext uri="{FF2B5EF4-FFF2-40B4-BE49-F238E27FC236}">
                    <a16:creationId xmlns:a16="http://schemas.microsoft.com/office/drawing/2014/main" id="{854C6F50-15DE-8DCF-E351-B4CD86F29059}"/>
                  </a:ext>
                </a:extLst>
              </p:cNvPr>
              <p:cNvSpPr txBox="1"/>
              <p:nvPr/>
            </p:nvSpPr>
            <p:spPr>
              <a:xfrm>
                <a:off x="73524" y="3278931"/>
                <a:ext cx="420333"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合规认证</a:t>
                </a:r>
              </a:p>
            </p:txBody>
          </p:sp>
        </p:grpSp>
        <p:grpSp>
          <p:nvGrpSpPr>
            <p:cNvPr id="1067" name="组合 1066">
              <a:extLst>
                <a:ext uri="{FF2B5EF4-FFF2-40B4-BE49-F238E27FC236}">
                  <a16:creationId xmlns:a16="http://schemas.microsoft.com/office/drawing/2014/main" id="{DAF14B5A-8754-1561-16D5-790E20F61132}"/>
                </a:ext>
              </a:extLst>
            </p:cNvPr>
            <p:cNvGrpSpPr/>
            <p:nvPr/>
          </p:nvGrpSpPr>
          <p:grpSpPr>
            <a:xfrm>
              <a:off x="4023292" y="7446691"/>
              <a:ext cx="420333" cy="359354"/>
              <a:chOff x="143641" y="3214377"/>
              <a:chExt cx="388000" cy="331708"/>
            </a:xfrm>
          </p:grpSpPr>
          <p:sp>
            <p:nvSpPr>
              <p:cNvPr id="1068" name="流程图: 接点 1067">
                <a:extLst>
                  <a:ext uri="{FF2B5EF4-FFF2-40B4-BE49-F238E27FC236}">
                    <a16:creationId xmlns:a16="http://schemas.microsoft.com/office/drawing/2014/main" id="{A27C4FED-AAF9-B13C-D748-6AEA31D4A7EB}"/>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69" name="文本框 79">
                <a:extLst>
                  <a:ext uri="{FF2B5EF4-FFF2-40B4-BE49-F238E27FC236}">
                    <a16:creationId xmlns:a16="http://schemas.microsoft.com/office/drawing/2014/main" id="{268EBB18-4994-C5A2-4EB9-E67AE6CE7F54}"/>
                  </a:ext>
                </a:extLst>
              </p:cNvPr>
              <p:cNvSpPr txBox="1"/>
              <p:nvPr/>
            </p:nvSpPr>
            <p:spPr>
              <a:xfrm>
                <a:off x="143641" y="3214377"/>
                <a:ext cx="388000" cy="33170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合作伙伴认证 </a:t>
                </a:r>
              </a:p>
            </p:txBody>
          </p:sp>
        </p:grpSp>
        <p:grpSp>
          <p:nvGrpSpPr>
            <p:cNvPr id="1070" name="组合 1069">
              <a:extLst>
                <a:ext uri="{FF2B5EF4-FFF2-40B4-BE49-F238E27FC236}">
                  <a16:creationId xmlns:a16="http://schemas.microsoft.com/office/drawing/2014/main" id="{B4981546-C589-3CCA-C38D-FF0972CAE74A}"/>
                </a:ext>
              </a:extLst>
            </p:cNvPr>
            <p:cNvGrpSpPr/>
            <p:nvPr/>
          </p:nvGrpSpPr>
          <p:grpSpPr>
            <a:xfrm>
              <a:off x="4394129" y="7484064"/>
              <a:ext cx="429102" cy="292488"/>
              <a:chOff x="139762" y="3253064"/>
              <a:chExt cx="396095" cy="269985"/>
            </a:xfrm>
          </p:grpSpPr>
          <p:sp>
            <p:nvSpPr>
              <p:cNvPr id="1071" name="流程图: 接点 1070">
                <a:extLst>
                  <a:ext uri="{FF2B5EF4-FFF2-40B4-BE49-F238E27FC236}">
                    <a16:creationId xmlns:a16="http://schemas.microsoft.com/office/drawing/2014/main" id="{9B891514-F0BC-1238-8BA7-A906856AB0F7}"/>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072" name="文本框 79">
                <a:extLst>
                  <a:ext uri="{FF2B5EF4-FFF2-40B4-BE49-F238E27FC236}">
                    <a16:creationId xmlns:a16="http://schemas.microsoft.com/office/drawing/2014/main" id="{D94A8D3F-DCD2-9499-8218-45223CB9695F}"/>
                  </a:ext>
                </a:extLst>
              </p:cNvPr>
              <p:cNvSpPr txBox="1"/>
              <p:nvPr/>
            </p:nvSpPr>
            <p:spPr>
              <a:xfrm>
                <a:off x="139762" y="3262631"/>
                <a:ext cx="396095" cy="2604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合规</a:t>
                </a:r>
                <a:endParaRPr kumimoji="0" lang="en-US" altLang="zh-CN"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工具</a:t>
                </a:r>
              </a:p>
            </p:txBody>
          </p:sp>
        </p:grpSp>
        <p:cxnSp>
          <p:nvCxnSpPr>
            <p:cNvPr id="1079" name="直接连接符 1078">
              <a:extLst>
                <a:ext uri="{FF2B5EF4-FFF2-40B4-BE49-F238E27FC236}">
                  <a16:creationId xmlns:a16="http://schemas.microsoft.com/office/drawing/2014/main" id="{9AD20908-9320-4685-3FC9-43FFD90F3F83}"/>
                </a:ext>
              </a:extLst>
            </p:cNvPr>
            <p:cNvCxnSpPr>
              <a:cxnSpLocks/>
              <a:stCxn id="1068" idx="0"/>
              <a:endCxn id="913" idx="4"/>
            </p:cNvCxnSpPr>
            <p:nvPr/>
          </p:nvCxnSpPr>
          <p:spPr>
            <a:xfrm flipV="1">
              <a:off x="4222704" y="7441761"/>
              <a:ext cx="142388" cy="468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3" name="直接连接符 1082">
              <a:extLst>
                <a:ext uri="{FF2B5EF4-FFF2-40B4-BE49-F238E27FC236}">
                  <a16:creationId xmlns:a16="http://schemas.microsoft.com/office/drawing/2014/main" id="{F873BD74-C4A4-5504-82BB-B1CE5B0D1541}"/>
                </a:ext>
              </a:extLst>
            </p:cNvPr>
            <p:cNvCxnSpPr>
              <a:cxnSpLocks/>
              <a:stCxn id="913" idx="4"/>
              <a:endCxn id="1071" idx="0"/>
            </p:cNvCxnSpPr>
            <p:nvPr/>
          </p:nvCxnSpPr>
          <p:spPr>
            <a:xfrm>
              <a:off x="4365092" y="7441761"/>
              <a:ext cx="232652" cy="422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8" name="直接连接符 1087">
              <a:extLst>
                <a:ext uri="{FF2B5EF4-FFF2-40B4-BE49-F238E27FC236}">
                  <a16:creationId xmlns:a16="http://schemas.microsoft.com/office/drawing/2014/main" id="{83623D33-9440-9F5F-E75E-4C929CE67E6C}"/>
                </a:ext>
              </a:extLst>
            </p:cNvPr>
            <p:cNvCxnSpPr>
              <a:cxnSpLocks/>
              <a:stCxn id="913" idx="4"/>
              <a:endCxn id="1065" idx="0"/>
            </p:cNvCxnSpPr>
            <p:nvPr/>
          </p:nvCxnSpPr>
          <p:spPr>
            <a:xfrm>
              <a:off x="4365092" y="7441761"/>
              <a:ext cx="81026" cy="3205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9" name="直接连接符 1098">
              <a:extLst>
                <a:ext uri="{FF2B5EF4-FFF2-40B4-BE49-F238E27FC236}">
                  <a16:creationId xmlns:a16="http://schemas.microsoft.com/office/drawing/2014/main" id="{F674FED7-A923-3490-4C78-1EDAF3129709}"/>
                </a:ext>
              </a:extLst>
            </p:cNvPr>
            <p:cNvCxnSpPr>
              <a:cxnSpLocks/>
              <a:stCxn id="13" idx="3"/>
              <a:endCxn id="913" idx="0"/>
            </p:cNvCxnSpPr>
            <p:nvPr/>
          </p:nvCxnSpPr>
          <p:spPr>
            <a:xfrm>
              <a:off x="4335999" y="6785775"/>
              <a:ext cx="29093" cy="18798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107" name="组合 1106">
              <a:extLst>
                <a:ext uri="{FF2B5EF4-FFF2-40B4-BE49-F238E27FC236}">
                  <a16:creationId xmlns:a16="http://schemas.microsoft.com/office/drawing/2014/main" id="{51E811DF-48C0-3CD0-65A4-5378C31DCE96}"/>
                </a:ext>
              </a:extLst>
            </p:cNvPr>
            <p:cNvGrpSpPr/>
            <p:nvPr/>
          </p:nvGrpSpPr>
          <p:grpSpPr>
            <a:xfrm>
              <a:off x="5574064" y="5535640"/>
              <a:ext cx="469669" cy="360000"/>
              <a:chOff x="92448" y="3271987"/>
              <a:chExt cx="469669" cy="360000"/>
            </a:xfrm>
          </p:grpSpPr>
          <p:sp>
            <p:nvSpPr>
              <p:cNvPr id="1108" name="流程图: 接点 1107">
                <a:extLst>
                  <a:ext uri="{FF2B5EF4-FFF2-40B4-BE49-F238E27FC236}">
                    <a16:creationId xmlns:a16="http://schemas.microsoft.com/office/drawing/2014/main" id="{D4047ACD-D100-A6A2-AF22-AFE111FCA7C0}"/>
                  </a:ext>
                </a:extLst>
              </p:cNvPr>
              <p:cNvSpPr/>
              <p:nvPr/>
            </p:nvSpPr>
            <p:spPr>
              <a:xfrm>
                <a:off x="137069" y="3271987"/>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09" name="文本框 79">
                <a:extLst>
                  <a:ext uri="{FF2B5EF4-FFF2-40B4-BE49-F238E27FC236}">
                    <a16:creationId xmlns:a16="http://schemas.microsoft.com/office/drawing/2014/main" id="{88E82FD1-A55D-C0F5-6442-E3EC7FBF3F54}"/>
                  </a:ext>
                </a:extLst>
              </p:cNvPr>
              <p:cNvSpPr txBox="1"/>
              <p:nvPr/>
            </p:nvSpPr>
            <p:spPr>
              <a:xfrm>
                <a:off x="92448" y="3291040"/>
                <a:ext cx="469669"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区域市场策略</a:t>
                </a:r>
              </a:p>
            </p:txBody>
          </p:sp>
        </p:grpSp>
        <p:grpSp>
          <p:nvGrpSpPr>
            <p:cNvPr id="1129" name="组合 1128">
              <a:extLst>
                <a:ext uri="{FF2B5EF4-FFF2-40B4-BE49-F238E27FC236}">
                  <a16:creationId xmlns:a16="http://schemas.microsoft.com/office/drawing/2014/main" id="{2FBA8E91-D4BB-CA7A-49A5-7A17963B682B}"/>
                </a:ext>
              </a:extLst>
            </p:cNvPr>
            <p:cNvGrpSpPr/>
            <p:nvPr/>
          </p:nvGrpSpPr>
          <p:grpSpPr>
            <a:xfrm>
              <a:off x="5733256" y="6006753"/>
              <a:ext cx="500421" cy="360000"/>
              <a:chOff x="5733256" y="6006753"/>
              <a:chExt cx="500421" cy="360000"/>
            </a:xfrm>
          </p:grpSpPr>
          <p:sp>
            <p:nvSpPr>
              <p:cNvPr id="1111" name="流程图: 接点 1110">
                <a:extLst>
                  <a:ext uri="{FF2B5EF4-FFF2-40B4-BE49-F238E27FC236}">
                    <a16:creationId xmlns:a16="http://schemas.microsoft.com/office/drawing/2014/main" id="{170110D3-D4E4-68C2-3C61-965BF2DA0BE3}"/>
                  </a:ext>
                </a:extLst>
              </p:cNvPr>
              <p:cNvSpPr/>
              <p:nvPr/>
            </p:nvSpPr>
            <p:spPr>
              <a:xfrm>
                <a:off x="5818808" y="6006753"/>
                <a:ext cx="360000" cy="360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12" name="文本框 79">
                <a:extLst>
                  <a:ext uri="{FF2B5EF4-FFF2-40B4-BE49-F238E27FC236}">
                    <a16:creationId xmlns:a16="http://schemas.microsoft.com/office/drawing/2014/main" id="{B596846B-907D-7E58-2782-F0B34F58E15A}"/>
                  </a:ext>
                </a:extLst>
              </p:cNvPr>
              <p:cNvSpPr txBox="1"/>
              <p:nvPr/>
            </p:nvSpPr>
            <p:spPr>
              <a:xfrm>
                <a:off x="5733256" y="6048274"/>
                <a:ext cx="500421"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联合市场营销</a:t>
                </a:r>
              </a:p>
            </p:txBody>
          </p:sp>
        </p:grpSp>
        <p:grpSp>
          <p:nvGrpSpPr>
            <p:cNvPr id="1113" name="组合 1112">
              <a:extLst>
                <a:ext uri="{FF2B5EF4-FFF2-40B4-BE49-F238E27FC236}">
                  <a16:creationId xmlns:a16="http://schemas.microsoft.com/office/drawing/2014/main" id="{C8C72BCD-7661-9B72-D4A0-913082F0127B}"/>
                </a:ext>
              </a:extLst>
            </p:cNvPr>
            <p:cNvGrpSpPr/>
            <p:nvPr/>
          </p:nvGrpSpPr>
          <p:grpSpPr>
            <a:xfrm>
              <a:off x="6046798" y="5643048"/>
              <a:ext cx="502852" cy="462029"/>
              <a:chOff x="119177" y="3266040"/>
              <a:chExt cx="464171" cy="426488"/>
            </a:xfrm>
          </p:grpSpPr>
          <p:sp>
            <p:nvSpPr>
              <p:cNvPr id="1114" name="流程图: 接点 1113">
                <a:extLst>
                  <a:ext uri="{FF2B5EF4-FFF2-40B4-BE49-F238E27FC236}">
                    <a16:creationId xmlns:a16="http://schemas.microsoft.com/office/drawing/2014/main" id="{04425630-5961-4993-12C6-2A67AFEA6400}"/>
                  </a:ext>
                </a:extLst>
              </p:cNvPr>
              <p:cNvSpPr/>
              <p:nvPr/>
            </p:nvSpPr>
            <p:spPr>
              <a:xfrm>
                <a:off x="137069" y="3271987"/>
                <a:ext cx="398769"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15" name="文本框 79">
                <a:extLst>
                  <a:ext uri="{FF2B5EF4-FFF2-40B4-BE49-F238E27FC236}">
                    <a16:creationId xmlns:a16="http://schemas.microsoft.com/office/drawing/2014/main" id="{17878458-5A5D-FE42-ABB0-7EC708D520C5}"/>
                  </a:ext>
                </a:extLst>
              </p:cNvPr>
              <p:cNvSpPr txBox="1"/>
              <p:nvPr/>
            </p:nvSpPr>
            <p:spPr>
              <a:xfrm>
                <a:off x="119177" y="3266040"/>
                <a:ext cx="464171" cy="42648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客户成功管理</a:t>
                </a:r>
              </a:p>
            </p:txBody>
          </p:sp>
        </p:grpSp>
        <p:cxnSp>
          <p:nvCxnSpPr>
            <p:cNvPr id="1116" name="直接连接符 1115">
              <a:extLst>
                <a:ext uri="{FF2B5EF4-FFF2-40B4-BE49-F238E27FC236}">
                  <a16:creationId xmlns:a16="http://schemas.microsoft.com/office/drawing/2014/main" id="{AA6B5F1F-D102-5484-9016-A7A9CB4A06B9}"/>
                </a:ext>
              </a:extLst>
            </p:cNvPr>
            <p:cNvCxnSpPr>
              <a:cxnSpLocks/>
              <a:stCxn id="1108" idx="3"/>
              <a:endCxn id="909" idx="6"/>
            </p:cNvCxnSpPr>
            <p:nvPr/>
          </p:nvCxnSpPr>
          <p:spPr>
            <a:xfrm flipH="1">
              <a:off x="5513896" y="5842919"/>
              <a:ext cx="157510" cy="1778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1" name="直接连接符 1120">
              <a:extLst>
                <a:ext uri="{FF2B5EF4-FFF2-40B4-BE49-F238E27FC236}">
                  <a16:creationId xmlns:a16="http://schemas.microsoft.com/office/drawing/2014/main" id="{3D81B15C-FD9D-0EE7-1823-997B4BCE748F}"/>
                </a:ext>
              </a:extLst>
            </p:cNvPr>
            <p:cNvCxnSpPr>
              <a:cxnSpLocks/>
              <a:stCxn id="1114" idx="2"/>
              <a:endCxn id="909" idx="6"/>
            </p:cNvCxnSpPr>
            <p:nvPr/>
          </p:nvCxnSpPr>
          <p:spPr>
            <a:xfrm flipH="1">
              <a:off x="5513896" y="5865490"/>
              <a:ext cx="552285" cy="1552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6" name="直接连接符 1125">
              <a:extLst>
                <a:ext uri="{FF2B5EF4-FFF2-40B4-BE49-F238E27FC236}">
                  <a16:creationId xmlns:a16="http://schemas.microsoft.com/office/drawing/2014/main" id="{B06C3E6A-89CF-0820-D733-456BC22E5561}"/>
                </a:ext>
              </a:extLst>
            </p:cNvPr>
            <p:cNvCxnSpPr>
              <a:cxnSpLocks/>
              <a:stCxn id="1111" idx="2"/>
              <a:endCxn id="909" idx="6"/>
            </p:cNvCxnSpPr>
            <p:nvPr/>
          </p:nvCxnSpPr>
          <p:spPr>
            <a:xfrm flipH="1" flipV="1">
              <a:off x="5513896" y="6020782"/>
              <a:ext cx="304912" cy="1659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30" name="直接连接符 1129">
              <a:extLst>
                <a:ext uri="{FF2B5EF4-FFF2-40B4-BE49-F238E27FC236}">
                  <a16:creationId xmlns:a16="http://schemas.microsoft.com/office/drawing/2014/main" id="{78DCBA45-A7F0-AB96-3547-E2C3246949EB}"/>
                </a:ext>
              </a:extLst>
            </p:cNvPr>
            <p:cNvCxnSpPr>
              <a:cxnSpLocks/>
              <a:stCxn id="909" idx="2"/>
              <a:endCxn id="13" idx="7"/>
            </p:cNvCxnSpPr>
            <p:nvPr/>
          </p:nvCxnSpPr>
          <p:spPr>
            <a:xfrm flipH="1">
              <a:off x="4896026" y="6020782"/>
              <a:ext cx="85711" cy="2049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36" name="直接连接符 1135">
              <a:extLst>
                <a:ext uri="{FF2B5EF4-FFF2-40B4-BE49-F238E27FC236}">
                  <a16:creationId xmlns:a16="http://schemas.microsoft.com/office/drawing/2014/main" id="{321423F7-7190-3481-8849-ED65DD911D44}"/>
                </a:ext>
              </a:extLst>
            </p:cNvPr>
            <p:cNvCxnSpPr>
              <a:cxnSpLocks/>
              <a:stCxn id="903" idx="2"/>
              <a:endCxn id="13" idx="6"/>
            </p:cNvCxnSpPr>
            <p:nvPr/>
          </p:nvCxnSpPr>
          <p:spPr>
            <a:xfrm flipH="1" flipV="1">
              <a:off x="5012012" y="6505761"/>
              <a:ext cx="244705" cy="13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2" name="直接连接符 1141">
              <a:extLst>
                <a:ext uri="{FF2B5EF4-FFF2-40B4-BE49-F238E27FC236}">
                  <a16:creationId xmlns:a16="http://schemas.microsoft.com/office/drawing/2014/main" id="{19C581E6-7920-9EBC-25A1-4D66550B4440}"/>
                </a:ext>
              </a:extLst>
            </p:cNvPr>
            <p:cNvCxnSpPr>
              <a:cxnSpLocks/>
              <a:stCxn id="843" idx="1"/>
              <a:endCxn id="13" idx="5"/>
            </p:cNvCxnSpPr>
            <p:nvPr/>
          </p:nvCxnSpPr>
          <p:spPr>
            <a:xfrm flipH="1" flipV="1">
              <a:off x="4896026" y="6785775"/>
              <a:ext cx="483502" cy="37458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3" name="直接连接符 1142">
              <a:extLst>
                <a:ext uri="{FF2B5EF4-FFF2-40B4-BE49-F238E27FC236}">
                  <a16:creationId xmlns:a16="http://schemas.microsoft.com/office/drawing/2014/main" id="{381B9090-B723-FB9C-39DE-44943EB89985}"/>
                </a:ext>
              </a:extLst>
            </p:cNvPr>
            <p:cNvCxnSpPr>
              <a:cxnSpLocks/>
              <a:stCxn id="900" idx="0"/>
              <a:endCxn id="13" idx="4"/>
            </p:cNvCxnSpPr>
            <p:nvPr/>
          </p:nvCxnSpPr>
          <p:spPr>
            <a:xfrm flipH="1" flipV="1">
              <a:off x="4616013" y="6901761"/>
              <a:ext cx="485922" cy="730105"/>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154" name="组合 1153">
              <a:extLst>
                <a:ext uri="{FF2B5EF4-FFF2-40B4-BE49-F238E27FC236}">
                  <a16:creationId xmlns:a16="http://schemas.microsoft.com/office/drawing/2014/main" id="{CDB49E40-EEDF-F340-C1C6-42141E37D573}"/>
                </a:ext>
              </a:extLst>
            </p:cNvPr>
            <p:cNvGrpSpPr/>
            <p:nvPr/>
          </p:nvGrpSpPr>
          <p:grpSpPr>
            <a:xfrm>
              <a:off x="6165293" y="7005924"/>
              <a:ext cx="592074" cy="396000"/>
              <a:chOff x="49110" y="3271987"/>
              <a:chExt cx="546530" cy="365538"/>
            </a:xfrm>
          </p:grpSpPr>
          <p:sp>
            <p:nvSpPr>
              <p:cNvPr id="1155" name="流程图: 接点 1154">
                <a:extLst>
                  <a:ext uri="{FF2B5EF4-FFF2-40B4-BE49-F238E27FC236}">
                    <a16:creationId xmlns:a16="http://schemas.microsoft.com/office/drawing/2014/main" id="{01C28574-53A8-F7FC-391E-B5C1C7019B01}"/>
                  </a:ext>
                </a:extLst>
              </p:cNvPr>
              <p:cNvSpPr/>
              <p:nvPr/>
            </p:nvSpPr>
            <p:spPr>
              <a:xfrm>
                <a:off x="137069" y="3271987"/>
                <a:ext cx="365538"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56" name="文本框 79">
                <a:extLst>
                  <a:ext uri="{FF2B5EF4-FFF2-40B4-BE49-F238E27FC236}">
                    <a16:creationId xmlns:a16="http://schemas.microsoft.com/office/drawing/2014/main" id="{3EAF88B5-41B2-69D0-F43D-E14599C56F8B}"/>
                  </a:ext>
                </a:extLst>
              </p:cNvPr>
              <p:cNvSpPr txBox="1"/>
              <p:nvPr/>
            </p:nvSpPr>
            <p:spPr>
              <a:xfrm>
                <a:off x="49110" y="3310107"/>
                <a:ext cx="546530" cy="31591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多区域支持</a:t>
                </a:r>
              </a:p>
            </p:txBody>
          </p:sp>
        </p:grpSp>
        <p:grpSp>
          <p:nvGrpSpPr>
            <p:cNvPr id="1157" name="组合 1156">
              <a:extLst>
                <a:ext uri="{FF2B5EF4-FFF2-40B4-BE49-F238E27FC236}">
                  <a16:creationId xmlns:a16="http://schemas.microsoft.com/office/drawing/2014/main" id="{C39DDBBC-7B26-9B1A-F34C-AC6249405473}"/>
                </a:ext>
              </a:extLst>
            </p:cNvPr>
            <p:cNvGrpSpPr/>
            <p:nvPr/>
          </p:nvGrpSpPr>
          <p:grpSpPr>
            <a:xfrm>
              <a:off x="6096810" y="6252993"/>
              <a:ext cx="545170" cy="364685"/>
              <a:chOff x="53051" y="3271987"/>
              <a:chExt cx="503234" cy="336632"/>
            </a:xfrm>
          </p:grpSpPr>
          <p:sp>
            <p:nvSpPr>
              <p:cNvPr id="1158" name="流程图: 接点 1157">
                <a:extLst>
                  <a:ext uri="{FF2B5EF4-FFF2-40B4-BE49-F238E27FC236}">
                    <a16:creationId xmlns:a16="http://schemas.microsoft.com/office/drawing/2014/main" id="{25AFD1C5-56AA-59D0-092C-0931B3428B07}"/>
                  </a:ext>
                </a:extLst>
              </p:cNvPr>
              <p:cNvSpPr/>
              <p:nvPr/>
            </p:nvSpPr>
            <p:spPr>
              <a:xfrm>
                <a:off x="137069" y="3271987"/>
                <a:ext cx="332308"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59" name="文本框 79">
                <a:extLst>
                  <a:ext uri="{FF2B5EF4-FFF2-40B4-BE49-F238E27FC236}">
                    <a16:creationId xmlns:a16="http://schemas.microsoft.com/office/drawing/2014/main" id="{191F4EA9-9E41-7E69-29BE-B47E631632CF}"/>
                  </a:ext>
                </a:extLst>
              </p:cNvPr>
              <p:cNvSpPr txBox="1"/>
              <p:nvPr/>
            </p:nvSpPr>
            <p:spPr>
              <a:xfrm>
                <a:off x="53051" y="3292701"/>
                <a:ext cx="503234" cy="31591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云网络生态</a:t>
                </a:r>
              </a:p>
            </p:txBody>
          </p:sp>
        </p:grpSp>
        <p:grpSp>
          <p:nvGrpSpPr>
            <p:cNvPr id="1160" name="组合 1159">
              <a:extLst>
                <a:ext uri="{FF2B5EF4-FFF2-40B4-BE49-F238E27FC236}">
                  <a16:creationId xmlns:a16="http://schemas.microsoft.com/office/drawing/2014/main" id="{DC96A3A4-D923-8D02-33E7-2CE4A4DB452D}"/>
                </a:ext>
              </a:extLst>
            </p:cNvPr>
            <p:cNvGrpSpPr/>
            <p:nvPr/>
          </p:nvGrpSpPr>
          <p:grpSpPr>
            <a:xfrm>
              <a:off x="6142415" y="6644999"/>
              <a:ext cx="500421" cy="324000"/>
              <a:chOff x="5747030" y="6006753"/>
              <a:chExt cx="500421" cy="324000"/>
            </a:xfrm>
          </p:grpSpPr>
          <p:sp>
            <p:nvSpPr>
              <p:cNvPr id="1161" name="流程图: 接点 1160">
                <a:extLst>
                  <a:ext uri="{FF2B5EF4-FFF2-40B4-BE49-F238E27FC236}">
                    <a16:creationId xmlns:a16="http://schemas.microsoft.com/office/drawing/2014/main" id="{F3EACAF2-86B7-66D1-41C3-C3ADA1F11342}"/>
                  </a:ext>
                </a:extLst>
              </p:cNvPr>
              <p:cNvSpPr/>
              <p:nvPr/>
            </p:nvSpPr>
            <p:spPr>
              <a:xfrm>
                <a:off x="5818808" y="6006753"/>
                <a:ext cx="324000" cy="324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62" name="文本框 79">
                <a:extLst>
                  <a:ext uri="{FF2B5EF4-FFF2-40B4-BE49-F238E27FC236}">
                    <a16:creationId xmlns:a16="http://schemas.microsoft.com/office/drawing/2014/main" id="{A224AD1D-AB37-6DAB-9784-D5F0A5F04314}"/>
                  </a:ext>
                </a:extLst>
              </p:cNvPr>
              <p:cNvSpPr txBox="1"/>
              <p:nvPr/>
            </p:nvSpPr>
            <p:spPr>
              <a:xfrm>
                <a:off x="5747030" y="6012447"/>
                <a:ext cx="500421"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混合云管理</a:t>
                </a:r>
              </a:p>
            </p:txBody>
          </p:sp>
        </p:grpSp>
        <p:grpSp>
          <p:nvGrpSpPr>
            <p:cNvPr id="1163" name="组合 1162">
              <a:extLst>
                <a:ext uri="{FF2B5EF4-FFF2-40B4-BE49-F238E27FC236}">
                  <a16:creationId xmlns:a16="http://schemas.microsoft.com/office/drawing/2014/main" id="{08305FB2-854B-5ECE-1E0C-45E1F554EB8F}"/>
                </a:ext>
              </a:extLst>
            </p:cNvPr>
            <p:cNvGrpSpPr/>
            <p:nvPr/>
          </p:nvGrpSpPr>
          <p:grpSpPr>
            <a:xfrm>
              <a:off x="5808440" y="6960241"/>
              <a:ext cx="459868" cy="288001"/>
              <a:chOff x="122276" y="3253064"/>
              <a:chExt cx="424494" cy="265845"/>
            </a:xfrm>
          </p:grpSpPr>
          <p:sp>
            <p:nvSpPr>
              <p:cNvPr id="1164" name="流程图: 接点 1163">
                <a:extLst>
                  <a:ext uri="{FF2B5EF4-FFF2-40B4-BE49-F238E27FC236}">
                    <a16:creationId xmlns:a16="http://schemas.microsoft.com/office/drawing/2014/main" id="{245A011F-90DA-2067-A45E-687D6FF464A3}"/>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165" name="文本框 79">
                <a:extLst>
                  <a:ext uri="{FF2B5EF4-FFF2-40B4-BE49-F238E27FC236}">
                    <a16:creationId xmlns:a16="http://schemas.microsoft.com/office/drawing/2014/main" id="{16F90569-922B-17F0-5A15-8FBBD6A4FA07}"/>
                  </a:ext>
                </a:extLst>
              </p:cNvPr>
              <p:cNvSpPr txBox="1"/>
              <p:nvPr/>
            </p:nvSpPr>
            <p:spPr>
              <a:xfrm>
                <a:off x="122276" y="3258562"/>
                <a:ext cx="424494" cy="25568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边缘计算生态</a:t>
                </a:r>
              </a:p>
            </p:txBody>
          </p:sp>
        </p:grpSp>
        <p:cxnSp>
          <p:nvCxnSpPr>
            <p:cNvPr id="1166" name="直接连接符 1165">
              <a:extLst>
                <a:ext uri="{FF2B5EF4-FFF2-40B4-BE49-F238E27FC236}">
                  <a16:creationId xmlns:a16="http://schemas.microsoft.com/office/drawing/2014/main" id="{0C73978E-4B63-6B30-F128-C2D727F1BF1D}"/>
                </a:ext>
              </a:extLst>
            </p:cNvPr>
            <p:cNvCxnSpPr>
              <a:cxnSpLocks/>
              <a:stCxn id="1155" idx="1"/>
              <a:endCxn id="903" idx="6"/>
            </p:cNvCxnSpPr>
            <p:nvPr/>
          </p:nvCxnSpPr>
          <p:spPr>
            <a:xfrm flipH="1" flipV="1">
              <a:off x="5868716" y="6645576"/>
              <a:ext cx="449858" cy="41834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2" name="直接连接符 1171">
              <a:extLst>
                <a:ext uri="{FF2B5EF4-FFF2-40B4-BE49-F238E27FC236}">
                  <a16:creationId xmlns:a16="http://schemas.microsoft.com/office/drawing/2014/main" id="{7AB99CD2-C1EC-CEAD-0F40-D1B1FCB46076}"/>
                </a:ext>
              </a:extLst>
            </p:cNvPr>
            <p:cNvCxnSpPr>
              <a:cxnSpLocks/>
              <a:stCxn id="1158" idx="2"/>
              <a:endCxn id="903" idx="6"/>
            </p:cNvCxnSpPr>
            <p:nvPr/>
          </p:nvCxnSpPr>
          <p:spPr>
            <a:xfrm flipH="1">
              <a:off x="5868716" y="6432997"/>
              <a:ext cx="319113" cy="2125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3" name="直接连接符 1172">
              <a:extLst>
                <a:ext uri="{FF2B5EF4-FFF2-40B4-BE49-F238E27FC236}">
                  <a16:creationId xmlns:a16="http://schemas.microsoft.com/office/drawing/2014/main" id="{74CBEFB2-B7BD-6E13-BBF3-FB2C08AA73AB}"/>
                </a:ext>
              </a:extLst>
            </p:cNvPr>
            <p:cNvCxnSpPr>
              <a:cxnSpLocks/>
              <a:stCxn id="903" idx="6"/>
              <a:endCxn id="1164" idx="0"/>
            </p:cNvCxnSpPr>
            <p:nvPr/>
          </p:nvCxnSpPr>
          <p:spPr>
            <a:xfrm>
              <a:off x="5868716" y="6645576"/>
              <a:ext cx="162282" cy="3146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4" name="直接连接符 1173">
              <a:extLst>
                <a:ext uri="{FF2B5EF4-FFF2-40B4-BE49-F238E27FC236}">
                  <a16:creationId xmlns:a16="http://schemas.microsoft.com/office/drawing/2014/main" id="{74807E30-2A3E-0C8F-00A4-CFA241382054}"/>
                </a:ext>
              </a:extLst>
            </p:cNvPr>
            <p:cNvCxnSpPr>
              <a:cxnSpLocks/>
              <a:stCxn id="1161" idx="2"/>
              <a:endCxn id="903" idx="6"/>
            </p:cNvCxnSpPr>
            <p:nvPr/>
          </p:nvCxnSpPr>
          <p:spPr>
            <a:xfrm flipH="1" flipV="1">
              <a:off x="5868717" y="6645578"/>
              <a:ext cx="345476" cy="1614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199" name="组合 1198">
              <a:extLst>
                <a:ext uri="{FF2B5EF4-FFF2-40B4-BE49-F238E27FC236}">
                  <a16:creationId xmlns:a16="http://schemas.microsoft.com/office/drawing/2014/main" id="{20AB04AA-3080-8D0C-C4AC-512D0C952B3C}"/>
                </a:ext>
              </a:extLst>
            </p:cNvPr>
            <p:cNvGrpSpPr/>
            <p:nvPr/>
          </p:nvGrpSpPr>
          <p:grpSpPr>
            <a:xfrm>
              <a:off x="4781067" y="8777076"/>
              <a:ext cx="485263" cy="486536"/>
              <a:chOff x="134360" y="3271987"/>
              <a:chExt cx="447935" cy="449110"/>
            </a:xfrm>
          </p:grpSpPr>
          <p:sp>
            <p:nvSpPr>
              <p:cNvPr id="1200" name="流程图: 接点 1199">
                <a:extLst>
                  <a:ext uri="{FF2B5EF4-FFF2-40B4-BE49-F238E27FC236}">
                    <a16:creationId xmlns:a16="http://schemas.microsoft.com/office/drawing/2014/main" id="{64F945A5-DE16-8364-21BF-1E5E47BEB292}"/>
                  </a:ext>
                </a:extLst>
              </p:cNvPr>
              <p:cNvSpPr/>
              <p:nvPr/>
            </p:nvSpPr>
            <p:spPr>
              <a:xfrm>
                <a:off x="137069" y="3271987"/>
                <a:ext cx="432000" cy="4320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01" name="文本框 79">
                <a:extLst>
                  <a:ext uri="{FF2B5EF4-FFF2-40B4-BE49-F238E27FC236}">
                    <a16:creationId xmlns:a16="http://schemas.microsoft.com/office/drawing/2014/main" id="{427169EE-C30E-451D-082D-27DBBFAA660D}"/>
                  </a:ext>
                </a:extLst>
              </p:cNvPr>
              <p:cNvSpPr txBox="1"/>
              <p:nvPr/>
            </p:nvSpPr>
            <p:spPr>
              <a:xfrm>
                <a:off x="134360" y="3294945"/>
                <a:ext cx="447935" cy="4261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SaaS/PaaS</a:t>
                </a: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市场</a:t>
                </a:r>
              </a:p>
            </p:txBody>
          </p:sp>
        </p:grpSp>
        <p:grpSp>
          <p:nvGrpSpPr>
            <p:cNvPr id="1202" name="组合 1201">
              <a:extLst>
                <a:ext uri="{FF2B5EF4-FFF2-40B4-BE49-F238E27FC236}">
                  <a16:creationId xmlns:a16="http://schemas.microsoft.com/office/drawing/2014/main" id="{44EEF50A-CC5E-6544-53B7-82B7A7F4D933}"/>
                </a:ext>
              </a:extLst>
            </p:cNvPr>
            <p:cNvGrpSpPr/>
            <p:nvPr/>
          </p:nvGrpSpPr>
          <p:grpSpPr>
            <a:xfrm>
              <a:off x="5202265" y="8513402"/>
              <a:ext cx="468000" cy="461665"/>
              <a:chOff x="66958" y="3215115"/>
              <a:chExt cx="431999" cy="426152"/>
            </a:xfrm>
          </p:grpSpPr>
          <p:sp>
            <p:nvSpPr>
              <p:cNvPr id="1203" name="流程图: 接点 1202">
                <a:extLst>
                  <a:ext uri="{FF2B5EF4-FFF2-40B4-BE49-F238E27FC236}">
                    <a16:creationId xmlns:a16="http://schemas.microsoft.com/office/drawing/2014/main" id="{2ECD3B8A-28AB-6A1C-E6DA-894FE2167C36}"/>
                  </a:ext>
                </a:extLst>
              </p:cNvPr>
              <p:cNvSpPr/>
              <p:nvPr/>
            </p:nvSpPr>
            <p:spPr>
              <a:xfrm>
                <a:off x="74546" y="3222473"/>
                <a:ext cx="398769"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04" name="文本框 79">
                <a:extLst>
                  <a:ext uri="{FF2B5EF4-FFF2-40B4-BE49-F238E27FC236}">
                    <a16:creationId xmlns:a16="http://schemas.microsoft.com/office/drawing/2014/main" id="{93C62FE9-EED8-E4D8-CA84-F9E70A077735}"/>
                  </a:ext>
                </a:extLst>
              </p:cNvPr>
              <p:cNvSpPr txBox="1"/>
              <p:nvPr/>
            </p:nvSpPr>
            <p:spPr>
              <a:xfrm>
                <a:off x="66958" y="3215115"/>
                <a:ext cx="431999" cy="4261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行业解决方案</a:t>
                </a:r>
              </a:p>
            </p:txBody>
          </p:sp>
        </p:grpSp>
        <p:grpSp>
          <p:nvGrpSpPr>
            <p:cNvPr id="1205" name="组合 1204">
              <a:extLst>
                <a:ext uri="{FF2B5EF4-FFF2-40B4-BE49-F238E27FC236}">
                  <a16:creationId xmlns:a16="http://schemas.microsoft.com/office/drawing/2014/main" id="{CBD516AF-5447-4F05-6261-E9E669A364BA}"/>
                </a:ext>
              </a:extLst>
            </p:cNvPr>
            <p:cNvGrpSpPr/>
            <p:nvPr/>
          </p:nvGrpSpPr>
          <p:grpSpPr>
            <a:xfrm>
              <a:off x="4449500" y="8399377"/>
              <a:ext cx="574197" cy="396000"/>
              <a:chOff x="67277" y="3254985"/>
              <a:chExt cx="530029" cy="365539"/>
            </a:xfrm>
          </p:grpSpPr>
          <p:sp>
            <p:nvSpPr>
              <p:cNvPr id="1206" name="流程图: 接点 1205">
                <a:extLst>
                  <a:ext uri="{FF2B5EF4-FFF2-40B4-BE49-F238E27FC236}">
                    <a16:creationId xmlns:a16="http://schemas.microsoft.com/office/drawing/2014/main" id="{9084FF84-FB2D-1816-EDB3-224EADBE79B9}"/>
                  </a:ext>
                </a:extLst>
              </p:cNvPr>
              <p:cNvSpPr/>
              <p:nvPr/>
            </p:nvSpPr>
            <p:spPr>
              <a:xfrm>
                <a:off x="136573" y="3254985"/>
                <a:ext cx="365539" cy="36553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07" name="文本框 79">
                <a:extLst>
                  <a:ext uri="{FF2B5EF4-FFF2-40B4-BE49-F238E27FC236}">
                    <a16:creationId xmlns:a16="http://schemas.microsoft.com/office/drawing/2014/main" id="{1D47AB3B-DCBF-A9E1-3063-9629E9E13649}"/>
                  </a:ext>
                </a:extLst>
              </p:cNvPr>
              <p:cNvSpPr txBox="1"/>
              <p:nvPr/>
            </p:nvSpPr>
            <p:spPr>
              <a:xfrm>
                <a:off x="67277" y="3278423"/>
                <a:ext cx="530029" cy="28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开源与</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商业软件</a:t>
                </a:r>
              </a:p>
            </p:txBody>
          </p:sp>
        </p:grpSp>
        <p:cxnSp>
          <p:nvCxnSpPr>
            <p:cNvPr id="1208" name="直接连接符 1207">
              <a:extLst>
                <a:ext uri="{FF2B5EF4-FFF2-40B4-BE49-F238E27FC236}">
                  <a16:creationId xmlns:a16="http://schemas.microsoft.com/office/drawing/2014/main" id="{6EEEE3BE-FEDD-FD68-3A73-424FDC9C146F}"/>
                </a:ext>
              </a:extLst>
            </p:cNvPr>
            <p:cNvCxnSpPr>
              <a:cxnSpLocks/>
              <a:stCxn id="1200" idx="0"/>
              <a:endCxn id="900" idx="4"/>
            </p:cNvCxnSpPr>
            <p:nvPr/>
          </p:nvCxnSpPr>
          <p:spPr>
            <a:xfrm flipV="1">
              <a:off x="5018002" y="8351866"/>
              <a:ext cx="83933" cy="4252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3" name="直接连接符 1212">
              <a:extLst>
                <a:ext uri="{FF2B5EF4-FFF2-40B4-BE49-F238E27FC236}">
                  <a16:creationId xmlns:a16="http://schemas.microsoft.com/office/drawing/2014/main" id="{EEE18F54-DB3A-81D5-797F-68CEBA9CAF84}"/>
                </a:ext>
              </a:extLst>
            </p:cNvPr>
            <p:cNvCxnSpPr>
              <a:cxnSpLocks/>
              <a:stCxn id="1203" idx="1"/>
              <a:endCxn id="900" idx="4"/>
            </p:cNvCxnSpPr>
            <p:nvPr/>
          </p:nvCxnSpPr>
          <p:spPr>
            <a:xfrm flipH="1" flipV="1">
              <a:off x="5101935" y="8351866"/>
              <a:ext cx="171815" cy="2327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7" name="直接连接符 1216">
              <a:extLst>
                <a:ext uri="{FF2B5EF4-FFF2-40B4-BE49-F238E27FC236}">
                  <a16:creationId xmlns:a16="http://schemas.microsoft.com/office/drawing/2014/main" id="{D0333344-A130-2213-CC98-5386BDFB0351}"/>
                </a:ext>
              </a:extLst>
            </p:cNvPr>
            <p:cNvCxnSpPr>
              <a:cxnSpLocks/>
              <a:stCxn id="1206" idx="6"/>
              <a:endCxn id="900" idx="4"/>
            </p:cNvCxnSpPr>
            <p:nvPr/>
          </p:nvCxnSpPr>
          <p:spPr>
            <a:xfrm flipV="1">
              <a:off x="4920570" y="8351866"/>
              <a:ext cx="181365" cy="24551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224" name="组合 1223">
              <a:extLst>
                <a:ext uri="{FF2B5EF4-FFF2-40B4-BE49-F238E27FC236}">
                  <a16:creationId xmlns:a16="http://schemas.microsoft.com/office/drawing/2014/main" id="{D5C59263-6E5F-71DE-F9B9-78FFFF87E4CB}"/>
                </a:ext>
              </a:extLst>
            </p:cNvPr>
            <p:cNvGrpSpPr/>
            <p:nvPr/>
          </p:nvGrpSpPr>
          <p:grpSpPr>
            <a:xfrm>
              <a:off x="6190394" y="8123923"/>
              <a:ext cx="450428" cy="413047"/>
              <a:chOff x="93572" y="3199581"/>
              <a:chExt cx="415779" cy="381274"/>
            </a:xfrm>
          </p:grpSpPr>
          <p:sp>
            <p:nvSpPr>
              <p:cNvPr id="1225" name="流程图: 接点 1224">
                <a:extLst>
                  <a:ext uri="{FF2B5EF4-FFF2-40B4-BE49-F238E27FC236}">
                    <a16:creationId xmlns:a16="http://schemas.microsoft.com/office/drawing/2014/main" id="{A9F67341-5E9A-B18A-E586-45824D0BAD39}"/>
                  </a:ext>
                </a:extLst>
              </p:cNvPr>
              <p:cNvSpPr/>
              <p:nvPr/>
            </p:nvSpPr>
            <p:spPr>
              <a:xfrm>
                <a:off x="100475" y="3215317"/>
                <a:ext cx="365538"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26" name="文本框 79">
                <a:extLst>
                  <a:ext uri="{FF2B5EF4-FFF2-40B4-BE49-F238E27FC236}">
                    <a16:creationId xmlns:a16="http://schemas.microsoft.com/office/drawing/2014/main" id="{96AA196B-B81A-4E6E-D7C0-EFE8A195E2A5}"/>
                  </a:ext>
                </a:extLst>
              </p:cNvPr>
              <p:cNvSpPr txBox="1"/>
              <p:nvPr/>
            </p:nvSpPr>
            <p:spPr>
              <a:xfrm>
                <a:off x="93572" y="3199581"/>
                <a:ext cx="415779" cy="379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渠道合作伙伴</a:t>
                </a:r>
              </a:p>
            </p:txBody>
          </p:sp>
        </p:grpSp>
        <p:grpSp>
          <p:nvGrpSpPr>
            <p:cNvPr id="1227" name="组合 1226">
              <a:extLst>
                <a:ext uri="{FF2B5EF4-FFF2-40B4-BE49-F238E27FC236}">
                  <a16:creationId xmlns:a16="http://schemas.microsoft.com/office/drawing/2014/main" id="{68B0ADF2-6F3B-00EE-DDEF-F2E59400FAF4}"/>
                </a:ext>
              </a:extLst>
            </p:cNvPr>
            <p:cNvGrpSpPr/>
            <p:nvPr/>
          </p:nvGrpSpPr>
          <p:grpSpPr>
            <a:xfrm>
              <a:off x="5835422" y="8485422"/>
              <a:ext cx="563824" cy="432000"/>
              <a:chOff x="56915" y="3259287"/>
              <a:chExt cx="520453" cy="398769"/>
            </a:xfrm>
          </p:grpSpPr>
          <p:sp>
            <p:nvSpPr>
              <p:cNvPr id="1228" name="流程图: 接点 1227">
                <a:extLst>
                  <a:ext uri="{FF2B5EF4-FFF2-40B4-BE49-F238E27FC236}">
                    <a16:creationId xmlns:a16="http://schemas.microsoft.com/office/drawing/2014/main" id="{89A1F23D-4896-D454-E0A2-A538CB506B0C}"/>
                  </a:ext>
                </a:extLst>
              </p:cNvPr>
              <p:cNvSpPr/>
              <p:nvPr/>
            </p:nvSpPr>
            <p:spPr>
              <a:xfrm>
                <a:off x="107850" y="3259287"/>
                <a:ext cx="398770" cy="398769"/>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29" name="文本框 79">
                <a:extLst>
                  <a:ext uri="{FF2B5EF4-FFF2-40B4-BE49-F238E27FC236}">
                    <a16:creationId xmlns:a16="http://schemas.microsoft.com/office/drawing/2014/main" id="{B82FFC6E-85B8-DF45-1E32-36F65069B45C}"/>
                  </a:ext>
                </a:extLst>
              </p:cNvPr>
              <p:cNvSpPr txBox="1"/>
              <p:nvPr/>
            </p:nvSpPr>
            <p:spPr>
              <a:xfrm>
                <a:off x="56915" y="3327035"/>
                <a:ext cx="520453" cy="2893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系统</a:t>
                </a:r>
                <a:endParaRPr kumimoji="0" lang="en-US" altLang="zh-CN"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集成商</a:t>
                </a:r>
              </a:p>
            </p:txBody>
          </p:sp>
        </p:grpSp>
        <p:grpSp>
          <p:nvGrpSpPr>
            <p:cNvPr id="1230" name="组合 1229">
              <a:extLst>
                <a:ext uri="{FF2B5EF4-FFF2-40B4-BE49-F238E27FC236}">
                  <a16:creationId xmlns:a16="http://schemas.microsoft.com/office/drawing/2014/main" id="{6821DF03-F77D-D388-547A-7EF2FF76A057}"/>
                </a:ext>
              </a:extLst>
            </p:cNvPr>
            <p:cNvGrpSpPr/>
            <p:nvPr/>
          </p:nvGrpSpPr>
          <p:grpSpPr>
            <a:xfrm>
              <a:off x="5571333" y="8186411"/>
              <a:ext cx="450428" cy="421544"/>
              <a:chOff x="89648" y="3215317"/>
              <a:chExt cx="415779" cy="389117"/>
            </a:xfrm>
          </p:grpSpPr>
          <p:sp>
            <p:nvSpPr>
              <p:cNvPr id="1231" name="流程图: 接点 1230">
                <a:extLst>
                  <a:ext uri="{FF2B5EF4-FFF2-40B4-BE49-F238E27FC236}">
                    <a16:creationId xmlns:a16="http://schemas.microsoft.com/office/drawing/2014/main" id="{F1110F47-C91C-9C76-4329-A3882496ED50}"/>
                  </a:ext>
                </a:extLst>
              </p:cNvPr>
              <p:cNvSpPr/>
              <p:nvPr/>
            </p:nvSpPr>
            <p:spPr>
              <a:xfrm>
                <a:off x="100475" y="3215317"/>
                <a:ext cx="365538" cy="36553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32" name="文本框 79">
                <a:extLst>
                  <a:ext uri="{FF2B5EF4-FFF2-40B4-BE49-F238E27FC236}">
                    <a16:creationId xmlns:a16="http://schemas.microsoft.com/office/drawing/2014/main" id="{3242B0F8-B9C0-C0E9-0709-E9A55BB3492E}"/>
                  </a:ext>
                </a:extLst>
              </p:cNvPr>
              <p:cNvSpPr txBox="1"/>
              <p:nvPr/>
            </p:nvSpPr>
            <p:spPr>
              <a:xfrm>
                <a:off x="89648" y="3225336"/>
                <a:ext cx="415779" cy="3790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技术合作伙伴</a:t>
                </a:r>
              </a:p>
            </p:txBody>
          </p:sp>
        </p:grpSp>
        <p:grpSp>
          <p:nvGrpSpPr>
            <p:cNvPr id="1236" name="组合 1235">
              <a:extLst>
                <a:ext uri="{FF2B5EF4-FFF2-40B4-BE49-F238E27FC236}">
                  <a16:creationId xmlns:a16="http://schemas.microsoft.com/office/drawing/2014/main" id="{ED4DDADF-FDE7-4BEF-2DCF-23F3C593487D}"/>
                </a:ext>
              </a:extLst>
            </p:cNvPr>
            <p:cNvGrpSpPr/>
            <p:nvPr/>
          </p:nvGrpSpPr>
          <p:grpSpPr>
            <a:xfrm>
              <a:off x="6165292" y="7683891"/>
              <a:ext cx="450428" cy="410693"/>
              <a:chOff x="69443" y="3186570"/>
              <a:chExt cx="415779" cy="379101"/>
            </a:xfrm>
          </p:grpSpPr>
          <p:sp>
            <p:nvSpPr>
              <p:cNvPr id="1237" name="流程图: 接点 1236">
                <a:extLst>
                  <a:ext uri="{FF2B5EF4-FFF2-40B4-BE49-F238E27FC236}">
                    <a16:creationId xmlns:a16="http://schemas.microsoft.com/office/drawing/2014/main" id="{8F3CB9DE-E713-B6ED-10A7-444852BE71E1}"/>
                  </a:ext>
                </a:extLst>
              </p:cNvPr>
              <p:cNvSpPr/>
              <p:nvPr/>
            </p:nvSpPr>
            <p:spPr>
              <a:xfrm>
                <a:off x="100475" y="3215317"/>
                <a:ext cx="332307" cy="332307"/>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38" name="文本框 79">
                <a:extLst>
                  <a:ext uri="{FF2B5EF4-FFF2-40B4-BE49-F238E27FC236}">
                    <a16:creationId xmlns:a16="http://schemas.microsoft.com/office/drawing/2014/main" id="{88F89A17-4F8E-CC7E-391E-92448AE65B79}"/>
                  </a:ext>
                </a:extLst>
              </p:cNvPr>
              <p:cNvSpPr txBox="1"/>
              <p:nvPr/>
            </p:nvSpPr>
            <p:spPr>
              <a:xfrm>
                <a:off x="69443" y="3186570"/>
                <a:ext cx="415779" cy="37910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联合创新伙伴</a:t>
                </a:r>
              </a:p>
            </p:txBody>
          </p:sp>
        </p:grpSp>
        <p:grpSp>
          <p:nvGrpSpPr>
            <p:cNvPr id="1239" name="组合 1238">
              <a:extLst>
                <a:ext uri="{FF2B5EF4-FFF2-40B4-BE49-F238E27FC236}">
                  <a16:creationId xmlns:a16="http://schemas.microsoft.com/office/drawing/2014/main" id="{2B9CC608-E191-6D86-924C-6D43453FBF52}"/>
                </a:ext>
              </a:extLst>
            </p:cNvPr>
            <p:cNvGrpSpPr/>
            <p:nvPr/>
          </p:nvGrpSpPr>
          <p:grpSpPr>
            <a:xfrm>
              <a:off x="6012258" y="7443704"/>
              <a:ext cx="432741" cy="313522"/>
              <a:chOff x="146945" y="3253064"/>
              <a:chExt cx="399453" cy="289404"/>
            </a:xfrm>
          </p:grpSpPr>
          <p:sp>
            <p:nvSpPr>
              <p:cNvPr id="1240" name="流程图: 接点 1239">
                <a:extLst>
                  <a:ext uri="{FF2B5EF4-FFF2-40B4-BE49-F238E27FC236}">
                    <a16:creationId xmlns:a16="http://schemas.microsoft.com/office/drawing/2014/main" id="{0A8A0F4C-FB6E-49B1-EAC3-723930891CFE}"/>
                  </a:ext>
                </a:extLst>
              </p:cNvPr>
              <p:cNvSpPr/>
              <p:nvPr/>
            </p:nvSpPr>
            <p:spPr>
              <a:xfrm>
                <a:off x="194790" y="3253064"/>
                <a:ext cx="265847" cy="265845"/>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1241" name="文本框 79">
                <a:extLst>
                  <a:ext uri="{FF2B5EF4-FFF2-40B4-BE49-F238E27FC236}">
                    <a16:creationId xmlns:a16="http://schemas.microsoft.com/office/drawing/2014/main" id="{3F3754B6-70B5-9C69-F2EB-6D964AEAE521}"/>
                  </a:ext>
                </a:extLst>
              </p:cNvPr>
              <p:cNvSpPr txBox="1"/>
              <p:nvPr/>
            </p:nvSpPr>
            <p:spPr>
              <a:xfrm>
                <a:off x="146945" y="3253113"/>
                <a:ext cx="399453" cy="2893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联合销售</a:t>
                </a:r>
              </a:p>
            </p:txBody>
          </p:sp>
        </p:grpSp>
        <p:cxnSp>
          <p:nvCxnSpPr>
            <p:cNvPr id="1242" name="直接连接符 1241">
              <a:extLst>
                <a:ext uri="{FF2B5EF4-FFF2-40B4-BE49-F238E27FC236}">
                  <a16:creationId xmlns:a16="http://schemas.microsoft.com/office/drawing/2014/main" id="{F70B9E96-3054-29BA-56FB-B6CCE2370A37}"/>
                </a:ext>
              </a:extLst>
            </p:cNvPr>
            <p:cNvCxnSpPr>
              <a:cxnSpLocks/>
              <a:stCxn id="1231" idx="0"/>
              <a:endCxn id="843" idx="5"/>
            </p:cNvCxnSpPr>
            <p:nvPr/>
          </p:nvCxnSpPr>
          <p:spPr>
            <a:xfrm flipV="1">
              <a:off x="5781062" y="7618569"/>
              <a:ext cx="56671" cy="5678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5" name="直接连接符 1244">
              <a:extLst>
                <a:ext uri="{FF2B5EF4-FFF2-40B4-BE49-F238E27FC236}">
                  <a16:creationId xmlns:a16="http://schemas.microsoft.com/office/drawing/2014/main" id="{E7481D6C-1376-2BA6-2FC1-BA5A4A75DA3C}"/>
                </a:ext>
              </a:extLst>
            </p:cNvPr>
            <p:cNvCxnSpPr>
              <a:cxnSpLocks/>
              <a:stCxn id="1228" idx="0"/>
              <a:endCxn id="843" idx="5"/>
            </p:cNvCxnSpPr>
            <p:nvPr/>
          </p:nvCxnSpPr>
          <p:spPr>
            <a:xfrm flipH="1" flipV="1">
              <a:off x="5837733" y="7618569"/>
              <a:ext cx="268869" cy="86685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8" name="直接连接符 1247">
              <a:extLst>
                <a:ext uri="{FF2B5EF4-FFF2-40B4-BE49-F238E27FC236}">
                  <a16:creationId xmlns:a16="http://schemas.microsoft.com/office/drawing/2014/main" id="{42B27544-9FA4-7B25-216F-965BC4669D7F}"/>
                </a:ext>
              </a:extLst>
            </p:cNvPr>
            <p:cNvCxnSpPr>
              <a:cxnSpLocks/>
              <a:stCxn id="1225" idx="1"/>
              <a:endCxn id="843" idx="5"/>
            </p:cNvCxnSpPr>
            <p:nvPr/>
          </p:nvCxnSpPr>
          <p:spPr>
            <a:xfrm flipH="1" flipV="1">
              <a:off x="5837733" y="7618569"/>
              <a:ext cx="418132" cy="58039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52" name="直接连接符 1251">
              <a:extLst>
                <a:ext uri="{FF2B5EF4-FFF2-40B4-BE49-F238E27FC236}">
                  <a16:creationId xmlns:a16="http://schemas.microsoft.com/office/drawing/2014/main" id="{21857630-8FF7-9C57-F5BE-3588C25FCE95}"/>
                </a:ext>
              </a:extLst>
            </p:cNvPr>
            <p:cNvCxnSpPr>
              <a:cxnSpLocks/>
              <a:stCxn id="1237" idx="2"/>
              <a:endCxn id="843" idx="5"/>
            </p:cNvCxnSpPr>
            <p:nvPr/>
          </p:nvCxnSpPr>
          <p:spPr>
            <a:xfrm flipH="1" flipV="1">
              <a:off x="5837733" y="7618569"/>
              <a:ext cx="361177" cy="2764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57" name="直接连接符 1256">
              <a:extLst>
                <a:ext uri="{FF2B5EF4-FFF2-40B4-BE49-F238E27FC236}">
                  <a16:creationId xmlns:a16="http://schemas.microsoft.com/office/drawing/2014/main" id="{D174ACAD-E1B2-74AD-A23C-73FB114E57ED}"/>
                </a:ext>
              </a:extLst>
            </p:cNvPr>
            <p:cNvCxnSpPr>
              <a:cxnSpLocks/>
              <a:stCxn id="1240" idx="2"/>
              <a:endCxn id="843" idx="5"/>
            </p:cNvCxnSpPr>
            <p:nvPr/>
          </p:nvCxnSpPr>
          <p:spPr>
            <a:xfrm flipH="1">
              <a:off x="5837733" y="7587703"/>
              <a:ext cx="226357" cy="30866"/>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6" name="文本框 79">
            <a:extLst>
              <a:ext uri="{FF2B5EF4-FFF2-40B4-BE49-F238E27FC236}">
                <a16:creationId xmlns:a16="http://schemas.microsoft.com/office/drawing/2014/main" id="{4E9E8005-12D6-C853-A7B5-22E8589E7742}"/>
              </a:ext>
            </a:extLst>
          </p:cNvPr>
          <p:cNvSpPr txBox="1"/>
          <p:nvPr/>
        </p:nvSpPr>
        <p:spPr>
          <a:xfrm>
            <a:off x="2145014" y="3950167"/>
            <a:ext cx="760015" cy="40011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云上能力</a:t>
            </a:r>
            <a:endParaRPr kumimoji="0" lang="en-US" altLang="zh-CN" sz="10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与应用</a:t>
            </a:r>
          </a:p>
        </p:txBody>
      </p:sp>
      <p:sp>
        <p:nvSpPr>
          <p:cNvPr id="16" name="文本框 79">
            <a:extLst>
              <a:ext uri="{FF2B5EF4-FFF2-40B4-BE49-F238E27FC236}">
                <a16:creationId xmlns:a16="http://schemas.microsoft.com/office/drawing/2014/main" id="{1CA4A684-1D54-DA6B-1C63-0081D9A74DF6}"/>
              </a:ext>
            </a:extLst>
          </p:cNvPr>
          <p:cNvSpPr txBox="1"/>
          <p:nvPr/>
        </p:nvSpPr>
        <p:spPr>
          <a:xfrm>
            <a:off x="2306750" y="6424028"/>
            <a:ext cx="900390" cy="2462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rPr>
              <a:t>云基础服务</a:t>
            </a:r>
          </a:p>
        </p:txBody>
      </p:sp>
      <p:sp>
        <p:nvSpPr>
          <p:cNvPr id="27" name="文本框 79">
            <a:extLst>
              <a:ext uri="{FF2B5EF4-FFF2-40B4-BE49-F238E27FC236}">
                <a16:creationId xmlns:a16="http://schemas.microsoft.com/office/drawing/2014/main" id="{4D2E425C-A04B-6994-DE01-965DB798880C}"/>
              </a:ext>
            </a:extLst>
          </p:cNvPr>
          <p:cNvSpPr txBox="1"/>
          <p:nvPr/>
        </p:nvSpPr>
        <p:spPr>
          <a:xfrm>
            <a:off x="4036598" y="1056545"/>
            <a:ext cx="2018547" cy="2000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srgbClr val="FEFFFE"/>
                </a:solidFill>
                <a:effectLst/>
                <a:uLnTx/>
                <a:uFillTx/>
                <a:latin typeface="楷体" panose="02010609060101010101" pitchFamily="49" charset="-122"/>
                <a:ea typeface="楷体" panose="02010609060101010101" pitchFamily="49" charset="-122"/>
                <a:cs typeface="+mn-cs"/>
              </a:rPr>
              <a:t>圆形从小至大代表云服务层级由细分至总括</a:t>
            </a:r>
          </a:p>
        </p:txBody>
      </p:sp>
      <p:grpSp>
        <p:nvGrpSpPr>
          <p:cNvPr id="34" name="Group 33">
            <a:extLst>
              <a:ext uri="{FF2B5EF4-FFF2-40B4-BE49-F238E27FC236}">
                <a16:creationId xmlns:a16="http://schemas.microsoft.com/office/drawing/2014/main" id="{B140CF63-E2D1-78E7-B63A-EA4FB613C744}"/>
              </a:ext>
            </a:extLst>
          </p:cNvPr>
          <p:cNvGrpSpPr/>
          <p:nvPr/>
        </p:nvGrpSpPr>
        <p:grpSpPr>
          <a:xfrm>
            <a:off x="5978261" y="983129"/>
            <a:ext cx="346885" cy="346885"/>
            <a:chOff x="4019710" y="1109372"/>
            <a:chExt cx="385344" cy="385344"/>
          </a:xfrm>
        </p:grpSpPr>
        <p:sp>
          <p:nvSpPr>
            <p:cNvPr id="33" name="流程图: 接点 13">
              <a:extLst>
                <a:ext uri="{FF2B5EF4-FFF2-40B4-BE49-F238E27FC236}">
                  <a16:creationId xmlns:a16="http://schemas.microsoft.com/office/drawing/2014/main" id="{A1949EE1-81E7-DA5C-9B49-47EFABAF529E}"/>
                </a:ext>
              </a:extLst>
            </p:cNvPr>
            <p:cNvSpPr/>
            <p:nvPr/>
          </p:nvSpPr>
          <p:spPr>
            <a:xfrm>
              <a:off x="4019710" y="1109372"/>
              <a:ext cx="385344" cy="385344"/>
            </a:xfrm>
            <a:prstGeom prst="flowChartConnector">
              <a:avLst/>
            </a:prstGeom>
            <a:solidFill>
              <a:srgbClr val="E0AC0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6" name="流程图: 接点 13">
              <a:extLst>
                <a:ext uri="{FF2B5EF4-FFF2-40B4-BE49-F238E27FC236}">
                  <a16:creationId xmlns:a16="http://schemas.microsoft.com/office/drawing/2014/main" id="{111375D9-BB42-EDB0-5011-7D6EC7CACD96}"/>
                </a:ext>
              </a:extLst>
            </p:cNvPr>
            <p:cNvSpPr/>
            <p:nvPr/>
          </p:nvSpPr>
          <p:spPr>
            <a:xfrm>
              <a:off x="4064679" y="1199310"/>
              <a:ext cx="295406" cy="295406"/>
            </a:xfrm>
            <a:prstGeom prst="flowChartConnector">
              <a:avLst/>
            </a:prstGeom>
            <a:solidFill>
              <a:srgbClr val="FFE60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28" name="流程图: 接点 13">
              <a:extLst>
                <a:ext uri="{FF2B5EF4-FFF2-40B4-BE49-F238E27FC236}">
                  <a16:creationId xmlns:a16="http://schemas.microsoft.com/office/drawing/2014/main" id="{BE9E7568-5145-5026-D998-E24C8D7BE5FE}"/>
                </a:ext>
              </a:extLst>
            </p:cNvPr>
            <p:cNvSpPr/>
            <p:nvPr/>
          </p:nvSpPr>
          <p:spPr>
            <a:xfrm>
              <a:off x="4115749" y="1289034"/>
              <a:ext cx="193267" cy="193267"/>
            </a:xfrm>
            <a:prstGeom prst="flowChartConnector">
              <a:avLst/>
            </a:prstGeom>
            <a:solidFill>
              <a:srgbClr val="FFF26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sp>
          <p:nvSpPr>
            <p:cNvPr id="30" name="流程图: 接点 13">
              <a:extLst>
                <a:ext uri="{FF2B5EF4-FFF2-40B4-BE49-F238E27FC236}">
                  <a16:creationId xmlns:a16="http://schemas.microsoft.com/office/drawing/2014/main" id="{0F3BCF51-B685-2FDC-C257-9E60C30BE7BD}"/>
                </a:ext>
              </a:extLst>
            </p:cNvPr>
            <p:cNvSpPr/>
            <p:nvPr/>
          </p:nvSpPr>
          <p:spPr>
            <a:xfrm>
              <a:off x="4157518" y="1371190"/>
              <a:ext cx="109728" cy="109728"/>
            </a:xfrm>
            <a:prstGeom prst="flowChartConnector">
              <a:avLst/>
            </a:prstGeom>
            <a:solidFill>
              <a:srgbClr val="FFFACD"/>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1" i="0" u="none" strike="noStrike" kern="1200" cap="none" spc="0" normalizeH="0" baseline="0" noProof="0" dirty="0">
                <a:ln>
                  <a:noFill/>
                </a:ln>
                <a:solidFill>
                  <a:srgbClr val="201D1D"/>
                </a:solidFill>
                <a:effectLst/>
                <a:uLnTx/>
                <a:uFillTx/>
                <a:latin typeface="楷体" panose="02010609060101010101" pitchFamily="49" charset="-122"/>
                <a:ea typeface="楷体" panose="02010609060101010101" pitchFamily="49" charset="-122"/>
                <a:cs typeface="+mn-cs"/>
              </a:endParaRPr>
            </a:p>
          </p:txBody>
        </p:sp>
      </p:grpSp>
    </p:spTree>
    <p:extLst>
      <p:ext uri="{BB962C8B-B14F-4D97-AF65-F5344CB8AC3E}">
        <p14:creationId xmlns:p14="http://schemas.microsoft.com/office/powerpoint/2010/main" val="55814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C497-41A2-62C1-0AFE-990BFC6356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7FCDD-214F-9A6A-E796-C32330BBFED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sp>
        <p:nvSpPr>
          <p:cNvPr id="3" name="文本框 24">
            <a:extLst>
              <a:ext uri="{FF2B5EF4-FFF2-40B4-BE49-F238E27FC236}">
                <a16:creationId xmlns:a16="http://schemas.microsoft.com/office/drawing/2014/main" id="{6F353D1A-8DD6-C296-07F8-56AB3FDE11C9}"/>
              </a:ext>
            </a:extLst>
          </p:cNvPr>
          <p:cNvSpPr txBox="1"/>
          <p:nvPr/>
        </p:nvSpPr>
        <p:spPr>
          <a:xfrm>
            <a:off x="1865376" y="704528"/>
            <a:ext cx="4608576" cy="1450141"/>
          </a:xfrm>
          <a:prstGeom prst="rect">
            <a:avLst/>
          </a:prstGeom>
          <a:noFill/>
        </p:spPr>
        <p:txBody>
          <a:bodyPr wrap="square" rtlCol="0">
            <a:spAutoFit/>
          </a:bodyPr>
          <a:lstStyle/>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整体而言，外商企业在华部署数字化系统的初期，就需要深度考量顶层</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架构的设计。在此过程中，对于云服务的综合需求，聚焦在与全球一致的</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架构和软件系统、全球一致的技术栈、高性能低延迟网络连接、安全高效的数据传输和处理、全面合规、云服务的韧性和持续性、云服务生态等方面。</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a:p>
            <a:pPr marL="171450" marR="0" lvl="0" indent="-171450" algn="just" defTabSz="498332" rtl="0" eaLnBrk="1" fontAlgn="auto" latinLnBrk="0" hangingPunct="1">
              <a:lnSpc>
                <a:spcPct val="120000"/>
              </a:lnSpc>
              <a:spcBef>
                <a:spcPts val="717"/>
              </a:spcBef>
              <a:spcAft>
                <a:spcPts val="0"/>
              </a:spcAft>
              <a:buClr>
                <a:srgbClr val="FEFFFE"/>
              </a:buClr>
              <a:buSzPct val="100000"/>
              <a:buFont typeface="Arial" panose="020B0604020202020204" pitchFamily="34" charset="0"/>
              <a:buChar char="•"/>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以下我们将通过对比外商企业和中国企业在华对计算、网络、存储、数据库、大数据与分析、安全与管理运维、开发者工具、物联网、企业应用和行业解决方案等方面的需求差异，凸显出外商企业在华的用云的特征。</a:t>
            </a:r>
          </a:p>
        </p:txBody>
      </p:sp>
      <p:sp>
        <p:nvSpPr>
          <p:cNvPr id="5" name="TextBox 4">
            <a:extLst>
              <a:ext uri="{FF2B5EF4-FFF2-40B4-BE49-F238E27FC236}">
                <a16:creationId xmlns:a16="http://schemas.microsoft.com/office/drawing/2014/main" id="{53232540-C225-44F1-3036-F1851E04B186}"/>
              </a:ext>
            </a:extLst>
          </p:cNvPr>
          <p:cNvSpPr txBox="1"/>
          <p:nvPr/>
        </p:nvSpPr>
        <p:spPr>
          <a:xfrm>
            <a:off x="-3483768" y="1208584"/>
            <a:ext cx="2808312"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STKaiti" panose="02010600040101010101" pitchFamily="2" charset="-122"/>
                <a:ea typeface="STKaiti" panose="02010600040101010101" pitchFamily="2" charset="-122"/>
                <a:cs typeface="+mn-cs"/>
              </a:rPr>
              <a:t>跨国公司与我国产业链创新链日益融合。一是跨国公司在华建立研发中心，通过竞争效应、供应链合作效应以及技术外溢效应，提升我国相关产业技术水平。二是通过与本土企业共建研发平台，深化产业链上下游协作与互动。宝马集团与宁德时代共建研发平台，联合开发高性能电池技术，增强了产业链上下游企业的协同创新能力。三是制度设计助力外企嵌入我国产业链创新链。上海与特斯拉签署投资协议要求将所有零部件国产化，宁德时代等企业成为核心供应商。四是跨国公司与高校、科研机构合作培养高端人才，为跨国公司长期发展和我国创新体系提供了坚实的人力资源保障。</a:t>
            </a:r>
            <a:endParaRPr kumimoji="0" lang="en-US" altLang="ja-JP" sz="1200" b="0" i="0" u="none" strike="noStrike" kern="1200" cap="none" spc="0" normalizeH="0" baseline="0" noProof="0" dirty="0">
              <a:ln>
                <a:noFill/>
              </a:ln>
              <a:solidFill>
                <a:srgbClr val="000000"/>
              </a:solidFill>
              <a:effectLst/>
              <a:uLnTx/>
              <a:uFillTx/>
              <a:latin typeface="STKaiti" panose="02010600040101010101" pitchFamily="2" charset="-122"/>
              <a:ea typeface="STKaiti" panose="020106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TKaiti" panose="02010600040101010101" pitchFamily="2" charset="-122"/>
              <a:ea typeface="STKaiti" panose="02010600040101010101" pitchFamily="2" charset="-122"/>
              <a:cs typeface="+mn-cs"/>
            </a:endParaRPr>
          </a:p>
        </p:txBody>
      </p:sp>
      <p:pic>
        <p:nvPicPr>
          <p:cNvPr id="8" name="Picture 7" descr="Table&#10;&#10;Description automatically generated">
            <a:extLst>
              <a:ext uri="{FF2B5EF4-FFF2-40B4-BE49-F238E27FC236}">
                <a16:creationId xmlns:a16="http://schemas.microsoft.com/office/drawing/2014/main" id="{FA07D329-EFF5-7B6C-7B3D-B5A596A1B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239" y="4366469"/>
            <a:ext cx="4215475" cy="2063615"/>
          </a:xfrm>
          <a:prstGeom prst="rect">
            <a:avLst/>
          </a:prstGeom>
        </p:spPr>
      </p:pic>
      <p:sp>
        <p:nvSpPr>
          <p:cNvPr id="7" name="文本框 6">
            <a:extLst>
              <a:ext uri="{FF2B5EF4-FFF2-40B4-BE49-F238E27FC236}">
                <a16:creationId xmlns:a16="http://schemas.microsoft.com/office/drawing/2014/main" id="{7F322AF8-85CF-BBD1-585B-74C472B94E01}"/>
              </a:ext>
            </a:extLst>
          </p:cNvPr>
          <p:cNvSpPr txBox="1"/>
          <p:nvPr/>
        </p:nvSpPr>
        <p:spPr>
          <a:xfrm>
            <a:off x="6885384" y="2184050"/>
            <a:ext cx="5251836" cy="9387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rPr>
              <a:t>参考下图结构：</a:t>
            </a:r>
            <a:endParaRPr kumimoji="0" lang="en-US" altLang="zh-CN" sz="11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rPr>
              <a:t>在每一个具体的云能力角度，总结外商企业和中国企业对指定云能力底需求的对比（从不同维度总结）</a:t>
            </a:r>
            <a:endParaRPr kumimoji="0" lang="en-US" altLang="zh-CN" sz="11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rPr>
              <a:t>外商企业在华      </a:t>
            </a:r>
            <a:r>
              <a:rPr kumimoji="0" lang="en-US" altLang="zh-CN"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rPr>
              <a:t> |</a:t>
            </a:r>
            <a:r>
              <a:rPr kumimoji="0" lang="zh-CN" altLang="en-US"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rPr>
              <a:t>    </a:t>
            </a:r>
            <a:r>
              <a:rPr kumimoji="0" lang="en-US" altLang="zh-CN"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rPr>
              <a:t> </a:t>
            </a:r>
            <a:r>
              <a:rPr kumimoji="0" lang="zh-CN" altLang="en-US"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rPr>
              <a:t>本土企业在华</a:t>
            </a:r>
            <a:endParaRPr kumimoji="0" lang="en-US" altLang="zh-CN" sz="1100" b="1" i="0" u="none" strike="noStrike" kern="1200" cap="none" spc="0" normalizeH="0" baseline="0" noProof="0" dirty="0">
              <a:ln>
                <a:noFill/>
              </a:ln>
              <a:solidFill>
                <a:srgbClr val="FF0000"/>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rPr>
              <a:t>黄色框里写关键字提炼，白色部分是具体描述</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endParaRPr>
          </a:p>
        </p:txBody>
      </p:sp>
      <p:sp>
        <p:nvSpPr>
          <p:cNvPr id="10" name="文本框 9">
            <a:extLst>
              <a:ext uri="{FF2B5EF4-FFF2-40B4-BE49-F238E27FC236}">
                <a16:creationId xmlns:a16="http://schemas.microsoft.com/office/drawing/2014/main" id="{83EE9957-1523-1C6F-4ADF-976B220CABFA}"/>
              </a:ext>
            </a:extLst>
          </p:cNvPr>
          <p:cNvSpPr txBox="1"/>
          <p:nvPr/>
        </p:nvSpPr>
        <p:spPr>
          <a:xfrm>
            <a:off x="-3491175" y="7426753"/>
            <a:ext cx="2959736"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rPr>
              <a:t>在图下面接一小段总结文字</a:t>
            </a:r>
            <a:endParaRPr kumimoji="0" lang="en-US" altLang="zh-CN" sz="1000" b="0" i="0" u="none" strike="noStrike" kern="1200" cap="none" spc="0" normalizeH="0" baseline="0" noProof="0" dirty="0">
              <a:ln>
                <a:noFill/>
              </a:ln>
              <a:solidFill>
                <a:srgbClr val="FF0000"/>
              </a:solidFill>
              <a:effectLst/>
              <a:highlight>
                <a:srgbClr val="FFFF00"/>
              </a:highlight>
              <a:uLnTx/>
              <a:uFillTx/>
              <a:latin typeface="STKaiti" panose="02010600040101010101" pitchFamily="2" charset="-122"/>
              <a:ea typeface="STKaiti" panose="02010600040101010101" pitchFamily="2" charset="-122"/>
              <a:cs typeface="+mn-ea"/>
            </a:endParaRPr>
          </a:p>
        </p:txBody>
      </p:sp>
      <p:sp>
        <p:nvSpPr>
          <p:cNvPr id="20" name="文本框 24">
            <a:extLst>
              <a:ext uri="{FF2B5EF4-FFF2-40B4-BE49-F238E27FC236}">
                <a16:creationId xmlns:a16="http://schemas.microsoft.com/office/drawing/2014/main" id="{790E5AEA-374B-67AA-A9A3-45A6D13EDB4A}"/>
              </a:ext>
            </a:extLst>
          </p:cNvPr>
          <p:cNvSpPr txBox="1"/>
          <p:nvPr/>
        </p:nvSpPr>
        <p:spPr>
          <a:xfrm>
            <a:off x="1865375" y="7354231"/>
            <a:ext cx="4608577" cy="154503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外商企业在华对计算</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网络能力的需求集中在跨境低延迟互联、合资数据隔离、高端算力接入和网络弹性部署；强调通过合法申请的国际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MPLS/VPN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与总部及全球节点建立稳定低延连接，实现业务数据在合法持牌云环境中的隔离存储和精细化管理，同时依托</a:t>
            </a:r>
            <a:r>
              <a:rPr kumimoji="0" lang="ja-JP"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境外节点进行全球算力资源的合规调度</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，并采用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SD‑WAN/NFV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技术保障网络的快速扩展与稳定切换能力。相比之下，中国企业则更注重本地化网络优化、自主可控算力与国产化芯片部署、公</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私</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边缘混合云架构以支撑 </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5G </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和智能制造等场景的边缘计算能力，以及全面嵌入国家网络安全法规与合规审查机制确保全链条可控、可审、可响应。</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nvGrpSpPr>
          <p:cNvPr id="38" name="组合 37">
            <a:extLst>
              <a:ext uri="{FF2B5EF4-FFF2-40B4-BE49-F238E27FC236}">
                <a16:creationId xmlns:a16="http://schemas.microsoft.com/office/drawing/2014/main" id="{1F55D230-D177-1E3C-AF87-70EDB674299A}"/>
              </a:ext>
            </a:extLst>
          </p:cNvPr>
          <p:cNvGrpSpPr/>
          <p:nvPr/>
        </p:nvGrpSpPr>
        <p:grpSpPr>
          <a:xfrm>
            <a:off x="136085" y="2899971"/>
            <a:ext cx="6585829" cy="4224509"/>
            <a:chOff x="188640" y="3150472"/>
            <a:chExt cx="6585829" cy="4224509"/>
          </a:xfrm>
        </p:grpSpPr>
        <p:sp>
          <p:nvSpPr>
            <p:cNvPr id="4" name="矩形 3">
              <a:extLst>
                <a:ext uri="{FF2B5EF4-FFF2-40B4-BE49-F238E27FC236}">
                  <a16:creationId xmlns:a16="http://schemas.microsoft.com/office/drawing/2014/main" id="{927AF0A5-4F05-7306-6F4D-18A29B3326DD}"/>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跨境低延迟互联</a:t>
              </a:r>
            </a:p>
          </p:txBody>
        </p:sp>
        <p:sp>
          <p:nvSpPr>
            <p:cNvPr id="11" name="文本框 24">
              <a:extLst>
                <a:ext uri="{FF2B5EF4-FFF2-40B4-BE49-F238E27FC236}">
                  <a16:creationId xmlns:a16="http://schemas.microsoft.com/office/drawing/2014/main" id="{3D4D6301-4D78-9E8D-77B4-27263931D5C5}"/>
                </a:ext>
              </a:extLst>
            </p:cNvPr>
            <p:cNvSpPr txBox="1"/>
            <p:nvPr/>
          </p:nvSpPr>
          <p:spPr>
            <a:xfrm>
              <a:off x="188640" y="3521253"/>
              <a:ext cx="2068005" cy="90114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外商企业首要追求中国境内与海外总部或其他市场之间的稳定、低延迟连接，通常通过合法申请的国际专线（如</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MPLS VPN</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SD-WAN</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等）实现境内外网络的安全互联 。</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13" name="直接连接符 12">
              <a:extLst>
                <a:ext uri="{FF2B5EF4-FFF2-40B4-BE49-F238E27FC236}">
                  <a16:creationId xmlns:a16="http://schemas.microsoft.com/office/drawing/2014/main" id="{DFD61E9F-AA63-F8D7-7CAB-16CB2FAC2457}"/>
                </a:ext>
              </a:extLst>
            </p:cNvPr>
            <p:cNvCxnSpPr>
              <a:cxnSpLocks/>
            </p:cNvCxnSpPr>
            <p:nvPr/>
          </p:nvCxnSpPr>
          <p:spPr>
            <a:xfrm>
              <a:off x="3492684" y="3469481"/>
              <a:ext cx="0" cy="3905500"/>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14" name="文本框 24">
              <a:extLst>
                <a:ext uri="{FF2B5EF4-FFF2-40B4-BE49-F238E27FC236}">
                  <a16:creationId xmlns:a16="http://schemas.microsoft.com/office/drawing/2014/main" id="{8C0B20B4-D993-F4AF-C3DC-8A9EB0182E78}"/>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5" name="文本框 24">
              <a:extLst>
                <a:ext uri="{FF2B5EF4-FFF2-40B4-BE49-F238E27FC236}">
                  <a16:creationId xmlns:a16="http://schemas.microsoft.com/office/drawing/2014/main" id="{5D0AFA07-37FA-88A9-20EB-D9C2A103A6FD}"/>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6" name="文本框 24">
              <a:extLst>
                <a:ext uri="{FF2B5EF4-FFF2-40B4-BE49-F238E27FC236}">
                  <a16:creationId xmlns:a16="http://schemas.microsoft.com/office/drawing/2014/main" id="{D845E49A-6F61-9695-E770-DE6A2953ECC9}"/>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7" name="矩形 16">
              <a:extLst>
                <a:ext uri="{FF2B5EF4-FFF2-40B4-BE49-F238E27FC236}">
                  <a16:creationId xmlns:a16="http://schemas.microsoft.com/office/drawing/2014/main" id="{7BA39685-0439-23AE-905E-85BF93FE75EB}"/>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合资牌照与</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数据隔离</a:t>
              </a:r>
            </a:p>
          </p:txBody>
        </p:sp>
        <p:sp>
          <p:nvSpPr>
            <p:cNvPr id="18" name="矩形 17">
              <a:extLst>
                <a:ext uri="{FF2B5EF4-FFF2-40B4-BE49-F238E27FC236}">
                  <a16:creationId xmlns:a16="http://schemas.microsoft.com/office/drawing/2014/main" id="{DBA48F1D-2168-73D3-AA6D-AA4DA96A54B2}"/>
                </a:ext>
              </a:extLst>
            </p:cNvPr>
            <p:cNvSpPr>
              <a:spLocks/>
            </p:cNvSpPr>
            <p:nvPr/>
          </p:nvSpPr>
          <p:spPr>
            <a:xfrm>
              <a:off x="2278903"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高端算力 </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&amp;</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芯片直达</a:t>
              </a:r>
            </a:p>
          </p:txBody>
        </p:sp>
        <p:sp>
          <p:nvSpPr>
            <p:cNvPr id="19" name="矩形 18">
              <a:extLst>
                <a:ext uri="{FF2B5EF4-FFF2-40B4-BE49-F238E27FC236}">
                  <a16:creationId xmlns:a16="http://schemas.microsoft.com/office/drawing/2014/main" id="{A81C332F-EF02-FCD1-65FF-2AAA57F61C01}"/>
                </a:ext>
              </a:extLst>
            </p:cNvPr>
            <p:cNvSpPr>
              <a:spLocks/>
            </p:cNvSpPr>
            <p:nvPr/>
          </p:nvSpPr>
          <p:spPr>
            <a:xfrm>
              <a:off x="2278903" y="6680585"/>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网络弹性 </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&amp;</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SD‑WAN </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场景</a:t>
              </a:r>
            </a:p>
          </p:txBody>
        </p:sp>
        <p:sp>
          <p:nvSpPr>
            <p:cNvPr id="22" name="文本框 24">
              <a:extLst>
                <a:ext uri="{FF2B5EF4-FFF2-40B4-BE49-F238E27FC236}">
                  <a16:creationId xmlns:a16="http://schemas.microsoft.com/office/drawing/2014/main" id="{5E492C76-8213-FBEB-6E71-93E10CE76606}"/>
                </a:ext>
              </a:extLst>
            </p:cNvPr>
            <p:cNvSpPr txBox="1"/>
            <p:nvPr/>
          </p:nvSpPr>
          <p:spPr>
            <a:xfrm>
              <a:off x="188640" y="4501194"/>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面对数据主权和合规要求，外商企业往往通过与本地合作伙伴合作，获得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ICP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及增值电信牌照，并在中国境内部署独立的数据中心或计算节点，以满足法律规定的数据隔离需求。</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3" name="文本框 24">
              <a:extLst>
                <a:ext uri="{FF2B5EF4-FFF2-40B4-BE49-F238E27FC236}">
                  <a16:creationId xmlns:a16="http://schemas.microsoft.com/office/drawing/2014/main" id="{6726BC6C-B9CF-2243-D5EB-842847B57EF9}"/>
                </a:ext>
              </a:extLst>
            </p:cNvPr>
            <p:cNvSpPr txBox="1"/>
            <p:nvPr/>
          </p:nvSpPr>
          <p:spPr>
            <a:xfrm>
              <a:off x="188640" y="5481135"/>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外商企业通常依赖国际云平台的优势，获取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GPU</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加速、高性能计算（</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HPC</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）等顶级算力资源，尤其在受限环境下也会通过境外节点访问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Nvidia A100/H100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等高端芯片。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4" name="文本框 24">
              <a:extLst>
                <a:ext uri="{FF2B5EF4-FFF2-40B4-BE49-F238E27FC236}">
                  <a16:creationId xmlns:a16="http://schemas.microsoft.com/office/drawing/2014/main" id="{0D308A0E-0914-17B2-E353-628000C46939}"/>
                </a:ext>
              </a:extLst>
            </p:cNvPr>
            <p:cNvSpPr txBox="1"/>
            <p:nvPr/>
          </p:nvSpPr>
          <p:spPr>
            <a:xfrm>
              <a:off x="188640" y="6461076"/>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为应对跨地域网络波动与部署复杂性，外商倾向采用软件定义网络（</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SD‑WAN</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）或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NFV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技术，与主要云服务商建立私有直连通道，实现快速扩容与可靠切换能力。</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6" name="矩形 25">
              <a:extLst>
                <a:ext uri="{FF2B5EF4-FFF2-40B4-BE49-F238E27FC236}">
                  <a16:creationId xmlns:a16="http://schemas.microsoft.com/office/drawing/2014/main" id="{6ACAE126-5573-62A7-F1E6-5721025868D5}"/>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本地网络优化</a:t>
              </a:r>
            </a:p>
          </p:txBody>
        </p:sp>
        <p:sp>
          <p:nvSpPr>
            <p:cNvPr id="27" name="文本框 24">
              <a:extLst>
                <a:ext uri="{FF2B5EF4-FFF2-40B4-BE49-F238E27FC236}">
                  <a16:creationId xmlns:a16="http://schemas.microsoft.com/office/drawing/2014/main" id="{1B492585-1CD0-0CDD-22C6-E0192BA763EB}"/>
                </a:ext>
              </a:extLst>
            </p:cNvPr>
            <p:cNvSpPr txBox="1"/>
            <p:nvPr/>
          </p:nvSpPr>
          <p:spPr>
            <a:xfrm>
              <a:off x="4706464" y="3598133"/>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中国企业更加关注“东数西算”与云网融合战略，通过运营商提供的骨干网络和数据中心布局，实现区域内毫秒级低延迟与高可用性。</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8" name="矩形 27">
              <a:extLst>
                <a:ext uri="{FF2B5EF4-FFF2-40B4-BE49-F238E27FC236}">
                  <a16:creationId xmlns:a16="http://schemas.microsoft.com/office/drawing/2014/main" id="{A75505DC-B26C-4DFC-942B-DFFA23FEE925}"/>
                </a:ext>
              </a:extLst>
            </p:cNvPr>
            <p:cNvSpPr>
              <a:spLocks/>
            </p:cNvSpPr>
            <p:nvPr/>
          </p:nvSpPr>
          <p:spPr>
            <a:xfrm>
              <a:off x="3554336"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自主可控 </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&amp;</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芯片国产化</a:t>
              </a:r>
            </a:p>
          </p:txBody>
        </p:sp>
        <p:sp>
          <p:nvSpPr>
            <p:cNvPr id="29" name="文本框 24">
              <a:extLst>
                <a:ext uri="{FF2B5EF4-FFF2-40B4-BE49-F238E27FC236}">
                  <a16:creationId xmlns:a16="http://schemas.microsoft.com/office/drawing/2014/main" id="{89827302-DAC3-79A8-83FF-66AD84B8D458}"/>
                </a:ext>
              </a:extLst>
            </p:cNvPr>
            <p:cNvSpPr txBox="1"/>
            <p:nvPr/>
          </p:nvSpPr>
          <p:spPr>
            <a:xfrm>
              <a:off x="4706464" y="5606909"/>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随着国产替代政策推进，中国企业对国内芯片（如华为鲲鹏、海光等）的接纳度提升，在算力系统中优先部署可控国产硬件以符合政策导向 。</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0" name="矩形 29">
              <a:extLst>
                <a:ext uri="{FF2B5EF4-FFF2-40B4-BE49-F238E27FC236}">
                  <a16:creationId xmlns:a16="http://schemas.microsoft.com/office/drawing/2014/main" id="{E2F71449-9A2D-965A-AF01-6471B48AAA0C}"/>
                </a:ext>
              </a:extLst>
            </p:cNvPr>
            <p:cNvSpPr>
              <a:spLocks/>
            </p:cNvSpPr>
            <p:nvPr/>
          </p:nvSpPr>
          <p:spPr>
            <a:xfrm>
              <a:off x="3554336" y="6680585"/>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混合云</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边缘计算融合</a:t>
              </a:r>
            </a:p>
          </p:txBody>
        </p:sp>
        <p:sp>
          <p:nvSpPr>
            <p:cNvPr id="31" name="矩形 30">
              <a:extLst>
                <a:ext uri="{FF2B5EF4-FFF2-40B4-BE49-F238E27FC236}">
                  <a16:creationId xmlns:a16="http://schemas.microsoft.com/office/drawing/2014/main" id="{A04B624D-0C68-F5EB-3117-B3A82B3D8195}"/>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合规响应与安全审查</a:t>
              </a:r>
            </a:p>
          </p:txBody>
        </p:sp>
        <p:sp>
          <p:nvSpPr>
            <p:cNvPr id="32" name="文本框 24">
              <a:extLst>
                <a:ext uri="{FF2B5EF4-FFF2-40B4-BE49-F238E27FC236}">
                  <a16:creationId xmlns:a16="http://schemas.microsoft.com/office/drawing/2014/main" id="{D2EA4324-AFAF-97CF-0C10-6A7D1FD215DD}"/>
                </a:ext>
              </a:extLst>
            </p:cNvPr>
            <p:cNvSpPr txBox="1"/>
            <p:nvPr/>
          </p:nvSpPr>
          <p:spPr>
            <a:xfrm>
              <a:off x="4706464" y="4519421"/>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伴随</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网络安全法</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和</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网络安全审查办法</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的实施，中国企业在扩展云网能力时必须优先考量安全可控、合规可审、应对跨境传输及设备审查的能力。</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3" name="文本框 24">
              <a:extLst>
                <a:ext uri="{FF2B5EF4-FFF2-40B4-BE49-F238E27FC236}">
                  <a16:creationId xmlns:a16="http://schemas.microsoft.com/office/drawing/2014/main" id="{2A57607D-85D8-678B-03ED-8CDCDA107B76}"/>
                </a:ext>
              </a:extLst>
            </p:cNvPr>
            <p:cNvSpPr txBox="1"/>
            <p:nvPr/>
          </p:nvSpPr>
          <p:spPr>
            <a:xfrm>
              <a:off x="4706464" y="6528197"/>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中国企业重视将边缘云与传统公</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私有云协同使用，以便在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IoT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5G</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、智能制造等场景中实现近源计算和高并发处理，提升系统整体敏捷性。</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6" name="标题 1">
            <a:extLst>
              <a:ext uri="{FF2B5EF4-FFF2-40B4-BE49-F238E27FC236}">
                <a16:creationId xmlns:a16="http://schemas.microsoft.com/office/drawing/2014/main" id="{3BB368A1-7653-0BA4-7FCD-EF83612D4359}"/>
              </a:ext>
            </a:extLst>
          </p:cNvPr>
          <p:cNvSpPr txBox="1"/>
          <p:nvPr/>
        </p:nvSpPr>
        <p:spPr>
          <a:xfrm>
            <a:off x="2133629" y="2398151"/>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计算与网络层面</a:t>
            </a:r>
          </a:p>
        </p:txBody>
      </p:sp>
    </p:spTree>
    <p:extLst>
      <p:ext uri="{BB962C8B-B14F-4D97-AF65-F5344CB8AC3E}">
        <p14:creationId xmlns:p14="http://schemas.microsoft.com/office/powerpoint/2010/main" val="78109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E0CB16-F644-422A-55AA-81A250CACFE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grpSp>
        <p:nvGrpSpPr>
          <p:cNvPr id="6" name="组合 5">
            <a:extLst>
              <a:ext uri="{FF2B5EF4-FFF2-40B4-BE49-F238E27FC236}">
                <a16:creationId xmlns:a16="http://schemas.microsoft.com/office/drawing/2014/main" id="{A9FC6023-5576-B6E8-A65E-D96B88EAE728}"/>
              </a:ext>
            </a:extLst>
          </p:cNvPr>
          <p:cNvGrpSpPr/>
          <p:nvPr/>
        </p:nvGrpSpPr>
        <p:grpSpPr>
          <a:xfrm>
            <a:off x="136085" y="2444134"/>
            <a:ext cx="6585829" cy="4544147"/>
            <a:chOff x="188640" y="3150472"/>
            <a:chExt cx="6585829" cy="4544147"/>
          </a:xfrm>
        </p:grpSpPr>
        <p:sp>
          <p:nvSpPr>
            <p:cNvPr id="7" name="矩形 6">
              <a:extLst>
                <a:ext uri="{FF2B5EF4-FFF2-40B4-BE49-F238E27FC236}">
                  <a16:creationId xmlns:a16="http://schemas.microsoft.com/office/drawing/2014/main" id="{541CA78F-BF08-B80A-3D56-2EAEA02E3809}"/>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数据本地化、跨境合规</a:t>
              </a:r>
            </a:p>
          </p:txBody>
        </p:sp>
        <p:sp>
          <p:nvSpPr>
            <p:cNvPr id="8" name="文本框 24">
              <a:extLst>
                <a:ext uri="{FF2B5EF4-FFF2-40B4-BE49-F238E27FC236}">
                  <a16:creationId xmlns:a16="http://schemas.microsoft.com/office/drawing/2014/main" id="{81E123A8-FA70-7877-067E-7464F0430758}"/>
                </a:ext>
              </a:extLst>
            </p:cNvPr>
            <p:cNvSpPr txBox="1"/>
            <p:nvPr/>
          </p:nvSpPr>
          <p:spPr>
            <a:xfrm>
              <a:off x="188640" y="352125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外商企业严格遵循中国</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数据出境安全评估办法</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等法规，要求数据本地化存储与跨境传输审计能力，确保供应链数据等敏感信息不出境，同时需满足欧盟</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GDPR</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等国际合规标准。</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9" name="直接连接符 8">
              <a:extLst>
                <a:ext uri="{FF2B5EF4-FFF2-40B4-BE49-F238E27FC236}">
                  <a16:creationId xmlns:a16="http://schemas.microsoft.com/office/drawing/2014/main" id="{C4E4EE26-C422-1668-209C-23EF28CB343D}"/>
                </a:ext>
              </a:extLst>
            </p:cNvPr>
            <p:cNvCxnSpPr>
              <a:cxnSpLocks/>
            </p:cNvCxnSpPr>
            <p:nvPr/>
          </p:nvCxnSpPr>
          <p:spPr>
            <a:xfrm>
              <a:off x="3492684" y="3469481"/>
              <a:ext cx="0" cy="3905500"/>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10" name="文本框 24">
              <a:extLst>
                <a:ext uri="{FF2B5EF4-FFF2-40B4-BE49-F238E27FC236}">
                  <a16:creationId xmlns:a16="http://schemas.microsoft.com/office/drawing/2014/main" id="{49DCECDE-3763-DADC-CFA9-49439CD182F3}"/>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 name="文本框 24">
              <a:extLst>
                <a:ext uri="{FF2B5EF4-FFF2-40B4-BE49-F238E27FC236}">
                  <a16:creationId xmlns:a16="http://schemas.microsoft.com/office/drawing/2014/main" id="{CE353431-A51D-7BD7-D619-47D80F78AADE}"/>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2" name="文本框 24">
              <a:extLst>
                <a:ext uri="{FF2B5EF4-FFF2-40B4-BE49-F238E27FC236}">
                  <a16:creationId xmlns:a16="http://schemas.microsoft.com/office/drawing/2014/main" id="{118B4940-CF56-8630-9BB9-92A86B2C0AE2}"/>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3" name="矩形 12">
              <a:extLst>
                <a:ext uri="{FF2B5EF4-FFF2-40B4-BE49-F238E27FC236}">
                  <a16:creationId xmlns:a16="http://schemas.microsoft.com/office/drawing/2014/main" id="{BF1CD7FD-2F40-EFEE-9B1D-EDA15635F51B}"/>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高可用、高性能</a:t>
              </a:r>
            </a:p>
          </p:txBody>
        </p:sp>
        <p:sp>
          <p:nvSpPr>
            <p:cNvPr id="14" name="矩形 13">
              <a:extLst>
                <a:ext uri="{FF2B5EF4-FFF2-40B4-BE49-F238E27FC236}">
                  <a16:creationId xmlns:a16="http://schemas.microsoft.com/office/drawing/2014/main" id="{A8733867-3345-3D6F-0F0E-1E6F67AFDB35}"/>
                </a:ext>
              </a:extLst>
            </p:cNvPr>
            <p:cNvSpPr>
              <a:spLocks/>
            </p:cNvSpPr>
            <p:nvPr/>
          </p:nvSpPr>
          <p:spPr>
            <a:xfrm>
              <a:off x="2278903"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安全可信认证</a:t>
              </a:r>
            </a:p>
          </p:txBody>
        </p:sp>
        <p:sp>
          <p:nvSpPr>
            <p:cNvPr id="15" name="矩形 14">
              <a:extLst>
                <a:ext uri="{FF2B5EF4-FFF2-40B4-BE49-F238E27FC236}">
                  <a16:creationId xmlns:a16="http://schemas.microsoft.com/office/drawing/2014/main" id="{EF4317C8-6622-847C-11F3-E049D717029B}"/>
                </a:ext>
              </a:extLst>
            </p:cNvPr>
            <p:cNvSpPr>
              <a:spLocks/>
            </p:cNvSpPr>
            <p:nvPr/>
          </p:nvSpPr>
          <p:spPr>
            <a:xfrm>
              <a:off x="2278903" y="6680585"/>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全球兼容、</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多模态</a:t>
              </a:r>
            </a:p>
          </p:txBody>
        </p:sp>
        <p:sp>
          <p:nvSpPr>
            <p:cNvPr id="16" name="文本框 24">
              <a:extLst>
                <a:ext uri="{FF2B5EF4-FFF2-40B4-BE49-F238E27FC236}">
                  <a16:creationId xmlns:a16="http://schemas.microsoft.com/office/drawing/2014/main" id="{02F17629-4B3E-97EB-5FA9-67095C4BF249}"/>
                </a:ext>
              </a:extLst>
            </p:cNvPr>
            <p:cNvSpPr txBox="1"/>
            <p:nvPr/>
          </p:nvSpPr>
          <p:spPr>
            <a:xfrm>
              <a:off x="188640" y="4501194"/>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作为全球业务的一部分，外商在华需确保存储与数据库系统具备工业级稳定性和性能，避免因云平台故障或延迟影响业务连续性，优选支持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SLA</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、备份冗余、容灾切换的系统。</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7" name="文本框 24">
              <a:extLst>
                <a:ext uri="{FF2B5EF4-FFF2-40B4-BE49-F238E27FC236}">
                  <a16:creationId xmlns:a16="http://schemas.microsoft.com/office/drawing/2014/main" id="{0E5BC7D3-149A-38EA-91F4-6BC962DBBDFA}"/>
                </a:ext>
              </a:extLst>
            </p:cNvPr>
            <p:cNvSpPr txBox="1"/>
            <p:nvPr/>
          </p:nvSpPr>
          <p:spPr>
            <a:xfrm>
              <a:off x="188640" y="5481135"/>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要求云服务通过中国等保</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2.0</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、可信云认证，并具备物理隔离的资源池，避免与本土企业共享底层存储；同时需独立第三方审计日志，满足外资母公司风控要求。</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8" name="文本框 24">
              <a:extLst>
                <a:ext uri="{FF2B5EF4-FFF2-40B4-BE49-F238E27FC236}">
                  <a16:creationId xmlns:a16="http://schemas.microsoft.com/office/drawing/2014/main" id="{F1B652C0-FD9E-5F0B-57FC-4274DCF8A9BF}"/>
                </a:ext>
              </a:extLst>
            </p:cNvPr>
            <p:cNvSpPr txBox="1"/>
            <p:nvPr/>
          </p:nvSpPr>
          <p:spPr>
            <a:xfrm>
              <a:off x="188640" y="6461076"/>
              <a:ext cx="2068005" cy="1233543"/>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外商企业倾向于使用</a:t>
              </a:r>
              <a:r>
                <a:rPr kumimoji="0" lang="ja-JP"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亚马逊云科技</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Azure</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等国际云服务商的中国区产品，并通过国际云的在华产品更加顺畅实现与全球环境的合规对接，且对多模型数据库（如关系型、文档与图模型等）支持有持续需求，以保持与全球环境的一致性及应用扩展便利。</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9" name="矩形 18">
              <a:extLst>
                <a:ext uri="{FF2B5EF4-FFF2-40B4-BE49-F238E27FC236}">
                  <a16:creationId xmlns:a16="http://schemas.microsoft.com/office/drawing/2014/main" id="{54D9908F-1B0D-3D60-323B-FD7247B268BE}"/>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云原生弹性与资源池化</a:t>
              </a:r>
            </a:p>
          </p:txBody>
        </p:sp>
        <p:sp>
          <p:nvSpPr>
            <p:cNvPr id="20" name="文本框 24">
              <a:extLst>
                <a:ext uri="{FF2B5EF4-FFF2-40B4-BE49-F238E27FC236}">
                  <a16:creationId xmlns:a16="http://schemas.microsoft.com/office/drawing/2014/main" id="{488DA616-3822-149A-9097-28EA479AA91E}"/>
                </a:ext>
              </a:extLst>
            </p:cNvPr>
            <p:cNvSpPr txBox="1"/>
            <p:nvPr/>
          </p:nvSpPr>
          <p:spPr>
            <a:xfrm>
              <a:off x="4706464" y="3598133"/>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中国企业积极采用云原生数据库，利用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Serverless</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、资源池化机制实现按需弹性扩展，快速适配业务波动并进行细粒度计费，实现高效资源管理。</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1" name="矩形 20">
              <a:extLst>
                <a:ext uri="{FF2B5EF4-FFF2-40B4-BE49-F238E27FC236}">
                  <a16:creationId xmlns:a16="http://schemas.microsoft.com/office/drawing/2014/main" id="{253C0832-5F9B-F24E-AFA7-EB9266695EDF}"/>
                </a:ext>
              </a:extLst>
            </p:cNvPr>
            <p:cNvSpPr>
              <a:spLocks/>
            </p:cNvSpPr>
            <p:nvPr/>
          </p:nvSpPr>
          <p:spPr>
            <a:xfrm>
              <a:off x="3554336" y="5697192"/>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AI</a:t>
              </a: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存储 </a:t>
              </a:r>
              <a:r>
                <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存算一体</a:t>
              </a:r>
            </a:p>
          </p:txBody>
        </p:sp>
        <p:sp>
          <p:nvSpPr>
            <p:cNvPr id="22" name="文本框 24">
              <a:extLst>
                <a:ext uri="{FF2B5EF4-FFF2-40B4-BE49-F238E27FC236}">
                  <a16:creationId xmlns:a16="http://schemas.microsoft.com/office/drawing/2014/main" id="{757AF44D-9B5F-3FE4-37A9-22BA843E7DC1}"/>
                </a:ext>
              </a:extLst>
            </p:cNvPr>
            <p:cNvSpPr txBox="1"/>
            <p:nvPr/>
          </p:nvSpPr>
          <p:spPr>
            <a:xfrm>
              <a:off x="4706464" y="5464244"/>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本土企业需要能够无缝支持</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训练的高性能存储解决方案，要求其具备极高的数据吞吐能力，能够同时高效承载传统交易型数据库和</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训练流水线所需的庞大数据集，从而为大规模计算集群提供稳定、低延迟的数据供给。</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3" name="矩形 22">
              <a:extLst>
                <a:ext uri="{FF2B5EF4-FFF2-40B4-BE49-F238E27FC236}">
                  <a16:creationId xmlns:a16="http://schemas.microsoft.com/office/drawing/2014/main" id="{8A554309-DED9-12DF-D84E-E050E68D1B89}"/>
                </a:ext>
              </a:extLst>
            </p:cNvPr>
            <p:cNvSpPr>
              <a:spLocks/>
            </p:cNvSpPr>
            <p:nvPr/>
          </p:nvSpPr>
          <p:spPr>
            <a:xfrm>
              <a:off x="3554336" y="6680585"/>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国产化、</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信创兼容</a:t>
              </a:r>
            </a:p>
          </p:txBody>
        </p:sp>
        <p:sp>
          <p:nvSpPr>
            <p:cNvPr id="24" name="矩形 23">
              <a:extLst>
                <a:ext uri="{FF2B5EF4-FFF2-40B4-BE49-F238E27FC236}">
                  <a16:creationId xmlns:a16="http://schemas.microsoft.com/office/drawing/2014/main" id="{C6EE243A-1098-420F-08CC-CCAFB1F1BFFC}"/>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运维自动化、成本优化</a:t>
              </a:r>
            </a:p>
          </p:txBody>
        </p:sp>
        <p:sp>
          <p:nvSpPr>
            <p:cNvPr id="25" name="文本框 24">
              <a:extLst>
                <a:ext uri="{FF2B5EF4-FFF2-40B4-BE49-F238E27FC236}">
                  <a16:creationId xmlns:a16="http://schemas.microsoft.com/office/drawing/2014/main" id="{0430538E-0495-875F-D4EE-B2107A7149C0}"/>
                </a:ext>
              </a:extLst>
            </p:cNvPr>
            <p:cNvSpPr txBox="1"/>
            <p:nvPr/>
          </p:nvSpPr>
          <p:spPr>
            <a:xfrm>
              <a:off x="4706464" y="4519421"/>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相较传统自建平台，中国企业更重视云端运维自动化能力，期望数据库支持自动备份、智能运维，减少对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DBA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依赖，从而降低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TCO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并提升整体效率。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6" name="文本框 24">
              <a:extLst>
                <a:ext uri="{FF2B5EF4-FFF2-40B4-BE49-F238E27FC236}">
                  <a16:creationId xmlns:a16="http://schemas.microsoft.com/office/drawing/2014/main" id="{8DAD5373-9595-856C-450E-35B5C9FB987F}"/>
                </a:ext>
              </a:extLst>
            </p:cNvPr>
            <p:cNvSpPr txBox="1"/>
            <p:nvPr/>
          </p:nvSpPr>
          <p:spPr>
            <a:xfrm>
              <a:off x="4706464" y="6528197"/>
              <a:ext cx="2068005" cy="7477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许多中国企业尤其是政府及金融领域，需搭配国产硬件和数据库（人大金仓、达梦等），并兼容主流国际数据库，实现混合部署和整体生态适配。</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27" name="文本框 24">
            <a:extLst>
              <a:ext uri="{FF2B5EF4-FFF2-40B4-BE49-F238E27FC236}">
                <a16:creationId xmlns:a16="http://schemas.microsoft.com/office/drawing/2014/main" id="{D6613B5A-31B5-5182-2EA6-24289E28AB56}"/>
              </a:ext>
            </a:extLst>
          </p:cNvPr>
          <p:cNvSpPr txBox="1"/>
          <p:nvPr/>
        </p:nvSpPr>
        <p:spPr>
          <a:xfrm>
            <a:off x="1865375" y="7116140"/>
            <a:ext cx="4608577" cy="10052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华运营的外商企业更关注数据本地化与合规、系统的高可用性、全球架构的一致性，以及具备认证和物理隔离能力的云环境，以满足其全球风险管控要求。相比之下，中国企业更侧重于云原生弹性、运维自动化与成本优化、面向</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的大吞吐存储能力，以及对国产软硬件和信创生态的兼容性，以实现混合部署与本地技术适配。</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标题 1">
            <a:extLst>
              <a:ext uri="{FF2B5EF4-FFF2-40B4-BE49-F238E27FC236}">
                <a16:creationId xmlns:a16="http://schemas.microsoft.com/office/drawing/2014/main" id="{824AB3BE-73A6-1F3E-64F9-49A415CE53D7}"/>
              </a:ext>
            </a:extLst>
          </p:cNvPr>
          <p:cNvSpPr txBox="1"/>
          <p:nvPr/>
        </p:nvSpPr>
        <p:spPr>
          <a:xfrm>
            <a:off x="2133629" y="1781770"/>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存储与数据库层面</a:t>
            </a:r>
          </a:p>
        </p:txBody>
      </p:sp>
    </p:spTree>
    <p:extLst>
      <p:ext uri="{BB962C8B-B14F-4D97-AF65-F5344CB8AC3E}">
        <p14:creationId xmlns:p14="http://schemas.microsoft.com/office/powerpoint/2010/main" val="375782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EF6227-AD06-2F96-F7BA-CE3BF8C7C7C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4337A4D-D4EA-4592-8592-23EF014B740C}" type="slidenum">
              <a:rPr kumimoji="0" lang="zh-CN" altLang="en-US" sz="900" b="0" i="0" u="none" strike="noStrike" kern="1200" cap="none" spc="0" normalizeH="0" baseline="0" noProof="0" smtClean="0">
                <a:ln>
                  <a:noFill/>
                </a:ln>
                <a:solidFill>
                  <a:srgbClr val="201D1D">
                    <a:tint val="75000"/>
                  </a:srgbClr>
                </a:solidFill>
                <a:effectLst/>
                <a:uLnTx/>
                <a:uFillTx/>
                <a:latin typeface="STKaiti" panose="02010600040101010101" pitchFamily="2" charset="-122"/>
                <a:ea typeface="STKaiti" panose="02010600040101010101" pitchFamily="2" charset="-122"/>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zh-CN" altLang="en-US" sz="900" b="0" i="0" u="none" strike="noStrike" kern="1200" cap="none" spc="0" normalizeH="0" baseline="0" noProof="0">
              <a:ln>
                <a:noFill/>
              </a:ln>
              <a:solidFill>
                <a:srgbClr val="201D1D">
                  <a:tint val="75000"/>
                </a:srgbClr>
              </a:solidFill>
              <a:effectLst/>
              <a:uLnTx/>
              <a:uFillTx/>
              <a:latin typeface="STKaiti" panose="02010600040101010101" pitchFamily="2" charset="-122"/>
              <a:ea typeface="STKaiti" panose="02010600040101010101" pitchFamily="2" charset="-122"/>
              <a:cs typeface="+mn-cs"/>
            </a:endParaRPr>
          </a:p>
        </p:txBody>
      </p:sp>
      <p:grpSp>
        <p:nvGrpSpPr>
          <p:cNvPr id="5" name="组合 4">
            <a:extLst>
              <a:ext uri="{FF2B5EF4-FFF2-40B4-BE49-F238E27FC236}">
                <a16:creationId xmlns:a16="http://schemas.microsoft.com/office/drawing/2014/main" id="{268F1C3D-25CA-3C69-D19A-BE5D217C5A41}"/>
              </a:ext>
            </a:extLst>
          </p:cNvPr>
          <p:cNvGrpSpPr/>
          <p:nvPr/>
        </p:nvGrpSpPr>
        <p:grpSpPr>
          <a:xfrm>
            <a:off x="136085" y="1254489"/>
            <a:ext cx="6585829" cy="2520280"/>
            <a:chOff x="188640" y="3150472"/>
            <a:chExt cx="6585829" cy="2520279"/>
          </a:xfrm>
        </p:grpSpPr>
        <p:sp>
          <p:nvSpPr>
            <p:cNvPr id="7" name="矩形 6">
              <a:extLst>
                <a:ext uri="{FF2B5EF4-FFF2-40B4-BE49-F238E27FC236}">
                  <a16:creationId xmlns:a16="http://schemas.microsoft.com/office/drawing/2014/main" id="{D0AFF711-3A58-0D89-428E-6A40C4635912}"/>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  客户洞察、</a:t>
              </a:r>
              <a:endParaRPr kumimoji="0" lang="en-US" altLang="zh-CN"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智能客服</a:t>
              </a:r>
            </a:p>
          </p:txBody>
        </p:sp>
        <p:sp>
          <p:nvSpPr>
            <p:cNvPr id="8" name="文本框 24">
              <a:extLst>
                <a:ext uri="{FF2B5EF4-FFF2-40B4-BE49-F238E27FC236}">
                  <a16:creationId xmlns:a16="http://schemas.microsoft.com/office/drawing/2014/main" id="{136F2EF1-9016-2F0E-6E65-96AE5042009D}"/>
                </a:ext>
              </a:extLst>
            </p:cNvPr>
            <p:cNvSpPr txBox="1"/>
            <p:nvPr/>
          </p:nvSpPr>
          <p:spPr>
            <a:xfrm>
              <a:off x="188640" y="3521253"/>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外资企业倾向于通过大数据分析与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模型来深度洞察客户行为和偏好，以优化营销策略和提升客户体验。同时，智能客服与聊天机器人也经常被用于高峰交互管理，以加快响应速度和提升服务质量。</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9" name="直接连接符 8">
              <a:extLst>
                <a:ext uri="{FF2B5EF4-FFF2-40B4-BE49-F238E27FC236}">
                  <a16:creationId xmlns:a16="http://schemas.microsoft.com/office/drawing/2014/main" id="{46EBEFFC-7940-A5E3-6117-9059D3EB9763}"/>
                </a:ext>
              </a:extLst>
            </p:cNvPr>
            <p:cNvCxnSpPr>
              <a:cxnSpLocks/>
            </p:cNvCxnSpPr>
            <p:nvPr/>
          </p:nvCxnSpPr>
          <p:spPr>
            <a:xfrm flipH="1">
              <a:off x="3487119" y="3469481"/>
              <a:ext cx="5565" cy="2057254"/>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10" name="文本框 24">
              <a:extLst>
                <a:ext uri="{FF2B5EF4-FFF2-40B4-BE49-F238E27FC236}">
                  <a16:creationId xmlns:a16="http://schemas.microsoft.com/office/drawing/2014/main" id="{9E3B7494-6257-1AE9-4B52-4D9BFCE48EF4}"/>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1" name="文本框 24">
              <a:extLst>
                <a:ext uri="{FF2B5EF4-FFF2-40B4-BE49-F238E27FC236}">
                  <a16:creationId xmlns:a16="http://schemas.microsoft.com/office/drawing/2014/main" id="{4BCB701C-C5DD-30E6-E80F-65C37338B4EB}"/>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2" name="文本框 24">
              <a:extLst>
                <a:ext uri="{FF2B5EF4-FFF2-40B4-BE49-F238E27FC236}">
                  <a16:creationId xmlns:a16="http://schemas.microsoft.com/office/drawing/2014/main" id="{3E5E21BF-3A75-D71C-33AB-CE20F0667622}"/>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13" name="矩形 12">
              <a:extLst>
                <a:ext uri="{FF2B5EF4-FFF2-40B4-BE49-F238E27FC236}">
                  <a16:creationId xmlns:a16="http://schemas.microsoft.com/office/drawing/2014/main" id="{D9CB7C2C-8059-27FF-702B-34FA41199E58}"/>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跨境分析与实时决策</a:t>
              </a:r>
            </a:p>
          </p:txBody>
        </p:sp>
        <p:sp>
          <p:nvSpPr>
            <p:cNvPr id="16" name="文本框 24">
              <a:extLst>
                <a:ext uri="{FF2B5EF4-FFF2-40B4-BE49-F238E27FC236}">
                  <a16:creationId xmlns:a16="http://schemas.microsoft.com/office/drawing/2014/main" id="{4B9639F9-7FCE-ACFD-0DD1-C04D9714A07D}"/>
                </a:ext>
              </a:extLst>
            </p:cNvPr>
            <p:cNvSpPr txBox="1"/>
            <p:nvPr/>
          </p:nvSpPr>
          <p:spPr>
            <a:xfrm>
              <a:off x="188640" y="4590647"/>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外资企业常需要将全球多个地区的数据汇集，融合后进行统一分析，从而支持全球业务决策。这要求云平台具备高效的跨境数据管道与实时计算能力，能无缝处理异地、异源数据，并支撑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BI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可视化和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智能分析。</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19" name="矩形 18">
              <a:extLst>
                <a:ext uri="{FF2B5EF4-FFF2-40B4-BE49-F238E27FC236}">
                  <a16:creationId xmlns:a16="http://schemas.microsoft.com/office/drawing/2014/main" id="{FC1A294B-6EFB-D3D0-8C0B-31A2A4D4EC55}"/>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多源数据整合、供应链协同</a:t>
              </a:r>
            </a:p>
          </p:txBody>
        </p:sp>
        <p:sp>
          <p:nvSpPr>
            <p:cNvPr id="20" name="文本框 24">
              <a:extLst>
                <a:ext uri="{FF2B5EF4-FFF2-40B4-BE49-F238E27FC236}">
                  <a16:creationId xmlns:a16="http://schemas.microsoft.com/office/drawing/2014/main" id="{233E1201-5852-8DC7-88B9-9B43759874F7}"/>
                </a:ext>
              </a:extLst>
            </p:cNvPr>
            <p:cNvSpPr txBox="1"/>
            <p:nvPr/>
          </p:nvSpPr>
          <p:spPr>
            <a:xfrm>
              <a:off x="4706464" y="359813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中国企业服务“用云用数赋智”政策背景下，非常重视融合生产、销售、供应链等多源数据，以实现端到端供应链数字化和系统化管理，充分支撑决策优化与资源配置效率。</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24" name="矩形 23">
              <a:extLst>
                <a:ext uri="{FF2B5EF4-FFF2-40B4-BE49-F238E27FC236}">
                  <a16:creationId xmlns:a16="http://schemas.microsoft.com/office/drawing/2014/main" id="{325FE67C-9B73-00EE-33A1-8AC0F4215371}"/>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成本优化与敏捷部署</a:t>
              </a:r>
            </a:p>
          </p:txBody>
        </p:sp>
        <p:sp>
          <p:nvSpPr>
            <p:cNvPr id="25" name="文本框 24">
              <a:extLst>
                <a:ext uri="{FF2B5EF4-FFF2-40B4-BE49-F238E27FC236}">
                  <a16:creationId xmlns:a16="http://schemas.microsoft.com/office/drawing/2014/main" id="{731EB9DE-C4B7-7BDD-8269-E222916C8AA5}"/>
                </a:ext>
              </a:extLst>
            </p:cNvPr>
            <p:cNvSpPr txBox="1"/>
            <p:nvPr/>
          </p:nvSpPr>
          <p:spPr>
            <a:xfrm>
              <a:off x="4706464" y="4519421"/>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中国本地企业在使用云进行大数据与分析时，更关注成本效益及部署灵活性。他们偏向选择公有云，利用按需付费的特性快速上线数据平台，通过流批一体和实时 </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BI </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实现分析能力的低门槛部署。</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47" name="文本框 24">
            <a:extLst>
              <a:ext uri="{FF2B5EF4-FFF2-40B4-BE49-F238E27FC236}">
                <a16:creationId xmlns:a16="http://schemas.microsoft.com/office/drawing/2014/main" id="{11B07ECC-3BB8-2FC1-0D15-35E7098F47A4}"/>
              </a:ext>
            </a:extLst>
          </p:cNvPr>
          <p:cNvSpPr txBox="1"/>
          <p:nvPr/>
        </p:nvSpPr>
        <p:spPr>
          <a:xfrm>
            <a:off x="1865376" y="3774769"/>
            <a:ext cx="4608577" cy="1189878"/>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外资企业在华聚焦于客户洞察与跨境实时分析，强调借助大数据与</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AI</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模型提升全球业务决策效率与客户服务质量，尤其是在全球数据汇聚、智能客服及合规条件下的实时处理方面表现出更高要求。而中国本地企业则更注重成本控制与业务部署效率，偏好公有云带来的敏捷上线与低成本优势，同时在政策引导下加强多源数据整合与供应链协同，以推动企业数字化转型和运营优化。两者的用云需求反映出国际化管理需求与本土化运营侧重点的差异。</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nvGrpSpPr>
          <p:cNvPr id="51" name="组合 50">
            <a:extLst>
              <a:ext uri="{FF2B5EF4-FFF2-40B4-BE49-F238E27FC236}">
                <a16:creationId xmlns:a16="http://schemas.microsoft.com/office/drawing/2014/main" id="{255B08E2-4CB0-7123-CC2B-7F83985EF202}"/>
              </a:ext>
            </a:extLst>
          </p:cNvPr>
          <p:cNvGrpSpPr/>
          <p:nvPr/>
        </p:nvGrpSpPr>
        <p:grpSpPr>
          <a:xfrm>
            <a:off x="136085" y="5546509"/>
            <a:ext cx="6585829" cy="2430827"/>
            <a:chOff x="188640" y="3150472"/>
            <a:chExt cx="6585829" cy="2430826"/>
          </a:xfrm>
        </p:grpSpPr>
        <p:sp>
          <p:nvSpPr>
            <p:cNvPr id="52" name="矩形 51">
              <a:extLst>
                <a:ext uri="{FF2B5EF4-FFF2-40B4-BE49-F238E27FC236}">
                  <a16:creationId xmlns:a16="http://schemas.microsoft.com/office/drawing/2014/main" id="{836D64C4-FA84-0427-068A-CEB95C0BDD46}"/>
                </a:ext>
              </a:extLst>
            </p:cNvPr>
            <p:cNvSpPr>
              <a:spLocks/>
            </p:cNvSpPr>
            <p:nvPr/>
          </p:nvSpPr>
          <p:spPr>
            <a:xfrm>
              <a:off x="2278903"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跨境数据流可控与审计追踪</a:t>
              </a:r>
            </a:p>
          </p:txBody>
        </p:sp>
        <p:sp>
          <p:nvSpPr>
            <p:cNvPr id="53" name="文本框 24">
              <a:extLst>
                <a:ext uri="{FF2B5EF4-FFF2-40B4-BE49-F238E27FC236}">
                  <a16:creationId xmlns:a16="http://schemas.microsoft.com/office/drawing/2014/main" id="{6800342C-EE33-8D48-DE74-F214A140987D}"/>
                </a:ext>
              </a:extLst>
            </p:cNvPr>
            <p:cNvSpPr txBox="1"/>
            <p:nvPr/>
          </p:nvSpPr>
          <p:spPr>
            <a:xfrm>
              <a:off x="188640" y="352125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外资企业强调希望云平台提供强大、可追溯的日志与审计功能，以便应对多项政府检查，并能实时记录权限变更，尤其当涉及跨国处理时能够满足透明化的审计要求。</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cxnSp>
          <p:nvCxnSpPr>
            <p:cNvPr id="54" name="直接连接符 53">
              <a:extLst>
                <a:ext uri="{FF2B5EF4-FFF2-40B4-BE49-F238E27FC236}">
                  <a16:creationId xmlns:a16="http://schemas.microsoft.com/office/drawing/2014/main" id="{55C7C661-D669-F583-3579-AF97FCA5C335}"/>
                </a:ext>
              </a:extLst>
            </p:cNvPr>
            <p:cNvCxnSpPr>
              <a:cxnSpLocks/>
            </p:cNvCxnSpPr>
            <p:nvPr/>
          </p:nvCxnSpPr>
          <p:spPr>
            <a:xfrm flipH="1">
              <a:off x="3487119" y="3469481"/>
              <a:ext cx="5565" cy="2057254"/>
            </a:xfrm>
            <a:prstGeom prst="line">
              <a:avLst/>
            </a:prstGeom>
            <a:ln w="12700">
              <a:solidFill>
                <a:srgbClr val="D5CCA1"/>
              </a:solidFill>
            </a:ln>
          </p:spPr>
          <p:style>
            <a:lnRef idx="1">
              <a:schemeClr val="accent1"/>
            </a:lnRef>
            <a:fillRef idx="0">
              <a:schemeClr val="accent1"/>
            </a:fillRef>
            <a:effectRef idx="0">
              <a:schemeClr val="accent1"/>
            </a:effectRef>
            <a:fontRef idx="minor">
              <a:schemeClr val="tx1"/>
            </a:fontRef>
          </p:style>
        </p:cxnSp>
        <p:sp>
          <p:nvSpPr>
            <p:cNvPr id="55" name="文本框 24">
              <a:extLst>
                <a:ext uri="{FF2B5EF4-FFF2-40B4-BE49-F238E27FC236}">
                  <a16:creationId xmlns:a16="http://schemas.microsoft.com/office/drawing/2014/main" id="{EBE54A01-B9EC-E264-1C4C-105F2109DD71}"/>
                </a:ext>
              </a:extLst>
            </p:cNvPr>
            <p:cNvSpPr txBox="1"/>
            <p:nvPr/>
          </p:nvSpPr>
          <p:spPr>
            <a:xfrm>
              <a:off x="2065055" y="3150472"/>
              <a:ext cx="2855257" cy="283989"/>
            </a:xfrm>
            <a:prstGeom prst="rect">
              <a:avLst/>
            </a:prstGeom>
            <a:noFill/>
          </p:spPr>
          <p:txBody>
            <a:bodyPr wrap="square" rtlCol="0">
              <a:spAutoFit/>
            </a:bodyPr>
            <a:lstStyle/>
            <a:p>
              <a:pPr marL="0" marR="0" lvl="0" indent="0" algn="ct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不同企业在华对云服务的需求差异</a:t>
              </a:r>
              <a:endParaRPr kumimoji="0" lang="en-US" altLang="zh-CN" sz="11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56" name="文本框 24">
              <a:extLst>
                <a:ext uri="{FF2B5EF4-FFF2-40B4-BE49-F238E27FC236}">
                  <a16:creationId xmlns:a16="http://schemas.microsoft.com/office/drawing/2014/main" id="{9898FA50-9359-0055-EA3E-9DD3653EB143}"/>
                </a:ext>
              </a:extLst>
            </p:cNvPr>
            <p:cNvSpPr txBox="1"/>
            <p:nvPr/>
          </p:nvSpPr>
          <p:spPr>
            <a:xfrm>
              <a:off x="1070091" y="3268500"/>
              <a:ext cx="1208812" cy="275268"/>
            </a:xfrm>
            <a:prstGeom prst="rect">
              <a:avLst/>
            </a:prstGeom>
            <a:noFill/>
          </p:spPr>
          <p:txBody>
            <a:bodyPr wrap="square" rtlCol="0">
              <a:spAutoFit/>
            </a:bodyPr>
            <a:lstStyle/>
            <a:p>
              <a:pPr marL="0" marR="0" lvl="0" indent="0" algn="r"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rPr>
                <a:t>外商企业在华</a:t>
              </a:r>
              <a:endParaRPr kumimoji="0" lang="en-US" altLang="zh-CN" sz="1050" b="1" i="0" u="none" strike="noStrike" kern="1200" cap="none" spc="0" normalizeH="0" baseline="0" noProof="0" dirty="0">
                <a:ln>
                  <a:noFill/>
                </a:ln>
                <a:solidFill>
                  <a:srgbClr val="FEF2CB">
                    <a:lumMod val="75000"/>
                  </a:srgbClr>
                </a:solidFill>
                <a:effectLst/>
                <a:uLnTx/>
                <a:uFillTx/>
                <a:latin typeface="STKaiti" panose="02010600040101010101" pitchFamily="2" charset="-122"/>
                <a:ea typeface="STKaiti" panose="02010600040101010101" pitchFamily="2" charset="-122"/>
                <a:cs typeface="+mn-ea"/>
                <a:sym typeface="+mn-lt"/>
              </a:endParaRPr>
            </a:p>
          </p:txBody>
        </p:sp>
        <p:sp>
          <p:nvSpPr>
            <p:cNvPr id="57" name="文本框 24">
              <a:extLst>
                <a:ext uri="{FF2B5EF4-FFF2-40B4-BE49-F238E27FC236}">
                  <a16:creationId xmlns:a16="http://schemas.microsoft.com/office/drawing/2014/main" id="{8C2603AC-49C0-2B1A-94A1-081A1259AD9A}"/>
                </a:ext>
              </a:extLst>
            </p:cNvPr>
            <p:cNvSpPr txBox="1"/>
            <p:nvPr/>
          </p:nvSpPr>
          <p:spPr>
            <a:xfrm>
              <a:off x="4706464" y="3268500"/>
              <a:ext cx="1383411" cy="275268"/>
            </a:xfrm>
            <a:prstGeom prst="rect">
              <a:avLst/>
            </a:prstGeom>
            <a:noFill/>
          </p:spPr>
          <p:txBody>
            <a:bodyPr wrap="square" rtlCol="0">
              <a:spAutoFit/>
            </a:bodyPr>
            <a:lstStyle/>
            <a:p>
              <a:pPr marL="0" marR="0" lvl="0" indent="0" algn="l"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rPr>
                <a:t>中国企业在华</a:t>
              </a:r>
              <a:endParaRPr kumimoji="0" lang="en-US" altLang="zh-CN" sz="1050" b="1" i="0" u="none" strike="noStrike" kern="1200" cap="none" spc="0" normalizeH="0" baseline="0" noProof="0" dirty="0">
                <a:ln>
                  <a:noFill/>
                </a:ln>
                <a:solidFill>
                  <a:srgbClr val="FEF2CB">
                    <a:lumMod val="50000"/>
                  </a:srgbClr>
                </a:solidFill>
                <a:effectLst/>
                <a:uLnTx/>
                <a:uFillTx/>
                <a:latin typeface="STKaiti" panose="02010600040101010101" pitchFamily="2" charset="-122"/>
                <a:ea typeface="STKaiti" panose="02010600040101010101" pitchFamily="2" charset="-122"/>
                <a:cs typeface="+mn-ea"/>
                <a:sym typeface="+mn-lt"/>
              </a:endParaRPr>
            </a:p>
          </p:txBody>
        </p:sp>
        <p:sp>
          <p:nvSpPr>
            <p:cNvPr id="58" name="矩形 57">
              <a:extLst>
                <a:ext uri="{FF2B5EF4-FFF2-40B4-BE49-F238E27FC236}">
                  <a16:creationId xmlns:a16="http://schemas.microsoft.com/office/drawing/2014/main" id="{A762C55A-235B-E8A4-7A0B-7CCE684FC92B}"/>
                </a:ext>
              </a:extLst>
            </p:cNvPr>
            <p:cNvSpPr>
              <a:spLocks/>
            </p:cNvSpPr>
            <p:nvPr/>
          </p:nvSpPr>
          <p:spPr>
            <a:xfrm>
              <a:off x="2278903"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流程自动化、异常检测</a:t>
              </a:r>
            </a:p>
          </p:txBody>
        </p:sp>
        <p:sp>
          <p:nvSpPr>
            <p:cNvPr id="59" name="文本框 24">
              <a:extLst>
                <a:ext uri="{FF2B5EF4-FFF2-40B4-BE49-F238E27FC236}">
                  <a16:creationId xmlns:a16="http://schemas.microsoft.com/office/drawing/2014/main" id="{FAAC09B6-9E2D-4633-2937-83AD34005F63}"/>
                </a:ext>
              </a:extLst>
            </p:cNvPr>
            <p:cNvSpPr txBox="1"/>
            <p:nvPr/>
          </p:nvSpPr>
          <p:spPr>
            <a:xfrm>
              <a:off x="188640" y="4501194"/>
              <a:ext cx="2068005" cy="1080104"/>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外资企业偏向整合流程挖掘、机器人流程自动化（</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RPA</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）等技术，通过数据分析自动识别业务异常流、提升效率。此外，他们会部署自动化工具检测运营风险与安全威胁，保障系统稳定性 。</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60" name="矩形 59">
              <a:extLst>
                <a:ext uri="{FF2B5EF4-FFF2-40B4-BE49-F238E27FC236}">
                  <a16:creationId xmlns:a16="http://schemas.microsoft.com/office/drawing/2014/main" id="{4763D9C0-A2D3-1327-595D-7BAABBE1D4FE}"/>
                </a:ext>
              </a:extLst>
            </p:cNvPr>
            <p:cNvSpPr>
              <a:spLocks/>
            </p:cNvSpPr>
            <p:nvPr/>
          </p:nvSpPr>
          <p:spPr>
            <a:xfrm>
              <a:off x="3554336" y="3730408"/>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多云协同与统一管控</a:t>
              </a:r>
            </a:p>
          </p:txBody>
        </p:sp>
        <p:sp>
          <p:nvSpPr>
            <p:cNvPr id="61" name="文本框 24">
              <a:extLst>
                <a:ext uri="{FF2B5EF4-FFF2-40B4-BE49-F238E27FC236}">
                  <a16:creationId xmlns:a16="http://schemas.microsoft.com/office/drawing/2014/main" id="{F3D08026-17AE-4B85-1E67-A23E6156E25F}"/>
                </a:ext>
              </a:extLst>
            </p:cNvPr>
            <p:cNvSpPr txBox="1"/>
            <p:nvPr/>
          </p:nvSpPr>
          <p:spPr>
            <a:xfrm>
              <a:off x="4706464" y="3598133"/>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中国企业更聚焦多云环境的集中治理。在确保安全的前提下，他们希望云服务商或管理平台提供统一的多账户、多云资源可视化管理与自动运维，不仅提升效率也最大限度节约成本。</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62" name="矩形 61">
              <a:extLst>
                <a:ext uri="{FF2B5EF4-FFF2-40B4-BE49-F238E27FC236}">
                  <a16:creationId xmlns:a16="http://schemas.microsoft.com/office/drawing/2014/main" id="{6DC85C3E-58DC-61F4-9080-39464CE0F4A3}"/>
                </a:ext>
              </a:extLst>
            </p:cNvPr>
            <p:cNvSpPr>
              <a:spLocks/>
            </p:cNvSpPr>
            <p:nvPr/>
          </p:nvSpPr>
          <p:spPr>
            <a:xfrm>
              <a:off x="3554336" y="4713800"/>
              <a:ext cx="1152128" cy="444467"/>
            </a:xfrm>
            <a:prstGeom prst="rect">
              <a:avLst/>
            </a:prstGeom>
            <a:solidFill>
              <a:srgbClr val="D5C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201D1D"/>
                  </a:solidFill>
                  <a:effectLst/>
                  <a:uLnTx/>
                  <a:uFillTx/>
                  <a:latin typeface="STKaiti" panose="02010600040101010101" pitchFamily="2" charset="-122"/>
                  <a:ea typeface="STKaiti" panose="02010600040101010101" pitchFamily="2" charset="-122"/>
                  <a:cs typeface="+mn-ea"/>
                </a:rPr>
                <a:t>安全运维中心协同运营</a:t>
              </a:r>
            </a:p>
          </p:txBody>
        </p:sp>
        <p:sp>
          <p:nvSpPr>
            <p:cNvPr id="63" name="文本框 62">
              <a:extLst>
                <a:ext uri="{FF2B5EF4-FFF2-40B4-BE49-F238E27FC236}">
                  <a16:creationId xmlns:a16="http://schemas.microsoft.com/office/drawing/2014/main" id="{1496E050-B7B7-E63B-BB63-D68AFA958AC2}"/>
                </a:ext>
              </a:extLst>
            </p:cNvPr>
            <p:cNvSpPr txBox="1"/>
            <p:nvPr/>
          </p:nvSpPr>
          <p:spPr>
            <a:xfrm>
              <a:off x="4706464" y="4519421"/>
              <a:ext cx="2068005" cy="913905"/>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中国企业积极采用自建、联合或全托管的</a:t>
              </a:r>
              <a:r>
                <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SOC</a:t>
              </a:r>
              <a:r>
                <a:rPr kumimoji="0" lang="zh-CN" altLang="en-US"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模式，由专业第三方或云提供商参与安全监测、响应和日常运维，缓解自身内部专业能力不足之困，也能快速形成标准化安全流程。</a:t>
              </a:r>
              <a:endParaRPr kumimoji="0" lang="en-US" altLang="zh-CN" sz="9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grpSp>
      <p:sp>
        <p:nvSpPr>
          <p:cNvPr id="64" name="文本框 24">
            <a:extLst>
              <a:ext uri="{FF2B5EF4-FFF2-40B4-BE49-F238E27FC236}">
                <a16:creationId xmlns:a16="http://schemas.microsoft.com/office/drawing/2014/main" id="{A68F69B9-AC42-11E3-2EEF-0E1C2D9DD596}"/>
              </a:ext>
            </a:extLst>
          </p:cNvPr>
          <p:cNvSpPr txBox="1"/>
          <p:nvPr/>
        </p:nvSpPr>
        <p:spPr>
          <a:xfrm>
            <a:off x="1865375" y="8049344"/>
            <a:ext cx="4608577" cy="1005212"/>
          </a:xfrm>
          <a:prstGeom prst="rect">
            <a:avLst/>
          </a:prstGeom>
          <a:noFill/>
        </p:spPr>
        <p:txBody>
          <a:bodyPr wrap="square" rtlCol="0">
            <a:spAutoFit/>
          </a:bodyPr>
          <a:lstStyle/>
          <a:p>
            <a:pPr marL="0" marR="0" lvl="0" indent="0" algn="just" defTabSz="498332" rtl="0" eaLnBrk="1" fontAlgn="auto" latinLnBrk="0" hangingPunct="1">
              <a:lnSpc>
                <a:spcPct val="120000"/>
              </a:lnSpc>
              <a:spcBef>
                <a:spcPts val="717"/>
              </a:spcBef>
              <a:spcAft>
                <a:spcPts val="0"/>
              </a:spcAft>
              <a:buClr>
                <a:srgbClr val="FEFFFE"/>
              </a:buClr>
              <a:buSzPct val="100000"/>
              <a:buFontTx/>
              <a:buNone/>
              <a:tabLst/>
              <a:defRPr/>
            </a:pP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在安全与管理运维方面，外商企业在华更侧重流程自动化与跨境数据审计，一方面借助流程挖掘和</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RPA</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提升效率并自动识别异常，另一方面强化日志追踪与权限记录以应对合规检查。相比之下，中国企业更关注多云资源的集中管理与成本优化，同时通过自建或托管</a:t>
            </a:r>
            <a:r>
              <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SOC</a:t>
            </a:r>
            <a:r>
              <a:rPr kumimoji="0" lang="zh-CN" altLang="en-US"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rPr>
              <a:t>引入专业力量，提升安全运营能力与响应效率。两者在技术手段与侧重点上体现出合规压力与资源配置策略的不同。</a:t>
            </a:r>
            <a:endParaRPr kumimoji="0" lang="en-US" altLang="zh-CN" sz="1000" b="0" i="0" u="none" strike="noStrike" kern="1200" cap="none" spc="0" normalizeH="0" baseline="0" noProof="0" dirty="0">
              <a:ln>
                <a:noFill/>
              </a:ln>
              <a:solidFill>
                <a:srgbClr val="FEFFFE"/>
              </a:solidFill>
              <a:effectLst/>
              <a:uLnTx/>
              <a:uFillTx/>
              <a:latin typeface="STKaiti" panose="02010600040101010101" pitchFamily="2" charset="-122"/>
              <a:ea typeface="STKaiti" panose="02010600040101010101" pitchFamily="2" charset="-122"/>
              <a:cs typeface="+mn-ea"/>
              <a:sym typeface="+mn-lt"/>
            </a:endParaRPr>
          </a:p>
        </p:txBody>
      </p:sp>
      <p:sp>
        <p:nvSpPr>
          <p:cNvPr id="3" name="标题 1">
            <a:extLst>
              <a:ext uri="{FF2B5EF4-FFF2-40B4-BE49-F238E27FC236}">
                <a16:creationId xmlns:a16="http://schemas.microsoft.com/office/drawing/2014/main" id="{5C86AC8A-8ABE-168E-D04D-146C3D232195}"/>
              </a:ext>
            </a:extLst>
          </p:cNvPr>
          <p:cNvSpPr txBox="1"/>
          <p:nvPr/>
        </p:nvSpPr>
        <p:spPr>
          <a:xfrm>
            <a:off x="2133629" y="704528"/>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大数据分析层面</a:t>
            </a:r>
          </a:p>
        </p:txBody>
      </p:sp>
      <p:sp>
        <p:nvSpPr>
          <p:cNvPr id="4" name="标题 1">
            <a:extLst>
              <a:ext uri="{FF2B5EF4-FFF2-40B4-BE49-F238E27FC236}">
                <a16:creationId xmlns:a16="http://schemas.microsoft.com/office/drawing/2014/main" id="{E34B93AE-67DE-D40F-AABC-365EE3F2218A}"/>
              </a:ext>
            </a:extLst>
          </p:cNvPr>
          <p:cNvSpPr txBox="1"/>
          <p:nvPr/>
        </p:nvSpPr>
        <p:spPr>
          <a:xfrm>
            <a:off x="2133629" y="5025008"/>
            <a:ext cx="3888432" cy="506934"/>
          </a:xfrm>
          <a:prstGeom prst="rect">
            <a:avLst/>
          </a:prstGeom>
          <a:noFill/>
        </p:spPr>
        <p:txBody>
          <a:bodyPr vert="horz" lIns="33736" tIns="16867" rIns="33736" bIns="16867" rtlCol="0" anchor="ctr">
            <a:noAutofit/>
          </a:bodyPr>
          <a:lstStyle>
            <a:lvl1pPr algn="l" defTabSz="914400" rtl="0" eaLnBrk="1" latinLnBrk="0" hangingPunct="1">
              <a:lnSpc>
                <a:spcPct val="90000"/>
              </a:lnSpc>
              <a:spcBef>
                <a:spcPct val="0"/>
              </a:spcBef>
              <a:buNone/>
              <a:defRPr sz="1800" b="1" kern="1200">
                <a:solidFill>
                  <a:srgbClr val="E8392A"/>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FEF2CB"/>
                </a:solidFill>
                <a:effectLst/>
                <a:uLnTx/>
                <a:uFillTx/>
                <a:latin typeface="STKaiti" panose="02010600040101010101" pitchFamily="2" charset="-122"/>
                <a:ea typeface="STKaiti" panose="02010600040101010101" pitchFamily="2" charset="-122"/>
                <a:cs typeface="+mn-ea"/>
                <a:sym typeface="+mn-lt"/>
              </a:rPr>
              <a:t>安全与运维层面</a:t>
            </a:r>
          </a:p>
        </p:txBody>
      </p:sp>
    </p:spTree>
    <p:extLst>
      <p:ext uri="{BB962C8B-B14F-4D97-AF65-F5344CB8AC3E}">
        <p14:creationId xmlns:p14="http://schemas.microsoft.com/office/powerpoint/2010/main" val="2696949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yYH50s4dxvdYNg.SARRg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hPfNcEMe_ofG9DeoUBOc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qFJ3ma3U9ng3OlxwzdO0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pM8mcihyGV2asZfUae2Fq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vmXxk9dRcDm_Ux4XqKJ1w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9WUvpFrXV2SGpm7s2CIg7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s_L1J.7qDphguAGQ_KL6i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mOLGYnf__rQBZ0EpYAYj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whQtzQFztjPsJZvOYTz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4dOW4es8acSQuGLDARZf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urERtf2XYGK0WiSDjARrw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FpO8kcSsiAJ6VxkD9cemL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EELrNs8MnWmT5KYXbX0K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4J8otr5fFaC5SuoPBTHE8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yNYGN7EhIEQ9j5SfWHLP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EXVPzVUJbxgh0y2BLn15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12xe0U7L6VjVQpSiEYK1Z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D4TXS2fj7izkKdU3iFPoJ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TvxWl968daOblCjRd4Sx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NUk_wPgtThBFg7GIGQiz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b1bGNr2UMtmoNKE_ThZo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IflXOVVYqfXZGPS4EDrbu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UzGGl2xPKl8ZaP28HpO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O2Okx0omX7wwMPVIn8wW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Vy.Cd6XWwYsAptF7xyzM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oFKVBwGnmYi5xPH9ZwRT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DbIT4wZXNwI2g7yAjaDo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BTZB8oygha_HLEkNoIYB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jNzBrj2XyTusOydMhnyqo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mc.4Soofqd74aELL_dVD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mxueqVr3lt1z4I97Ov7Ia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6ikkdVm3zw1whaGmJQpKO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0xR3K6zDgklcE71Zw_bEJ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LfjyMvmdP0.xevVd8rQks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LGPtSDf1rA8.d4UrEnSa6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goW2HakzmxldNWBnfVMw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cgBnK71shztgBt.vpAGyT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xVIMbo2_TmQl1AQFl7w.W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mkXrvby8OdsOGCWvuosb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2lmbCMXZVNoQCIFHBGeqY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EwDg.PM0Ams7JrPS1C7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TygIGm64vdbRwgGF6E.c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eKzpeoUzqzygRRws4nF9o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qFw1hTB2r74Inv_y3732o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qI7gwEkkNkljldUZudily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ZIdyHTcpKjJKmTafU3Bb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mMTdjoif7VPvP_swtZ4od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8LsnHmY9yIbFbdAsMSjL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KOTPn4SoCCZkuHPsh.ZjW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6SwbTjTi.jViq8blYrhvr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s6u2lviDzYoZyOtF37dgr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1X6cWthEqXdwqXYCwXz4y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xSY1AFAA.bqbwGUf3GAu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G_4PLZWkQgALIB9A6OUJZ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s.rSgrGr6p_sENpHmnuum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nLY0kibYDGohfTUIEIHpH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E_ew5aPlJY2tYjUEy6HST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ZbF1qS55iDCeBp2WspXDE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UJpdvv41kJrP4YYXx.Lhp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Xt4IjyhoJqBSEZmdU19f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Y9htmvnXfhrdW9ani3gG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3yi12iVVLtwl.MlYYBzi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NYss1YZUgDwwuJgP5lRlV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bmfEfaPvx9onnNGTjbxI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QsE2xXQwtp3DUGHzD_s2W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M3uMtRgehk8ndiLOIr1la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a0tWjWpTyz7sDO43ThXZe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Lb2xu3sJPJlffv0lSfiOj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B7SO6ZI4TsDfzgpVnLXc6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fQpYol9CqCjzMS5jr1kq6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PILbjty1JMsaswbuETCot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wpA_ah7m1BWeS5p29j4rY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df.mtO9D2uX.ovMDqCtxD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AUMQztdRLVhK78Em4h8k9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D_PiMpBoHiRKla8Vd9z9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dyV6AidfAKrpC6u5qyjs4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mnf8DLeJGJ3TWL4dMuxOf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QrPYlRqUdt3vOyW8iXSn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kmUjZtlmBPYmPCihoqbQn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kByGxqWlUhbEW74qLBXbW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cMB4SPZKkVtsp7cKQRVG1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9XrRudjLe9z3nn0BBEnt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WBL3fXuNlw6cmqDbO.NJe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I0GeM_G_.Xzz2N0zyVga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eFRru4BhD0b5pnlk5JxGw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ssqJOqkNMC0HuB58Xonx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7saK704c2XJPxtISoaVgc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ELda7j7hmlqjTdB1KTUb3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QpDQ1nYxQilPNDKKOKJTR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l.RQ8.cU9Df3BOAYf4xBm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1Zz6Nl2gSmiffGHZ5uvH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7.8FkyQ2wKrbNS8lElU.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MHYJtRhyAMDs4MfcDGzDPA"/>
</p:tagLst>
</file>

<file path=ppt/theme/theme1.xml><?xml version="1.0" encoding="utf-8"?>
<a:theme xmlns:a="http://schemas.openxmlformats.org/drawingml/2006/main" name="Office 主题​​">
  <a:themeElements>
    <a:clrScheme name="Custom 6">
      <a:dk1>
        <a:srgbClr val="201D1D"/>
      </a:dk1>
      <a:lt1>
        <a:srgbClr val="FEFFFE"/>
      </a:lt1>
      <a:dk2>
        <a:srgbClr val="4A4545"/>
      </a:dk2>
      <a:lt2>
        <a:srgbClr val="A09D9D"/>
      </a:lt2>
      <a:accent1>
        <a:srgbClr val="FEE500"/>
      </a:accent1>
      <a:accent2>
        <a:srgbClr val="FEF26A"/>
      </a:accent2>
      <a:accent3>
        <a:srgbClr val="FEF2CB"/>
      </a:accent3>
      <a:accent4>
        <a:srgbClr val="D5CDA2"/>
      </a:accent4>
      <a:accent5>
        <a:srgbClr val="DEDCDC"/>
      </a:accent5>
      <a:accent6>
        <a:srgbClr val="FEFFFE"/>
      </a:accent6>
      <a:hlink>
        <a:srgbClr val="FEFFFE"/>
      </a:hlink>
      <a:folHlink>
        <a:srgbClr val="7F7F7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000" dirty="0">
            <a:latin typeface="DengXian" panose="02010600030101010101" pitchFamily="2" charset="-122"/>
            <a:ea typeface="DengXian" panose="02010600030101010101"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defTabSz="498332">
          <a:lnSpc>
            <a:spcPct val="120000"/>
          </a:lnSpc>
          <a:spcBef>
            <a:spcPts val="717"/>
          </a:spcBef>
          <a:buClr>
            <a:schemeClr val="bg1"/>
          </a:buClr>
          <a:buSzPct val="100000"/>
          <a:defRPr sz="1000" smtClean="0">
            <a:solidFill>
              <a:schemeClr val="bg1"/>
            </a:solidFill>
            <a:latin typeface="DengXian" panose="02010600030101010101" pitchFamily="2" charset="-122"/>
            <a:ea typeface="DengXian" panose="02010600030101010101" pitchFamily="2"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Custom 6">
      <a:dk1>
        <a:srgbClr val="201D1D"/>
      </a:dk1>
      <a:lt1>
        <a:srgbClr val="FEFFFE"/>
      </a:lt1>
      <a:dk2>
        <a:srgbClr val="4A4545"/>
      </a:dk2>
      <a:lt2>
        <a:srgbClr val="A09D9D"/>
      </a:lt2>
      <a:accent1>
        <a:srgbClr val="FEE500"/>
      </a:accent1>
      <a:accent2>
        <a:srgbClr val="FEF26A"/>
      </a:accent2>
      <a:accent3>
        <a:srgbClr val="FEF2CB"/>
      </a:accent3>
      <a:accent4>
        <a:srgbClr val="D5CDA2"/>
      </a:accent4>
      <a:accent5>
        <a:srgbClr val="DEDCDC"/>
      </a:accent5>
      <a:accent6>
        <a:srgbClr val="FEFFFE"/>
      </a:accent6>
      <a:hlink>
        <a:srgbClr val="FEFFFE"/>
      </a:hlink>
      <a:folHlink>
        <a:srgbClr val="7F7F7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000" dirty="0">
            <a:latin typeface="DengXian" panose="02010600030101010101" pitchFamily="2" charset="-122"/>
            <a:ea typeface="DengXian" panose="02010600030101010101"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defTabSz="498332">
          <a:lnSpc>
            <a:spcPct val="120000"/>
          </a:lnSpc>
          <a:spcBef>
            <a:spcPts val="717"/>
          </a:spcBef>
          <a:buClr>
            <a:schemeClr val="bg1"/>
          </a:buClr>
          <a:buSzPct val="100000"/>
          <a:defRPr sz="1000" smtClean="0">
            <a:solidFill>
              <a:schemeClr val="bg1"/>
            </a:solidFill>
            <a:latin typeface="DengXian" panose="02010600030101010101" pitchFamily="2" charset="-122"/>
            <a:ea typeface="DengXian" panose="02010600030101010101" pitchFamily="2"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Custom 6">
      <a:dk1>
        <a:srgbClr val="201D1D"/>
      </a:dk1>
      <a:lt1>
        <a:srgbClr val="FEFFFE"/>
      </a:lt1>
      <a:dk2>
        <a:srgbClr val="4A4545"/>
      </a:dk2>
      <a:lt2>
        <a:srgbClr val="A09D9D"/>
      </a:lt2>
      <a:accent1>
        <a:srgbClr val="FEE500"/>
      </a:accent1>
      <a:accent2>
        <a:srgbClr val="FEF26A"/>
      </a:accent2>
      <a:accent3>
        <a:srgbClr val="FEF2CB"/>
      </a:accent3>
      <a:accent4>
        <a:srgbClr val="D5CDA2"/>
      </a:accent4>
      <a:accent5>
        <a:srgbClr val="DEDCDC"/>
      </a:accent5>
      <a:accent6>
        <a:srgbClr val="FEFFFE"/>
      </a:accent6>
      <a:hlink>
        <a:srgbClr val="FEFFFE"/>
      </a:hlink>
      <a:folHlink>
        <a:srgbClr val="7F7F7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000" dirty="0">
            <a:latin typeface="DengXian" panose="02010600030101010101" pitchFamily="2" charset="-122"/>
            <a:ea typeface="DengXian" panose="02010600030101010101"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defTabSz="498332">
          <a:lnSpc>
            <a:spcPct val="120000"/>
          </a:lnSpc>
          <a:spcBef>
            <a:spcPts val="717"/>
          </a:spcBef>
          <a:buClr>
            <a:schemeClr val="bg1"/>
          </a:buClr>
          <a:buSzPct val="100000"/>
          <a:defRPr sz="1000" smtClean="0">
            <a:solidFill>
              <a:schemeClr val="bg1"/>
            </a:solidFill>
            <a:latin typeface="DengXian" panose="02010600030101010101" pitchFamily="2" charset="-122"/>
            <a:ea typeface="DengXian" panose="02010600030101010101" pitchFamily="2"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357743</TotalTime>
  <Words>13061</Words>
  <Application>Microsoft Macintosh PowerPoint</Application>
  <PresentationFormat>A4 Paper (210x297 mm)</PresentationFormat>
  <Paragraphs>911</Paragraphs>
  <Slides>22</Slides>
  <Notes>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5" baseType="lpstr">
      <vt:lpstr>DengXian</vt:lpstr>
      <vt:lpstr>DengXian</vt:lpstr>
      <vt:lpstr>楷体</vt:lpstr>
      <vt:lpstr>华文楷体</vt:lpstr>
      <vt:lpstr>华文楷体</vt:lpstr>
      <vt:lpstr>Arial</vt:lpstr>
      <vt:lpstr>Calibri</vt:lpstr>
      <vt:lpstr>Calibri Light</vt:lpstr>
      <vt:lpstr>Wingdings</vt:lpstr>
      <vt:lpstr>Office 主题​​</vt:lpstr>
      <vt:lpstr>3_Office 主题​​</vt:lpstr>
      <vt:lpstr>1_Office 主题​​</vt:lpstr>
      <vt:lpstr>think-cell 幻灯片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胡竣杰</dc:creator>
  <cp:keywords/>
  <dc:description/>
  <cp:lastModifiedBy>De Yang</cp:lastModifiedBy>
  <cp:revision>16539</cp:revision>
  <cp:lastPrinted>2021-04-30T09:57:09Z</cp:lastPrinted>
  <dcterms:created xsi:type="dcterms:W3CDTF">2021-04-07T05:45:54Z</dcterms:created>
  <dcterms:modified xsi:type="dcterms:W3CDTF">2025-09-02T09:38:57Z</dcterms:modified>
  <cp:category/>
</cp:coreProperties>
</file>